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58" r:id="rId1"/>
  </p:sldMasterIdLst>
  <p:notesMasterIdLst>
    <p:notesMasterId r:id="rId22"/>
  </p:notesMasterIdLst>
  <p:handoutMasterIdLst>
    <p:handoutMasterId r:id="rId23"/>
  </p:handoutMasterIdLst>
  <p:sldIdLst>
    <p:sldId id="264" r:id="rId2"/>
    <p:sldId id="270" r:id="rId3"/>
    <p:sldId id="311" r:id="rId4"/>
    <p:sldId id="312" r:id="rId5"/>
    <p:sldId id="313" r:id="rId6"/>
    <p:sldId id="309" r:id="rId7"/>
    <p:sldId id="271" r:id="rId8"/>
    <p:sldId id="272" r:id="rId9"/>
    <p:sldId id="308" r:id="rId10"/>
    <p:sldId id="281" r:id="rId11"/>
    <p:sldId id="283" r:id="rId12"/>
    <p:sldId id="307" r:id="rId13"/>
    <p:sldId id="305" r:id="rId14"/>
    <p:sldId id="292" r:id="rId15"/>
    <p:sldId id="295" r:id="rId16"/>
    <p:sldId id="306" r:id="rId17"/>
    <p:sldId id="310" r:id="rId18"/>
    <p:sldId id="296" r:id="rId19"/>
    <p:sldId id="287" r:id="rId20"/>
    <p:sldId id="294" r:id="rId21"/>
  </p:sldIdLst>
  <p:sldSz cx="9144000" cy="6858000" type="screen4x3"/>
  <p:notesSz cx="6858000" cy="9144000"/>
  <p:custDataLst>
    <p:tags r:id="rId2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5B2"/>
    <a:srgbClr val="AF292E"/>
    <a:srgbClr val="F9F8E0"/>
    <a:srgbClr val="DED5CB"/>
    <a:srgbClr val="CDDEF3"/>
    <a:srgbClr val="D2E4BE"/>
    <a:srgbClr val="CDE7EE"/>
    <a:srgbClr val="ECE38A"/>
    <a:srgbClr val="C6C7C9"/>
    <a:srgbClr val="BAD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202B0CA-FC54-4496-8BCA-5EF66A818D29}" styleName="Mørkt layou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Tema til typografi 1 - Marker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Lyst layout 2 - Marker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84930" autoAdjust="0"/>
  </p:normalViewPr>
  <p:slideViewPr>
    <p:cSldViewPr showGuides="1">
      <p:cViewPr varScale="1">
        <p:scale>
          <a:sx n="75" d="100"/>
          <a:sy n="75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389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05755-B279-48B4-996B-C59C6C76C6D5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9BE38-A799-4993-A8C4-E0FE3F379F6A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7" y="143508"/>
            <a:ext cx="1264233" cy="4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95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1BAFE-F90B-4D12-B5A2-99184163E70D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13D85-34BC-4FA7-A491-B95498CAAD6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624377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1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FE93FC-4767-4B69-B74E-E073606778F2}" type="datetime2">
              <a:rPr lang="da-DK" smtClean="0"/>
              <a:t>7. maj 2018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913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800" dirty="0" smtClean="0"/>
              <a:t>Ansøgere</a:t>
            </a:r>
            <a:r>
              <a:rPr lang="da-DK" sz="800" baseline="0" dirty="0" smtClean="0"/>
              <a:t> vil blive vurderet på alle syv kriterier. </a:t>
            </a:r>
            <a:r>
              <a:rPr lang="da-DK" sz="800" dirty="0" smtClean="0"/>
              <a:t>Der skal opstilles mål både på borgerniveau og organisatorisk niveau. Målene på organisatorisk niveau skal ses i sammenhæng med de langsigtede gevinster, der søges opnået ved varig omlægning af indsatsen, der medvirker til at målene for borgerne</a:t>
            </a:r>
            <a:r>
              <a:rPr lang="da-DK" sz="800" baseline="0" dirty="0" smtClean="0"/>
              <a:t> </a:t>
            </a:r>
            <a:r>
              <a:rPr lang="da-DK" sz="800" dirty="0" smtClean="0"/>
              <a:t>kan nås. </a:t>
            </a:r>
          </a:p>
          <a:p>
            <a:pPr marL="0" indent="0">
              <a:buNone/>
            </a:pPr>
            <a:r>
              <a:rPr lang="da-DK" sz="800" dirty="0" smtClean="0"/>
              <a:t>Kommunen skal udarbejde en </a:t>
            </a:r>
            <a:r>
              <a:rPr lang="da-DK" sz="800" b="1" dirty="0" smtClean="0"/>
              <a:t>foreløbig potentialeberegning </a:t>
            </a:r>
            <a:r>
              <a:rPr lang="da-DK" sz="800" dirty="0" smtClean="0"/>
              <a:t>for investeringen. Potentialeberegningen anvendes som et styringsværkstøj mod omlægningens langsigtede mål og skal v</a:t>
            </a:r>
            <a:r>
              <a:rPr lang="da-DK" sz="800" i="0" dirty="0" smtClean="0"/>
              <a:t>ise et </a:t>
            </a:r>
            <a:r>
              <a:rPr lang="da-DK" sz="800" b="1" i="0" dirty="0" smtClean="0"/>
              <a:t>omkostningsreducerende</a:t>
            </a:r>
            <a:r>
              <a:rPr lang="da-DK" sz="800" i="0" dirty="0" smtClean="0"/>
              <a:t> potentiale for den omlægning, som kommunen ønsker at foretage</a:t>
            </a:r>
            <a:r>
              <a:rPr lang="da-DK" sz="800" b="1" dirty="0" smtClean="0"/>
              <a:t> </a:t>
            </a:r>
            <a:endParaRPr lang="da-DK" sz="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E1BAFE-F90B-4D12-B5A2-99184163E70D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795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hv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25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6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8" name="Pladsholder til tekst 5" descr="Socialstyrelsen Pay-off" title="Socialstyrelsen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9869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69843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3948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6427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7574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77294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00009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53575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4" name="Tekstfelt 23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14090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0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1094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9280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ul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15488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62740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784172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721818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39702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9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C6C7C9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237696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335271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25902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da-DK" dirty="0"/>
              <a:t>For at indsætte et billede:</a:t>
            </a:r>
          </a:p>
          <a:p>
            <a:r>
              <a:rPr lang="da-DK" dirty="0"/>
              <a:t>Brug ikonet i midten, vælg et billede, læg herefter billedet bagerst, </a:t>
            </a:r>
          </a:p>
          <a:p>
            <a:r>
              <a:rPr lang="da-DK" dirty="0"/>
              <a:t>ved at højreklikke i billedet, og vælge ”send bagerst”.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Tekstfelt 22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426000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628775"/>
            <a:ext cx="79041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>
          <a:xfrm>
            <a:off x="6457950" y="6052207"/>
            <a:ext cx="2057400" cy="365125"/>
          </a:xfrm>
        </p:spPr>
        <p:txBody>
          <a:bodyPr/>
          <a:lstStyle/>
          <a:p>
            <a:fld id="{4256DB15-C2AB-4E7B-84CC-6211ED0F94A8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2714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indholdsobjekt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47" y="3356992"/>
            <a:ext cx="3816000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6813" y="3356992"/>
            <a:ext cx="3816000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9BCBAA-A38A-4143-AB53-3CA413E52276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16" name="Pladsholder til slide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kstfelt 16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46067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ul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88347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led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4"/>
          </p:nvPr>
        </p:nvSpPr>
        <p:spPr>
          <a:xfrm>
            <a:off x="611187" y="3357563"/>
            <a:ext cx="3815999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/>
          <p:cNvSpPr>
            <a:spLocks noGrp="1"/>
          </p:cNvSpPr>
          <p:nvPr>
            <p:ph type="pic" sz="quarter" idx="15"/>
          </p:nvPr>
        </p:nvSpPr>
        <p:spPr>
          <a:xfrm>
            <a:off x="4716000" y="3357563"/>
            <a:ext cx="3816000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860AFE-9CE5-4554-8DED-27E2C7458050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14" name="Pladsholder til sli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kstfelt 14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5210485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0" orient="horz" pos="2160" userDrawn="1">
          <p15:clr>
            <a:srgbClr val="FBAE40"/>
          </p15:clr>
        </p15:guide>
        <p15:guide id="1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Indhold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11960" y="945072"/>
            <a:ext cx="4320853" cy="49318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8" y="2204864"/>
            <a:ext cx="3475300" cy="3672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43C7CF-A092-4F67-89AE-7E5D42DF9F8B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28649" y="945071"/>
            <a:ext cx="3475299" cy="1043769"/>
          </a:xfrm>
        </p:spPr>
        <p:txBody>
          <a:bodyPr anchor="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30165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8" y="2204864"/>
            <a:ext cx="3475300" cy="3672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E5EA0D-DC01-4E47-A3C2-67459219FE58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4211638" y="945071"/>
            <a:ext cx="4321175" cy="4931854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28649" y="945071"/>
            <a:ext cx="3475299" cy="1043769"/>
          </a:xfrm>
        </p:spPr>
        <p:txBody>
          <a:bodyPr anchor="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9912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65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billede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>
          <a:xfrm>
            <a:off x="629074" y="3357563"/>
            <a:ext cx="7904165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48D359-9D19-4AEA-94CC-E9CB14ABFB7D}" type="datetime2">
              <a:rPr lang="da-DK" smtClean="0"/>
              <a:t>7. maj 2018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9775477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1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indhold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28649" y="3357563"/>
            <a:ext cx="7904164" cy="2519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6C9B33-15E9-4897-B740-95E11B35DF88}" type="datetime2">
              <a:rPr lang="da-DK" smtClean="0"/>
              <a:t>7. maj 2018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8889342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1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noProof="1"/>
              <a:t>For at indsætte</a:t>
            </a:r>
            <a:r>
              <a:rPr lang="en-GB" sz="1000" b="1" baseline="0" noProof="1"/>
              <a:t> et billede</a:t>
            </a:r>
            <a:r>
              <a:rPr lang="en-GB" sz="1000" baseline="0" noProof="1"/>
              <a:t>:</a:t>
            </a:r>
          </a:p>
          <a:p>
            <a:pPr algn="l"/>
            <a:endParaRPr lang="en-GB" sz="1000" baseline="0" noProof="1"/>
          </a:p>
          <a:p>
            <a:pPr algn="l"/>
            <a:r>
              <a:rPr lang="en-GB" sz="1000" baseline="0" noProof="1"/>
              <a:t>Brug ikonet i midten til at vælg et billede, læg herefter billedet bagerst, ved at højreklikke i billedet, og vælge ”send bagerst”.</a:t>
            </a:r>
            <a:endParaRPr lang="en-GB" sz="1000" noProof="1"/>
          </a:p>
        </p:txBody>
      </p:sp>
      <p:sp>
        <p:nvSpPr>
          <p:cNvPr id="13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4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8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7201" y="-13389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For at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:</a:t>
            </a:r>
          </a:p>
          <a:p>
            <a:r>
              <a:rPr lang="en-GB" dirty="0" err="1"/>
              <a:t>Brug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midten</a:t>
            </a:r>
            <a:r>
              <a:rPr lang="en-GB" dirty="0"/>
              <a:t>, </a:t>
            </a:r>
            <a:r>
              <a:rPr lang="en-GB" dirty="0" err="1"/>
              <a:t>vælg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, </a:t>
            </a:r>
            <a:r>
              <a:rPr lang="en-GB" dirty="0" err="1"/>
              <a:t>læg</a:t>
            </a:r>
            <a:r>
              <a:rPr lang="en-GB" dirty="0"/>
              <a:t> </a:t>
            </a:r>
            <a:r>
              <a:rPr lang="en-GB" dirty="0" err="1"/>
              <a:t>herefter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</a:t>
            </a:r>
            <a:r>
              <a:rPr lang="en-GB" dirty="0" err="1"/>
              <a:t>bagerst</a:t>
            </a:r>
            <a:r>
              <a:rPr lang="en-GB" dirty="0"/>
              <a:t>, </a:t>
            </a:r>
          </a:p>
          <a:p>
            <a:r>
              <a:rPr lang="en-GB" dirty="0" err="1"/>
              <a:t>ved</a:t>
            </a:r>
            <a:r>
              <a:rPr lang="en-GB" dirty="0"/>
              <a:t> at højreklikke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vælge</a:t>
            </a:r>
            <a:r>
              <a:rPr lang="en-GB" dirty="0"/>
              <a:t> ”send </a:t>
            </a:r>
            <a:r>
              <a:rPr lang="en-GB" dirty="0" err="1"/>
              <a:t>bagerst</a:t>
            </a:r>
            <a:r>
              <a:rPr lang="en-GB" dirty="0"/>
              <a:t>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20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3C19-1E64-4B2B-AE1D-4C8753B0A71E}" type="datetime2">
              <a:rPr lang="da-DK" smtClean="0"/>
              <a:t>7. maj 2018</a:t>
            </a:fld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kstfelt 7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456676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3D92-2CE0-4487-90CA-F69355AE0F85}" type="datetime2">
              <a:rPr lang="da-DK" smtClean="0"/>
              <a:t>7. maj 2018</a:t>
            </a:fld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kstfelt 6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749417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85951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14433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76035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8313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81999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16624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62926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3" cy="7560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457950" y="6052207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EDCA919A-0E14-43C3-82DA-358787286017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628649" y="6273316"/>
            <a:ext cx="4759559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>
          <a:xfrm>
            <a:off x="628650" y="1628775"/>
            <a:ext cx="7886700" cy="424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00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88" r:id="rId3"/>
    <p:sldLayoutId id="2147483772" r:id="rId4"/>
    <p:sldLayoutId id="2147483761" r:id="rId5"/>
    <p:sldLayoutId id="2147483789" r:id="rId6"/>
    <p:sldLayoutId id="2147483769" r:id="rId7"/>
    <p:sldLayoutId id="2147483770" r:id="rId8"/>
    <p:sldLayoutId id="2147483776" r:id="rId9"/>
    <p:sldLayoutId id="2147483779" r:id="rId10"/>
    <p:sldLayoutId id="2147483765" r:id="rId11"/>
    <p:sldLayoutId id="2147483793" r:id="rId12"/>
    <p:sldLayoutId id="2147483773" r:id="rId13"/>
    <p:sldLayoutId id="2147483778" r:id="rId14"/>
    <p:sldLayoutId id="2147483763" r:id="rId15"/>
    <p:sldLayoutId id="2147483791" r:id="rId16"/>
    <p:sldLayoutId id="2147483768" r:id="rId17"/>
    <p:sldLayoutId id="2147483780" r:id="rId18"/>
    <p:sldLayoutId id="2147483764" r:id="rId19"/>
    <p:sldLayoutId id="2147483792" r:id="rId20"/>
    <p:sldLayoutId id="2147483771" r:id="rId21"/>
    <p:sldLayoutId id="2147483775" r:id="rId22"/>
    <p:sldLayoutId id="2147483777" r:id="rId23"/>
    <p:sldLayoutId id="2147483762" r:id="rId24"/>
    <p:sldLayoutId id="2147483790" r:id="rId25"/>
    <p:sldLayoutId id="2147483774" r:id="rId26"/>
    <p:sldLayoutId id="2147483766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94" r:id="rId35"/>
    <p:sldLayoutId id="2147483795" r:id="rId36"/>
    <p:sldLayoutId id="2147483796" r:id="rId37"/>
    <p:sldLayoutId id="2147483767" r:id="rId3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2" orient="horz" pos="102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pos="5375" userDrawn="1">
          <p15:clr>
            <a:srgbClr val="F26B43"/>
          </p15:clr>
        </p15:guide>
        <p15:guide id="15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tho@socialstyrelsen.dk" TargetMode="External"/><Relationship Id="rId7" Type="http://schemas.openxmlformats.org/officeDocument/2006/relationships/hyperlink" Target="mailto:tilskudsforvaltning@socialstyrelsen.dk" TargetMode="External"/><Relationship Id="rId2" Type="http://schemas.openxmlformats.org/officeDocument/2006/relationships/hyperlink" Target="mailto:ibs@socialstyrelsen.dk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mailto:SOM-support@socialstyrelsen.dk" TargetMode="External"/><Relationship Id="rId5" Type="http://schemas.openxmlformats.org/officeDocument/2006/relationships/hyperlink" Target="mailto:jone@socialstyrelsen.dk" TargetMode="External"/><Relationship Id="rId4" Type="http://schemas.openxmlformats.org/officeDocument/2006/relationships/hyperlink" Target="mailto:chos@socialstyrelsen.d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600" dirty="0" smtClean="0"/>
              <a:t>De sociale investeringspuljer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1200" dirty="0" smtClean="0"/>
              <a:t>Informationsmøde den 7. maj 2018</a:t>
            </a:r>
            <a:endParaRPr lang="da-DK" dirty="0"/>
          </a:p>
        </p:txBody>
      </p:sp>
      <p:sp>
        <p:nvSpPr>
          <p:cNvPr id="8" name="Pladsholder til tekst 7" descr="Socialstyrelsen Logo" title="Socialstyrelsen Log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tekst 10" descr="Socialstyrelsens pay-off" title="Socialstyrelsens pay-off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endParaRPr lang="da-DK" dirty="0"/>
          </a:p>
        </p:txBody>
      </p:sp>
      <p:sp>
        <p:nvSpPr>
          <p:cNvPr id="10" name="Pladsholder til tekst 9" descr="&quot;&quot;" title="&quot;&quot;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9" name="Pladsholder til tekst 8" descr="&quot;&quot;" title="&quot;&quot;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72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Ansøgningspuljens baggrund og formål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</a:rPr>
              <a:t>Baggrunden for ansøgningspuljen:</a:t>
            </a:r>
          </a:p>
          <a:p>
            <a:pPr marL="342900" indent="-342900">
              <a:buFont typeface="+mj-lt"/>
              <a:buAutoNum type="alphaLcParenR"/>
            </a:pPr>
            <a:r>
              <a:rPr lang="da-DK" dirty="0"/>
              <a:t>N</a:t>
            </a:r>
            <a:r>
              <a:rPr lang="da-DK" dirty="0" smtClean="0"/>
              <a:t>y </a:t>
            </a:r>
            <a:r>
              <a:rPr lang="da-DK" dirty="0"/>
              <a:t>forskning fra </a:t>
            </a:r>
            <a:r>
              <a:rPr lang="da-DK" dirty="0" smtClean="0"/>
              <a:t>VIVE viser, </a:t>
            </a:r>
            <a:r>
              <a:rPr lang="da-DK" dirty="0"/>
              <a:t>at alt for </a:t>
            </a:r>
            <a:r>
              <a:rPr lang="da-DK" dirty="0" smtClean="0"/>
              <a:t>få borgere, som lever i langvarig hjemløshed, modtager </a:t>
            </a:r>
            <a:r>
              <a:rPr lang="da-DK" dirty="0"/>
              <a:t>en af de </a:t>
            </a:r>
            <a:r>
              <a:rPr lang="da-DK" dirty="0" err="1"/>
              <a:t>vidensbaserede</a:t>
            </a:r>
            <a:r>
              <a:rPr lang="da-DK" dirty="0"/>
              <a:t> indsatser, der indgår som del af </a:t>
            </a:r>
            <a:r>
              <a:rPr lang="da-DK" dirty="0" err="1"/>
              <a:t>Housing</a:t>
            </a:r>
            <a:r>
              <a:rPr lang="da-DK" dirty="0"/>
              <a:t> First tilgangen. </a:t>
            </a:r>
            <a:endParaRPr lang="da-DK" dirty="0" smtClean="0"/>
          </a:p>
          <a:p>
            <a:pPr marL="342900" indent="-342900">
              <a:buFont typeface="+mj-lt"/>
              <a:buAutoNum type="alphaLcParenR"/>
            </a:pPr>
            <a:r>
              <a:rPr lang="da-DK" dirty="0" smtClean="0"/>
              <a:t>Det </a:t>
            </a:r>
            <a:r>
              <a:rPr lang="da-DK" dirty="0"/>
              <a:t>afspejler, at </a:t>
            </a:r>
            <a:r>
              <a:rPr lang="da-DK" dirty="0" smtClean="0"/>
              <a:t>de </a:t>
            </a:r>
            <a:r>
              <a:rPr lang="da-DK" dirty="0"/>
              <a:t>eksisterende tilbud og indsatser har vanskeligt ved at håndtere borgere med de mest komplekse </a:t>
            </a:r>
            <a:r>
              <a:rPr lang="da-DK" dirty="0" smtClean="0"/>
              <a:t>problemstillinger</a:t>
            </a:r>
            <a:r>
              <a:rPr lang="da-DK" dirty="0"/>
              <a:t>, men også at der er behov for at sikre en mere </a:t>
            </a:r>
            <a:r>
              <a:rPr lang="da-DK" dirty="0" err="1"/>
              <a:t>implementerbar</a:t>
            </a:r>
            <a:r>
              <a:rPr lang="da-DK" dirty="0"/>
              <a:t> og omkostningseffektiv indsats for borgere i langvarig hjemløshed.</a:t>
            </a:r>
            <a:endParaRPr lang="da-DK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a-DK" sz="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</a:rPr>
              <a:t>Formål:</a:t>
            </a:r>
            <a:r>
              <a:rPr lang="da-DK" i="1" dirty="0" smtClean="0">
                <a:solidFill>
                  <a:srgbClr val="C00000"/>
                </a:solidFill>
              </a:rPr>
              <a:t> </a:t>
            </a:r>
            <a:r>
              <a:rPr lang="da-DK" i="1" dirty="0" smtClean="0"/>
              <a:t>At </a:t>
            </a:r>
            <a:r>
              <a:rPr lang="da-DK" i="1" dirty="0"/>
              <a:t>sikre en større udbredelse af </a:t>
            </a:r>
            <a:r>
              <a:rPr lang="da-DK" b="1" i="1" dirty="0" err="1" smtClean="0"/>
              <a:t>vidensbaserede</a:t>
            </a:r>
            <a:r>
              <a:rPr lang="da-DK" i="1" dirty="0"/>
              <a:t>, </a:t>
            </a:r>
            <a:r>
              <a:rPr lang="da-DK" b="1" i="1" dirty="0"/>
              <a:t>helhedsorienterede</a:t>
            </a:r>
            <a:r>
              <a:rPr lang="da-DK" i="1" dirty="0"/>
              <a:t> og </a:t>
            </a:r>
            <a:r>
              <a:rPr lang="da-DK" b="1" i="1" dirty="0"/>
              <a:t>omkostningseffektive</a:t>
            </a:r>
            <a:r>
              <a:rPr lang="da-DK" i="1" dirty="0"/>
              <a:t> indsatser i kommunernes hjemløseindsats, som er </a:t>
            </a:r>
            <a:r>
              <a:rPr lang="da-DK" b="1" i="1" dirty="0"/>
              <a:t>tilpasset</a:t>
            </a:r>
            <a:r>
              <a:rPr lang="da-DK" i="1" dirty="0"/>
              <a:t> målgruppens </a:t>
            </a:r>
            <a:r>
              <a:rPr lang="da-DK" b="1" i="1" dirty="0"/>
              <a:t>særlige behov</a:t>
            </a:r>
            <a:r>
              <a:rPr lang="da-DK" i="1" dirty="0" smtClean="0"/>
              <a:t>”</a:t>
            </a:r>
            <a:endParaRPr lang="da-DK" i="1" dirty="0"/>
          </a:p>
          <a:p>
            <a:pPr marL="0" indent="0">
              <a:buNone/>
            </a:pPr>
            <a:endParaRPr lang="da-DK" sz="500" i="1" dirty="0"/>
          </a:p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</a:rPr>
              <a:t>Hvordan: </a:t>
            </a:r>
            <a:r>
              <a:rPr lang="da-DK" dirty="0" smtClean="0"/>
              <a:t>Ansøgningspuljen understøtter </a:t>
            </a:r>
            <a:r>
              <a:rPr lang="da-DK" dirty="0"/>
              <a:t>kommunale investeringer </a:t>
            </a:r>
            <a:r>
              <a:rPr lang="da-DK" dirty="0" smtClean="0"/>
              <a:t>i en omlægning af den eksisterende indsats</a:t>
            </a:r>
            <a:endParaRPr lang="da-DK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C9-D2EF-4D90-93BE-D688B50028FC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06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Kriterierne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81" t="22036" r="22465" b="10162"/>
          <a:stretch/>
        </p:blipFill>
        <p:spPr>
          <a:xfrm>
            <a:off x="539552" y="1387633"/>
            <a:ext cx="6655938" cy="4512502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0F08-B52C-4FC9-BD0E-3A0671C874DA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2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Den sociale investeringspulje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58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Ansøgningspuljens baggrund og formål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</a:rPr>
              <a:t>Baggrunden for ansøgningspuljen:</a:t>
            </a:r>
          </a:p>
          <a:p>
            <a:pPr marL="342900" indent="-342900">
              <a:buFont typeface="+mj-lt"/>
              <a:buAutoNum type="alphaLcParenR"/>
            </a:pPr>
            <a:r>
              <a:rPr lang="da-DK" dirty="0" smtClean="0"/>
              <a:t>Den seneste kortlægning af hjemløsheden i Danmark, foretaget af VIVE i 2017 viser, </a:t>
            </a:r>
            <a:r>
              <a:rPr lang="da-DK" dirty="0"/>
              <a:t>at </a:t>
            </a:r>
            <a:r>
              <a:rPr lang="da-DK" dirty="0" smtClean="0"/>
              <a:t>antallet af hjemløse fortsat er stigende, ligesom det fortsat er en relativt  begrænset andel af de hjemløse, der modtager virksomme og forebyggende indsatser. </a:t>
            </a:r>
            <a:endParaRPr lang="da-DK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a-DK" sz="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</a:rPr>
              <a:t>Formål: </a:t>
            </a:r>
            <a:r>
              <a:rPr lang="da-DK" dirty="0"/>
              <a:t>Ansøgningspuljens formål er at styrke kommunernes incitament til at </a:t>
            </a:r>
            <a:r>
              <a:rPr lang="da-DK" b="1" dirty="0"/>
              <a:t>investere i en omlægning mod en mere forebyggende og helhedsorienteret indsats på hjemløseområdet </a:t>
            </a:r>
            <a:r>
              <a:rPr lang="da-DK" dirty="0"/>
              <a:t>ved at mindske kommunernes risiko og understøtte initialinvesteringer. </a:t>
            </a:r>
            <a:r>
              <a:rPr lang="da-DK" dirty="0" smtClean="0"/>
              <a:t> Samtidig </a:t>
            </a:r>
            <a:r>
              <a:rPr lang="da-DK" dirty="0"/>
              <a:t>skal ansøgningspuljen understøtte kommunernes brug af business cases og </a:t>
            </a:r>
            <a:r>
              <a:rPr lang="da-DK" b="1" dirty="0"/>
              <a:t>potentialeberegninger som grundlag for omlægning til en mere effektiv og koordineret indsats.</a:t>
            </a:r>
          </a:p>
          <a:p>
            <a:pPr marL="0" indent="0">
              <a:buNone/>
            </a:pPr>
            <a:endParaRPr lang="da-DK" sz="500" i="1" dirty="0"/>
          </a:p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</a:rPr>
              <a:t>Forventede resultater: </a:t>
            </a:r>
            <a:r>
              <a:rPr lang="da-DK" dirty="0"/>
              <a:t>De forventede resultater </a:t>
            </a:r>
            <a:r>
              <a:rPr lang="da-DK" dirty="0" smtClean="0"/>
              <a:t>er</a:t>
            </a:r>
            <a:r>
              <a:rPr lang="da-DK" dirty="0"/>
              <a:t>, at </a:t>
            </a:r>
            <a:r>
              <a:rPr lang="da-DK" b="1" dirty="0"/>
              <a:t>flere borgere, der lever i hjemløshed, eller er i risiko for at blive ramt af hjemløshed, modtager den rette hjælp via virksomme indsatser, som sætter fokus på progression for borgerne.</a:t>
            </a:r>
          </a:p>
          <a:p>
            <a:pPr marL="0" indent="0">
              <a:buNone/>
            </a:pPr>
            <a:endParaRPr lang="da-DK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C9-D2EF-4D90-93BE-D688B50028FC}" type="datetime2">
              <a:rPr lang="da-DK" smtClean="0">
                <a:solidFill>
                  <a:srgbClr val="AF292E"/>
                </a:solidFill>
              </a:rPr>
              <a:pPr/>
              <a:t>7. maj 2018</a:t>
            </a:fld>
            <a:endParaRPr lang="da-DK" dirty="0">
              <a:solidFill>
                <a:srgbClr val="AF292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797777"/>
                </a:solidFill>
              </a:rPr>
              <a:t>Informationsmøde den 7. maj 2018 om ansøgningspuljerne til sociale investeringer</a:t>
            </a:r>
            <a:endParaRPr lang="da-DK" dirty="0">
              <a:solidFill>
                <a:srgbClr val="797777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>
                <a:solidFill>
                  <a:prstClr val="white"/>
                </a:solidFill>
              </a:rPr>
              <a:pPr/>
              <a:t>13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04163" cy="756084"/>
          </a:xfrm>
        </p:spPr>
        <p:txBody>
          <a:bodyPr/>
          <a:lstStyle/>
          <a:p>
            <a:r>
              <a:rPr lang="da-DK" dirty="0" smtClean="0"/>
              <a:t>Kriterierne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0F08-B52C-4FC9-BD0E-3A0671C874DA}" type="datetime2">
              <a:rPr lang="da-DK" smtClean="0">
                <a:solidFill>
                  <a:srgbClr val="AF292E"/>
                </a:solidFill>
              </a:rPr>
              <a:pPr/>
              <a:t>7. maj 2018</a:t>
            </a:fld>
            <a:endParaRPr lang="da-DK" dirty="0">
              <a:solidFill>
                <a:srgbClr val="AF292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797777"/>
                </a:solidFill>
              </a:rPr>
              <a:t>Informationsmøde den 7. maj 2018 om ansøgningspuljerne til sociale investeringer</a:t>
            </a:r>
            <a:endParaRPr lang="da-DK" dirty="0">
              <a:solidFill>
                <a:srgbClr val="797777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>
                <a:solidFill>
                  <a:prstClr val="white"/>
                </a:solidFill>
              </a:rPr>
              <a:pPr/>
              <a:t>14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611560" y="1484784"/>
            <a:ext cx="7904163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 </a:t>
            </a:r>
            <a:endParaRPr lang="da-DK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60542"/>
              </p:ext>
            </p:extLst>
          </p:nvPr>
        </p:nvGraphicFramePr>
        <p:xfrm>
          <a:off x="827584" y="1110283"/>
          <a:ext cx="7063533" cy="492522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451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2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9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Vurdering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Tildelingskriterier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Relevans  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Ansøgningen er inden for puljens </a:t>
                      </a:r>
                      <a:r>
                        <a:rPr lang="da-DK" sz="1000" dirty="0">
                          <a:effectLst/>
                        </a:rPr>
                        <a:t>formål og målgruppe.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Forventede resultater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Ansøger </a:t>
                      </a:r>
                      <a:r>
                        <a:rPr lang="da-DK" sz="1000" dirty="0">
                          <a:effectLst/>
                        </a:rPr>
                        <a:t>opstiller konkrete </a:t>
                      </a:r>
                      <a:r>
                        <a:rPr lang="da-DK" sz="1000" dirty="0" smtClean="0">
                          <a:effectLst/>
                        </a:rPr>
                        <a:t>mål </a:t>
                      </a:r>
                      <a:r>
                        <a:rPr lang="da-DK" sz="1000" dirty="0">
                          <a:effectLst/>
                        </a:rPr>
                        <a:t>på </a:t>
                      </a:r>
                      <a:r>
                        <a:rPr lang="da-DK" sz="1000" dirty="0" smtClean="0">
                          <a:effectLst/>
                        </a:rPr>
                        <a:t>borgerniveau med fokus </a:t>
                      </a:r>
                      <a:r>
                        <a:rPr lang="da-DK" sz="1000" dirty="0">
                          <a:effectLst/>
                        </a:rPr>
                        <a:t>på </a:t>
                      </a:r>
                      <a:r>
                        <a:rPr lang="da-DK" sz="1000" b="1" dirty="0" smtClean="0">
                          <a:effectLst/>
                        </a:rPr>
                        <a:t>øget progression </a:t>
                      </a:r>
                      <a:r>
                        <a:rPr lang="da-DK" sz="1000" b="1" dirty="0">
                          <a:effectLst/>
                        </a:rPr>
                        <a:t>for borgerne</a:t>
                      </a:r>
                      <a:r>
                        <a:rPr lang="da-DK" sz="1000" dirty="0">
                          <a:effectLst/>
                        </a:rPr>
                        <a:t>, </a:t>
                      </a:r>
                      <a:r>
                        <a:rPr lang="da-DK" sz="1000" dirty="0" smtClean="0">
                          <a:effectLst/>
                        </a:rPr>
                        <a:t>og mål </a:t>
                      </a:r>
                      <a:r>
                        <a:rPr lang="da-DK" sz="1000" dirty="0">
                          <a:effectLst/>
                        </a:rPr>
                        <a:t>på organisatorisk niveau.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Mål og</a:t>
                      </a:r>
                      <a:r>
                        <a:rPr lang="da-DK" sz="1000" baseline="0" dirty="0" smtClean="0">
                          <a:effectLst/>
                        </a:rPr>
                        <a:t> resultater </a:t>
                      </a:r>
                      <a:r>
                        <a:rPr lang="da-DK" sz="1000" dirty="0" smtClean="0">
                          <a:effectLst/>
                        </a:rPr>
                        <a:t>har </a:t>
                      </a:r>
                      <a:r>
                        <a:rPr lang="da-DK" sz="1000" dirty="0">
                          <a:effectLst/>
                        </a:rPr>
                        <a:t>sammenhæng </a:t>
                      </a:r>
                      <a:r>
                        <a:rPr lang="da-DK" sz="1000" dirty="0" smtClean="0">
                          <a:effectLst/>
                        </a:rPr>
                        <a:t>til puljens formål og forventede resultater, vejledningens </a:t>
                      </a:r>
                      <a:r>
                        <a:rPr lang="da-DK" sz="1000" dirty="0">
                          <a:effectLst/>
                        </a:rPr>
                        <a:t>afsnit </a:t>
                      </a:r>
                      <a:r>
                        <a:rPr lang="da-DK" sz="1000" dirty="0" smtClean="0">
                          <a:effectLst/>
                        </a:rPr>
                        <a:t>2 og 5</a:t>
                      </a:r>
                      <a:r>
                        <a:rPr lang="da-DK" sz="1000" dirty="0">
                          <a:effectLst/>
                        </a:rPr>
                        <a:t>.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9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Potentialeberegninger 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Ansøger </a:t>
                      </a:r>
                      <a:r>
                        <a:rPr lang="da-DK" sz="1000" dirty="0">
                          <a:effectLst/>
                        </a:rPr>
                        <a:t>udarbejder en foreløbig potentialeberegning for valg af indsats og investering, der påviser investeringens nettoresultat.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Ansøger </a:t>
                      </a:r>
                      <a:r>
                        <a:rPr lang="da-DK" sz="1000" dirty="0">
                          <a:effectLst/>
                        </a:rPr>
                        <a:t>opstiller valg af parametre i potentialeberegningen, der </a:t>
                      </a:r>
                      <a:r>
                        <a:rPr lang="da-DK" sz="1000" b="1" dirty="0">
                          <a:effectLst/>
                        </a:rPr>
                        <a:t>er velbegrundede og bygger på bedst tilgængelige viden om målgruppen og indsatser</a:t>
                      </a:r>
                      <a:r>
                        <a:rPr lang="da-DK" sz="1000" dirty="0">
                          <a:effectLst/>
                        </a:rPr>
                        <a:t>, der er målrettet målgruppen.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Ansøger viser,</a:t>
                      </a:r>
                      <a:r>
                        <a:rPr lang="da-DK" sz="1000" baseline="0" dirty="0" smtClean="0">
                          <a:effectLst/>
                        </a:rPr>
                        <a:t> </a:t>
                      </a:r>
                      <a:r>
                        <a:rPr lang="da-DK" sz="1000" dirty="0" smtClean="0">
                          <a:effectLst/>
                        </a:rPr>
                        <a:t>hvorledes </a:t>
                      </a:r>
                      <a:r>
                        <a:rPr lang="da-DK" sz="1000" b="1" dirty="0">
                          <a:effectLst/>
                        </a:rPr>
                        <a:t>indsatserne har et omkostningsreducerende potentiale</a:t>
                      </a:r>
                      <a:r>
                        <a:rPr lang="da-DK" sz="1000" dirty="0">
                          <a:effectLst/>
                        </a:rPr>
                        <a:t> og understøtter progression for </a:t>
                      </a:r>
                      <a:r>
                        <a:rPr lang="da-DK" sz="1000" dirty="0" smtClean="0">
                          <a:effectLst/>
                        </a:rPr>
                        <a:t>målgruppen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Faglige krav og parathed til omlægning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Ansøger </a:t>
                      </a:r>
                      <a:r>
                        <a:rPr lang="da-DK" sz="1000" dirty="0">
                          <a:effectLst/>
                        </a:rPr>
                        <a:t>redegør for </a:t>
                      </a:r>
                      <a:r>
                        <a:rPr lang="da-DK" sz="1000" b="1" dirty="0" smtClean="0">
                          <a:effectLst/>
                        </a:rPr>
                        <a:t>motivation og parathed for omlægning </a:t>
                      </a:r>
                      <a:endParaRPr lang="da-DK" sz="10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Ansøger er </a:t>
                      </a:r>
                      <a:r>
                        <a:rPr lang="da-DK" sz="1000" b="1" dirty="0" smtClean="0">
                          <a:effectLst/>
                        </a:rPr>
                        <a:t>indstillet på at indgå i </a:t>
                      </a:r>
                      <a:r>
                        <a:rPr lang="da-DK" sz="1000" b="1" dirty="0">
                          <a:effectLst/>
                        </a:rPr>
                        <a:t>samarbejde med ekstern leverandør og Socialstyrelsen </a:t>
                      </a:r>
                      <a:r>
                        <a:rPr lang="da-DK" sz="1000" dirty="0" smtClean="0">
                          <a:effectLst/>
                        </a:rPr>
                        <a:t>og bistå </a:t>
                      </a:r>
                      <a:r>
                        <a:rPr lang="da-DK" sz="1000" dirty="0">
                          <a:effectLst/>
                        </a:rPr>
                        <a:t>med dataindsamling </a:t>
                      </a:r>
                      <a:r>
                        <a:rPr lang="da-DK" sz="1000" dirty="0" smtClean="0">
                          <a:effectLst/>
                        </a:rPr>
                        <a:t>mv.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Organisatoriske krav 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Ansøger beskrivelse den </a:t>
                      </a:r>
                      <a:r>
                        <a:rPr lang="da-DK" sz="1000" dirty="0">
                          <a:effectLst/>
                        </a:rPr>
                        <a:t>nuværende praksis på </a:t>
                      </a:r>
                      <a:r>
                        <a:rPr lang="da-DK" sz="1000" dirty="0" smtClean="0">
                          <a:effectLst/>
                        </a:rPr>
                        <a:t>hjemløseområdet, </a:t>
                      </a:r>
                      <a:r>
                        <a:rPr lang="da-DK" sz="1000" b="1" dirty="0" smtClean="0">
                          <a:effectLst/>
                        </a:rPr>
                        <a:t>den </a:t>
                      </a:r>
                      <a:r>
                        <a:rPr lang="da-DK" sz="1000" b="1" dirty="0">
                          <a:effectLst/>
                        </a:rPr>
                        <a:t>ledelsesmæssige </a:t>
                      </a:r>
                      <a:r>
                        <a:rPr lang="da-DK" sz="1000" b="1" dirty="0" smtClean="0">
                          <a:effectLst/>
                        </a:rPr>
                        <a:t>opbakning til en varig omlægning, </a:t>
                      </a:r>
                      <a:r>
                        <a:rPr lang="da-DK" sz="1000" dirty="0" smtClean="0">
                          <a:effectLst/>
                        </a:rPr>
                        <a:t>der ønskes gennemført i forvaltning eller på </a:t>
                      </a:r>
                      <a:r>
                        <a:rPr lang="da-DK" sz="1000" dirty="0">
                          <a:effectLst/>
                        </a:rPr>
                        <a:t>tværs af forvaltningsområder </a:t>
                      </a:r>
                      <a:r>
                        <a:rPr lang="da-DK" sz="1000" dirty="0" smtClean="0">
                          <a:effectLst/>
                        </a:rPr>
                        <a:t>og evt. i samarbejde med sociale tilbud eller lignende, og forankring </a:t>
                      </a:r>
                      <a:r>
                        <a:rPr lang="da-DK" sz="1000" dirty="0">
                          <a:effectLst/>
                        </a:rPr>
                        <a:t>ansøger har </a:t>
                      </a:r>
                      <a:r>
                        <a:rPr lang="da-DK" sz="1000" b="1" dirty="0">
                          <a:effectLst/>
                        </a:rPr>
                        <a:t>opnået godkendelse på direktionsniveau eller lignende </a:t>
                      </a:r>
                      <a:r>
                        <a:rPr lang="da-DK" sz="1000" dirty="0">
                          <a:effectLst/>
                        </a:rPr>
                        <a:t>til omlægningen.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Vedlægger hensigtserklæring godkendt på </a:t>
                      </a:r>
                      <a:r>
                        <a:rPr lang="da-DK" sz="1000" dirty="0">
                          <a:effectLst/>
                        </a:rPr>
                        <a:t>direktørniveau </a:t>
                      </a:r>
                      <a:r>
                        <a:rPr lang="da-DK" sz="1000" dirty="0" smtClean="0">
                          <a:effectLst/>
                        </a:rPr>
                        <a:t>om </a:t>
                      </a:r>
                      <a:r>
                        <a:rPr lang="da-DK" sz="1000" dirty="0">
                          <a:effectLst/>
                        </a:rPr>
                        <a:t>forankring af omlægningen efter tilskudsperiodens ophør. 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Budget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Budget er </a:t>
                      </a:r>
                      <a:r>
                        <a:rPr lang="da-DK" sz="1000" dirty="0">
                          <a:effectLst/>
                        </a:rPr>
                        <a:t>i overensstemmelse med de beskrevne </a:t>
                      </a:r>
                      <a:r>
                        <a:rPr lang="da-DK" sz="1000" dirty="0" smtClean="0">
                          <a:effectLst/>
                        </a:rPr>
                        <a:t>aktiviteter, afspejler</a:t>
                      </a:r>
                      <a:r>
                        <a:rPr lang="da-DK" sz="1000" baseline="0" dirty="0" smtClean="0">
                          <a:effectLst/>
                        </a:rPr>
                        <a:t> finansieringsbehovet og er sparsommeligt.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Sammenhæng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effectLst/>
                        </a:rPr>
                        <a:t>Viser sammenhæng </a:t>
                      </a:r>
                      <a:r>
                        <a:rPr lang="da-DK" sz="1000" dirty="0">
                          <a:effectLst/>
                        </a:rPr>
                        <a:t>i indsatsen </a:t>
                      </a:r>
                      <a:r>
                        <a:rPr lang="da-DK" sz="1000" dirty="0" smtClean="0">
                          <a:effectLst/>
                        </a:rPr>
                        <a:t>med omlægning og tilpasset</a:t>
                      </a:r>
                      <a:r>
                        <a:rPr lang="da-DK" sz="1000" baseline="0" dirty="0" smtClean="0">
                          <a:effectLst/>
                        </a:rPr>
                        <a:t> til eksisterende </a:t>
                      </a:r>
                      <a:r>
                        <a:rPr lang="da-DK" sz="1000" dirty="0" smtClean="0">
                          <a:effectLst/>
                        </a:rPr>
                        <a:t>indsatser</a:t>
                      </a:r>
                      <a:r>
                        <a:rPr lang="da-DK" sz="1000" dirty="0">
                          <a:effectLst/>
                        </a:rPr>
                        <a:t>.</a:t>
                      </a:r>
                      <a:endParaRPr lang="da-DK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144" marR="3514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Kontaktinformation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413098"/>
            <a:ext cx="7904163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900" dirty="0" smtClean="0"/>
              <a:t>Socialfaglige spørgsmål vedr. 15.75.46.10.</a:t>
            </a:r>
          </a:p>
          <a:p>
            <a:pPr marL="0" indent="0">
              <a:buNone/>
            </a:pPr>
            <a:r>
              <a:rPr lang="da-DK" sz="900" dirty="0" smtClean="0"/>
              <a:t>Iben Stephensen </a:t>
            </a:r>
          </a:p>
          <a:p>
            <a:pPr marL="0" indent="0">
              <a:buNone/>
            </a:pPr>
            <a:r>
              <a:rPr lang="da-DK" sz="900" dirty="0" smtClean="0"/>
              <a:t>e-mail: </a:t>
            </a:r>
            <a:r>
              <a:rPr lang="da-DK" sz="900" dirty="0" smtClean="0">
                <a:hlinkClick r:id="rId2"/>
              </a:rPr>
              <a:t>ibs@socialstyrelsen.dk</a:t>
            </a:r>
            <a:r>
              <a:rPr lang="da-DK" sz="900" dirty="0" smtClean="0"/>
              <a:t>.</a:t>
            </a:r>
          </a:p>
          <a:p>
            <a:pPr marL="0" indent="0">
              <a:buNone/>
            </a:pPr>
            <a:endParaRPr lang="da-DK" sz="900" dirty="0"/>
          </a:p>
          <a:p>
            <a:pPr marL="0" indent="0">
              <a:buNone/>
            </a:pPr>
            <a:r>
              <a:rPr lang="da-DK" sz="900" dirty="0" smtClean="0"/>
              <a:t>Socialfaglige spørgsmål vedr. 15.75.46.60.</a:t>
            </a:r>
          </a:p>
          <a:p>
            <a:pPr marL="0" indent="0">
              <a:buNone/>
            </a:pPr>
            <a:r>
              <a:rPr lang="da-DK" sz="900" dirty="0" smtClean="0"/>
              <a:t>Nina Thorn</a:t>
            </a:r>
          </a:p>
          <a:p>
            <a:pPr marL="0" indent="0">
              <a:buNone/>
            </a:pPr>
            <a:r>
              <a:rPr lang="da-DK" sz="900" dirty="0"/>
              <a:t>e</a:t>
            </a:r>
            <a:r>
              <a:rPr lang="da-DK" sz="900" dirty="0" smtClean="0"/>
              <a:t>-mail: </a:t>
            </a:r>
            <a:r>
              <a:rPr lang="da-DK" sz="900" dirty="0" smtClean="0">
                <a:hlinkClick r:id="rId3"/>
              </a:rPr>
              <a:t>ntho@socialstyrelsen.dk</a:t>
            </a:r>
            <a:r>
              <a:rPr lang="da-DK" sz="900" dirty="0" smtClean="0"/>
              <a:t>.</a:t>
            </a:r>
          </a:p>
          <a:p>
            <a:pPr marL="0" indent="0">
              <a:buNone/>
            </a:pPr>
            <a:endParaRPr lang="da-DK" sz="900" dirty="0" smtClean="0"/>
          </a:p>
          <a:p>
            <a:pPr marL="0" indent="0">
              <a:buNone/>
            </a:pPr>
            <a:r>
              <a:rPr lang="da-DK" sz="900" dirty="0" smtClean="0"/>
              <a:t>Faglige spørgsmål om ansøgningsproces mv. </a:t>
            </a:r>
          </a:p>
          <a:p>
            <a:pPr marL="0" indent="0">
              <a:buNone/>
            </a:pPr>
            <a:r>
              <a:rPr lang="da-DK" sz="900" dirty="0" smtClean="0"/>
              <a:t>Christine Høstbo / Jonas Nogel Eriksen</a:t>
            </a:r>
          </a:p>
          <a:p>
            <a:pPr marL="0" indent="0">
              <a:buNone/>
            </a:pPr>
            <a:r>
              <a:rPr lang="da-DK" sz="900" dirty="0" smtClean="0"/>
              <a:t>e-mail: </a:t>
            </a:r>
            <a:r>
              <a:rPr lang="da-DK" sz="900" dirty="0" smtClean="0">
                <a:hlinkClick r:id="rId4"/>
              </a:rPr>
              <a:t>chos@socialstyrelsen.dk</a:t>
            </a:r>
            <a:r>
              <a:rPr lang="da-DK" sz="900" dirty="0" smtClean="0"/>
              <a:t> </a:t>
            </a:r>
          </a:p>
          <a:p>
            <a:pPr marL="0" indent="0">
              <a:buNone/>
            </a:pPr>
            <a:r>
              <a:rPr lang="da-DK" sz="900" dirty="0" smtClean="0"/>
              <a:t>e-mail: </a:t>
            </a:r>
            <a:r>
              <a:rPr lang="da-DK" sz="900" dirty="0" smtClean="0">
                <a:hlinkClick r:id="rId5"/>
              </a:rPr>
              <a:t>jone@socialstyrelsen.dk</a:t>
            </a:r>
            <a:r>
              <a:rPr lang="da-DK" sz="900" dirty="0" smtClean="0"/>
              <a:t>.</a:t>
            </a:r>
          </a:p>
          <a:p>
            <a:pPr marL="0" indent="0">
              <a:buNone/>
            </a:pPr>
            <a:endParaRPr lang="da-DK" sz="900" dirty="0" smtClean="0"/>
          </a:p>
          <a:p>
            <a:pPr marL="0" indent="0">
              <a:buNone/>
            </a:pPr>
            <a:r>
              <a:rPr lang="da-DK" sz="900" dirty="0" smtClean="0"/>
              <a:t>SØM</a:t>
            </a:r>
          </a:p>
          <a:p>
            <a:pPr marL="0" indent="0">
              <a:buNone/>
            </a:pPr>
            <a:r>
              <a:rPr lang="da-DK" sz="900" dirty="0" smtClean="0"/>
              <a:t>Andreas Vestermark, </a:t>
            </a:r>
            <a:r>
              <a:rPr lang="da-DK" sz="1100" dirty="0"/>
              <a:t>91 37 02 </a:t>
            </a:r>
            <a:r>
              <a:rPr lang="da-DK" sz="1100" dirty="0" smtClean="0"/>
              <a:t>87</a:t>
            </a:r>
          </a:p>
          <a:p>
            <a:pPr marL="0" indent="0">
              <a:buNone/>
            </a:pPr>
            <a:r>
              <a:rPr lang="da-DK" sz="1100" dirty="0" err="1" smtClean="0"/>
              <a:t>Email</a:t>
            </a:r>
            <a:r>
              <a:rPr lang="da-DK" sz="1100" dirty="0" smtClean="0"/>
              <a:t>: </a:t>
            </a:r>
            <a:r>
              <a:rPr lang="da-DK" sz="1100" dirty="0" smtClean="0">
                <a:hlinkClick r:id="rId6"/>
              </a:rPr>
              <a:t>SOM-support@socialstyrelsen.dk</a:t>
            </a:r>
            <a:endParaRPr lang="da-DK" sz="1100" dirty="0" smtClean="0"/>
          </a:p>
          <a:p>
            <a:pPr marL="0" indent="0">
              <a:buNone/>
            </a:pPr>
            <a:endParaRPr lang="da-DK" sz="900" dirty="0"/>
          </a:p>
          <a:p>
            <a:pPr marL="0" indent="0">
              <a:buNone/>
            </a:pPr>
            <a:r>
              <a:rPr lang="da-DK" sz="900" dirty="0" smtClean="0"/>
              <a:t>Alle spørgsmål i øvrigt  </a:t>
            </a:r>
          </a:p>
          <a:p>
            <a:pPr marL="0" indent="0">
              <a:buNone/>
            </a:pPr>
            <a:r>
              <a:rPr lang="da-DK" sz="900" dirty="0" smtClean="0"/>
              <a:t>e-mail: </a:t>
            </a:r>
            <a:r>
              <a:rPr lang="da-DK" sz="900" dirty="0" smtClean="0">
                <a:hlinkClick r:id="rId7"/>
              </a:rPr>
              <a:t>tilskudsforvaltning@socialstyrelsen.dk</a:t>
            </a:r>
            <a:endParaRPr lang="da-DK" sz="90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DB15-C2AB-4E7B-84CC-6211ED0F94A8}" type="datetime2">
              <a:rPr lang="da-DK" smtClean="0">
                <a:solidFill>
                  <a:srgbClr val="AF292E"/>
                </a:solidFill>
              </a:rPr>
              <a:pPr/>
              <a:t>7. maj 2018</a:t>
            </a:fld>
            <a:endParaRPr lang="da-DK" dirty="0">
              <a:solidFill>
                <a:srgbClr val="AF292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797777"/>
                </a:solidFill>
              </a:rPr>
              <a:t>Informationsmøde den 7. maj 2018 om ansøgningspuljerne til sociale investeringer</a:t>
            </a:r>
            <a:endParaRPr lang="da-DK" dirty="0">
              <a:solidFill>
                <a:srgbClr val="797777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>
                <a:solidFill>
                  <a:prstClr val="white"/>
                </a:solidFill>
              </a:rPr>
              <a:pPr/>
              <a:t>15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Forskelle på de to puljer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56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3D92-2CE0-4487-90CA-F69355AE0F85}" type="datetime2">
              <a:rPr lang="da-DK" smtClean="0"/>
              <a:t>7. maj 2018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19857"/>
              </p:ext>
            </p:extLst>
          </p:nvPr>
        </p:nvGraphicFramePr>
        <p:xfrm>
          <a:off x="107504" y="188640"/>
          <a:ext cx="8712969" cy="57835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1989"/>
                <a:gridCol w="3600490"/>
                <a:gridCol w="3600490"/>
              </a:tblGrid>
              <a:tr h="298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Område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Den sociale investeringspulje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Den sociale investeringspulje om støtte til borgere i langvarig hjemløshed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</a:tr>
              <a:tr h="1651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Formål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At understøtte investerer i en omlægning mod en mere forebyggende og helhedsorienteret indsats på hjemløseområdet.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effectLst/>
                        </a:rPr>
                        <a:t>Fokus på de økonomiske potentialer, der kan være ved en omlægning af indsatsen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effectLst/>
                        </a:rPr>
                        <a:t>Fokus på, at der opnås gevinster for målgruppen.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effectLst/>
                        </a:rPr>
                        <a:t>Potentialeberegninger, som grundlag for omlægning til en mere effektiv og koordineret indsats.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 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At understøtte investeringer i indsatsen over for borgere i langvarig hjemløshed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effectLst/>
                        </a:rPr>
                        <a:t>Større udbredelse af vidensbaserede, helhedsorienterede og omkostningseffektive indsatser, som er tilpasset målgruppens særlige behov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</a:tr>
              <a:tr h="149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Ansøgerkreds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Kommuner, eventuelt i samarbejde med sociale tilbud.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Kommuner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</a:tr>
              <a:tr h="298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Målgruppe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Borgere, der lever i hjemløshed eller i risiko herfor, og som har sociale komplekse problemstillinger.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Borgere med komplekse sociale problemstillinger, som lever i langvarig hjemløshed.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</a:tr>
              <a:tr h="896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Potentialeberegning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En ekstern leverandør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effectLst/>
                        </a:rPr>
                        <a:t>Bistår med støtte til at kvalificere foreløbige potentiale-beregninger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effectLst/>
                        </a:rPr>
                        <a:t>Støtte til dokumentation og systematisk beskrivelse af omlægningerne, herunder opsamling af opnåede erfaringer.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Socialstyrelsen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effectLst/>
                        </a:rPr>
                        <a:t>Aftales individuelt med tilskudsmodtagerne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</a:tr>
              <a:tr h="149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Forankring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Omlægningen skal forankres.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Omlægningen skal forankres.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</a:tr>
              <a:tr h="180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Processtøtte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Ekstern leverandør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effectLst/>
                        </a:rPr>
                        <a:t>Bidrager til kvalificering af potentialeberegningen, dataunderstøttelse og nøgletal i forbindelse med omlægningen.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effectLst/>
                        </a:rPr>
                        <a:t>Følger de kommuner, der opnår støtte i hele tilskudsperioden.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Socialstyrelsens Rådgivningsfunktion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effectLst/>
                        </a:rPr>
                        <a:t>Processtøtte på organisationsplan gennem hele tilskudsperioden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Socialstyrelsens Rådgivningsfunktion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effectLst/>
                        </a:rPr>
                        <a:t>Processtøtte på organisationsplan gennem hele tilskudsperioden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Socialstyrelsen – Center for data, analyse og metode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effectLst/>
                        </a:rPr>
                        <a:t>Samarbejder med de deltagende kommuner, omkring omlægning med udgangspunkt i potentialeberegning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effectLst/>
                        </a:rPr>
                        <a:t>Processtøtte til udvikling af de kommunale indsatser og metoder, så de kan implementeres i en mere omkostningseffektiv form, der passer ind i de eksisterende indsatser på hjemløseområdet.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 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50" marR="678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663" y="858212"/>
            <a:ext cx="7904163" cy="756084"/>
          </a:xfrm>
        </p:spPr>
        <p:txBody>
          <a:bodyPr/>
          <a:lstStyle/>
          <a:p>
            <a:r>
              <a:rPr lang="da-DK" dirty="0" smtClean="0"/>
              <a:t>Stigende udgiftsprofil i årene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7950" y="1556792"/>
            <a:ext cx="7904163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sz="1500" dirty="0" smtClean="0"/>
              <a:t>Det vurderes, at de største udgifter for kommuner er to sidste år af tilskudsperioden. </a:t>
            </a:r>
          </a:p>
          <a:p>
            <a:r>
              <a:rPr lang="da-DK" sz="1500" dirty="0" smtClean="0"/>
              <a:t>Kommunernes budgetter skal afspejle deres reelle finansieringsbehov ved en omlægning fordelt på måneder og år.</a:t>
            </a:r>
          </a:p>
          <a:p>
            <a:r>
              <a:rPr lang="da-DK" sz="1500" dirty="0" smtClean="0"/>
              <a:t>Det anbefales imidlertid, </a:t>
            </a:r>
            <a:r>
              <a:rPr lang="da-DK" sz="1500" dirty="0"/>
              <a:t>at </a:t>
            </a:r>
            <a:r>
              <a:rPr lang="da-DK" sz="1500" dirty="0" smtClean="0"/>
              <a:t>kommuner i det omfang det er muligt, forsøger at planlægge indsats </a:t>
            </a:r>
            <a:r>
              <a:rPr lang="da-DK" sz="1500" dirty="0"/>
              <a:t>og finansieringsbehov </a:t>
            </a:r>
            <a:r>
              <a:rPr lang="da-DK" sz="1500" dirty="0" smtClean="0"/>
              <a:t>på en måde, der afspejler puljens samlede finansiering.</a:t>
            </a:r>
            <a:endParaRPr lang="da-DK" sz="15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DB15-C2AB-4E7B-84CC-6211ED0F94A8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47407" r="61620" b="28230"/>
          <a:stretch/>
        </p:blipFill>
        <p:spPr bwMode="auto">
          <a:xfrm>
            <a:off x="611560" y="1580444"/>
            <a:ext cx="8043839" cy="242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3" cy="4896544"/>
          </a:xfrm>
        </p:spPr>
        <p:txBody>
          <a:bodyPr/>
          <a:lstStyle/>
          <a:p>
            <a:r>
              <a:rPr lang="da-DK" sz="6600" dirty="0" smtClean="0">
                <a:solidFill>
                  <a:srgbClr val="AF292E"/>
                </a:solidFill>
              </a:rPr>
              <a:t>Hvad kunne et støtteegnet projekter være?</a:t>
            </a:r>
            <a:endParaRPr lang="da-DK" sz="6600" dirty="0">
              <a:solidFill>
                <a:srgbClr val="AF292E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93DE-B735-44B1-B1B1-355BCF870E9F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78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 for dagen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1600" b="1" dirty="0" smtClean="0"/>
              <a:t>Informationsmøde den </a:t>
            </a:r>
            <a:r>
              <a:rPr lang="da-DK" sz="1600" b="1" dirty="0"/>
              <a:t>7. maj </a:t>
            </a:r>
            <a:r>
              <a:rPr lang="da-DK" sz="1600" b="1" dirty="0" smtClean="0"/>
              <a:t>i </a:t>
            </a:r>
            <a:r>
              <a:rPr lang="da-DK" sz="1600" b="1" dirty="0"/>
              <a:t>Mødecenter Odense kl. </a:t>
            </a:r>
            <a:r>
              <a:rPr lang="da-DK" sz="1600" b="1" dirty="0" smtClean="0"/>
              <a:t>13-16</a:t>
            </a:r>
          </a:p>
          <a:p>
            <a:pPr marL="0" indent="0">
              <a:buNone/>
            </a:pPr>
            <a:endParaRPr lang="da-DK" sz="1600" b="1" dirty="0" smtClean="0"/>
          </a:p>
          <a:p>
            <a:r>
              <a:rPr lang="da-DK" sz="1600" dirty="0" smtClean="0"/>
              <a:t>Kl</a:t>
            </a:r>
            <a:r>
              <a:rPr lang="da-DK" sz="1600" dirty="0"/>
              <a:t>. 13.00-13.15	Velkomst og dagens program og formål samt præsentation af </a:t>
            </a:r>
            <a:r>
              <a:rPr lang="da-DK" sz="1600" dirty="0" smtClean="0"/>
              <a:t>				Handlingsplanen v. Center For Udsatte Voksne</a:t>
            </a:r>
          </a:p>
          <a:p>
            <a:pPr marL="0" indent="0">
              <a:buNone/>
            </a:pPr>
            <a:endParaRPr lang="da-DK" sz="100" dirty="0" smtClean="0"/>
          </a:p>
          <a:p>
            <a:r>
              <a:rPr lang="da-DK" sz="1600" dirty="0" smtClean="0"/>
              <a:t>Kl. 13.15-14.00	Gennemgang af de sociale investeringspuljer og generelle 				kriterier for støtte v. Tilskudsforvaltningen </a:t>
            </a:r>
            <a:r>
              <a:rPr lang="da-DK" sz="1600" dirty="0"/>
              <a:t>og Center For </a:t>
            </a:r>
            <a:r>
              <a:rPr lang="da-DK" sz="1600" dirty="0" smtClean="0"/>
              <a:t>					Udsatte Voksne </a:t>
            </a:r>
          </a:p>
          <a:p>
            <a:pPr marL="0" indent="0">
              <a:buNone/>
            </a:pPr>
            <a:endParaRPr lang="da-DK" sz="100" dirty="0" smtClean="0"/>
          </a:p>
          <a:p>
            <a:r>
              <a:rPr lang="da-DK" sz="1600" dirty="0" smtClean="0"/>
              <a:t>Kl. 14.00-14.15</a:t>
            </a:r>
            <a:r>
              <a:rPr lang="da-DK" sz="1600" dirty="0"/>
              <a:t>	</a:t>
            </a:r>
            <a:r>
              <a:rPr lang="da-DK" sz="1600" dirty="0" smtClean="0"/>
              <a:t>Pause </a:t>
            </a:r>
            <a:r>
              <a:rPr lang="da-DK" sz="1600" dirty="0"/>
              <a:t>med kaffe og </a:t>
            </a:r>
            <a:r>
              <a:rPr lang="da-DK" sz="1600" dirty="0" smtClean="0"/>
              <a:t>kage</a:t>
            </a:r>
          </a:p>
          <a:p>
            <a:pPr marL="0" indent="0">
              <a:buNone/>
            </a:pPr>
            <a:endParaRPr lang="da-DK" sz="100" dirty="0" smtClean="0"/>
          </a:p>
          <a:p>
            <a:r>
              <a:rPr lang="da-DK" sz="1600" dirty="0" smtClean="0"/>
              <a:t>Kl. 14.15-14.20</a:t>
            </a:r>
            <a:r>
              <a:rPr lang="da-DK" sz="1600" dirty="0"/>
              <a:t>	</a:t>
            </a:r>
            <a:r>
              <a:rPr lang="da-DK" sz="1600" dirty="0" smtClean="0"/>
              <a:t>Dokumentation </a:t>
            </a:r>
            <a:r>
              <a:rPr lang="da-DK" sz="1600" dirty="0"/>
              <a:t>af indsatserne </a:t>
            </a:r>
            <a:r>
              <a:rPr lang="da-DK" sz="1600" dirty="0" smtClean="0"/>
              <a:t>v. Center for Data, Analyse og 				Metode</a:t>
            </a:r>
          </a:p>
          <a:p>
            <a:pPr marL="0" indent="0">
              <a:buNone/>
            </a:pPr>
            <a:endParaRPr lang="da-DK" sz="100" dirty="0" smtClean="0"/>
          </a:p>
          <a:p>
            <a:r>
              <a:rPr lang="da-DK" sz="1600" dirty="0" smtClean="0"/>
              <a:t>Kl. 14.20-16.00</a:t>
            </a:r>
            <a:r>
              <a:rPr lang="da-DK" sz="1600" dirty="0"/>
              <a:t>	</a:t>
            </a:r>
            <a:r>
              <a:rPr lang="da-DK" sz="1600" dirty="0" smtClean="0"/>
              <a:t>Potentialeberegninger </a:t>
            </a:r>
            <a:r>
              <a:rPr lang="da-DK" sz="1600" dirty="0"/>
              <a:t>og SØM v. Center for Data, Analyse og 		</a:t>
            </a:r>
            <a:r>
              <a:rPr lang="da-DK" sz="1600" dirty="0" smtClean="0"/>
              <a:t>	</a:t>
            </a:r>
            <a:r>
              <a:rPr lang="da-DK" sz="1600" dirty="0"/>
              <a:t>	</a:t>
            </a:r>
            <a:r>
              <a:rPr lang="da-DK" sz="1600" dirty="0" smtClean="0"/>
              <a:t>Metode inkl. Spørgsmål</a:t>
            </a:r>
            <a:endParaRPr lang="da-DK" sz="1600" dirty="0"/>
          </a:p>
          <a:p>
            <a:pPr marL="0" indent="0">
              <a:buNone/>
            </a:pPr>
            <a:endParaRPr lang="da-DK" sz="100" dirty="0" smtClean="0"/>
          </a:p>
          <a:p>
            <a:r>
              <a:rPr lang="da-DK" sz="1600" dirty="0" smtClean="0"/>
              <a:t>Kl. 16.00</a:t>
            </a:r>
            <a:r>
              <a:rPr lang="da-DK" sz="1600" dirty="0"/>
              <a:t>	</a:t>
            </a:r>
            <a:r>
              <a:rPr lang="da-DK" sz="1600" dirty="0" smtClean="0"/>
              <a:t>	Farvel </a:t>
            </a:r>
            <a:r>
              <a:rPr lang="da-DK" sz="1600" dirty="0"/>
              <a:t>og tak for i dag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2F90-11A0-46AD-9B2B-03210D56117F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15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da-DK" dirty="0" smtClean="0"/>
              <a:t>Spørgsmål fra jer?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C9AF-5C5F-4EE5-BBBC-C83ED3AF7EF5}" type="datetime2">
              <a:rPr lang="da-DK" smtClean="0">
                <a:solidFill>
                  <a:srgbClr val="AF292E"/>
                </a:solidFill>
              </a:rPr>
              <a:pPr/>
              <a:t>7. maj 2018</a:t>
            </a:fld>
            <a:endParaRPr lang="da-DK" dirty="0">
              <a:solidFill>
                <a:srgbClr val="AF292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797777"/>
                </a:solidFill>
              </a:rPr>
              <a:t>Informationsmøde den 7. maj 2018 om ansøgningspuljerne til sociale investeringer</a:t>
            </a:r>
            <a:endParaRPr lang="da-DK" dirty="0">
              <a:solidFill>
                <a:srgbClr val="797777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>
                <a:solidFill>
                  <a:prstClr val="white"/>
                </a:solidFill>
              </a:rPr>
              <a:pPr/>
              <a:t>20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Picture 6" descr="Billedresultat for spÃ¸rgsmÃ¥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31" y="1803400"/>
            <a:ext cx="36576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6" y="1017248"/>
            <a:ext cx="3429479" cy="4858428"/>
          </a:xfrm>
        </p:spPr>
      </p:pic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5076056" y="980728"/>
            <a:ext cx="3475300" cy="48961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u="sng" dirty="0" smtClean="0"/>
              <a:t>Formål:</a:t>
            </a:r>
          </a:p>
          <a:p>
            <a:pPr>
              <a:buFontTx/>
              <a:buChar char="-"/>
            </a:pPr>
            <a:r>
              <a:rPr lang="da-DK" sz="1600" dirty="0" smtClean="0"/>
              <a:t>At </a:t>
            </a:r>
            <a:r>
              <a:rPr lang="da-DK" sz="1600" dirty="0"/>
              <a:t>nedbringe antallet af borgere i hjemløshed </a:t>
            </a:r>
            <a:r>
              <a:rPr lang="da-DK" sz="1600" i="1" dirty="0"/>
              <a:t>(også et af </a:t>
            </a:r>
            <a:r>
              <a:rPr lang="da-DK" sz="1600" i="1" dirty="0" smtClean="0"/>
              <a:t>regeringens </a:t>
            </a:r>
            <a:r>
              <a:rPr lang="da-DK" sz="1600" i="1" dirty="0"/>
              <a:t>10 mål for social mobilitet</a:t>
            </a:r>
            <a:r>
              <a:rPr lang="da-DK" sz="1600" i="1" dirty="0" smtClean="0"/>
              <a:t>).</a:t>
            </a:r>
            <a:endParaRPr lang="da-DK" sz="1600" i="1" dirty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u="sng" dirty="0" smtClean="0"/>
              <a:t>Målsætninger:</a:t>
            </a:r>
          </a:p>
          <a:p>
            <a:pPr>
              <a:buFontTx/>
              <a:buChar char="-"/>
            </a:pPr>
            <a:r>
              <a:rPr lang="da-DK" sz="1600" dirty="0" smtClean="0"/>
              <a:t>Virksomme indsatser skal udbredes til flere kommuner, så flere personer, som lever i hjemløshed, får den rette hjælp.</a:t>
            </a:r>
          </a:p>
          <a:p>
            <a:pPr>
              <a:buFontTx/>
              <a:buChar char="-"/>
            </a:pPr>
            <a:r>
              <a:rPr lang="da-DK" sz="1600" dirty="0" smtClean="0"/>
              <a:t>Forebyggelsen af hjemløshed skal styrkes, og tilstrømningen af unge hjemløse skal standses.</a:t>
            </a:r>
          </a:p>
          <a:p>
            <a:pPr>
              <a:buFontTx/>
              <a:buChar char="-"/>
            </a:pPr>
            <a:r>
              <a:rPr lang="da-DK" sz="1600" dirty="0" smtClean="0"/>
              <a:t>Flere ældre hjemløse, som har levet et hårdt og langt liv på gaden og på forsorgshjem og herberger, skal hjælpes til en tryg og værdig tilværelse.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u="sng" dirty="0"/>
              <a:t>Økonomi:</a:t>
            </a:r>
          </a:p>
          <a:p>
            <a:pPr>
              <a:buFontTx/>
              <a:buChar char="-"/>
            </a:pPr>
            <a:r>
              <a:rPr lang="da-DK" sz="1600" dirty="0"/>
              <a:t>Udmeldt på 250 mio. kr.</a:t>
            </a:r>
          </a:p>
          <a:p>
            <a:pPr>
              <a:buFontTx/>
              <a:buChar char="-"/>
            </a:pPr>
            <a:r>
              <a:rPr lang="da-DK" sz="1600" b="1" dirty="0"/>
              <a:t>Reelt </a:t>
            </a:r>
            <a:r>
              <a:rPr lang="da-DK" sz="1600" b="1" dirty="0" smtClean="0"/>
              <a:t>kun </a:t>
            </a:r>
            <a:r>
              <a:rPr lang="da-DK" sz="1600" b="1" dirty="0"/>
              <a:t>154 mio. kr.</a:t>
            </a:r>
          </a:p>
          <a:p>
            <a:pPr marL="0" indent="0">
              <a:buNone/>
            </a:pPr>
            <a:endParaRPr lang="da-DK" sz="16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C2A207-56B4-4751-9850-602E479A84EA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Socialstyrelsens rådgivningsfunktion og de nationale retningslinjer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18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Handlingsplanens fokusområder og initiativer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b="1" dirty="0" smtClean="0"/>
              <a:t>Fokusområde: Nationale udbredelse af virkningsfulde indsatser</a:t>
            </a:r>
          </a:p>
          <a:p>
            <a:pPr marL="522900" lvl="1" indent="-342900">
              <a:buFont typeface="+mj-lt"/>
              <a:buAutoNum type="arabicPeriod"/>
            </a:pPr>
            <a:r>
              <a:rPr lang="da-DK" dirty="0" smtClean="0"/>
              <a:t>Social investeringspulje på hjemløseområdet (Sammenhængsreformen)</a:t>
            </a:r>
          </a:p>
          <a:p>
            <a:pPr marL="522900" lvl="1" indent="-342900">
              <a:buFont typeface="+mj-lt"/>
              <a:buAutoNum type="arabicPeriod"/>
            </a:pPr>
            <a:r>
              <a:rPr lang="da-DK" dirty="0" smtClean="0"/>
              <a:t>Etablering af National Rådgivning på hjemløseområdet</a:t>
            </a:r>
          </a:p>
          <a:p>
            <a:pPr marL="522900" lvl="1" indent="-342900">
              <a:buFont typeface="+mj-lt"/>
              <a:buAutoNum type="arabicPeriod"/>
            </a:pPr>
            <a:r>
              <a:rPr lang="da-DK" dirty="0" smtClean="0"/>
              <a:t>Nationale retningslinjer for indsatsen mod hjemløshed</a:t>
            </a:r>
          </a:p>
          <a:p>
            <a:r>
              <a:rPr lang="da-DK" b="1" dirty="0" smtClean="0"/>
              <a:t>Fokusområde: En styrket forebyggelse af hjemløshed</a:t>
            </a:r>
          </a:p>
          <a:p>
            <a:pPr marL="522900" lvl="1" indent="-342900">
              <a:buFont typeface="+mj-lt"/>
              <a:buAutoNum type="arabicPeriod" startAt="4"/>
            </a:pPr>
            <a:r>
              <a:rPr lang="da-DK" dirty="0" err="1" smtClean="0"/>
              <a:t>Housing</a:t>
            </a:r>
            <a:r>
              <a:rPr lang="da-DK" dirty="0" smtClean="0"/>
              <a:t> First for unge</a:t>
            </a:r>
          </a:p>
          <a:p>
            <a:pPr marL="522900" lvl="1" indent="-342900">
              <a:buFont typeface="+mj-lt"/>
              <a:buAutoNum type="arabicPeriod" startAt="4"/>
            </a:pPr>
            <a:r>
              <a:rPr lang="da-DK" dirty="0" smtClean="0"/>
              <a:t>En ny og samlet ordning for økonomi- og gældsrådgivning</a:t>
            </a:r>
          </a:p>
          <a:p>
            <a:r>
              <a:rPr lang="da-DK" b="1" dirty="0" smtClean="0"/>
              <a:t>Fokusområde: En lettere vej ud af hjemløshed</a:t>
            </a:r>
          </a:p>
          <a:p>
            <a:pPr marL="522900" lvl="1" indent="-342900">
              <a:buFont typeface="+mj-lt"/>
              <a:buAutoNum type="arabicPeriod" startAt="6"/>
            </a:pPr>
            <a:r>
              <a:rPr lang="da-DK" dirty="0" smtClean="0"/>
              <a:t>Støtte til borgere i langvarig hjemløshed</a:t>
            </a:r>
          </a:p>
          <a:p>
            <a:pPr marL="522900" lvl="1" indent="-342900">
              <a:buFont typeface="+mj-lt"/>
              <a:buAutoNum type="arabicPeriod" startAt="6"/>
            </a:pPr>
            <a:r>
              <a:rPr lang="da-DK" dirty="0" smtClean="0"/>
              <a:t>Fremskudt psykiatri</a:t>
            </a:r>
          </a:p>
          <a:p>
            <a:pPr marL="522900" lvl="1" indent="-342900">
              <a:buFont typeface="+mj-lt"/>
              <a:buAutoNum type="arabicPeriod" startAt="6"/>
            </a:pPr>
            <a:r>
              <a:rPr lang="da-DK" dirty="0" smtClean="0"/>
              <a:t>Bedre oplysning og sikring af de hjemløses rettigheder – støtte til brugerorganisationer</a:t>
            </a:r>
          </a:p>
          <a:p>
            <a:r>
              <a:rPr lang="da-DK" b="1" dirty="0" smtClean="0"/>
              <a:t>Øvrige</a:t>
            </a:r>
          </a:p>
          <a:p>
            <a:pPr marL="522900" lvl="1" indent="-342900">
              <a:buFont typeface="+mj-lt"/>
              <a:buAutoNum type="arabicPeriod" startAt="9"/>
            </a:pPr>
            <a:r>
              <a:rPr lang="da-DK" dirty="0" smtClean="0"/>
              <a:t>Undersøgelse af kvinder i hjemløshed</a:t>
            </a:r>
          </a:p>
          <a:p>
            <a:pPr marL="522900" lvl="1" indent="-342900">
              <a:buFont typeface="+mj-lt"/>
              <a:buAutoNum type="arabicPeriod" startAt="9"/>
            </a:pPr>
            <a:r>
              <a:rPr lang="da-DK" dirty="0" smtClean="0"/>
              <a:t>Støtte til nødovernatning</a:t>
            </a:r>
          </a:p>
          <a:p>
            <a:pPr marL="522900" lvl="1" indent="-342900">
              <a:buFont typeface="+mj-lt"/>
              <a:buAutoNum type="arabicPeriod" startAt="9"/>
            </a:pPr>
            <a:endParaRPr lang="da-DK" dirty="0"/>
          </a:p>
          <a:p>
            <a:pPr marL="180000" lvl="1" indent="0">
              <a:buNone/>
            </a:pPr>
            <a:r>
              <a:rPr lang="da-DK" dirty="0" smtClean="0"/>
              <a:t>Rehabiliterende indsatser  på  forsorgshjem og herberger (departementsinitiativ)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1CB-BDC3-4A1C-B7CC-5BB1620B7496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Socialstyrelsens rådgivningsfunktion og de nationale retningslinjer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0754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2. Etablering af Socialstyrelsens Rådgivningsfunktion på hjemløseområdet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Socialstyrelsens rådgivningsfunktion på hjemløseområdet (varig indsats og finansiering).</a:t>
            </a:r>
          </a:p>
          <a:p>
            <a:r>
              <a:rPr lang="da-DK" dirty="0" smtClean="0"/>
              <a:t>Baseret på det hidtidige rejseholdsarbejde.</a:t>
            </a:r>
          </a:p>
          <a:p>
            <a:r>
              <a:rPr lang="da-DK" dirty="0" smtClean="0"/>
              <a:t>Skal yde rådgivnings- og implementeringsstøtte til kommuner og andre centrale aktører på hjemløseområdet. </a:t>
            </a:r>
          </a:p>
          <a:p>
            <a:r>
              <a:rPr lang="da-DK" dirty="0" smtClean="0"/>
              <a:t>3 indgange til rådgivningsfunktionen:</a:t>
            </a:r>
          </a:p>
          <a:p>
            <a:pPr marL="522900" lvl="1" indent="-342900">
              <a:buFont typeface="+mj-lt"/>
              <a:buAutoNum type="arabicPeriod"/>
            </a:pPr>
            <a:r>
              <a:rPr lang="da-DK" dirty="0" smtClean="0"/>
              <a:t>Kommuner som modtager tilskud fra den sociale investeringspulje eller fra investeringspuljen omkring støtte til borgere i langvarig hjemløshed.</a:t>
            </a:r>
          </a:p>
          <a:p>
            <a:pPr marL="522900" lvl="1" indent="-342900">
              <a:buFont typeface="+mj-lt"/>
              <a:buAutoNum type="arabicPeriod"/>
            </a:pPr>
            <a:r>
              <a:rPr lang="da-DK" dirty="0" smtClean="0"/>
              <a:t>Kommuner eller andre centrale aktører, som selv henvender sig uden at have modtaget midler fra de to investeringspuljer.</a:t>
            </a:r>
          </a:p>
          <a:p>
            <a:pPr marL="522900" lvl="1" indent="-342900">
              <a:buFont typeface="+mj-lt"/>
              <a:buAutoNum type="arabicPeriod"/>
            </a:pPr>
            <a:r>
              <a:rPr lang="da-DK" dirty="0" smtClean="0"/>
              <a:t>Kommuner eller andre centrale aktører som opsøges af rådgivningsfunktionen.</a:t>
            </a:r>
          </a:p>
          <a:p>
            <a:r>
              <a:rPr lang="da-DK" dirty="0" smtClean="0"/>
              <a:t>Dokumentationsredskabet og kompetenceudviklingen videreføres (2018 – 2021).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49CE-738E-4841-AF41-85BDBB056DEA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Socialstyrelsens rådgivningsfunktion og de nationale retningslinjer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8191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Introduktion til Tilskudsforvaltning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05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AF292E"/>
                </a:solidFill>
              </a:rPr>
              <a:t>Tilskudsforvaltning – hvem er vi?</a:t>
            </a:r>
            <a:endParaRPr lang="da-DK" dirty="0">
              <a:solidFill>
                <a:srgbClr val="AF292E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Socialstyrelsen udmønter og administrerer alle ansøgningspuljer på Børne- og Socialministeriets område</a:t>
            </a:r>
            <a:r>
              <a:rPr lang="da-DK" dirty="0" smtClean="0"/>
              <a:t>. </a:t>
            </a:r>
          </a:p>
          <a:p>
            <a:pPr marL="0" indent="0">
              <a:buNone/>
            </a:pPr>
            <a:endParaRPr lang="da-DK" sz="500" dirty="0" smtClean="0"/>
          </a:p>
          <a:p>
            <a:r>
              <a:rPr lang="da-DK" dirty="0" smtClean="0"/>
              <a:t>Opgaven med at administrere ansøgningspuljerne er forankret i Tilskudsforvaltning, under Center for Økonomi og Tilskud</a:t>
            </a:r>
            <a:endParaRPr lang="da-DK" dirty="0"/>
          </a:p>
          <a:p>
            <a:pPr marL="0" indent="0">
              <a:buNone/>
            </a:pPr>
            <a:endParaRPr lang="da-DK" sz="500" dirty="0"/>
          </a:p>
          <a:p>
            <a:r>
              <a:rPr lang="da-DK" dirty="0"/>
              <a:t>I 2018 udmøntes 15 ansøgningspuljer, hvor kommuner kan søge om </a:t>
            </a:r>
            <a:r>
              <a:rPr lang="da-DK" dirty="0" smtClean="0"/>
              <a:t>tilskud, heriblandt de to ansøgningspuljer om sociale investeringer.</a:t>
            </a:r>
          </a:p>
          <a:p>
            <a:pPr marL="0" indent="0">
              <a:buNone/>
            </a:pPr>
            <a:endParaRPr lang="da-DK" sz="500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9499-D7BE-4636-9D1A-8D99785702AC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90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>
          <a:xfrm>
            <a:off x="4211960" y="945072"/>
            <a:ext cx="4608512" cy="4931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>
                <a:solidFill>
                  <a:srgbClr val="AF292E"/>
                </a:solidFill>
              </a:rPr>
              <a:t>Disse regelsæt er vigtige for ansøgerne!</a:t>
            </a:r>
          </a:p>
          <a:p>
            <a:pPr marL="0" indent="0">
              <a:buNone/>
            </a:pPr>
            <a:r>
              <a:rPr lang="da-DK" b="1" dirty="0" smtClean="0"/>
              <a:t>Bekendtgørelsen</a:t>
            </a:r>
            <a:r>
              <a:rPr lang="da-DK" sz="1500" dirty="0" smtClean="0"/>
              <a:t>:</a:t>
            </a:r>
          </a:p>
          <a:p>
            <a:pPr marL="185738" lvl="0" indent="-185738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da-DK" sz="1500" kern="0" dirty="0">
                <a:solidFill>
                  <a:srgbClr val="000000"/>
                </a:solidFill>
              </a:rPr>
              <a:t>Siden juni 2016 har Tilskudsforvaltning udmeldt og udmøntet ansøgningspuljer for kommuner ved bekendtgørelser og vejledninger med undtagelse af udlodningspuljerne</a:t>
            </a:r>
            <a:r>
              <a:rPr lang="da-DK" sz="1500" kern="0" dirty="0" smtClean="0">
                <a:solidFill>
                  <a:srgbClr val="000000"/>
                </a:solidFill>
              </a:rPr>
              <a:t>.</a:t>
            </a:r>
            <a:endParaRPr lang="da-DK" sz="1500" kern="0" dirty="0">
              <a:solidFill>
                <a:srgbClr val="000000"/>
              </a:solidFill>
            </a:endParaRPr>
          </a:p>
          <a:p>
            <a:pPr marL="185738" lvl="0" indent="-185738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da-DK" sz="1500" kern="0" dirty="0">
                <a:solidFill>
                  <a:srgbClr val="000000"/>
                </a:solidFill>
              </a:rPr>
              <a:t>Bekendtgørelsen indeholder krav og kriterier, som ansøgere skal leve op. </a:t>
            </a:r>
          </a:p>
          <a:p>
            <a:pPr marL="185738" lvl="0" indent="-185738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da-DK" sz="1500" kern="0" dirty="0">
                <a:solidFill>
                  <a:srgbClr val="000000"/>
                </a:solidFill>
              </a:rPr>
              <a:t>Bekendtgørelsen styrker retssikkerheden.</a:t>
            </a:r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b="1" dirty="0" smtClean="0"/>
              <a:t>Vejledningen:</a:t>
            </a:r>
          </a:p>
          <a:p>
            <a:r>
              <a:rPr lang="da-DK" sz="1500" dirty="0" smtClean="0"/>
              <a:t>Til </a:t>
            </a:r>
            <a:r>
              <a:rPr lang="da-DK" sz="1500" dirty="0"/>
              <a:t>formål at vejlede i arbejdet </a:t>
            </a:r>
            <a:r>
              <a:rPr lang="da-DK" sz="1500" dirty="0" smtClean="0"/>
              <a:t>med udarbejdelse </a:t>
            </a:r>
            <a:r>
              <a:rPr lang="da-DK" sz="1500" dirty="0"/>
              <a:t>af ansøgning. </a:t>
            </a:r>
            <a:endParaRPr lang="da-DK" sz="1500" dirty="0" smtClean="0"/>
          </a:p>
          <a:p>
            <a:pPr marL="185738" lvl="1" indent="0">
              <a:buNone/>
            </a:pPr>
            <a:r>
              <a:rPr lang="da-DK" sz="1500" dirty="0" smtClean="0"/>
              <a:t>Udfolder </a:t>
            </a:r>
            <a:r>
              <a:rPr lang="da-DK" sz="1500" dirty="0"/>
              <a:t>og </a:t>
            </a:r>
            <a:r>
              <a:rPr lang="da-DK" sz="1500" dirty="0" smtClean="0"/>
              <a:t>indarbejder bekendtgørelsens krav og tildelingskriterier for ansøgningspuljen</a:t>
            </a:r>
            <a:r>
              <a:rPr lang="da-DK" sz="1500" dirty="0"/>
              <a:t>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a-DK" sz="1300" dirty="0" smtClean="0"/>
              <a:t>Tilskudsforvaltning er en statslig myndighed, og vi er bl.a. underlagt følgende regelsæt og vejledninger:</a:t>
            </a:r>
          </a:p>
          <a:p>
            <a:r>
              <a:rPr lang="da-DK" sz="1200" dirty="0" smtClean="0"/>
              <a:t>Finansloven</a:t>
            </a:r>
          </a:p>
          <a:p>
            <a:r>
              <a:rPr lang="da-DK" sz="1200" dirty="0" smtClean="0"/>
              <a:t>Satspuljeaftalen</a:t>
            </a:r>
            <a:endParaRPr lang="da-DK" sz="1200" dirty="0"/>
          </a:p>
          <a:p>
            <a:r>
              <a:rPr lang="da-DK" sz="1200" dirty="0" smtClean="0"/>
              <a:t>Forvaltningsloven </a:t>
            </a:r>
            <a:endParaRPr lang="da-DK" sz="1200" dirty="0"/>
          </a:p>
          <a:p>
            <a:r>
              <a:rPr lang="da-DK" sz="1200" dirty="0"/>
              <a:t>Offentlighedsloven </a:t>
            </a:r>
          </a:p>
          <a:p>
            <a:r>
              <a:rPr lang="da-DK" sz="1200" dirty="0"/>
              <a:t>Budgetvejledningen</a:t>
            </a:r>
          </a:p>
          <a:p>
            <a:r>
              <a:rPr lang="da-DK" sz="1200" dirty="0"/>
              <a:t>Vejledning om effektiv tilskudsforvaltning </a:t>
            </a:r>
          </a:p>
          <a:p>
            <a:r>
              <a:rPr lang="da-DK" sz="1200" dirty="0"/>
              <a:t>Ombudsmandens retningslinjer for god forvaltningsskik </a:t>
            </a:r>
          </a:p>
          <a:p>
            <a:r>
              <a:rPr lang="da-DK" sz="1200" dirty="0"/>
              <a:t>Rigsrevisionens anbefalinger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0939E3-D234-4887-9175-D548DC66F4B2}" type="datetime2">
              <a:rPr lang="da-DK" smtClean="0"/>
              <a:t>7. maj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Informationsmøde den 7. maj 2018 om ansøgningspuljerne til sociale investeringer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600" dirty="0" smtClean="0"/>
              <a:t>Generelle </a:t>
            </a:r>
            <a:r>
              <a:rPr lang="da-DK" sz="2600" dirty="0" smtClean="0">
                <a:solidFill>
                  <a:srgbClr val="AF292E"/>
                </a:solidFill>
              </a:rPr>
              <a:t>betingelser</a:t>
            </a:r>
            <a:r>
              <a:rPr lang="da-DK" sz="2600" dirty="0" smtClean="0"/>
              <a:t> for tilskuds-administration</a:t>
            </a: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22698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Den sociale </a:t>
            </a:r>
            <a:r>
              <a:rPr lang="da-DK" dirty="0"/>
              <a:t>investeringspulje om støtte til borgere i langvarig </a:t>
            </a:r>
            <a:r>
              <a:rPr lang="da-DK" dirty="0" smtClean="0"/>
              <a:t>hjemløshed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85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Socialstyrelsen DK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dirty="0" smtClean="0"/>
        </a:defPPr>
      </a:lstStyle>
    </a:txDef>
  </a:objectDefaults>
  <a:extraClrSchemeLst/>
  <a:custClrLst>
    <a:custClr name="Custom Color 1">
      <a:srgbClr val="E9D392"/>
    </a:custClr>
    <a:custClr name="Custom Color 2">
      <a:srgbClr val="BAD9C1"/>
    </a:custClr>
    <a:custClr name="Custom Color 3">
      <a:srgbClr val="C6C7C9"/>
    </a:custClr>
    <a:custClr name="Custom Color 4">
      <a:srgbClr val="ECE38A"/>
    </a:custClr>
    <a:custClr name="Custom Color 5">
      <a:srgbClr val="CDE7EE"/>
    </a:custClr>
    <a:custClr name="Custom Color 6">
      <a:srgbClr val="BCB5B2"/>
    </a:custClr>
    <a:custClr name="Custom Color 7">
      <a:srgbClr val="D2E4BE"/>
    </a:custClr>
    <a:custClr name="Custom Color 8">
      <a:srgbClr val="CDDEF3"/>
    </a:custClr>
    <a:custClr name="Custom Color 9">
      <a:srgbClr val="DED5CB"/>
    </a:custClr>
    <a:custClr name="Custom Color 10">
      <a:srgbClr val="F9F8E0"/>
    </a:custClr>
  </a:custClrLst>
  <a:extLst>
    <a:ext uri="{05A4C25C-085E-4340-85A3-A5531E510DB2}">
      <thm15:themeFamily xmlns:thm15="http://schemas.microsoft.com/office/thememl/2012/main" xmlns="" name="PowerPoint skabelon-DK-28.5.17" id="{11AABAF5-F9E5-4183-8D88-86089682D0BF}" vid="{0F429F3F-D869-446F-BAD2-D0321B1993C1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349310C62E7A4CB45F294950563ECD" ma:contentTypeVersion="2" ma:contentTypeDescription="Opret et nyt dokument." ma:contentTypeScope="" ma:versionID="7c967bf35f41a99e9f61d018b999896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6d1302ba78386ef361c56514509a3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tartdato for planlægning" ma:internalName="PublishingStartDate">
      <xsd:simpleType>
        <xsd:restriction base="dms:Unknown"/>
      </xsd:simpleType>
    </xsd:element>
    <xsd:element name="PublishingExpirationDate" ma:index="9" nillable="true" ma:displayName="Slutdato for planlægning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801B59-6B5E-49B5-BC13-FF35616A6EC0}"/>
</file>

<file path=customXml/itemProps2.xml><?xml version="1.0" encoding="utf-8"?>
<ds:datastoreItem xmlns:ds="http://schemas.openxmlformats.org/officeDocument/2006/customXml" ds:itemID="{927D4539-3204-41F1-BE0C-CC1FF6D1BA83}"/>
</file>

<file path=customXml/itemProps3.xml><?xml version="1.0" encoding="utf-8"?>
<ds:datastoreItem xmlns:ds="http://schemas.openxmlformats.org/officeDocument/2006/customXml" ds:itemID="{F9041E81-CA95-40CF-BD03-3AB8C0CF42D0}"/>
</file>

<file path=docProps/app.xml><?xml version="1.0" encoding="utf-8"?>
<Properties xmlns="http://schemas.openxmlformats.org/officeDocument/2006/extended-properties" xmlns:vt="http://schemas.openxmlformats.org/officeDocument/2006/docPropsVTypes">
  <Template>184340aeefee4100b0367b8e50f113d1</Template>
  <TotalTime>0</TotalTime>
  <Words>1614</Words>
  <Application>Microsoft Office PowerPoint</Application>
  <PresentationFormat>Skærmshow (4:3)</PresentationFormat>
  <Paragraphs>245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Socialstyrelsen DK</vt:lpstr>
      <vt:lpstr>De sociale investeringspuljer  Informationsmøde den 7. maj 2018</vt:lpstr>
      <vt:lpstr>Program for dagen</vt:lpstr>
      <vt:lpstr>PowerPoint-præsentation</vt:lpstr>
      <vt:lpstr>Handlingsplanens fokusområder og initiativer</vt:lpstr>
      <vt:lpstr>2. Etablering af Socialstyrelsens Rådgivningsfunktion på hjemløseområdet</vt:lpstr>
      <vt:lpstr>Introduktion til Tilskudsforvaltning</vt:lpstr>
      <vt:lpstr>Tilskudsforvaltning – hvem er vi?</vt:lpstr>
      <vt:lpstr>Generelle betingelser for tilskuds-administration</vt:lpstr>
      <vt:lpstr>Den sociale investeringspulje om støtte til borgere i langvarig hjemløshed</vt:lpstr>
      <vt:lpstr>Ansøgningspuljens baggrund og formål</vt:lpstr>
      <vt:lpstr>Kriterierne</vt:lpstr>
      <vt:lpstr>Den sociale investeringspulje</vt:lpstr>
      <vt:lpstr>Ansøgningspuljens baggrund og formål</vt:lpstr>
      <vt:lpstr>Kriterierne</vt:lpstr>
      <vt:lpstr>Kontaktinformation</vt:lpstr>
      <vt:lpstr>Forskelle på de to puljer</vt:lpstr>
      <vt:lpstr>PowerPoint-præsentation</vt:lpstr>
      <vt:lpstr>Stigende udgiftsprofil i årene </vt:lpstr>
      <vt:lpstr>Hvad kunne et støtteegnet projekter være?</vt:lpstr>
      <vt:lpstr>Spørgsmål fra jer?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2018-05-04T13:30:24Z</dcterms:created>
  <dcterms:modified xsi:type="dcterms:W3CDTF">2018-05-07T14:54:44Z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0x010100B4349310C62E7A4CB45F294950563ECD</vt:lpwstr>
  </property>
</Properties>
</file>