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9.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58" r:id="rId1"/>
  </p:sldMasterIdLst>
  <p:notesMasterIdLst>
    <p:notesMasterId r:id="rId37"/>
  </p:notesMasterIdLst>
  <p:handoutMasterIdLst>
    <p:handoutMasterId r:id="rId38"/>
  </p:handoutMasterIdLst>
  <p:sldIdLst>
    <p:sldId id="267" r:id="rId2"/>
    <p:sldId id="382" r:id="rId3"/>
    <p:sldId id="377" r:id="rId4"/>
    <p:sldId id="399" r:id="rId5"/>
    <p:sldId id="397" r:id="rId6"/>
    <p:sldId id="383" r:id="rId7"/>
    <p:sldId id="379" r:id="rId8"/>
    <p:sldId id="393" r:id="rId9"/>
    <p:sldId id="385" r:id="rId10"/>
    <p:sldId id="386" r:id="rId11"/>
    <p:sldId id="387" r:id="rId12"/>
    <p:sldId id="389" r:id="rId13"/>
    <p:sldId id="392" r:id="rId14"/>
    <p:sldId id="391" r:id="rId15"/>
    <p:sldId id="395" r:id="rId16"/>
    <p:sldId id="394" r:id="rId17"/>
    <p:sldId id="376" r:id="rId18"/>
    <p:sldId id="277" r:id="rId19"/>
    <p:sldId id="359" r:id="rId20"/>
    <p:sldId id="280" r:id="rId21"/>
    <p:sldId id="361" r:id="rId22"/>
    <p:sldId id="282" r:id="rId23"/>
    <p:sldId id="362" r:id="rId24"/>
    <p:sldId id="309" r:id="rId25"/>
    <p:sldId id="363" r:id="rId26"/>
    <p:sldId id="366" r:id="rId27"/>
    <p:sldId id="369" r:id="rId28"/>
    <p:sldId id="370" r:id="rId29"/>
    <p:sldId id="371" r:id="rId30"/>
    <p:sldId id="372" r:id="rId31"/>
    <p:sldId id="373" r:id="rId32"/>
    <p:sldId id="357" r:id="rId33"/>
    <p:sldId id="375" r:id="rId34"/>
    <p:sldId id="380" r:id="rId35"/>
    <p:sldId id="381" r:id="rId36"/>
  </p:sldIdLst>
  <p:sldSz cx="9144000" cy="6858000" type="screen4x3"/>
  <p:notesSz cx="6858000" cy="9144000"/>
  <p:custDataLst>
    <p:tags r:id="rId3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9C1"/>
    <a:srgbClr val="F9F8E0"/>
    <a:srgbClr val="DED5CB"/>
    <a:srgbClr val="CDDEF3"/>
    <a:srgbClr val="D2E4BE"/>
    <a:srgbClr val="BCB5B2"/>
    <a:srgbClr val="CDE7EE"/>
    <a:srgbClr val="ECE38A"/>
    <a:srgbClr val="C6C7C9"/>
    <a:srgbClr val="E9D39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912C8C85-51F0-491E-9774-3900AFEF0F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yst layout 2 - Marker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9" autoAdjust="0"/>
    <p:restoredTop sz="94975" autoAdjust="0"/>
  </p:normalViewPr>
  <p:slideViewPr>
    <p:cSldViewPr showGuides="1">
      <p:cViewPr varScale="1">
        <p:scale>
          <a:sx n="84" d="100"/>
          <a:sy n="84" d="100"/>
        </p:scale>
        <p:origin x="-1622"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81" d="100"/>
          <a:sy n="81" d="100"/>
        </p:scale>
        <p:origin x="389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61"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 Id="rId6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'Ark1'!$B$6</c:f>
              <c:strCache>
                <c:ptCount val="1"/>
                <c:pt idx="0">
                  <c:v>Kommune</c:v>
                </c:pt>
              </c:strCache>
            </c:strRef>
          </c:tx>
          <c:spPr>
            <a:solidFill>
              <a:srgbClr val="002060"/>
            </a:solidFill>
          </c:spPr>
          <c:invertIfNegative val="0"/>
          <c:cat>
            <c:numRef>
              <c:f>'Ark1'!$C$5:$M$5</c:f>
              <c:numCache>
                <c:formatCode>General</c:formatCode>
                <c:ptCount val="11"/>
              </c:numCache>
            </c:numRef>
          </c:cat>
          <c:val>
            <c:numRef>
              <c:f>'Ark1'!$C$6:$M$6</c:f>
              <c:numCache>
                <c:formatCode>General</c:formatCode>
                <c:ptCount val="11"/>
                <c:pt idx="0">
                  <c:v>-15</c:v>
                </c:pt>
                <c:pt idx="1">
                  <c:v>-10</c:v>
                </c:pt>
                <c:pt idx="2">
                  <c:v>-2</c:v>
                </c:pt>
                <c:pt idx="3">
                  <c:v>2</c:v>
                </c:pt>
                <c:pt idx="4">
                  <c:v>4</c:v>
                </c:pt>
                <c:pt idx="5">
                  <c:v>3</c:v>
                </c:pt>
                <c:pt idx="6">
                  <c:v>2</c:v>
                </c:pt>
                <c:pt idx="7">
                  <c:v>2</c:v>
                </c:pt>
                <c:pt idx="8">
                  <c:v>1</c:v>
                </c:pt>
                <c:pt idx="9">
                  <c:v>1</c:v>
                </c:pt>
                <c:pt idx="10">
                  <c:v>0</c:v>
                </c:pt>
              </c:numCache>
            </c:numRef>
          </c:val>
        </c:ser>
        <c:ser>
          <c:idx val="1"/>
          <c:order val="1"/>
          <c:tx>
            <c:strRef>
              <c:f>'Ark1'!$B$7</c:f>
              <c:strCache>
                <c:ptCount val="1"/>
                <c:pt idx="0">
                  <c:v>Region</c:v>
                </c:pt>
              </c:strCache>
            </c:strRef>
          </c:tx>
          <c:spPr>
            <a:solidFill>
              <a:srgbClr val="00B050"/>
            </a:solidFill>
          </c:spPr>
          <c:invertIfNegative val="0"/>
          <c:cat>
            <c:numRef>
              <c:f>'Ark1'!$C$5:$M$5</c:f>
              <c:numCache>
                <c:formatCode>General</c:formatCode>
                <c:ptCount val="11"/>
              </c:numCache>
            </c:numRef>
          </c:cat>
          <c:val>
            <c:numRef>
              <c:f>'Ark1'!$C$7:$M$7</c:f>
              <c:numCache>
                <c:formatCode>General</c:formatCode>
                <c:ptCount val="11"/>
                <c:pt idx="0">
                  <c:v>0</c:v>
                </c:pt>
                <c:pt idx="1">
                  <c:v>0</c:v>
                </c:pt>
                <c:pt idx="2">
                  <c:v>2</c:v>
                </c:pt>
                <c:pt idx="3">
                  <c:v>3</c:v>
                </c:pt>
                <c:pt idx="4">
                  <c:v>5</c:v>
                </c:pt>
                <c:pt idx="5">
                  <c:v>7</c:v>
                </c:pt>
                <c:pt idx="6">
                  <c:v>6</c:v>
                </c:pt>
                <c:pt idx="7">
                  <c:v>4</c:v>
                </c:pt>
                <c:pt idx="8">
                  <c:v>3</c:v>
                </c:pt>
                <c:pt idx="9">
                  <c:v>1</c:v>
                </c:pt>
                <c:pt idx="10">
                  <c:v>0</c:v>
                </c:pt>
              </c:numCache>
            </c:numRef>
          </c:val>
        </c:ser>
        <c:ser>
          <c:idx val="2"/>
          <c:order val="2"/>
          <c:tx>
            <c:strRef>
              <c:f>'Ark1'!$B$8</c:f>
              <c:strCache>
                <c:ptCount val="1"/>
                <c:pt idx="0">
                  <c:v>Stat</c:v>
                </c:pt>
              </c:strCache>
            </c:strRef>
          </c:tx>
          <c:spPr>
            <a:solidFill>
              <a:srgbClr val="C00000"/>
            </a:solidFill>
          </c:spPr>
          <c:invertIfNegative val="0"/>
          <c:cat>
            <c:numRef>
              <c:f>'Ark1'!$C$5:$M$5</c:f>
              <c:numCache>
                <c:formatCode>General</c:formatCode>
                <c:ptCount val="11"/>
              </c:numCache>
            </c:numRef>
          </c:cat>
          <c:val>
            <c:numRef>
              <c:f>'Ark1'!$C$8:$M$8</c:f>
              <c:numCache>
                <c:formatCode>General</c:formatCode>
                <c:ptCount val="11"/>
                <c:pt idx="0">
                  <c:v>0</c:v>
                </c:pt>
                <c:pt idx="1">
                  <c:v>0</c:v>
                </c:pt>
                <c:pt idx="2">
                  <c:v>0</c:v>
                </c:pt>
                <c:pt idx="3">
                  <c:v>0</c:v>
                </c:pt>
                <c:pt idx="4">
                  <c:v>3</c:v>
                </c:pt>
                <c:pt idx="5">
                  <c:v>4</c:v>
                </c:pt>
                <c:pt idx="6">
                  <c:v>5</c:v>
                </c:pt>
                <c:pt idx="7">
                  <c:v>7</c:v>
                </c:pt>
                <c:pt idx="8">
                  <c:v>8</c:v>
                </c:pt>
                <c:pt idx="9">
                  <c:v>6</c:v>
                </c:pt>
                <c:pt idx="10">
                  <c:v>5</c:v>
                </c:pt>
              </c:numCache>
            </c:numRef>
          </c:val>
        </c:ser>
        <c:dLbls>
          <c:showLegendKey val="0"/>
          <c:showVal val="0"/>
          <c:showCatName val="0"/>
          <c:showSerName val="0"/>
          <c:showPercent val="0"/>
          <c:showBubbleSize val="0"/>
        </c:dLbls>
        <c:gapWidth val="150"/>
        <c:overlap val="100"/>
        <c:axId val="120393088"/>
        <c:axId val="120411264"/>
      </c:barChart>
      <c:catAx>
        <c:axId val="120393088"/>
        <c:scaling>
          <c:orientation val="minMax"/>
        </c:scaling>
        <c:delete val="0"/>
        <c:axPos val="b"/>
        <c:numFmt formatCode="General" sourceLinked="1"/>
        <c:majorTickMark val="out"/>
        <c:minorTickMark val="none"/>
        <c:tickLblPos val="nextTo"/>
        <c:crossAx val="120411264"/>
        <c:crosses val="autoZero"/>
        <c:auto val="1"/>
        <c:lblAlgn val="ctr"/>
        <c:lblOffset val="100"/>
        <c:noMultiLvlLbl val="0"/>
      </c:catAx>
      <c:valAx>
        <c:axId val="120411264"/>
        <c:scaling>
          <c:orientation val="minMax"/>
        </c:scaling>
        <c:delete val="0"/>
        <c:axPos val="l"/>
        <c:numFmt formatCode="General" sourceLinked="1"/>
        <c:majorTickMark val="out"/>
        <c:minorTickMark val="none"/>
        <c:tickLblPos val="none"/>
        <c:crossAx val="120393088"/>
        <c:crosses val="autoZero"/>
        <c:crossBetween val="between"/>
      </c:valAx>
      <c:spPr>
        <a:noFill/>
        <a:ln w="25400">
          <a:noFill/>
        </a:ln>
      </c:spPr>
    </c:plotArea>
    <c:legend>
      <c:legendPos val="r"/>
      <c:layout/>
      <c:overlay val="0"/>
      <c:txPr>
        <a:bodyPr/>
        <a:lstStyle/>
        <a:p>
          <a:pPr>
            <a:defRPr sz="800" baseline="0"/>
          </a:pPr>
          <a:endParaRPr lang="da-DK"/>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365289-CD08-44BF-AD30-ACB3B0206E69}" type="datetime2">
              <a:rPr lang="da-DK" smtClean="0"/>
              <a:t>7. maj 2018</a:t>
            </a:fld>
            <a:endParaRPr lang="da-DK" dirty="0"/>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89BE38-A799-4993-A8C4-E0FE3F379F6A}" type="slidenum">
              <a:rPr lang="da-DK" smtClean="0"/>
              <a:t>‹nr.›</a:t>
            </a:fld>
            <a:endParaRPr lang="da-DK" dirty="0"/>
          </a:p>
        </p:txBody>
      </p:sp>
      <p:pic>
        <p:nvPicPr>
          <p:cNvPr id="7" name="Billede 6"/>
          <p:cNvPicPr>
            <a:picLocks noChangeAspect="1"/>
          </p:cNvPicPr>
          <p:nvPr/>
        </p:nvPicPr>
        <p:blipFill>
          <a:blip r:embed="rId2"/>
          <a:stretch>
            <a:fillRect/>
          </a:stretch>
        </p:blipFill>
        <p:spPr>
          <a:xfrm>
            <a:off x="221667" y="143508"/>
            <a:ext cx="1264233" cy="440761"/>
          </a:xfrm>
          <a:prstGeom prst="rect">
            <a:avLst/>
          </a:prstGeom>
        </p:spPr>
      </p:pic>
    </p:spTree>
    <p:extLst>
      <p:ext uri="{BB962C8B-B14F-4D97-AF65-F5344CB8AC3E}">
        <p14:creationId xmlns:p14="http://schemas.microsoft.com/office/powerpoint/2010/main" val="375749580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F504D-878A-429B-8974-EBB5C855CFD7}" type="datetime2">
              <a:rPr lang="da-DK" smtClean="0"/>
              <a:t>7. maj 2018</a:t>
            </a:fld>
            <a:endParaRPr lang="da-DK" dirty="0"/>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13D85-34BC-4FA7-A491-B95498CAAD60}" type="slidenum">
              <a:rPr lang="da-DK" smtClean="0"/>
              <a:t>‹nr.›</a:t>
            </a:fld>
            <a:endParaRPr lang="da-DK" dirty="0"/>
          </a:p>
        </p:txBody>
      </p:sp>
    </p:spTree>
    <p:extLst>
      <p:ext uri="{BB962C8B-B14F-4D97-AF65-F5344CB8AC3E}">
        <p14:creationId xmlns:p14="http://schemas.microsoft.com/office/powerpoint/2010/main" val="347624377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a:p>
        </p:txBody>
      </p:sp>
    </p:spTree>
    <p:extLst>
      <p:ext uri="{BB962C8B-B14F-4D97-AF65-F5344CB8AC3E}">
        <p14:creationId xmlns:p14="http://schemas.microsoft.com/office/powerpoint/2010/main" val="2448469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er oversigten over de konsekvenser</a:t>
            </a:r>
            <a:r>
              <a:rPr lang="da-DK" baseline="0" dirty="0" smtClean="0"/>
              <a:t> som er med i </a:t>
            </a:r>
            <a:r>
              <a:rPr lang="da-DK" baseline="0" dirty="0" err="1" smtClean="0"/>
              <a:t>Vidensdatabasen</a:t>
            </a:r>
            <a:r>
              <a:rPr lang="da-DK" baseline="0" dirty="0" smtClean="0"/>
              <a:t> på voksenområdet. OBS. kvaliteten af estimaterne på visse sociale ydelser er dårligere end de øvrige, da vi kun har data for få år.</a:t>
            </a:r>
          </a:p>
          <a:p>
            <a:endParaRPr lang="da-DK" baseline="0" dirty="0" smtClean="0"/>
          </a:p>
          <a:p>
            <a:r>
              <a:rPr lang="da-DK" baseline="0" dirty="0" smtClean="0"/>
              <a:t>Nogle vil også være relevante på børne- og ungeområdet: sundhed og kriminalitet, andre skal tilføjes (</a:t>
            </a:r>
            <a:r>
              <a:rPr lang="da-DK" baseline="0" dirty="0" err="1" smtClean="0"/>
              <a:t>specialundervsining</a:t>
            </a:r>
            <a:r>
              <a:rPr lang="da-DK" baseline="0" dirty="0" smtClean="0"/>
              <a:t>) andre typer sociale ydelser.</a:t>
            </a:r>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28</a:t>
            </a:fld>
            <a:endParaRPr lang="da-DK"/>
          </a:p>
        </p:txBody>
      </p:sp>
    </p:spTree>
    <p:extLst>
      <p:ext uri="{BB962C8B-B14F-4D97-AF65-F5344CB8AC3E}">
        <p14:creationId xmlns:p14="http://schemas.microsoft.com/office/powerpoint/2010/main" val="54255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Generelt</a:t>
            </a:r>
            <a:r>
              <a:rPr lang="da-DK" baseline="0" dirty="0" smtClean="0"/>
              <a:t> for alle analyser gælder… </a:t>
            </a:r>
          </a:p>
          <a:p>
            <a:endParaRPr lang="da-DK" baseline="0" dirty="0" smtClean="0"/>
          </a:p>
          <a:p>
            <a:pPr marL="171450" indent="-171450">
              <a:buFont typeface="Arial" panose="020B0604020202020204" pitchFamily="34" charset="0"/>
              <a:buChar char="•"/>
            </a:pPr>
            <a:r>
              <a:rPr lang="da-DK" baseline="0" dirty="0" smtClean="0"/>
              <a:t>En SØM-beregning er ikke bedre end det grundlag, den bygger på. Manglende/usikker viden om effekt, vil også give et usikkert resultat.</a:t>
            </a:r>
          </a:p>
          <a:p>
            <a:pPr marL="171450" indent="-171450">
              <a:buFont typeface="Arial" panose="020B0604020202020204" pitchFamily="34" charset="0"/>
              <a:buChar char="•"/>
            </a:pPr>
            <a:r>
              <a:rPr lang="da-DK" baseline="0" dirty="0" smtClean="0"/>
              <a:t>Derfor også vigtigt med følsomhedsanalyser, hvor man justerer på antagelserne i beregningen, f.eks. beregninger ud fra flere effektstørrelser</a:t>
            </a:r>
          </a:p>
          <a:p>
            <a:pPr marL="171450" indent="-171450">
              <a:buFont typeface="Arial" panose="020B0604020202020204" pitchFamily="34" charset="0"/>
              <a:buChar char="•"/>
            </a:pPr>
            <a:r>
              <a:rPr lang="da-DK" baseline="0" dirty="0" smtClean="0"/>
              <a:t>Endelig er der usikkerheder ved VD: Både selve estimaterne og anvendeligheden i den konkrete situation (mere om det senere)</a:t>
            </a:r>
          </a:p>
          <a:p>
            <a:endParaRPr lang="da-DK" dirty="0"/>
          </a:p>
        </p:txBody>
      </p:sp>
      <p:sp>
        <p:nvSpPr>
          <p:cNvPr id="4" name="Pladsholder til dato 3"/>
          <p:cNvSpPr>
            <a:spLocks noGrp="1"/>
          </p:cNvSpPr>
          <p:nvPr>
            <p:ph type="dt" idx="10"/>
          </p:nvPr>
        </p:nvSpPr>
        <p:spPr/>
        <p:txBody>
          <a:bodyPr/>
          <a:lstStyle/>
          <a:p>
            <a:fld id="{BACF504D-878A-429B-8974-EBB5C855CFD7}" type="datetime2">
              <a:rPr lang="da-DK" smtClean="0"/>
              <a:t>7. maj 2018</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32</a:t>
            </a:fld>
            <a:endParaRPr lang="da-DK" dirty="0"/>
          </a:p>
        </p:txBody>
      </p:sp>
    </p:spTree>
    <p:extLst>
      <p:ext uri="{BB962C8B-B14F-4D97-AF65-F5344CB8AC3E}">
        <p14:creationId xmlns:p14="http://schemas.microsoft.com/office/powerpoint/2010/main" val="118068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Grundlæggende tankegang: Ideen om at </a:t>
            </a:r>
            <a:r>
              <a:rPr lang="da-DK" dirty="0" smtClean="0"/>
              <a:t>betragte forebyggelse som en social investering: På kort sigt:</a:t>
            </a:r>
            <a:r>
              <a:rPr lang="da-DK" baseline="0" dirty="0" smtClean="0"/>
              <a:t> Omkostninger til </a:t>
            </a:r>
            <a:r>
              <a:rPr lang="da-DK" dirty="0" smtClean="0"/>
              <a:t> indsatsen. På langt sigt: Der</a:t>
            </a:r>
            <a:r>
              <a:rPr lang="da-DK" baseline="0" dirty="0" smtClean="0"/>
              <a:t> k</a:t>
            </a:r>
            <a:r>
              <a:rPr lang="da-DK" dirty="0" smtClean="0"/>
              <a:t>an i mange tilfælde – ud over de mulige positive, menneskelige effekter – opnås økonomiske gevinster.</a:t>
            </a:r>
          </a:p>
          <a:p>
            <a:endParaRPr lang="da-DK" dirty="0" smtClean="0"/>
          </a:p>
          <a:p>
            <a:r>
              <a:rPr lang="da-DK" dirty="0" smtClean="0"/>
              <a:t>Denne tankegang ligger  bag SØM og tidligere modeller, som Skandia der regner på økonomiske konsekvenser for udsatte målgrupper.</a:t>
            </a:r>
          </a:p>
          <a:p>
            <a:pPr marL="0" indent="0">
              <a:buFont typeface="Arial" panose="020B0604020202020204" pitchFamily="34" charset="0"/>
              <a:buNone/>
            </a:pPr>
            <a:endParaRPr lang="da-DK" baseline="0" dirty="0" smtClean="0"/>
          </a:p>
          <a:p>
            <a:pPr marL="163773" indent="-163773">
              <a:buFont typeface="Arial" panose="020B0604020202020204" pitchFamily="34" charset="0"/>
              <a:buChar char="•"/>
            </a:pPr>
            <a:r>
              <a:rPr lang="da-DK" baseline="0" dirty="0" smtClean="0"/>
              <a:t>SØM kan beregne nettoresultatet for de offentlige budgetter ved en social indsats. Dvs. det er en budgetøkonomisk analyse der udelukkende ser på offentlige udgifter og indtægter (ikke livskvalitet etc.)</a:t>
            </a:r>
          </a:p>
          <a:p>
            <a:endParaRPr lang="da-DK" baseline="0" dirty="0" smtClean="0"/>
          </a:p>
          <a:p>
            <a:pPr marL="163773" indent="-163773">
              <a:buFont typeface="Arial" panose="020B0604020202020204" pitchFamily="34" charset="0"/>
              <a:buChar char="•"/>
            </a:pPr>
            <a:r>
              <a:rPr lang="da-DK" baseline="0" dirty="0" smtClean="0"/>
              <a:t>SØM viser, hvordan gevinsterne fordeler sig </a:t>
            </a:r>
          </a:p>
          <a:p>
            <a:pPr marL="620973" lvl="1" indent="-163773">
              <a:buFont typeface="Arial" panose="020B0604020202020204" pitchFamily="34" charset="0"/>
              <a:buChar char="•"/>
            </a:pPr>
            <a:r>
              <a:rPr lang="da-DK" baseline="0" dirty="0" smtClean="0"/>
              <a:t>Over tid: Der er typisk udgifter i starten og evt. gevinster komme først senere. Fremme langsigtet tænkning! </a:t>
            </a:r>
          </a:p>
          <a:p>
            <a:pPr marL="600501" lvl="1" indent="-163773">
              <a:buFont typeface="Arial" panose="020B0604020202020204" pitchFamily="34" charset="0"/>
              <a:buChar char="•"/>
            </a:pPr>
            <a:r>
              <a:rPr lang="da-DK" baseline="0" dirty="0" smtClean="0"/>
              <a:t>Og på offentlige aktører: Hvem har udgifter og indtægter og hvornår. Fremme dialog og samarbejde på tværs mellem aktører.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Men vigtig: For mange grupper vil der ikke nødvendigvis komme en nettogevinst ud af social indsats, men det kan stadig være relevant at kende de økonomiske konsekvenser (f.eks. hvad koster det ikke at gøre noget). Og der er andre argumenter end de økonomiske for at skulle gennemføre indsatsen alligevel.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18</a:t>
            </a:fld>
            <a:endParaRPr lang="da-DK"/>
          </a:p>
        </p:txBody>
      </p:sp>
    </p:spTree>
    <p:extLst>
      <p:ext uri="{BB962C8B-B14F-4D97-AF65-F5344CB8AC3E}">
        <p14:creationId xmlns:p14="http://schemas.microsoft.com/office/powerpoint/2010/main" val="2217955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SØM</a:t>
            </a:r>
            <a:r>
              <a:rPr lang="da-DK" baseline="0" dirty="0" smtClean="0"/>
              <a:t> består af to ting:</a:t>
            </a:r>
          </a:p>
          <a:p>
            <a:pPr marL="158265" indent="-158265">
              <a:buFont typeface="Arial" panose="020B0604020202020204" pitchFamily="34" charset="0"/>
              <a:buChar char="•"/>
            </a:pPr>
            <a:r>
              <a:rPr lang="da-DK" baseline="0" dirty="0" smtClean="0"/>
              <a:t>Der er selve beregningsrammen, som er der, hvor beregningen af nettoresultatet foretages. Alle beregninger foretages på baggrund af de oplysninger brugeren kommer ind i modellen. Det betyder også at SØM i princippet kan regne på alle typer indsatser, da brugeren selv bestemmer indholdet af beregningen.</a:t>
            </a:r>
          </a:p>
          <a:p>
            <a:pPr marL="158265" indent="-158265">
              <a:buFont typeface="Arial" panose="020B0604020202020204" pitchFamily="34" charset="0"/>
              <a:buChar char="•"/>
            </a:pPr>
            <a:r>
              <a:rPr lang="da-DK" baseline="0" dirty="0" smtClean="0"/>
              <a:t>For at hjælpe brugeren til at lave bergeningen, består SØM også af en </a:t>
            </a:r>
            <a:r>
              <a:rPr lang="da-DK" baseline="0" dirty="0" err="1" smtClean="0"/>
              <a:t>Vidensdatabase</a:t>
            </a:r>
            <a:r>
              <a:rPr lang="da-DK" baseline="0" dirty="0" smtClean="0"/>
              <a:t>. I </a:t>
            </a:r>
            <a:r>
              <a:rPr lang="da-DK" baseline="0" dirty="0" err="1" smtClean="0"/>
              <a:t>vidensdatabasen</a:t>
            </a:r>
            <a:r>
              <a:rPr lang="da-DK" baseline="0" dirty="0" smtClean="0"/>
              <a:t> er der oplysninger om indsatsers effekter (litteraturoversigt), beregninger af forventede konsekvenser for forskellige målgrupper og priser på de enkelte konsekvenser. </a:t>
            </a:r>
            <a:r>
              <a:rPr lang="da-DK" u="sng" baseline="0" dirty="0" smtClean="0"/>
              <a:t>Vidensdatabasen kan understøtte beregningen, men må bero på en vurdering fra brugeren af, hvor gode estimaterne er i forhold til det konkrete tilfælde.</a:t>
            </a:r>
            <a:r>
              <a:rPr lang="da-DK" baseline="0" dirty="0" smtClean="0"/>
              <a:t> </a:t>
            </a:r>
            <a:endParaRPr lang="da-DK" dirty="0" smtClean="0"/>
          </a:p>
        </p:txBody>
      </p:sp>
      <p:sp>
        <p:nvSpPr>
          <p:cNvPr id="4" name="Pladsholder til dato 3"/>
          <p:cNvSpPr>
            <a:spLocks noGrp="1"/>
          </p:cNvSpPr>
          <p:nvPr>
            <p:ph type="dt" idx="10"/>
          </p:nvPr>
        </p:nvSpPr>
        <p:spPr/>
        <p:txBody>
          <a:bodyPr/>
          <a:lstStyle/>
          <a:p>
            <a:fld id="{BACF504D-878A-429B-8974-EBB5C855CFD7}" type="datetime2">
              <a:rPr lang="da-DK" smtClean="0"/>
              <a:t>7. maj 2018</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19</a:t>
            </a:fld>
            <a:endParaRPr lang="da-DK" dirty="0"/>
          </a:p>
        </p:txBody>
      </p:sp>
    </p:spTree>
    <p:extLst>
      <p:ext uri="{BB962C8B-B14F-4D97-AF65-F5344CB8AC3E}">
        <p14:creationId xmlns:p14="http://schemas.microsoft.com/office/powerpoint/2010/main" val="331830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lvl="1" defTabSz="422041" eaLnBrk="0" fontAlgn="base" hangingPunct="0">
              <a:spcBef>
                <a:spcPct val="30000"/>
              </a:spcBef>
              <a:spcAft>
                <a:spcPct val="0"/>
              </a:spcAft>
              <a:defRPr/>
            </a:pPr>
            <a:r>
              <a:rPr lang="da-DK" baseline="0" dirty="0" smtClean="0"/>
              <a:t>Her er en lidt mere detaljeret oversigt over, hvordan SØM regner.</a:t>
            </a:r>
          </a:p>
          <a:p>
            <a:pPr marL="0" lvl="1" defTabSz="422041" eaLnBrk="0" fontAlgn="base" hangingPunct="0">
              <a:spcBef>
                <a:spcPct val="30000"/>
              </a:spcBef>
              <a:spcAft>
                <a:spcPct val="0"/>
              </a:spcAft>
              <a:defRPr/>
            </a:pPr>
            <a:endParaRPr lang="da-DK" baseline="0" dirty="0" smtClean="0"/>
          </a:p>
          <a:p>
            <a:pPr marL="0" lvl="1" defTabSz="422041" eaLnBrk="0" fontAlgn="base" hangingPunct="0">
              <a:spcBef>
                <a:spcPct val="30000"/>
              </a:spcBef>
              <a:spcAft>
                <a:spcPct val="0"/>
              </a:spcAft>
              <a:defRPr/>
            </a:pPr>
            <a:r>
              <a:rPr lang="da-DK" baseline="0" dirty="0" smtClean="0"/>
              <a:t>Regnestykket i SØM består af to ting (1) Omkostninger ved indsatsen og (2) </a:t>
            </a:r>
            <a:r>
              <a:rPr lang="da-DK" sz="1100" dirty="0">
                <a:ea typeface="Geneva" charset="0"/>
              </a:rPr>
              <a:t>De økonomiske konsekvenser. </a:t>
            </a:r>
            <a:endParaRPr lang="da-DK" baseline="0" dirty="0" smtClean="0"/>
          </a:p>
          <a:p>
            <a:endParaRPr lang="da-DK" baseline="0" dirty="0" smtClean="0"/>
          </a:p>
          <a:p>
            <a:r>
              <a:rPr lang="da-DK" u="sng" baseline="0" dirty="0" smtClean="0"/>
              <a:t>Omkostninger ved indsatsen</a:t>
            </a:r>
            <a:endParaRPr lang="da-DK" u="none" baseline="0" dirty="0" smtClean="0"/>
          </a:p>
          <a:p>
            <a:pPr marL="159721" indent="-159721">
              <a:buFont typeface="Arial" panose="020B0604020202020204" pitchFamily="34" charset="0"/>
              <a:buChar char="•"/>
            </a:pPr>
            <a:r>
              <a:rPr lang="da-DK" baseline="0" dirty="0" smtClean="0"/>
              <a:t>Hvad koster det at implementere og </a:t>
            </a:r>
            <a:r>
              <a:rPr lang="da-DK" baseline="0" dirty="0" err="1" smtClean="0"/>
              <a:t>drifte</a:t>
            </a:r>
            <a:r>
              <a:rPr lang="da-DK" baseline="0" dirty="0" smtClean="0"/>
              <a:t> en social indsats? Dette kan også være en selvstændig beregning</a:t>
            </a:r>
          </a:p>
          <a:p>
            <a:endParaRPr lang="da-DK" u="sng" baseline="0" dirty="0" smtClean="0"/>
          </a:p>
          <a:p>
            <a:r>
              <a:rPr lang="da-DK" u="sng" baseline="0" dirty="0" smtClean="0"/>
              <a:t>Økonomiske konsekvenser</a:t>
            </a:r>
            <a:r>
              <a:rPr lang="da-DK" baseline="0" dirty="0" smtClean="0"/>
              <a:t>: </a:t>
            </a:r>
          </a:p>
          <a:p>
            <a:pPr marL="159721" indent="-159721">
              <a:buFont typeface="Arial" panose="020B0604020202020204" pitchFamily="34" charset="0"/>
              <a:buChar char="•"/>
            </a:pPr>
            <a:r>
              <a:rPr lang="da-DK" baseline="0" dirty="0" smtClean="0"/>
              <a:t>Første del handler om indsatsens </a:t>
            </a:r>
            <a:r>
              <a:rPr lang="da-DK" i="1" baseline="0" dirty="0" smtClean="0"/>
              <a:t>effekt</a:t>
            </a:r>
            <a:r>
              <a:rPr lang="da-DK" baseline="0" dirty="0" smtClean="0"/>
              <a:t>, dvs. den forventede ændring der sker for borgeren. Her skal man finde ud af hvor mange personer som modtager indsatsen, og hvor mange af dem, som opnår indsatsens succesmål. </a:t>
            </a:r>
          </a:p>
          <a:p>
            <a:pPr marL="581763" lvl="1" indent="-159721">
              <a:buFont typeface="Arial" panose="020B0604020202020204" pitchFamily="34" charset="0"/>
              <a:buChar char="•"/>
            </a:pPr>
            <a:r>
              <a:rPr lang="da-DK" baseline="0" dirty="0" smtClean="0"/>
              <a:t>F.eks. personer med alkoholmisbrug - hvor mange holder op med at drikke efter at have været i alkoholbehandling?</a:t>
            </a:r>
          </a:p>
          <a:p>
            <a:pPr marL="0" marR="0" lvl="0" indent="-3515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dirty="0" smtClean="0"/>
          </a:p>
          <a:p>
            <a:pPr marL="0" marR="0" lvl="0" indent="-3515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smtClean="0"/>
              <a:t>Effekten</a:t>
            </a:r>
            <a:r>
              <a:rPr lang="da-DK" baseline="0" dirty="0" smtClean="0"/>
              <a:t> af indsatsen driver de økonomiske konsekvenser: Ingen effekt = Ingen økonomiske konsekvenser </a:t>
            </a:r>
          </a:p>
          <a:p>
            <a:pPr marL="0" lvl="0" indent="-35158">
              <a:buFont typeface="Arial" panose="020B0604020202020204" pitchFamily="34" charset="0"/>
              <a:buNone/>
            </a:pPr>
            <a:endParaRPr lang="da-DK" baseline="0" dirty="0" smtClean="0"/>
          </a:p>
          <a:p>
            <a:pPr marL="159721" indent="-159721">
              <a:buFont typeface="Arial" panose="020B0604020202020204" pitchFamily="34" charset="0"/>
              <a:buChar char="•"/>
            </a:pPr>
            <a:r>
              <a:rPr lang="da-DK" baseline="0" dirty="0" smtClean="0"/>
              <a:t>Næste led vedrører de </a:t>
            </a:r>
            <a:r>
              <a:rPr lang="da-DK" i="1" baseline="0" dirty="0" smtClean="0"/>
              <a:t>konsekvenser</a:t>
            </a:r>
            <a:r>
              <a:rPr lang="da-DK" baseline="0" dirty="0" smtClean="0"/>
              <a:t>, som følger af den effekt indsatsen har haft på borgeren. Dvs. hvilke ændringer sker i forbruget af offentlige ydelser for de deltagere der opnår succes. </a:t>
            </a:r>
          </a:p>
          <a:p>
            <a:pPr marL="581763" lvl="1" indent="-159721">
              <a:buFont typeface="Arial" panose="020B0604020202020204" pitchFamily="34" charset="0"/>
              <a:buChar char="•"/>
            </a:pPr>
            <a:r>
              <a:rPr lang="da-DK" baseline="0" dirty="0" smtClean="0"/>
              <a:t>For at tage eksemplet fra før, hvilke afledte konsekvenser følger af, at en deltager holder op med at drikke (f.eks. kortere tid på kontanthjælp)?</a:t>
            </a:r>
          </a:p>
          <a:p>
            <a:pPr marL="159721" indent="-159721">
              <a:buFont typeface="Arial" panose="020B0604020202020204" pitchFamily="34" charset="0"/>
              <a:buChar char="•"/>
            </a:pPr>
            <a:r>
              <a:rPr lang="da-DK" baseline="0" dirty="0" smtClean="0"/>
              <a:t>Endelig for at få de samlede økonomiske konsekvenser ganges ydelserne/aktiviteten med </a:t>
            </a:r>
            <a:r>
              <a:rPr lang="da-DK" i="1" baseline="0" dirty="0" smtClean="0"/>
              <a:t>prisen</a:t>
            </a:r>
            <a:r>
              <a:rPr lang="da-DK" baseline="0" dirty="0" smtClean="0"/>
              <a:t> på disse fordelt på aktører.</a:t>
            </a:r>
            <a:endParaRPr lang="da-DK" u="none" baseline="0" dirty="0" smtClean="0"/>
          </a:p>
          <a:p>
            <a:endParaRPr lang="da-DK" u="none" baseline="0" dirty="0" smtClean="0"/>
          </a:p>
          <a:p>
            <a:r>
              <a:rPr lang="da-DK" u="none" baseline="0" dirty="0" smtClean="0"/>
              <a:t>Det samlede resultat er så </a:t>
            </a:r>
            <a:r>
              <a:rPr lang="da-DK" u="sng" baseline="0" dirty="0" smtClean="0"/>
              <a:t>nettogevinsten</a:t>
            </a:r>
            <a:r>
              <a:rPr lang="da-DK" u="none" baseline="0" dirty="0" smtClean="0"/>
              <a:t> </a:t>
            </a:r>
          </a:p>
          <a:p>
            <a:pPr marL="159721" indent="-159721">
              <a:buFont typeface="Arial" panose="020B0604020202020204" pitchFamily="34" charset="0"/>
              <a:buChar char="•"/>
            </a:pPr>
            <a:r>
              <a:rPr lang="da-DK" u="none" baseline="0" dirty="0" smtClean="0"/>
              <a:t>Summen af indsatsens omkostninger og afledte økonomiske konsekvenser for det offentlige, altså er de økonomiske gevinster større end omkostningerne?</a:t>
            </a:r>
          </a:p>
          <a:p>
            <a:endParaRPr lang="da-DK" dirty="0" smtClean="0"/>
          </a:p>
          <a:p>
            <a:r>
              <a:rPr lang="da-DK" baseline="0" dirty="0" smtClean="0"/>
              <a:t>Beregningen afhængig af det input, som brugeren indtaster. </a:t>
            </a:r>
          </a:p>
          <a:p>
            <a:pPr marL="171450" indent="-171450">
              <a:buFont typeface="Arial" panose="020B0604020202020204" pitchFamily="34" charset="0"/>
              <a:buChar char="•"/>
            </a:pPr>
            <a:r>
              <a:rPr lang="da-DK" baseline="0" dirty="0" smtClean="0"/>
              <a:t>Hvis man kender alle estimaterne for effekt, konsekvens og priser, kan SØM bruges som en skal til at vise resultatet.</a:t>
            </a:r>
          </a:p>
          <a:p>
            <a:pPr marL="171450" indent="-171450">
              <a:buFont typeface="Arial" panose="020B0604020202020204" pitchFamily="34" charset="0"/>
              <a:buChar char="•"/>
            </a:pPr>
            <a:r>
              <a:rPr lang="da-DK" baseline="0" dirty="0" smtClean="0"/>
              <a:t>… Hvis ikke man gør kan </a:t>
            </a:r>
            <a:r>
              <a:rPr lang="da-DK" baseline="0" dirty="0" err="1" smtClean="0"/>
              <a:t>SØMs</a:t>
            </a:r>
            <a:r>
              <a:rPr lang="da-DK" baseline="0" dirty="0" smtClean="0"/>
              <a:t> vidensdatabase hjælpe ved viden om det input, som kan bruges i beregningen, for udvalgte målgrupper. </a:t>
            </a:r>
          </a:p>
        </p:txBody>
      </p:sp>
      <p:sp>
        <p:nvSpPr>
          <p:cNvPr id="4" name="Pladsholder til diasnummer 3"/>
          <p:cNvSpPr>
            <a:spLocks noGrp="1"/>
          </p:cNvSpPr>
          <p:nvPr>
            <p:ph type="sldNum" sz="quarter" idx="10"/>
          </p:nvPr>
        </p:nvSpPr>
        <p:spPr/>
        <p:txBody>
          <a:bodyPr/>
          <a:lstStyle/>
          <a:p>
            <a:fld id="{BA4CC2FA-81EB-7645-A056-1A1B2D71557F}" type="slidenum">
              <a:rPr lang="da-DK" smtClean="0"/>
              <a:pPr/>
              <a:t>20</a:t>
            </a:fld>
            <a:endParaRPr lang="da-DK"/>
          </a:p>
        </p:txBody>
      </p:sp>
    </p:spTree>
    <p:extLst>
      <p:ext uri="{BB962C8B-B14F-4D97-AF65-F5344CB8AC3E}">
        <p14:creationId xmlns:p14="http://schemas.microsoft.com/office/powerpoint/2010/main" val="58853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Vigtigt:</a:t>
            </a:r>
            <a:r>
              <a:rPr lang="da-DK" baseline="0" dirty="0" smtClean="0"/>
              <a:t> Der ligger en del viden om målgrupperne, herunder deres karakteristika og initiale forbrug – altså hvad er en gennemsnitlig hjemløs’ gennemsnitlige forbrug af offentlige ydelser.</a:t>
            </a:r>
            <a:endParaRPr lang="da-DK" dirty="0"/>
          </a:p>
        </p:txBody>
      </p:sp>
      <p:sp>
        <p:nvSpPr>
          <p:cNvPr id="4" name="Pladsholder til dato 3"/>
          <p:cNvSpPr>
            <a:spLocks noGrp="1"/>
          </p:cNvSpPr>
          <p:nvPr>
            <p:ph type="dt" idx="10"/>
          </p:nvPr>
        </p:nvSpPr>
        <p:spPr/>
        <p:txBody>
          <a:bodyPr/>
          <a:lstStyle/>
          <a:p>
            <a:fld id="{BACF504D-878A-429B-8974-EBB5C855CFD7}" type="datetime2">
              <a:rPr lang="da-DK" smtClean="0"/>
              <a:t>7. maj 2018</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21</a:t>
            </a:fld>
            <a:endParaRPr lang="da-DK" dirty="0"/>
          </a:p>
        </p:txBody>
      </p:sp>
    </p:spTree>
    <p:extLst>
      <p:ext uri="{BB962C8B-B14F-4D97-AF65-F5344CB8AC3E}">
        <p14:creationId xmlns:p14="http://schemas.microsoft.com/office/powerpoint/2010/main" val="307540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For stofmisbrug og psykiske vanskeligheder er der yderligere lavet en række underinddelinger ift. alder og typen af behandling, så her kan man få en mere præcis målgruppe der passer til ens indsats.</a:t>
            </a:r>
          </a:p>
          <a:p>
            <a:endParaRPr lang="da-DK" baseline="0" dirty="0" smtClean="0"/>
          </a:p>
          <a:p>
            <a:endParaRPr lang="da-DK" baseline="0" dirty="0" smtClean="0"/>
          </a:p>
        </p:txBody>
      </p:sp>
      <p:sp>
        <p:nvSpPr>
          <p:cNvPr id="4" name="Pladsholder til diasnummer 3"/>
          <p:cNvSpPr>
            <a:spLocks noGrp="1"/>
          </p:cNvSpPr>
          <p:nvPr>
            <p:ph type="sldNum" sz="quarter" idx="10"/>
          </p:nvPr>
        </p:nvSpPr>
        <p:spPr/>
        <p:txBody>
          <a:bodyPr/>
          <a:lstStyle/>
          <a:p>
            <a:fld id="{BA4CC2FA-81EB-7645-A056-1A1B2D71557F}" type="slidenum">
              <a:rPr lang="da-DK" smtClean="0"/>
              <a:pPr/>
              <a:t>22</a:t>
            </a:fld>
            <a:endParaRPr lang="da-DK"/>
          </a:p>
        </p:txBody>
      </p:sp>
    </p:spTree>
    <p:extLst>
      <p:ext uri="{BB962C8B-B14F-4D97-AF65-F5344CB8AC3E}">
        <p14:creationId xmlns:p14="http://schemas.microsoft.com/office/powerpoint/2010/main" val="424101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Hvis man har ingen eller begrænset viden om indsatsens effekt (typisk inden projektet er gået i gang), kan man lave en ”scenarieanalyse” eller ”hvad-nu-hvis analyse”. Her opstiller man hypotetiske bud på indsatsens effekt  og bud på trækket på de offentlige ydelser.</a:t>
            </a:r>
          </a:p>
          <a:p>
            <a:endParaRPr lang="da-DK" baseline="0" dirty="0" smtClean="0"/>
          </a:p>
          <a:p>
            <a:r>
              <a:rPr lang="da-DK" b="0" baseline="0" dirty="0" err="1" smtClean="0"/>
              <a:t>Vidensdatabasen</a:t>
            </a:r>
            <a:r>
              <a:rPr lang="da-DK" b="0" baseline="0" dirty="0" smtClean="0"/>
              <a:t> kan evt. bruges som inspiration til at finde effektestimater fra lignende indsatser, men typisk vil det være brugeren skulle komme med sit eget bud på indsatsens effekt.</a:t>
            </a:r>
          </a:p>
          <a:p>
            <a:endParaRPr lang="da-DK" b="0" baseline="0" dirty="0" smtClean="0"/>
          </a:p>
          <a:p>
            <a:r>
              <a:rPr lang="da-DK" b="0" baseline="0" dirty="0" smtClean="0"/>
              <a:t>Analysen kan bruges til at få et indblik i det økonomiske potentiale og sætte dette i forhold til omkostninger ved indsatsen</a:t>
            </a:r>
            <a:r>
              <a:rPr lang="da-DK" baseline="0" dirty="0" smtClean="0"/>
              <a:t> </a:t>
            </a:r>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24</a:t>
            </a:fld>
            <a:endParaRPr lang="da-DK"/>
          </a:p>
        </p:txBody>
      </p:sp>
    </p:spTree>
    <p:extLst>
      <p:ext uri="{BB962C8B-B14F-4D97-AF65-F5344CB8AC3E}">
        <p14:creationId xmlns:p14="http://schemas.microsoft.com/office/powerpoint/2010/main" val="4009257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fld id="{BACF504D-878A-429B-8974-EBB5C855CFD7}" type="datetime2">
              <a:rPr lang="da-DK" smtClean="0"/>
              <a:t>7. maj 2018</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26</a:t>
            </a:fld>
            <a:endParaRPr lang="da-DK" dirty="0"/>
          </a:p>
        </p:txBody>
      </p:sp>
    </p:spTree>
    <p:extLst>
      <p:ext uri="{BB962C8B-B14F-4D97-AF65-F5344CB8AC3E}">
        <p14:creationId xmlns:p14="http://schemas.microsoft.com/office/powerpoint/2010/main" val="218729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Der er ikke </a:t>
            </a:r>
            <a:r>
              <a:rPr lang="da-DK" u="sng" dirty="0" smtClean="0"/>
              <a:t>kausal</a:t>
            </a:r>
            <a:r>
              <a:rPr lang="da-DK" dirty="0" smtClean="0"/>
              <a:t> sammenhæng mellem </a:t>
            </a:r>
            <a:r>
              <a:rPr lang="da-DK" dirty="0" err="1" smtClean="0"/>
              <a:t>SØMs</a:t>
            </a:r>
            <a:r>
              <a:rPr lang="da-DK" dirty="0" smtClean="0"/>
              <a:t> effektmål og konsekvenserne</a:t>
            </a:r>
          </a:p>
          <a:p>
            <a:pPr lvl="1"/>
            <a:r>
              <a:rPr lang="da-DK" i="0" dirty="0" smtClean="0"/>
              <a:t>Der findes (endnu) ikke danske studier, og udenlandske forløbsstudier kan ikke direkte ”oversættes” til dansk kontekst</a:t>
            </a:r>
          </a:p>
          <a:p>
            <a:r>
              <a:rPr lang="da-DK" baseline="0" dirty="0" smtClean="0"/>
              <a:t>Konsekvenser måles typisk 6 år, for nogle op til 10 år, for nogle færre år pga. databegrænsninger</a:t>
            </a:r>
          </a:p>
          <a:p>
            <a:r>
              <a:rPr lang="da-DK" baseline="0" dirty="0" smtClean="0"/>
              <a:t>En konsekvens medregnes kun, så længe der kan estimeres en signifikant forskel mellem indsats- og kontrolgruppen. OBS på at der, jo længere ud i tiden man kommer, vil være færre observationer, hvilket kan være årsagen til de mange nuller</a:t>
            </a:r>
            <a:endParaRPr lang="da-DK" dirty="0"/>
          </a:p>
        </p:txBody>
      </p:sp>
      <p:sp>
        <p:nvSpPr>
          <p:cNvPr id="4" name="Pladsholder til dato 3"/>
          <p:cNvSpPr>
            <a:spLocks noGrp="1"/>
          </p:cNvSpPr>
          <p:nvPr>
            <p:ph type="dt" idx="10"/>
          </p:nvPr>
        </p:nvSpPr>
        <p:spPr/>
        <p:txBody>
          <a:bodyPr/>
          <a:lstStyle/>
          <a:p>
            <a:fld id="{BACF504D-878A-429B-8974-EBB5C855CFD7}" type="datetime2">
              <a:rPr lang="da-DK" smtClean="0"/>
              <a:t>7. maj 2018</a:t>
            </a:fld>
            <a:endParaRPr lang="da-DK" dirty="0"/>
          </a:p>
        </p:txBody>
      </p:sp>
      <p:sp>
        <p:nvSpPr>
          <p:cNvPr id="5" name="Pladsholder til diasnummer 4"/>
          <p:cNvSpPr>
            <a:spLocks noGrp="1"/>
          </p:cNvSpPr>
          <p:nvPr>
            <p:ph type="sldNum" sz="quarter" idx="11"/>
          </p:nvPr>
        </p:nvSpPr>
        <p:spPr/>
        <p:txBody>
          <a:bodyPr/>
          <a:lstStyle/>
          <a:p>
            <a:fld id="{80913D85-34BC-4FA7-A491-B95498CAAD60}" type="slidenum">
              <a:rPr lang="da-DK" smtClean="0"/>
              <a:t>27</a:t>
            </a:fld>
            <a:endParaRPr lang="da-DK" dirty="0"/>
          </a:p>
        </p:txBody>
      </p:sp>
    </p:spTree>
    <p:extLst>
      <p:ext uri="{BB962C8B-B14F-4D97-AF65-F5344CB8AC3E}">
        <p14:creationId xmlns:p14="http://schemas.microsoft.com/office/powerpoint/2010/main" val="795752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slide hvi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noProof="0"/>
              <a:t>Klik for at redigere i master</a:t>
            </a:r>
          </a:p>
        </p:txBody>
      </p:sp>
      <p:sp>
        <p:nvSpPr>
          <p:cNvPr id="25"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6"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noProof="0"/>
              <a:t>Rediger typografien i masterens</a:t>
            </a:r>
          </a:p>
        </p:txBody>
      </p:sp>
      <p:sp>
        <p:nvSpPr>
          <p:cNvPr id="8" name="Pladsholder til tekst 5" descr="Socialstyrelsen Pay-off" title="Socialstyrelsen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2986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lede 1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69843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slide mørk grå">
    <p:bg>
      <p:bgPr>
        <a:solidFill>
          <a:srgbClr val="BCB5B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dirty="0"/>
              <a:t>Klik for at redigere i master</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239487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useslide mørk grå">
    <p:bg>
      <p:bgPr>
        <a:solidFill>
          <a:srgbClr val="BCB5B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56427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lede 7">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375744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772947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slide lys gul">
    <p:bg>
      <p:bgPr>
        <a:solidFill>
          <a:srgbClr val="ECE38A"/>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4000099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slide gul">
    <p:bg>
      <p:bgPr>
        <a:solidFill>
          <a:srgbClr val="ECE38A"/>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53575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2">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4" name="Tekstfelt 23"/>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140909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1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6"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0"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21094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lide blå">
    <p:bg>
      <p:bgPr>
        <a:solidFill>
          <a:srgbClr val="CDE7EE"/>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92805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mørk gul">
    <p:bg>
      <p:bgPr>
        <a:solidFill>
          <a:srgbClr val="E9D39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415488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CDE7EE"/>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06274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5">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784172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9">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72181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11">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439702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slide grå">
    <p:bg>
      <p:bgPr>
        <a:solidFill>
          <a:srgbClr val="C6C7C9"/>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29" name="Pladsholder til tekst 5"/>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rgbClr val="C6C7C9"/>
                </a:solidFill>
              </a:defRPr>
            </a:lvl1pPr>
          </a:lstStyle>
          <a:p>
            <a:pPr lvl="0"/>
            <a:r>
              <a:rPr lang="da-DK"/>
              <a:t>Rediger typografien i masterens</a:t>
            </a:r>
          </a:p>
        </p:txBody>
      </p:sp>
      <p:sp>
        <p:nvSpPr>
          <p:cNvPr id="7" name="Pladsholder til tekst 5"/>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4237696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useslide grå">
    <p:bg>
      <p:bgPr>
        <a:solidFill>
          <a:srgbClr val="C6C7C9"/>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335271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llede 8">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1625902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slide med billede">
    <p:spTree>
      <p:nvGrpSpPr>
        <p:cNvPr id="1" name=""/>
        <p:cNvGrpSpPr/>
        <p:nvPr/>
      </p:nvGrpSpPr>
      <p:grpSpPr>
        <a:xfrm>
          <a:off x="0" y="0"/>
          <a:ext cx="0" cy="0"/>
          <a:chOff x="0" y="0"/>
          <a:chExt cx="0" cy="0"/>
        </a:xfrm>
      </p:grpSpPr>
      <p:sp>
        <p:nvSpPr>
          <p:cNvPr id="16" name="Pladsholder til billede 3"/>
          <p:cNvSpPr>
            <a:spLocks noGrp="1"/>
          </p:cNvSpPr>
          <p:nvPr>
            <p:ph type="pic" sz="quarter" idx="10" hasCustomPrompt="1"/>
          </p:nvPr>
        </p:nvSpPr>
        <p:spPr>
          <a:xfrm>
            <a:off x="0" y="0"/>
            <a:ext cx="9144000" cy="6858000"/>
          </a:xfrm>
          <a:prstGeom prst="rect">
            <a:avLst/>
          </a:prstGeom>
          <a:noFill/>
        </p:spPr>
        <p:txBody>
          <a:bodyPr/>
          <a:lstStyle>
            <a:lvl1pPr marL="0" indent="0" algn="ctr">
              <a:lnSpc>
                <a:spcPct val="100000"/>
              </a:lnSpc>
              <a:spcBef>
                <a:spcPts val="0"/>
              </a:spcBef>
              <a:buNone/>
              <a:defRPr sz="1200"/>
            </a:lvl1pPr>
          </a:lstStyle>
          <a:p>
            <a:r>
              <a:rPr lang="da-DK" dirty="0"/>
              <a:t>For at indsætte et billede:</a:t>
            </a:r>
          </a:p>
          <a:p>
            <a:r>
              <a:rPr lang="da-DK" dirty="0"/>
              <a:t>Brug ikonet i midten, vælg et billede, læg herefter billedet bagerst, </a:t>
            </a:r>
          </a:p>
          <a:p>
            <a:r>
              <a:rPr lang="da-DK" dirty="0"/>
              <a:t>ved at højreklikke i billedet, og vælge ”send bagerst”.</a:t>
            </a:r>
          </a:p>
          <a:p>
            <a:endParaRPr lang="da-DK" dirty="0"/>
          </a:p>
        </p:txBody>
      </p:sp>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17"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2"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
        <p:nvSpPr>
          <p:cNvPr id="23" name="Tekstfelt 22"/>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Tree>
    <p:extLst>
      <p:ext uri="{BB962C8B-B14F-4D97-AF65-F5344CB8AC3E}">
        <p14:creationId xmlns:p14="http://schemas.microsoft.com/office/powerpoint/2010/main" val="2426000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da-DK" dirty="0"/>
          </a:p>
        </p:txBody>
      </p:sp>
      <p:sp>
        <p:nvSpPr>
          <p:cNvPr id="3" name="Pladsholder til indhold 2"/>
          <p:cNvSpPr>
            <a:spLocks noGrp="1"/>
          </p:cNvSpPr>
          <p:nvPr>
            <p:ph idx="1"/>
          </p:nvPr>
        </p:nvSpPr>
        <p:spPr>
          <a:xfrm>
            <a:off x="628649" y="1628775"/>
            <a:ext cx="7904163" cy="4248150"/>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1" name="Pladsholder til dato 10"/>
          <p:cNvSpPr>
            <a:spLocks noGrp="1"/>
          </p:cNvSpPr>
          <p:nvPr>
            <p:ph type="dt" sz="half" idx="10"/>
          </p:nvPr>
        </p:nvSpPr>
        <p:spPr>
          <a:xfrm>
            <a:off x="6457950" y="6052207"/>
            <a:ext cx="2057400" cy="365125"/>
          </a:xfrm>
        </p:spPr>
        <p:txBody>
          <a:bodyPr/>
          <a:lstStyle/>
          <a:p>
            <a:fld id="{49D87DD6-520E-45CB-8C10-397EC8BA925B}" type="datetime2">
              <a:rPr lang="da-DK" smtClean="0"/>
              <a:t>7. maj 2018</a:t>
            </a:fld>
            <a:endParaRPr lang="da-DK" dirty="0"/>
          </a:p>
        </p:txBody>
      </p:sp>
      <p:sp>
        <p:nvSpPr>
          <p:cNvPr id="12" name="Pladsholder til sidefod 11"/>
          <p:cNvSpPr>
            <a:spLocks noGrp="1"/>
          </p:cNvSpPr>
          <p:nvPr>
            <p:ph type="ftr" sz="quarter" idx="11"/>
          </p:nvPr>
        </p:nvSpPr>
        <p:spPr/>
        <p:txBody>
          <a:bodyPr/>
          <a:lstStyle/>
          <a:p>
            <a:r>
              <a:rPr lang="da-DK" smtClean="0"/>
              <a:t>SØM introkursus 29. januar 2018</a:t>
            </a:r>
            <a:endParaRPr lang="da-DK" dirty="0"/>
          </a:p>
        </p:txBody>
      </p:sp>
      <p:sp>
        <p:nvSpPr>
          <p:cNvPr id="13" name="Pladsholder til slidenummer 12"/>
          <p:cNvSpPr>
            <a:spLocks noGrp="1"/>
          </p:cNvSpPr>
          <p:nvPr>
            <p:ph type="sldNum" sz="quarter" idx="12"/>
          </p:nvPr>
        </p:nvSpPr>
        <p:spPr/>
        <p:txBody>
          <a:bodyPr/>
          <a:lstStyle/>
          <a:p>
            <a:fld id="{1C4DB2EE-0873-4EBD-BD17-6A767A2B9A33}" type="slidenum">
              <a:rPr lang="da-DK" smtClean="0"/>
              <a:pPr/>
              <a:t>‹nr.›</a:t>
            </a:fld>
            <a:endParaRPr lang="da-DK" dirty="0"/>
          </a:p>
        </p:txBody>
      </p:sp>
    </p:spTree>
    <p:extLst>
      <p:ext uri="{BB962C8B-B14F-4D97-AF65-F5344CB8AC3E}">
        <p14:creationId xmlns:p14="http://schemas.microsoft.com/office/powerpoint/2010/main" val="602714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og to indholdsobjekt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3" name="Pladsholder til indhold 2"/>
          <p:cNvSpPr>
            <a:spLocks noGrp="1"/>
          </p:cNvSpPr>
          <p:nvPr>
            <p:ph sz="half" idx="1"/>
          </p:nvPr>
        </p:nvSpPr>
        <p:spPr>
          <a:xfrm>
            <a:off x="628647"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p:cNvSpPr>
            <a:spLocks noGrp="1"/>
          </p:cNvSpPr>
          <p:nvPr>
            <p:ph sz="half" idx="2"/>
          </p:nvPr>
        </p:nvSpPr>
        <p:spPr>
          <a:xfrm>
            <a:off x="4716813" y="3356992"/>
            <a:ext cx="3816000" cy="251993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4" name="Pladsholder til dato 13"/>
          <p:cNvSpPr>
            <a:spLocks noGrp="1"/>
          </p:cNvSpPr>
          <p:nvPr>
            <p:ph type="dt" sz="half" idx="14"/>
          </p:nvPr>
        </p:nvSpPr>
        <p:spPr/>
        <p:txBody>
          <a:bodyPr/>
          <a:lstStyle/>
          <a:p>
            <a:fld id="{51DEFE82-7B91-4D07-9A82-80370CC88CE4}" type="datetime2">
              <a:rPr lang="da-DK" smtClean="0"/>
              <a:t>7. maj 2018</a:t>
            </a:fld>
            <a:endParaRPr lang="da-DK" dirty="0"/>
          </a:p>
        </p:txBody>
      </p:sp>
      <p:sp>
        <p:nvSpPr>
          <p:cNvPr id="15" name="Pladsholder til sidefod 14"/>
          <p:cNvSpPr>
            <a:spLocks noGrp="1"/>
          </p:cNvSpPr>
          <p:nvPr>
            <p:ph type="ftr" sz="quarter" idx="15"/>
          </p:nvPr>
        </p:nvSpPr>
        <p:spPr/>
        <p:txBody>
          <a:bodyPr/>
          <a:lstStyle/>
          <a:p>
            <a:r>
              <a:rPr lang="da-DK" smtClean="0"/>
              <a:t>SØM introkursus 29. januar 2018</a:t>
            </a:r>
            <a:endParaRPr lang="da-DK" dirty="0"/>
          </a:p>
        </p:txBody>
      </p:sp>
      <p:sp>
        <p:nvSpPr>
          <p:cNvPr id="16" name="Pladsholder til slidenummer 15"/>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7" name="Tekstfelt 1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606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useslide mørk gul">
    <p:bg>
      <p:bgPr>
        <a:solidFill>
          <a:srgbClr val="E9D392"/>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2488347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 og to billeder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da-DK"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billede 5"/>
          <p:cNvSpPr>
            <a:spLocks noGrp="1"/>
          </p:cNvSpPr>
          <p:nvPr>
            <p:ph type="pic" sz="quarter" idx="14"/>
          </p:nvPr>
        </p:nvSpPr>
        <p:spPr>
          <a:xfrm>
            <a:off x="611187" y="3357563"/>
            <a:ext cx="3815999"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11" name="Pladsholder til billede 5"/>
          <p:cNvSpPr>
            <a:spLocks noGrp="1"/>
          </p:cNvSpPr>
          <p:nvPr>
            <p:ph type="pic" sz="quarter" idx="15"/>
          </p:nvPr>
        </p:nvSpPr>
        <p:spPr>
          <a:xfrm>
            <a:off x="4716000" y="3357563"/>
            <a:ext cx="3816000" cy="2519362"/>
          </a:xfrm>
          <a:prstGeom prst="rect">
            <a:avLst/>
          </a:prstGeom>
        </p:spPr>
        <p:txBody>
          <a:bodyPr/>
          <a:lstStyle>
            <a:lvl1pPr marL="0" indent="0" algn="ctr">
              <a:buNone/>
              <a:defRPr/>
            </a:lvl1pPr>
          </a:lstStyle>
          <a:p>
            <a:r>
              <a:rPr lang="da-DK"/>
              <a:t>Klik på ikonet for at tilføje et billede</a:t>
            </a:r>
            <a:endParaRPr lang="da-DK" dirty="0"/>
          </a:p>
        </p:txBody>
      </p:sp>
      <p:sp>
        <p:nvSpPr>
          <p:cNvPr id="7" name="Pladsholder til dato 6"/>
          <p:cNvSpPr>
            <a:spLocks noGrp="1"/>
          </p:cNvSpPr>
          <p:nvPr>
            <p:ph type="dt" sz="half" idx="16"/>
          </p:nvPr>
        </p:nvSpPr>
        <p:spPr/>
        <p:txBody>
          <a:bodyPr/>
          <a:lstStyle/>
          <a:p>
            <a:fld id="{6356574C-FD3C-4223-84F3-A2E7C77FA620}" type="datetime2">
              <a:rPr lang="da-DK" smtClean="0"/>
              <a:t>7. maj 2018</a:t>
            </a:fld>
            <a:endParaRPr lang="da-DK" dirty="0"/>
          </a:p>
        </p:txBody>
      </p:sp>
      <p:sp>
        <p:nvSpPr>
          <p:cNvPr id="12" name="Pladsholder til sidefod 11"/>
          <p:cNvSpPr>
            <a:spLocks noGrp="1"/>
          </p:cNvSpPr>
          <p:nvPr>
            <p:ph type="ftr" sz="quarter" idx="17"/>
          </p:nvPr>
        </p:nvSpPr>
        <p:spPr/>
        <p:txBody>
          <a:bodyPr/>
          <a:lstStyle/>
          <a:p>
            <a:r>
              <a:rPr lang="da-DK" smtClean="0"/>
              <a:t>SØM introkursus 29. januar 2018</a:t>
            </a:r>
            <a:endParaRPr lang="da-DK" dirty="0"/>
          </a:p>
        </p:txBody>
      </p:sp>
      <p:sp>
        <p:nvSpPr>
          <p:cNvPr id="14" name="Pladsholder til slidenummer 13"/>
          <p:cNvSpPr>
            <a:spLocks noGrp="1"/>
          </p:cNvSpPr>
          <p:nvPr>
            <p:ph type="sldNum" sz="quarter" idx="18"/>
          </p:nvPr>
        </p:nvSpPr>
        <p:spPr/>
        <p:txBody>
          <a:bodyPr/>
          <a:lstStyle/>
          <a:p>
            <a:fld id="{1C4DB2EE-0873-4EBD-BD17-6A767A2B9A33}" type="slidenum">
              <a:rPr lang="da-DK" smtClean="0"/>
              <a:pPr/>
              <a:t>‹nr.›</a:t>
            </a:fld>
            <a:endParaRPr lang="da-DK" dirty="0"/>
          </a:p>
        </p:txBody>
      </p:sp>
      <p:sp>
        <p:nvSpPr>
          <p:cNvPr id="15" name="Tekstfelt 14"/>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521048548"/>
      </p:ext>
    </p:extLst>
  </p:cSld>
  <p:clrMapOvr>
    <a:masterClrMapping/>
  </p:clrMapOvr>
  <p:extLst mod="1">
    <p:ext uri="{DCECCB84-F9BA-43D5-87BE-67443E8EF086}">
      <p15:sldGuideLst xmlns="" xmlns:p15="http://schemas.microsoft.com/office/powerpoint/2012/main">
        <p15:guide id="10" orient="horz" pos="2160" userDrawn="1">
          <p15:clr>
            <a:srgbClr val="FBAE40"/>
          </p15:clr>
        </p15:guide>
        <p15:guide id="1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kst og Indhold til venstre">
    <p:spTree>
      <p:nvGrpSpPr>
        <p:cNvPr id="1" name=""/>
        <p:cNvGrpSpPr/>
        <p:nvPr/>
      </p:nvGrpSpPr>
      <p:grpSpPr>
        <a:xfrm>
          <a:off x="0" y="0"/>
          <a:ext cx="0" cy="0"/>
          <a:chOff x="0" y="0"/>
          <a:chExt cx="0" cy="0"/>
        </a:xfrm>
      </p:grpSpPr>
      <p:sp>
        <p:nvSpPr>
          <p:cNvPr id="4" name="Pladsholder til indhold 3"/>
          <p:cNvSpPr>
            <a:spLocks noGrp="1"/>
          </p:cNvSpPr>
          <p:nvPr>
            <p:ph sz="half" idx="2"/>
          </p:nvPr>
        </p:nvSpPr>
        <p:spPr>
          <a:xfrm>
            <a:off x="4211960" y="945072"/>
            <a:ext cx="4320853" cy="4931853"/>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3EA883D3-074B-4BC7-9457-951774903300}" type="datetime2">
              <a:rPr lang="da-DK" smtClean="0"/>
              <a:t>7. maj 2018</a:t>
            </a:fld>
            <a:endParaRPr lang="da-DK" dirty="0"/>
          </a:p>
        </p:txBody>
      </p:sp>
      <p:sp>
        <p:nvSpPr>
          <p:cNvPr id="6" name="Pladsholder til sidefod 5"/>
          <p:cNvSpPr>
            <a:spLocks noGrp="1"/>
          </p:cNvSpPr>
          <p:nvPr>
            <p:ph type="ftr" sz="quarter" idx="15"/>
          </p:nvPr>
        </p:nvSpPr>
        <p:spPr/>
        <p:txBody>
          <a:bodyPr/>
          <a:lstStyle/>
          <a:p>
            <a:r>
              <a:rPr lang="da-DK" smtClean="0"/>
              <a:t>SØM introkursus 29. januar 2018</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10"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853016532"/>
      </p:ext>
    </p:extLst>
  </p:cSld>
  <p:clrMapOvr>
    <a:masterClrMapping/>
  </p:clrMapOvr>
  <p:extLst mod="1">
    <p:ext uri="{DCECCB84-F9BA-43D5-87BE-67443E8EF086}">
      <p15:sldGuideLst xmlns=""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kst og billede til venstre">
    <p:spTree>
      <p:nvGrpSpPr>
        <p:cNvPr id="1" name=""/>
        <p:cNvGrpSpPr/>
        <p:nvPr/>
      </p:nvGrpSpPr>
      <p:grpSpPr>
        <a:xfrm>
          <a:off x="0" y="0"/>
          <a:ext cx="0" cy="0"/>
          <a:chOff x="0" y="0"/>
          <a:chExt cx="0" cy="0"/>
        </a:xfrm>
      </p:grpSpPr>
      <p:sp>
        <p:nvSpPr>
          <p:cNvPr id="13" name="Pladsholder til tekst 12"/>
          <p:cNvSpPr>
            <a:spLocks noGrp="1"/>
          </p:cNvSpPr>
          <p:nvPr>
            <p:ph type="body" sz="quarter" idx="13"/>
          </p:nvPr>
        </p:nvSpPr>
        <p:spPr>
          <a:xfrm>
            <a:off x="628648" y="2204864"/>
            <a:ext cx="3475300" cy="3672061"/>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p:cNvSpPr>
            <a:spLocks noGrp="1"/>
          </p:cNvSpPr>
          <p:nvPr>
            <p:ph type="dt" sz="half" idx="14"/>
          </p:nvPr>
        </p:nvSpPr>
        <p:spPr/>
        <p:txBody>
          <a:bodyPr/>
          <a:lstStyle/>
          <a:p>
            <a:fld id="{DBAE85F7-5DD5-4D2F-BF61-4C41CF93CBF4}" type="datetime2">
              <a:rPr lang="da-DK" smtClean="0"/>
              <a:t>7. maj 2018</a:t>
            </a:fld>
            <a:endParaRPr lang="da-DK" dirty="0"/>
          </a:p>
        </p:txBody>
      </p:sp>
      <p:sp>
        <p:nvSpPr>
          <p:cNvPr id="6" name="Pladsholder til sidefod 5"/>
          <p:cNvSpPr>
            <a:spLocks noGrp="1"/>
          </p:cNvSpPr>
          <p:nvPr>
            <p:ph type="ftr" sz="quarter" idx="15"/>
          </p:nvPr>
        </p:nvSpPr>
        <p:spPr/>
        <p:txBody>
          <a:bodyPr/>
          <a:lstStyle/>
          <a:p>
            <a:r>
              <a:rPr lang="da-DK" smtClean="0"/>
              <a:t>SØM introkursus 29. januar 2018</a:t>
            </a:r>
            <a:endParaRPr lang="da-DK" dirty="0"/>
          </a:p>
        </p:txBody>
      </p:sp>
      <p:sp>
        <p:nvSpPr>
          <p:cNvPr id="7" name="Pladsholder til slidenummer 6"/>
          <p:cNvSpPr>
            <a:spLocks noGrp="1"/>
          </p:cNvSpPr>
          <p:nvPr>
            <p:ph type="sldNum" sz="quarter" idx="16"/>
          </p:nvPr>
        </p:nvSpPr>
        <p:spPr/>
        <p:txBody>
          <a:bodyPr/>
          <a:lstStyle/>
          <a:p>
            <a:fld id="{1C4DB2EE-0873-4EBD-BD17-6A767A2B9A33}" type="slidenum">
              <a:rPr lang="da-DK" smtClean="0"/>
              <a:pPr/>
              <a:t>‹nr.›</a:t>
            </a:fld>
            <a:endParaRPr lang="da-DK" dirty="0"/>
          </a:p>
        </p:txBody>
      </p:sp>
      <p:sp>
        <p:nvSpPr>
          <p:cNvPr id="12" name="Tekstfelt 11"/>
          <p:cNvSpPr txBox="1"/>
          <p:nvPr/>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
        <p:nvSpPr>
          <p:cNvPr id="8" name="Pladsholder til billede 7"/>
          <p:cNvSpPr>
            <a:spLocks noGrp="1"/>
          </p:cNvSpPr>
          <p:nvPr>
            <p:ph type="pic" sz="quarter" idx="17"/>
          </p:nvPr>
        </p:nvSpPr>
        <p:spPr>
          <a:xfrm>
            <a:off x="4211638" y="945071"/>
            <a:ext cx="4321175" cy="4931854"/>
          </a:xfrm>
          <a:prstGeom prst="rect">
            <a:avLst/>
          </a:prstGeom>
        </p:spPr>
        <p:txBody>
          <a:bodyPr/>
          <a:lstStyle/>
          <a:p>
            <a:r>
              <a:rPr lang="da-DK"/>
              <a:t>Klik på ikonet for at tilføje et billede</a:t>
            </a:r>
            <a:endParaRPr lang="da-DK" dirty="0"/>
          </a:p>
        </p:txBody>
      </p:sp>
      <p:sp>
        <p:nvSpPr>
          <p:cNvPr id="11" name="Titel 1"/>
          <p:cNvSpPr>
            <a:spLocks noGrp="1"/>
          </p:cNvSpPr>
          <p:nvPr>
            <p:ph type="title"/>
          </p:nvPr>
        </p:nvSpPr>
        <p:spPr>
          <a:xfrm>
            <a:off x="628649" y="945071"/>
            <a:ext cx="3475299" cy="1043769"/>
          </a:xfrm>
        </p:spPr>
        <p:txBody>
          <a:bodyPr anchor="t"/>
          <a:lstStyle/>
          <a:p>
            <a:r>
              <a:rPr lang="da-DK"/>
              <a:t>Klik for at redigere i master</a:t>
            </a:r>
            <a:endParaRPr lang="da-DK" dirty="0"/>
          </a:p>
        </p:txBody>
      </p:sp>
    </p:spTree>
    <p:extLst>
      <p:ext uri="{BB962C8B-B14F-4D97-AF65-F5344CB8AC3E}">
        <p14:creationId xmlns:p14="http://schemas.microsoft.com/office/powerpoint/2010/main" val="121991266"/>
      </p:ext>
    </p:extLst>
  </p:cSld>
  <p:clrMapOvr>
    <a:masterClrMapping/>
  </p:clrMapOvr>
  <p:extLst mod="1">
    <p:ext uri="{DCECCB84-F9BA-43D5-87BE-67443E8EF086}">
      <p15:sldGuideLst xmlns="" xmlns:p15="http://schemas.microsoft.com/office/powerpoint/2012/main">
        <p15:guide id="1" pos="265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kst og 1 billede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5" name="Pladsholder til billede 4"/>
          <p:cNvSpPr>
            <a:spLocks noGrp="1"/>
          </p:cNvSpPr>
          <p:nvPr>
            <p:ph type="pic" sz="quarter" idx="14"/>
          </p:nvPr>
        </p:nvSpPr>
        <p:spPr>
          <a:xfrm>
            <a:off x="629074" y="3357563"/>
            <a:ext cx="7904165" cy="2519362"/>
          </a:xfrm>
          <a:prstGeom prst="rect">
            <a:avLst/>
          </a:prstGeom>
        </p:spPr>
        <p:txBody>
          <a:bodyPr/>
          <a:lstStyle>
            <a:lvl1pPr marL="0" indent="0" algn="ctr">
              <a:buNone/>
              <a:defRPr/>
            </a:lvl1pPr>
          </a:lstStyle>
          <a:p>
            <a:r>
              <a:rPr lang="da-DK"/>
              <a:t>Klik på ikonet for at tilføje et billede</a:t>
            </a:r>
            <a:endParaRPr lang="en-GB" dirty="0"/>
          </a:p>
        </p:txBody>
      </p:sp>
      <p:sp>
        <p:nvSpPr>
          <p:cNvPr id="6" name="Pladsholder til dato 5"/>
          <p:cNvSpPr>
            <a:spLocks noGrp="1"/>
          </p:cNvSpPr>
          <p:nvPr>
            <p:ph type="dt" sz="half" idx="15"/>
          </p:nvPr>
        </p:nvSpPr>
        <p:spPr/>
        <p:txBody>
          <a:bodyPr/>
          <a:lstStyle/>
          <a:p>
            <a:fld id="{E3439834-6B94-4CBB-BBF6-F27C04077A41}" type="datetime2">
              <a:rPr lang="da-DK" smtClean="0"/>
              <a:t>7. maj 2018</a:t>
            </a:fld>
            <a:endParaRPr lang="en-GB" dirty="0"/>
          </a:p>
        </p:txBody>
      </p:sp>
      <p:sp>
        <p:nvSpPr>
          <p:cNvPr id="7" name="Pladsholder til sidefod 6"/>
          <p:cNvSpPr>
            <a:spLocks noGrp="1"/>
          </p:cNvSpPr>
          <p:nvPr>
            <p:ph type="ftr" sz="quarter" idx="16"/>
          </p:nvPr>
        </p:nvSpPr>
        <p:spPr/>
        <p:txBody>
          <a:bodyPr/>
          <a:lstStyle/>
          <a:p>
            <a:r>
              <a:rPr lang="da-DK" smtClean="0"/>
              <a:t>SØM introkursus 29. januar 2018</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1977547794"/>
      </p:ext>
    </p:extLst>
  </p:cSld>
  <p:clrMapOvr>
    <a:masterClrMapping/>
  </p:clrMapOvr>
  <p:extLst mod="1">
    <p:ext uri="{DCECCB84-F9BA-43D5-87BE-67443E8EF086}">
      <p15:sldGuideLst xmlns="" xmlns:p15="http://schemas.microsoft.com/office/powerpoint/2012/main">
        <p15:guide id="1" orient="horz" pos="211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kst og 1 indhold nederst">
    <p:spTree>
      <p:nvGrpSpPr>
        <p:cNvPr id="1" name=""/>
        <p:cNvGrpSpPr/>
        <p:nvPr/>
      </p:nvGrpSpPr>
      <p:grpSpPr>
        <a:xfrm>
          <a:off x="0" y="0"/>
          <a:ext cx="0" cy="0"/>
          <a:chOff x="0" y="0"/>
          <a:chExt cx="0" cy="0"/>
        </a:xfrm>
      </p:grpSpPr>
      <p:sp>
        <p:nvSpPr>
          <p:cNvPr id="2" name="Titel 1"/>
          <p:cNvSpPr>
            <a:spLocks noGrp="1"/>
          </p:cNvSpPr>
          <p:nvPr>
            <p:ph type="title"/>
          </p:nvPr>
        </p:nvSpPr>
        <p:spPr>
          <a:xfrm>
            <a:off x="628649" y="764704"/>
            <a:ext cx="7904164" cy="756084"/>
          </a:xfrm>
        </p:spPr>
        <p:txBody>
          <a:bodyPr/>
          <a:lstStyle/>
          <a:p>
            <a:r>
              <a:rPr lang="da-DK"/>
              <a:t>Klik for at redigere i master</a:t>
            </a:r>
            <a:endParaRPr lang="en-GB" dirty="0"/>
          </a:p>
        </p:txBody>
      </p:sp>
      <p:sp>
        <p:nvSpPr>
          <p:cNvPr id="13" name="Pladsholder til tekst 12"/>
          <p:cNvSpPr>
            <a:spLocks noGrp="1"/>
          </p:cNvSpPr>
          <p:nvPr>
            <p:ph type="body" sz="quarter" idx="13"/>
          </p:nvPr>
        </p:nvSpPr>
        <p:spPr>
          <a:xfrm>
            <a:off x="628649" y="1628775"/>
            <a:ext cx="7904164" cy="162083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indhold 3"/>
          <p:cNvSpPr>
            <a:spLocks noGrp="1"/>
          </p:cNvSpPr>
          <p:nvPr>
            <p:ph sz="quarter" idx="14"/>
          </p:nvPr>
        </p:nvSpPr>
        <p:spPr>
          <a:xfrm>
            <a:off x="628649" y="3357563"/>
            <a:ext cx="7904164" cy="2519362"/>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6" name="Pladsholder til dato 5"/>
          <p:cNvSpPr>
            <a:spLocks noGrp="1"/>
          </p:cNvSpPr>
          <p:nvPr>
            <p:ph type="dt" sz="half" idx="15"/>
          </p:nvPr>
        </p:nvSpPr>
        <p:spPr/>
        <p:txBody>
          <a:bodyPr/>
          <a:lstStyle/>
          <a:p>
            <a:fld id="{A1B80D4B-2C32-46A2-9F91-EB28C5934028}" type="datetime2">
              <a:rPr lang="da-DK" smtClean="0"/>
              <a:t>7. maj 2018</a:t>
            </a:fld>
            <a:endParaRPr lang="en-GB" dirty="0"/>
          </a:p>
        </p:txBody>
      </p:sp>
      <p:sp>
        <p:nvSpPr>
          <p:cNvPr id="7" name="Pladsholder til sidefod 6"/>
          <p:cNvSpPr>
            <a:spLocks noGrp="1"/>
          </p:cNvSpPr>
          <p:nvPr>
            <p:ph type="ftr" sz="quarter" idx="16"/>
          </p:nvPr>
        </p:nvSpPr>
        <p:spPr/>
        <p:txBody>
          <a:bodyPr/>
          <a:lstStyle/>
          <a:p>
            <a:r>
              <a:rPr lang="da-DK" smtClean="0"/>
              <a:t>SØM introkursus 29. januar 2018</a:t>
            </a:r>
            <a:endParaRPr lang="en-GB" dirty="0"/>
          </a:p>
        </p:txBody>
      </p:sp>
      <p:sp>
        <p:nvSpPr>
          <p:cNvPr id="11" name="Pladsholder til slidenummer 10"/>
          <p:cNvSpPr>
            <a:spLocks noGrp="1"/>
          </p:cNvSpPr>
          <p:nvPr>
            <p:ph type="sldNum" sz="quarter" idx="17"/>
          </p:nvPr>
        </p:nvSpPr>
        <p:spPr/>
        <p:txBody>
          <a:bodyPr/>
          <a:lstStyle/>
          <a:p>
            <a:fld id="{1C4DB2EE-0873-4EBD-BD17-6A767A2B9A33}" type="slidenum">
              <a:rPr lang="en-GB" smtClean="0"/>
              <a:pPr/>
              <a:t>‹nr.›</a:t>
            </a:fld>
            <a:endParaRPr lang="en-GB" dirty="0"/>
          </a:p>
        </p:txBody>
      </p:sp>
      <p:sp>
        <p:nvSpPr>
          <p:cNvPr id="10" name="Tekstfelt 9"/>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3888934250"/>
      </p:ext>
    </p:extLst>
  </p:cSld>
  <p:clrMapOvr>
    <a:masterClrMapping/>
  </p:clrMapOvr>
  <p:extLst mod="1">
    <p:ext uri="{DCECCB84-F9BA-43D5-87BE-67443E8EF086}">
      <p15:sldGuideLst xmlns="" xmlns:p15="http://schemas.microsoft.com/office/powerpoint/2012/main">
        <p15:guide id="1" orient="horz" pos="211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useslide med billede">
    <p:spTree>
      <p:nvGrpSpPr>
        <p:cNvPr id="1" name=""/>
        <p:cNvGrpSpPr/>
        <p:nvPr/>
      </p:nvGrpSpPr>
      <p:grpSpPr>
        <a:xfrm>
          <a:off x="0" y="0"/>
          <a:ext cx="0" cy="0"/>
          <a:chOff x="0" y="0"/>
          <a:chExt cx="0" cy="0"/>
        </a:xfrm>
      </p:grpSpPr>
      <p:sp>
        <p:nvSpPr>
          <p:cNvPr id="15"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6"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10" name="Tekstfelt 9"/>
          <p:cNvSpPr txBox="1"/>
          <p:nvPr userDrawn="1"/>
        </p:nvSpPr>
        <p:spPr>
          <a:xfrm>
            <a:off x="-1188640" y="152636"/>
            <a:ext cx="1116124" cy="2092881"/>
          </a:xfrm>
          <a:prstGeom prst="rect">
            <a:avLst/>
          </a:prstGeom>
          <a:noFill/>
        </p:spPr>
        <p:txBody>
          <a:bodyPr wrap="square" rtlCol="0">
            <a:spAutoFit/>
          </a:bodyPr>
          <a:lstStyle/>
          <a:p>
            <a:pPr algn="l"/>
            <a:r>
              <a:rPr lang="en-GB" sz="1000" b="1" noProof="1"/>
              <a:t>For at indsætte</a:t>
            </a:r>
            <a:r>
              <a:rPr lang="en-GB" sz="1000" b="1" baseline="0" noProof="1"/>
              <a:t> et billede</a:t>
            </a:r>
            <a:r>
              <a:rPr lang="en-GB" sz="1000" baseline="0" noProof="1"/>
              <a:t>:</a:t>
            </a:r>
          </a:p>
          <a:p>
            <a:pPr algn="l"/>
            <a:endParaRPr lang="en-GB" sz="1000" baseline="0" noProof="1"/>
          </a:p>
          <a:p>
            <a:pPr algn="l"/>
            <a:r>
              <a:rPr lang="en-GB" sz="1000" baseline="0" noProof="1"/>
              <a:t>Brug ikonet i midten til at vælg et billede, læg herefter billedet bagerst, ved at højreklikke i billedet, og vælge ”send bagerst”.</a:t>
            </a:r>
            <a:endParaRPr lang="en-GB" sz="1000" noProof="1"/>
          </a:p>
        </p:txBody>
      </p:sp>
      <p:sp>
        <p:nvSpPr>
          <p:cNvPr id="13"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4"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8" name="Pladsholder til billede 3"/>
          <p:cNvSpPr>
            <a:spLocks noGrp="1"/>
          </p:cNvSpPr>
          <p:nvPr>
            <p:ph type="pic" sz="quarter" idx="10" hasCustomPrompt="1"/>
          </p:nvPr>
        </p:nvSpPr>
        <p:spPr>
          <a:xfrm>
            <a:off x="7201" y="-13389"/>
            <a:ext cx="9144000" cy="6858000"/>
          </a:xfrm>
          <a:prstGeom prst="rect">
            <a:avLst/>
          </a:prstGeom>
          <a:solidFill>
            <a:schemeClr val="bg1"/>
          </a:solidFill>
        </p:spPr>
        <p:txBody>
          <a:bodyPr/>
          <a:lstStyle>
            <a:lvl1pPr marL="0" indent="0" algn="ctr">
              <a:lnSpc>
                <a:spcPct val="100000"/>
              </a:lnSpc>
              <a:spcBef>
                <a:spcPts val="0"/>
              </a:spcBef>
              <a:buNone/>
              <a:defRPr sz="1200"/>
            </a:lvl1pPr>
          </a:lstStyle>
          <a:p>
            <a:r>
              <a:rPr lang="en-GB" dirty="0"/>
              <a:t>For at </a:t>
            </a:r>
            <a:r>
              <a:rPr lang="en-GB" dirty="0" err="1"/>
              <a:t>indsætte</a:t>
            </a:r>
            <a:r>
              <a:rPr lang="en-GB" dirty="0"/>
              <a:t> et </a:t>
            </a:r>
            <a:r>
              <a:rPr lang="en-GB" dirty="0" err="1"/>
              <a:t>billede</a:t>
            </a:r>
            <a:r>
              <a:rPr lang="en-GB" dirty="0"/>
              <a:t>:</a:t>
            </a:r>
          </a:p>
          <a:p>
            <a:r>
              <a:rPr lang="en-GB" dirty="0" err="1"/>
              <a:t>Brug</a:t>
            </a:r>
            <a:r>
              <a:rPr lang="en-GB" dirty="0"/>
              <a:t> </a:t>
            </a:r>
            <a:r>
              <a:rPr lang="en-GB" dirty="0" err="1"/>
              <a:t>ikonet</a:t>
            </a:r>
            <a:r>
              <a:rPr lang="en-GB" dirty="0"/>
              <a:t> </a:t>
            </a:r>
            <a:r>
              <a:rPr lang="en-GB" dirty="0" err="1"/>
              <a:t>i</a:t>
            </a:r>
            <a:r>
              <a:rPr lang="en-GB" dirty="0"/>
              <a:t> </a:t>
            </a:r>
            <a:r>
              <a:rPr lang="en-GB" dirty="0" err="1"/>
              <a:t>midten</a:t>
            </a:r>
            <a:r>
              <a:rPr lang="en-GB" dirty="0"/>
              <a:t>, </a:t>
            </a:r>
            <a:r>
              <a:rPr lang="en-GB" dirty="0" err="1"/>
              <a:t>vælg</a:t>
            </a:r>
            <a:r>
              <a:rPr lang="en-GB" dirty="0"/>
              <a:t> et </a:t>
            </a:r>
            <a:r>
              <a:rPr lang="en-GB" dirty="0" err="1"/>
              <a:t>billede</a:t>
            </a:r>
            <a:r>
              <a:rPr lang="en-GB" dirty="0"/>
              <a:t>, </a:t>
            </a:r>
            <a:r>
              <a:rPr lang="en-GB" dirty="0" err="1"/>
              <a:t>læg</a:t>
            </a:r>
            <a:r>
              <a:rPr lang="en-GB" dirty="0"/>
              <a:t> </a:t>
            </a:r>
            <a:r>
              <a:rPr lang="en-GB" dirty="0" err="1"/>
              <a:t>herefter</a:t>
            </a:r>
            <a:r>
              <a:rPr lang="en-GB" dirty="0"/>
              <a:t> </a:t>
            </a:r>
            <a:r>
              <a:rPr lang="en-GB" dirty="0" err="1"/>
              <a:t>billedet</a:t>
            </a:r>
            <a:r>
              <a:rPr lang="en-GB" dirty="0"/>
              <a:t> </a:t>
            </a:r>
            <a:r>
              <a:rPr lang="en-GB" dirty="0" err="1"/>
              <a:t>bagerst</a:t>
            </a:r>
            <a:r>
              <a:rPr lang="en-GB" dirty="0"/>
              <a:t>, </a:t>
            </a:r>
          </a:p>
          <a:p>
            <a:r>
              <a:rPr lang="en-GB" dirty="0" err="1"/>
              <a:t>ved</a:t>
            </a:r>
            <a:r>
              <a:rPr lang="en-GB" dirty="0"/>
              <a:t> at højreklikke </a:t>
            </a:r>
            <a:r>
              <a:rPr lang="en-GB" dirty="0" err="1"/>
              <a:t>i</a:t>
            </a:r>
            <a:r>
              <a:rPr lang="en-GB" dirty="0"/>
              <a:t> </a:t>
            </a:r>
            <a:r>
              <a:rPr lang="en-GB" dirty="0" err="1"/>
              <a:t>billedet</a:t>
            </a:r>
            <a:r>
              <a:rPr lang="en-GB" dirty="0"/>
              <a:t>, </a:t>
            </a:r>
            <a:r>
              <a:rPr lang="en-GB" dirty="0" err="1"/>
              <a:t>og</a:t>
            </a:r>
            <a:r>
              <a:rPr lang="en-GB" dirty="0"/>
              <a:t> </a:t>
            </a:r>
            <a:r>
              <a:rPr lang="en-GB" dirty="0" err="1"/>
              <a:t>vælge</a:t>
            </a:r>
            <a:r>
              <a:rPr lang="en-GB" dirty="0"/>
              <a:t> ”send </a:t>
            </a:r>
            <a:r>
              <a:rPr lang="en-GB" dirty="0" err="1"/>
              <a:t>bagerst</a:t>
            </a:r>
            <a:r>
              <a:rPr lang="en-GB" dirty="0"/>
              <a:t>”.</a:t>
            </a:r>
          </a:p>
          <a:p>
            <a:endParaRPr lang="en-GB" dirty="0"/>
          </a:p>
        </p:txBody>
      </p:sp>
    </p:spTree>
    <p:extLst>
      <p:ext uri="{BB962C8B-B14F-4D97-AF65-F5344CB8AC3E}">
        <p14:creationId xmlns:p14="http://schemas.microsoft.com/office/powerpoint/2010/main" val="285220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GB" dirty="0"/>
          </a:p>
        </p:txBody>
      </p:sp>
      <p:sp>
        <p:nvSpPr>
          <p:cNvPr id="10" name="Pladsholder til dato 9"/>
          <p:cNvSpPr>
            <a:spLocks noGrp="1"/>
          </p:cNvSpPr>
          <p:nvPr>
            <p:ph type="dt" sz="half" idx="10"/>
          </p:nvPr>
        </p:nvSpPr>
        <p:spPr/>
        <p:txBody>
          <a:bodyPr/>
          <a:lstStyle/>
          <a:p>
            <a:fld id="{0C0D9202-D379-47B0-AD26-8DDDB0C2CC43}" type="datetime2">
              <a:rPr lang="da-DK" smtClean="0"/>
              <a:t>7. maj 2018</a:t>
            </a:fld>
            <a:endParaRPr lang="en-GB" dirty="0"/>
          </a:p>
        </p:txBody>
      </p:sp>
      <p:sp>
        <p:nvSpPr>
          <p:cNvPr id="11" name="Pladsholder til sidefod 10"/>
          <p:cNvSpPr>
            <a:spLocks noGrp="1"/>
          </p:cNvSpPr>
          <p:nvPr>
            <p:ph type="ftr" sz="quarter" idx="11"/>
          </p:nvPr>
        </p:nvSpPr>
        <p:spPr/>
        <p:txBody>
          <a:bodyPr/>
          <a:lstStyle/>
          <a:p>
            <a:r>
              <a:rPr lang="da-DK" smtClean="0"/>
              <a:t>SØM introkursus 29. januar 2018</a:t>
            </a:r>
            <a:endParaRPr lang="en-GB" dirty="0"/>
          </a:p>
        </p:txBody>
      </p:sp>
      <p:sp>
        <p:nvSpPr>
          <p:cNvPr id="12" name="Pladsholder til slidenummer 11"/>
          <p:cNvSpPr>
            <a:spLocks noGrp="1"/>
          </p:cNvSpPr>
          <p:nvPr>
            <p:ph type="sldNum" sz="quarter" idx="12"/>
          </p:nvPr>
        </p:nvSpPr>
        <p:spPr/>
        <p:txBody>
          <a:bodyPr/>
          <a:lstStyle/>
          <a:p>
            <a:fld id="{1C4DB2EE-0873-4EBD-BD17-6A767A2B9A33}" type="slidenum">
              <a:rPr lang="en-GB" smtClean="0"/>
              <a:pPr/>
              <a:t>‹nr.›</a:t>
            </a:fld>
            <a:endParaRPr lang="en-GB" dirty="0"/>
          </a:p>
        </p:txBody>
      </p:sp>
      <p:sp>
        <p:nvSpPr>
          <p:cNvPr id="8" name="Tekstfelt 7"/>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456676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11" name="Pladsholder til dato 10"/>
          <p:cNvSpPr>
            <a:spLocks noGrp="1"/>
          </p:cNvSpPr>
          <p:nvPr>
            <p:ph type="dt" sz="half" idx="10"/>
          </p:nvPr>
        </p:nvSpPr>
        <p:spPr/>
        <p:txBody>
          <a:bodyPr/>
          <a:lstStyle/>
          <a:p>
            <a:fld id="{A3DB8957-A161-4E70-9DA8-9C52304D70D4}" type="datetime2">
              <a:rPr lang="da-DK" smtClean="0"/>
              <a:t>7. maj 2018</a:t>
            </a:fld>
            <a:endParaRPr lang="en-GB" dirty="0"/>
          </a:p>
        </p:txBody>
      </p:sp>
      <p:sp>
        <p:nvSpPr>
          <p:cNvPr id="12" name="Pladsholder til sidefod 11"/>
          <p:cNvSpPr>
            <a:spLocks noGrp="1"/>
          </p:cNvSpPr>
          <p:nvPr>
            <p:ph type="ftr" sz="quarter" idx="11"/>
          </p:nvPr>
        </p:nvSpPr>
        <p:spPr/>
        <p:txBody>
          <a:bodyPr/>
          <a:lstStyle/>
          <a:p>
            <a:r>
              <a:rPr lang="da-DK" smtClean="0"/>
              <a:t>SØM introkursus 29. januar 2018</a:t>
            </a:r>
            <a:endParaRPr lang="en-GB" dirty="0"/>
          </a:p>
        </p:txBody>
      </p:sp>
      <p:sp>
        <p:nvSpPr>
          <p:cNvPr id="13" name="Pladsholder til slidenummer 12"/>
          <p:cNvSpPr>
            <a:spLocks noGrp="1"/>
          </p:cNvSpPr>
          <p:nvPr>
            <p:ph type="sldNum" sz="quarter" idx="12"/>
          </p:nvPr>
        </p:nvSpPr>
        <p:spPr/>
        <p:txBody>
          <a:bodyPr/>
          <a:lstStyle/>
          <a:p>
            <a:fld id="{1C4DB2EE-0873-4EBD-BD17-6A767A2B9A33}" type="slidenum">
              <a:rPr lang="en-GB" smtClean="0"/>
              <a:pPr/>
              <a:t>‹nr.›</a:t>
            </a:fld>
            <a:endParaRPr lang="en-GB" dirty="0"/>
          </a:p>
        </p:txBody>
      </p:sp>
      <p:sp>
        <p:nvSpPr>
          <p:cNvPr id="7" name="Tekstfelt 6"/>
          <p:cNvSpPr txBox="1"/>
          <p:nvPr userDrawn="1"/>
        </p:nvSpPr>
        <p:spPr>
          <a:xfrm>
            <a:off x="628649" y="6170821"/>
            <a:ext cx="1080120" cy="138499"/>
          </a:xfrm>
          <a:prstGeom prst="rect">
            <a:avLst/>
          </a:prstGeom>
          <a:noFill/>
        </p:spPr>
        <p:txBody>
          <a:bodyPr wrap="square" lIns="0" tIns="0" rIns="0" bIns="0" rtlCol="0">
            <a:spAutoFit/>
          </a:bodyPr>
          <a:lstStyle/>
          <a:p>
            <a:r>
              <a:rPr lang="da-DK" sz="900" b="1" dirty="0">
                <a:solidFill>
                  <a:schemeClr val="tx2"/>
                </a:solidFill>
              </a:rPr>
              <a:t>Socialstyrelsen</a:t>
            </a:r>
          </a:p>
        </p:txBody>
      </p:sp>
    </p:spTree>
    <p:extLst>
      <p:ext uri="{BB962C8B-B14F-4D97-AF65-F5344CB8AC3E}">
        <p14:creationId xmlns:p14="http://schemas.microsoft.com/office/powerpoint/2010/main" val="2749417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lede 1">
    <p:spTree>
      <p:nvGrpSpPr>
        <p:cNvPr id="1" name=""/>
        <p:cNvGrpSpPr/>
        <p:nvPr/>
      </p:nvGrpSpPr>
      <p:grpSpPr>
        <a:xfrm>
          <a:off x="0" y="0"/>
          <a:ext cx="0" cy="0"/>
          <a:chOff x="0" y="0"/>
          <a:chExt cx="0" cy="0"/>
        </a:xfrm>
      </p:grpSpPr>
      <p:pic>
        <p:nvPicPr>
          <p:cNvPr id="13" name="Billede 12"/>
          <p:cNvPicPr>
            <a:picLocks noChangeAspect="1"/>
          </p:cNvPicPr>
          <p:nvPr userDrawn="1"/>
        </p:nvPicPr>
        <p:blipFill>
          <a:blip r:embed="rId2"/>
          <a:stretch>
            <a:fillRect/>
          </a:stretch>
        </p:blipFill>
        <p:spPr>
          <a:xfrm>
            <a:off x="0" y="0"/>
            <a:ext cx="9144000" cy="6858000"/>
          </a:xfrm>
          <a:prstGeom prst="rect">
            <a:avLst/>
          </a:prstGeom>
        </p:spPr>
      </p:pic>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userDrawn="1"/>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85951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6">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14433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grøn">
    <p:bg>
      <p:bgPr>
        <a:solidFill>
          <a:srgbClr val="BAD9C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923928" y="2265536"/>
            <a:ext cx="4113076" cy="2387600"/>
          </a:xfrm>
        </p:spPr>
        <p:txBody>
          <a:bodyPr anchor="ctr"/>
          <a:lstStyle>
            <a:lvl1pPr algn="l">
              <a:defRPr sz="3000" b="0"/>
            </a:lvl1pPr>
          </a:lstStyle>
          <a:p>
            <a:r>
              <a:rPr lang="da-DK"/>
              <a:t>Klik for at redigere i master</a:t>
            </a:r>
            <a:endParaRPr lang="da-DK" dirty="0"/>
          </a:p>
        </p:txBody>
      </p:sp>
      <p:sp>
        <p:nvSpPr>
          <p:cNvPr id="10"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2"/>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1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3"/>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276035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BAD9C1"/>
        </a:solidFill>
        <a:effectLst/>
      </p:bgPr>
    </p:bg>
    <p:spTree>
      <p:nvGrpSpPr>
        <p:cNvPr id="1" name=""/>
        <p:cNvGrpSpPr/>
        <p:nvPr/>
      </p:nvGrpSpPr>
      <p:grpSpPr>
        <a:xfrm>
          <a:off x="0" y="0"/>
          <a:ext cx="0" cy="0"/>
          <a:chOff x="0" y="0"/>
          <a:chExt cx="0" cy="0"/>
        </a:xfrm>
      </p:grpSpPr>
      <p:sp>
        <p:nvSpPr>
          <p:cNvPr id="13" name="Pladsholder til tekst 7"/>
          <p:cNvSpPr>
            <a:spLocks noGrp="1"/>
          </p:cNvSpPr>
          <p:nvPr>
            <p:ph type="body" sz="quarter" idx="16"/>
          </p:nvPr>
        </p:nvSpPr>
        <p:spPr>
          <a:xfrm>
            <a:off x="4207396" y="3328192"/>
            <a:ext cx="720000" cy="28800"/>
          </a:xfrm>
          <a:prstGeom prst="rect">
            <a:avLst/>
          </a:prstGeom>
          <a:solidFill>
            <a:schemeClr val="bg1"/>
          </a:solidFill>
        </p:spPr>
        <p:txBody>
          <a:bodyPr/>
          <a:lstStyle>
            <a:lvl1pPr marL="0" indent="0">
              <a:buNone/>
              <a:defRPr sz="100">
                <a:solidFill>
                  <a:schemeClr val="bg1"/>
                </a:solidFill>
              </a:defRPr>
            </a:lvl1pPr>
          </a:lstStyle>
          <a:p>
            <a:pPr lvl="0"/>
            <a:r>
              <a:rPr lang="da-DK"/>
              <a:t>Rediger typografien i masterens</a:t>
            </a:r>
          </a:p>
        </p:txBody>
      </p:sp>
      <p:sp>
        <p:nvSpPr>
          <p:cNvPr id="14" name="Undertitel 2"/>
          <p:cNvSpPr>
            <a:spLocks noGrp="1"/>
          </p:cNvSpPr>
          <p:nvPr>
            <p:ph type="subTitle" idx="1"/>
          </p:nvPr>
        </p:nvSpPr>
        <p:spPr>
          <a:xfrm>
            <a:off x="4203339" y="3508412"/>
            <a:ext cx="4329473" cy="496652"/>
          </a:xfrm>
          <a:prstGeom prst="rect">
            <a:avLst/>
          </a:prstGeom>
        </p:spPr>
        <p:txBody>
          <a:bodyPr/>
          <a:lstStyle>
            <a:lvl1pPr marL="0" indent="0" algn="l">
              <a:buNone/>
              <a:defRPr sz="22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GB" dirty="0"/>
          </a:p>
        </p:txBody>
      </p:sp>
      <p:sp>
        <p:nvSpPr>
          <p:cNvPr id="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Tree>
    <p:extLst>
      <p:ext uri="{BB962C8B-B14F-4D97-AF65-F5344CB8AC3E}">
        <p14:creationId xmlns:p14="http://schemas.microsoft.com/office/powerpoint/2010/main" val="38313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 3">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9"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1"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22"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3"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8199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4">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16624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10">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0" y="0"/>
            <a:ext cx="9144000" cy="6858000"/>
          </a:xfrm>
          <a:prstGeom prst="rect">
            <a:avLst/>
          </a:prstGeom>
        </p:spPr>
      </p:pic>
      <p:sp>
        <p:nvSpPr>
          <p:cNvPr id="2" name="Titel 1"/>
          <p:cNvSpPr>
            <a:spLocks noGrp="1"/>
          </p:cNvSpPr>
          <p:nvPr>
            <p:ph type="ctrTitle"/>
          </p:nvPr>
        </p:nvSpPr>
        <p:spPr>
          <a:xfrm>
            <a:off x="3923928" y="2265536"/>
            <a:ext cx="4113076" cy="2387600"/>
          </a:xfrm>
        </p:spPr>
        <p:txBody>
          <a:bodyPr anchor="ctr"/>
          <a:lstStyle>
            <a:lvl1pPr algn="l">
              <a:defRPr sz="3000" b="0">
                <a:solidFill>
                  <a:schemeClr val="bg1"/>
                </a:solidFill>
              </a:defRPr>
            </a:lvl1pPr>
          </a:lstStyle>
          <a:p>
            <a:r>
              <a:rPr lang="da-DK"/>
              <a:t>Klik for at redigere i master</a:t>
            </a:r>
            <a:endParaRPr lang="da-DK" dirty="0"/>
          </a:p>
        </p:txBody>
      </p:sp>
      <p:sp>
        <p:nvSpPr>
          <p:cNvPr id="20" name="Tekstfelt 19"/>
          <p:cNvSpPr txBox="1"/>
          <p:nvPr/>
        </p:nvSpPr>
        <p:spPr>
          <a:xfrm>
            <a:off x="-1188640" y="152636"/>
            <a:ext cx="1116124" cy="2092881"/>
          </a:xfrm>
          <a:prstGeom prst="rect">
            <a:avLst/>
          </a:prstGeom>
          <a:noFill/>
        </p:spPr>
        <p:txBody>
          <a:bodyPr wrap="square" rtlCol="0">
            <a:spAutoFit/>
          </a:bodyPr>
          <a:lstStyle/>
          <a:p>
            <a:pPr algn="l"/>
            <a:r>
              <a:rPr lang="da-DK" sz="1000" b="1" dirty="0"/>
              <a:t>For at indsætte</a:t>
            </a:r>
            <a:r>
              <a:rPr lang="da-DK" sz="1000" b="1" baseline="0" dirty="0"/>
              <a:t> et billede</a:t>
            </a:r>
            <a:r>
              <a:rPr lang="da-DK" sz="1000" baseline="0" dirty="0"/>
              <a:t>:</a:t>
            </a:r>
          </a:p>
          <a:p>
            <a:pPr algn="l"/>
            <a:endParaRPr lang="da-DK" sz="1000" baseline="0" dirty="0"/>
          </a:p>
          <a:p>
            <a:pPr algn="l"/>
            <a:r>
              <a:rPr lang="da-DK" sz="1000" baseline="0" dirty="0"/>
              <a:t>Brug først ikonet i midten til at vælg et billede, læg herefter billedet bagerst, ved at højreklikke i billedet, og vælge ”send bagerst”.</a:t>
            </a:r>
            <a:endParaRPr lang="da-DK" sz="1000" dirty="0"/>
          </a:p>
        </p:txBody>
      </p:sp>
      <p:sp>
        <p:nvSpPr>
          <p:cNvPr id="16" name="Pladsholder til tekst 7" descr="&quot;&quot;" title="&quot;&quot;"/>
          <p:cNvSpPr>
            <a:spLocks noGrp="1"/>
          </p:cNvSpPr>
          <p:nvPr>
            <p:ph type="body" sz="quarter" idx="14"/>
          </p:nvPr>
        </p:nvSpPr>
        <p:spPr>
          <a:xfrm rot="14880000">
            <a:off x="821996" y="1676817"/>
            <a:ext cx="3708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7" name="Pladsholder til tekst 7" descr="&quot;&quot;" title="&quot;&quot;"/>
          <p:cNvSpPr>
            <a:spLocks noGrp="1"/>
          </p:cNvSpPr>
          <p:nvPr>
            <p:ph type="body" sz="quarter" idx="13"/>
          </p:nvPr>
        </p:nvSpPr>
        <p:spPr>
          <a:xfrm rot="17520000">
            <a:off x="797254" y="5116969"/>
            <a:ext cx="3744000" cy="28800"/>
          </a:xfrm>
          <a:prstGeom prst="rect">
            <a:avLst/>
          </a:prstGeom>
          <a:solidFill>
            <a:schemeClr val="bg1"/>
          </a:solidFill>
        </p:spPr>
        <p:txBody>
          <a:bodyPr/>
          <a:lstStyle>
            <a:lvl1pPr marL="0" indent="0">
              <a:buNone/>
              <a:defRPr sz="100">
                <a:solidFill>
                  <a:schemeClr val="bg1"/>
                </a:solidFill>
              </a:defRPr>
            </a:lvl1pPr>
          </a:lstStyle>
          <a:p>
            <a:pPr lvl="0"/>
            <a:r>
              <a:rPr lang="da-DK" noProof="0"/>
              <a:t>Rediger typografien i masterens</a:t>
            </a:r>
          </a:p>
        </p:txBody>
      </p:sp>
      <p:sp>
        <p:nvSpPr>
          <p:cNvPr id="19" name="Pladsholder til tekst 5" descr="Socialstyrelsen Logo" title="Socialstyrelsen Logo"/>
          <p:cNvSpPr>
            <a:spLocks noGrp="1"/>
          </p:cNvSpPr>
          <p:nvPr>
            <p:ph type="body" sz="quarter" idx="11"/>
          </p:nvPr>
        </p:nvSpPr>
        <p:spPr>
          <a:xfrm>
            <a:off x="630000" y="2998800"/>
            <a:ext cx="1602000" cy="547200"/>
          </a:xfrm>
          <a:prstGeom prst="rect">
            <a:avLst/>
          </a:prstGeom>
          <a:blipFill>
            <a:blip r:embed="rId3"/>
            <a:stretch>
              <a:fillRect/>
            </a:stretch>
          </a:blipFill>
        </p:spPr>
        <p:txBody>
          <a:bodyPr/>
          <a:lstStyle>
            <a:lvl1pPr marL="0" indent="0">
              <a:buNone/>
              <a:defRPr sz="100">
                <a:solidFill>
                  <a:schemeClr val="bg1"/>
                </a:solidFill>
              </a:defRPr>
            </a:lvl1pPr>
          </a:lstStyle>
          <a:p>
            <a:pPr lvl="0"/>
            <a:r>
              <a:rPr lang="da-DK"/>
              <a:t>Rediger typografien i masterens</a:t>
            </a:r>
          </a:p>
        </p:txBody>
      </p:sp>
      <p:sp>
        <p:nvSpPr>
          <p:cNvPr id="21" name="Pladsholder til tekst 5" descr="Socialstyrelsens pay-off" title="Socialstyrelsens pay-off"/>
          <p:cNvSpPr>
            <a:spLocks noGrp="1"/>
          </p:cNvSpPr>
          <p:nvPr>
            <p:ph type="body" sz="quarter" idx="16"/>
          </p:nvPr>
        </p:nvSpPr>
        <p:spPr>
          <a:xfrm>
            <a:off x="3924000" y="6188400"/>
            <a:ext cx="1015200" cy="298800"/>
          </a:xfrm>
          <a:prstGeom prst="rect">
            <a:avLst/>
          </a:prstGeom>
          <a:blipFill>
            <a:blip r:embed="rId4"/>
            <a:stretch>
              <a:fillRect/>
            </a:stretch>
          </a:blipFill>
        </p:spPr>
        <p:txBody>
          <a:bodyPr tIns="1296000" bIns="144000"/>
          <a:lstStyle>
            <a:lvl1pPr marL="0" indent="0">
              <a:buNone/>
              <a:defRPr sz="100">
                <a:solidFill>
                  <a:schemeClr val="bg1"/>
                </a:solidFill>
              </a:defRPr>
            </a:lvl1pPr>
          </a:lstStyle>
          <a:p>
            <a:pPr lvl="0"/>
            <a:r>
              <a:rPr lang="da-DK"/>
              <a:t>Rediger typografien i masterens</a:t>
            </a:r>
          </a:p>
        </p:txBody>
      </p:sp>
    </p:spTree>
    <p:extLst>
      <p:ext uri="{BB962C8B-B14F-4D97-AF65-F5344CB8AC3E}">
        <p14:creationId xmlns:p14="http://schemas.microsoft.com/office/powerpoint/2010/main" val="362926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49" y="764704"/>
            <a:ext cx="7904163" cy="756084"/>
          </a:xfrm>
          <a:prstGeom prst="rect">
            <a:avLst/>
          </a:prstGeom>
        </p:spPr>
        <p:txBody>
          <a:bodyPr vert="horz" lIns="0" tIns="0" rIns="0" bIns="0" rtlCol="0" anchor="ctr">
            <a:noAutofit/>
          </a:bodyPr>
          <a:lstStyle/>
          <a:p>
            <a:endParaRPr lang="da-DK" dirty="0"/>
          </a:p>
        </p:txBody>
      </p:sp>
      <p:sp>
        <p:nvSpPr>
          <p:cNvPr id="4" name="Pladsholder til dato 3"/>
          <p:cNvSpPr>
            <a:spLocks noGrp="1"/>
          </p:cNvSpPr>
          <p:nvPr>
            <p:ph type="dt" sz="half" idx="2"/>
          </p:nvPr>
        </p:nvSpPr>
        <p:spPr>
          <a:xfrm>
            <a:off x="6457950" y="6052207"/>
            <a:ext cx="2057400" cy="365125"/>
          </a:xfrm>
          <a:prstGeom prst="rect">
            <a:avLst/>
          </a:prstGeom>
        </p:spPr>
        <p:txBody>
          <a:bodyPr vert="horz" lIns="0" tIns="0" rIns="0" bIns="0" rtlCol="0" anchor="ctr">
            <a:noAutofit/>
          </a:bodyPr>
          <a:lstStyle>
            <a:lvl1pPr algn="r">
              <a:defRPr sz="900" b="1">
                <a:solidFill>
                  <a:schemeClr val="tx2"/>
                </a:solidFill>
              </a:defRPr>
            </a:lvl1pPr>
          </a:lstStyle>
          <a:p>
            <a:fld id="{0F216118-DE6E-421C-8AE7-F2123985C0B9}" type="datetime2">
              <a:rPr lang="da-DK" smtClean="0"/>
              <a:t>7. maj 2018</a:t>
            </a:fld>
            <a:endParaRPr lang="da-DK" dirty="0"/>
          </a:p>
        </p:txBody>
      </p:sp>
      <p:sp>
        <p:nvSpPr>
          <p:cNvPr id="5" name="Pladsholder til sidefod 4"/>
          <p:cNvSpPr>
            <a:spLocks noGrp="1"/>
          </p:cNvSpPr>
          <p:nvPr>
            <p:ph type="ftr" sz="quarter" idx="3"/>
          </p:nvPr>
        </p:nvSpPr>
        <p:spPr>
          <a:xfrm>
            <a:off x="628649" y="6273316"/>
            <a:ext cx="4759559" cy="180020"/>
          </a:xfrm>
          <a:prstGeom prst="rect">
            <a:avLst/>
          </a:prstGeom>
        </p:spPr>
        <p:txBody>
          <a:bodyPr vert="horz" lIns="0" tIns="0" rIns="0" bIns="0" rtlCol="0" anchor="b">
            <a:noAutofit/>
          </a:bodyPr>
          <a:lstStyle>
            <a:lvl1pPr algn="l">
              <a:defRPr sz="900" b="0">
                <a:solidFill>
                  <a:schemeClr val="bg2"/>
                </a:solidFill>
              </a:defRPr>
            </a:lvl1pPr>
          </a:lstStyle>
          <a:p>
            <a:r>
              <a:rPr lang="da-DK" smtClean="0"/>
              <a:t>SØM introkursus 29. januar 2018</a:t>
            </a:r>
            <a:endParaRPr lang="da-DK"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0" tIns="0" rIns="0" bIns="0" rtlCol="0" anchor="ctr">
            <a:noAutofit/>
          </a:bodyPr>
          <a:lstStyle>
            <a:lvl1pPr algn="r">
              <a:defRPr sz="900">
                <a:solidFill>
                  <a:schemeClr val="bg1"/>
                </a:solidFill>
              </a:defRPr>
            </a:lvl1pPr>
          </a:lstStyle>
          <a:p>
            <a:fld id="{1C4DB2EE-0873-4EBD-BD17-6A767A2B9A33}" type="slidenum">
              <a:rPr lang="da-DK" smtClean="0"/>
              <a:pPr/>
              <a:t>‹nr.›</a:t>
            </a:fld>
            <a:endParaRPr lang="da-DK" dirty="0"/>
          </a:p>
        </p:txBody>
      </p:sp>
      <p:sp>
        <p:nvSpPr>
          <p:cNvPr id="8" name="Pladsholder til tekst 7"/>
          <p:cNvSpPr>
            <a:spLocks noGrp="1"/>
          </p:cNvSpPr>
          <p:nvPr>
            <p:ph type="body" idx="1"/>
          </p:nvPr>
        </p:nvSpPr>
        <p:spPr>
          <a:xfrm>
            <a:off x="628650" y="1628775"/>
            <a:ext cx="7886700" cy="4248497"/>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Tree>
    <p:extLst>
      <p:ext uri="{BB962C8B-B14F-4D97-AF65-F5344CB8AC3E}">
        <p14:creationId xmlns:p14="http://schemas.microsoft.com/office/powerpoint/2010/main" val="209100554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88" r:id="rId3"/>
    <p:sldLayoutId id="2147483772" r:id="rId4"/>
    <p:sldLayoutId id="2147483761" r:id="rId5"/>
    <p:sldLayoutId id="2147483789" r:id="rId6"/>
    <p:sldLayoutId id="2147483769" r:id="rId7"/>
    <p:sldLayoutId id="2147483770" r:id="rId8"/>
    <p:sldLayoutId id="2147483776" r:id="rId9"/>
    <p:sldLayoutId id="2147483779" r:id="rId10"/>
    <p:sldLayoutId id="2147483765" r:id="rId11"/>
    <p:sldLayoutId id="2147483793" r:id="rId12"/>
    <p:sldLayoutId id="2147483773" r:id="rId13"/>
    <p:sldLayoutId id="2147483778" r:id="rId14"/>
    <p:sldLayoutId id="2147483763" r:id="rId15"/>
    <p:sldLayoutId id="2147483791" r:id="rId16"/>
    <p:sldLayoutId id="2147483768" r:id="rId17"/>
    <p:sldLayoutId id="2147483780" r:id="rId18"/>
    <p:sldLayoutId id="2147483764" r:id="rId19"/>
    <p:sldLayoutId id="2147483792" r:id="rId20"/>
    <p:sldLayoutId id="2147483771" r:id="rId21"/>
    <p:sldLayoutId id="2147483775" r:id="rId22"/>
    <p:sldLayoutId id="2147483777" r:id="rId23"/>
    <p:sldLayoutId id="2147483762" r:id="rId24"/>
    <p:sldLayoutId id="2147483790" r:id="rId25"/>
    <p:sldLayoutId id="2147483774" r:id="rId26"/>
    <p:sldLayoutId id="2147483766" r:id="rId27"/>
    <p:sldLayoutId id="2147483781" r:id="rId28"/>
    <p:sldLayoutId id="2147483782" r:id="rId29"/>
    <p:sldLayoutId id="2147483783" r:id="rId30"/>
    <p:sldLayoutId id="2147483784" r:id="rId31"/>
    <p:sldLayoutId id="2147483785" r:id="rId32"/>
    <p:sldLayoutId id="2147483786" r:id="rId33"/>
    <p:sldLayoutId id="2147483787" r:id="rId34"/>
    <p:sldLayoutId id="2147483794" r:id="rId35"/>
    <p:sldLayoutId id="2147483795" r:id="rId36"/>
    <p:sldLayoutId id="2147483796" r:id="rId37"/>
    <p:sldLayoutId id="2147483767" r:id="rId38"/>
  </p:sldLayoutIdLst>
  <p:hf hdr="0" ftr="0" dt="0"/>
  <p:txStyles>
    <p:titleStyle>
      <a:lvl1pPr algn="l" defTabSz="685800" rtl="0" eaLnBrk="1" latinLnBrk="0" hangingPunct="1">
        <a:lnSpc>
          <a:spcPct val="90000"/>
        </a:lnSpc>
        <a:spcBef>
          <a:spcPct val="0"/>
        </a:spcBef>
        <a:buNone/>
        <a:defRPr sz="3000" b="1" kern="1200" baseline="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36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2pPr>
      <a:lvl3pPr marL="54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3pPr>
      <a:lvl4pPr marL="72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4pPr>
      <a:lvl5pPr marL="900000" indent="-180000" algn="l" defTabSz="685800" rtl="0" eaLnBrk="1" latinLnBrk="0" hangingPunct="1">
        <a:lnSpc>
          <a:spcPct val="100000"/>
        </a:lnSpc>
        <a:spcBef>
          <a:spcPts val="375"/>
        </a:spcBef>
        <a:buFont typeface="Arial" panose="020B0604020202020204" pitchFamily="34" charset="0"/>
        <a:buChar char="-"/>
        <a:defRPr sz="1800" i="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2" orient="horz" pos="1026" userDrawn="1">
          <p15:clr>
            <a:srgbClr val="F26B43"/>
          </p15:clr>
        </p15:guide>
        <p15:guide id="13" pos="385" userDrawn="1">
          <p15:clr>
            <a:srgbClr val="F26B43"/>
          </p15:clr>
        </p15:guide>
        <p15:guide id="14" pos="5375" userDrawn="1">
          <p15:clr>
            <a:srgbClr val="F26B43"/>
          </p15:clr>
        </p15:guide>
        <p15:guide id="15"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hyperlink" Target="https://socialstyrelsen.dk/tvaergaende-omrader/socialstyrelsens-viden/som" TargetMode="External"/><Relationship Id="rId2" Type="http://schemas.openxmlformats.org/officeDocument/2006/relationships/hyperlink" Target="https://soemuddannelse.simplero.com/" TargetMode="Externa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35896" y="2265536"/>
            <a:ext cx="4644516" cy="2387600"/>
          </a:xfrm>
        </p:spPr>
        <p:txBody>
          <a:bodyPr/>
          <a:lstStyle/>
          <a:p>
            <a:pPr algn="ctr"/>
            <a:r>
              <a:rPr lang="da-DK" dirty="0" smtClean="0"/>
              <a:t>Dokumentation, Potentialeberegning og Den Socialøkonomiske Investeringsmodel, SØM</a:t>
            </a:r>
            <a:br>
              <a:rPr lang="da-DK" dirty="0" smtClean="0"/>
            </a:br>
            <a:r>
              <a:rPr lang="da-DK" dirty="0" smtClean="0"/>
              <a:t/>
            </a:r>
            <a:br>
              <a:rPr lang="da-DK" dirty="0" smtClean="0"/>
            </a:br>
            <a:r>
              <a:rPr lang="da-DK" dirty="0"/>
              <a:t>7</a:t>
            </a:r>
            <a:r>
              <a:rPr lang="da-DK" dirty="0" smtClean="0"/>
              <a:t>. maj 2018</a:t>
            </a:r>
            <a:endParaRPr lang="da-DK" dirty="0"/>
          </a:p>
        </p:txBody>
      </p:sp>
      <p:sp>
        <p:nvSpPr>
          <p:cNvPr id="5" name="Pladsholder til tekst 4"/>
          <p:cNvSpPr>
            <a:spLocks noGrp="1"/>
          </p:cNvSpPr>
          <p:nvPr>
            <p:ph type="body" sz="quarter" idx="14"/>
          </p:nvPr>
        </p:nvSpPr>
        <p:spPr/>
        <p:txBody>
          <a:bodyPr>
            <a:normAutofit fontScale="25000" lnSpcReduction="20000"/>
          </a:bodyPr>
          <a:lstStyle/>
          <a:p>
            <a:endParaRPr lang="da-DK"/>
          </a:p>
        </p:txBody>
      </p:sp>
      <p:sp>
        <p:nvSpPr>
          <p:cNvPr id="4" name="Pladsholder til tekst 3"/>
          <p:cNvSpPr>
            <a:spLocks noGrp="1"/>
          </p:cNvSpPr>
          <p:nvPr>
            <p:ph type="body" sz="quarter" idx="13"/>
          </p:nvPr>
        </p:nvSpPr>
        <p:spPr/>
        <p:txBody>
          <a:bodyPr>
            <a:normAutofit fontScale="25000" lnSpcReduction="20000"/>
          </a:bodyPr>
          <a:lstStyle/>
          <a:p>
            <a:endParaRPr lang="da-DK"/>
          </a:p>
        </p:txBody>
      </p:sp>
      <p:sp>
        <p:nvSpPr>
          <p:cNvPr id="3" name="Undertitel 2"/>
          <p:cNvSpPr>
            <a:spLocks noGrp="1"/>
          </p:cNvSpPr>
          <p:nvPr>
            <p:ph type="body" sz="quarter" idx="11"/>
          </p:nvPr>
        </p:nvSpPr>
        <p:spPr/>
        <p:txBody>
          <a:bodyPr/>
          <a:lstStyle/>
          <a:p>
            <a:pPr algn="ctr"/>
            <a:r>
              <a:rPr lang="da-DK" dirty="0" smtClean="0"/>
              <a:t>Centermøde CBUF, 6-12-2017</a:t>
            </a:r>
            <a:endParaRPr lang="da-DK" i="1" dirty="0"/>
          </a:p>
        </p:txBody>
      </p:sp>
      <p:sp>
        <p:nvSpPr>
          <p:cNvPr id="6" name="Pladsholder til tekst 5"/>
          <p:cNvSpPr>
            <a:spLocks noGrp="1"/>
          </p:cNvSpPr>
          <p:nvPr>
            <p:ph type="body" sz="quarter" idx="16"/>
          </p:nvPr>
        </p:nvSpPr>
        <p:spPr/>
        <p:txBody>
          <a:bodyPr>
            <a:normAutofit fontScale="25000" lnSpcReduction="20000"/>
          </a:bodyPr>
          <a:lstStyle/>
          <a:p>
            <a:endParaRPr lang="da-DK"/>
          </a:p>
        </p:txBody>
      </p:sp>
    </p:spTree>
    <p:extLst>
      <p:ext uri="{BB962C8B-B14F-4D97-AF65-F5344CB8AC3E}">
        <p14:creationId xmlns:p14="http://schemas.microsoft.com/office/powerpoint/2010/main" val="2590509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Beregningsscenarie</a:t>
            </a:r>
            <a:endParaRPr lang="da-DK" dirty="0"/>
          </a:p>
        </p:txBody>
      </p:sp>
      <p:sp>
        <p:nvSpPr>
          <p:cNvPr id="3" name="Pladsholder til indhold 2"/>
          <p:cNvSpPr>
            <a:spLocks noGrp="1"/>
          </p:cNvSpPr>
          <p:nvPr>
            <p:ph idx="1"/>
          </p:nvPr>
        </p:nvSpPr>
        <p:spPr/>
        <p:txBody>
          <a:bodyPr/>
          <a:lstStyle/>
          <a:p>
            <a:r>
              <a:rPr lang="da-DK" dirty="0" smtClean="0"/>
              <a:t>For at kunne foretage en potentialeberegning er det nødvendigt at specificere scenariet for beregningen</a:t>
            </a:r>
          </a:p>
          <a:p>
            <a:r>
              <a:rPr lang="da-DK" dirty="0" smtClean="0"/>
              <a:t>En beskrivelse af scenariet bør omfatte:</a:t>
            </a:r>
          </a:p>
          <a:p>
            <a:pPr lvl="1"/>
            <a:r>
              <a:rPr lang="da-DK" dirty="0" smtClean="0"/>
              <a:t>Tidshorisonten for indsatsen</a:t>
            </a:r>
          </a:p>
          <a:p>
            <a:pPr lvl="1"/>
            <a:r>
              <a:rPr lang="da-DK" dirty="0" smtClean="0"/>
              <a:t>Forventede antal deltagere i indsatsen</a:t>
            </a:r>
          </a:p>
          <a:p>
            <a:pPr lvl="1"/>
            <a:r>
              <a:rPr lang="da-DK" dirty="0" smtClean="0"/>
              <a:t>Antal gennemførte deltagerforløb</a:t>
            </a:r>
          </a:p>
          <a:p>
            <a:pPr lvl="1"/>
            <a:r>
              <a:rPr lang="da-DK" dirty="0" smtClean="0"/>
              <a:t>Længden af et deltagerforløb</a:t>
            </a:r>
          </a:p>
          <a:p>
            <a:pPr lvl="1"/>
            <a:r>
              <a:rPr lang="da-DK" dirty="0" smtClean="0"/>
              <a:t>Aktører, der har omkostninger og økonomiske gevinster/besparelser forbundet med indsatsen</a:t>
            </a:r>
          </a:p>
          <a:p>
            <a:pPr lvl="1"/>
            <a:endParaRPr lang="da-DK" dirty="0" smtClean="0"/>
          </a:p>
          <a:p>
            <a:pPr lvl="1"/>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10</a:t>
            </a:fld>
            <a:endParaRPr lang="da-DK" dirty="0"/>
          </a:p>
        </p:txBody>
      </p:sp>
    </p:spTree>
    <p:extLst>
      <p:ext uri="{BB962C8B-B14F-4D97-AF65-F5344CB8AC3E}">
        <p14:creationId xmlns:p14="http://schemas.microsoft.com/office/powerpoint/2010/main" val="57135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Omkostninger forbundet med indsatsen</a:t>
            </a:r>
            <a:endParaRPr lang="da-DK" dirty="0"/>
          </a:p>
        </p:txBody>
      </p:sp>
      <p:sp>
        <p:nvSpPr>
          <p:cNvPr id="3" name="Pladsholder til indhold 2"/>
          <p:cNvSpPr>
            <a:spLocks noGrp="1"/>
          </p:cNvSpPr>
          <p:nvPr>
            <p:ph idx="1"/>
          </p:nvPr>
        </p:nvSpPr>
        <p:spPr/>
        <p:txBody>
          <a:bodyPr/>
          <a:lstStyle/>
          <a:p>
            <a:r>
              <a:rPr lang="da-DK" dirty="0" smtClean="0"/>
              <a:t>Omkostningerne forbundet med indsatsen udgør ressourceforbruget forbundet med indsatsens elementer</a:t>
            </a:r>
          </a:p>
          <a:p>
            <a:r>
              <a:rPr lang="da-DK" dirty="0" smtClean="0"/>
              <a:t>En beskrivelse og opgørelse af indsatsen omkostninger omfatter:</a:t>
            </a:r>
          </a:p>
          <a:p>
            <a:pPr lvl="1"/>
            <a:r>
              <a:rPr lang="da-DK" dirty="0" smtClean="0"/>
              <a:t>Ressourceforbruget knyttet til opstart og drift af indsatsen, fx uddannelse af medarbejdere, løn, materialer mv.</a:t>
            </a:r>
          </a:p>
          <a:p>
            <a:pPr lvl="1"/>
            <a:r>
              <a:rPr lang="da-DK" dirty="0" smtClean="0"/>
              <a:t>Omkostningernes fordeling på omkostningskategorier, fx forberedelse, uddannelse og drift</a:t>
            </a:r>
          </a:p>
          <a:p>
            <a:pPr lvl="1"/>
            <a:r>
              <a:rPr lang="da-DK" dirty="0" smtClean="0"/>
              <a:t>Omkostningernes fordeling på aktører, fx kommune, region og stat</a:t>
            </a:r>
          </a:p>
          <a:p>
            <a:pPr lvl="1"/>
            <a:r>
              <a:rPr lang="da-DK" dirty="0" smtClean="0"/>
              <a:t>Ikke-kvantificerbare/ikke-værdisatte omkostninger</a:t>
            </a:r>
          </a:p>
          <a:p>
            <a:pPr lvl="1"/>
            <a:r>
              <a:rPr lang="da-DK" dirty="0" smtClean="0"/>
              <a:t>Omkostninger, der evt. direkte bortfalder som følger af indsatsen</a:t>
            </a:r>
          </a:p>
          <a:p>
            <a:pPr lvl="1"/>
            <a:r>
              <a:rPr lang="da-DK" dirty="0" smtClean="0"/>
              <a:t>Usikkerheden forbundet med omkostningerne</a:t>
            </a:r>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11</a:t>
            </a:fld>
            <a:endParaRPr lang="da-DK" dirty="0"/>
          </a:p>
        </p:txBody>
      </p:sp>
    </p:spTree>
    <p:extLst>
      <p:ext uri="{BB962C8B-B14F-4D97-AF65-F5344CB8AC3E}">
        <p14:creationId xmlns:p14="http://schemas.microsoft.com/office/powerpoint/2010/main" val="2901779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Effekt for deltagerene</a:t>
            </a:r>
            <a:endParaRPr lang="da-DK" dirty="0"/>
          </a:p>
        </p:txBody>
      </p:sp>
      <p:sp>
        <p:nvSpPr>
          <p:cNvPr id="3" name="Pladsholder til indhold 2"/>
          <p:cNvSpPr>
            <a:spLocks noGrp="1"/>
          </p:cNvSpPr>
          <p:nvPr>
            <p:ph idx="1"/>
          </p:nvPr>
        </p:nvSpPr>
        <p:spPr>
          <a:xfrm>
            <a:off x="628649" y="1628800"/>
            <a:ext cx="7904163" cy="4356484"/>
          </a:xfrm>
        </p:spPr>
        <p:txBody>
          <a:bodyPr>
            <a:normAutofit/>
          </a:bodyPr>
          <a:lstStyle/>
          <a:p>
            <a:r>
              <a:rPr lang="da-DK" dirty="0" smtClean="0"/>
              <a:t>Effekten af en indsats udgør den primære effekt, som indsatsen forventes at have på deltagerene</a:t>
            </a:r>
          </a:p>
          <a:p>
            <a:r>
              <a:rPr lang="da-DK" dirty="0" smtClean="0"/>
              <a:t>I forbindelse med beskrivelse og opgørelse af indsatsen effekt bør angives:</a:t>
            </a:r>
          </a:p>
          <a:p>
            <a:pPr lvl="1"/>
            <a:r>
              <a:rPr lang="da-DK" dirty="0" smtClean="0"/>
              <a:t>Grundlaget for viden om effekter af indsatsen eller lignende indsatser</a:t>
            </a:r>
          </a:p>
          <a:p>
            <a:pPr lvl="1"/>
            <a:r>
              <a:rPr lang="da-DK" dirty="0" smtClean="0"/>
              <a:t>Effektmålet og effektstørrelsen (kvantitativt) for indsatsen</a:t>
            </a:r>
          </a:p>
          <a:p>
            <a:pPr lvl="1"/>
            <a:r>
              <a:rPr lang="da-DK" dirty="0" smtClean="0"/>
              <a:t>Usikkerheden forbundet med den angivne effekt</a:t>
            </a:r>
          </a:p>
        </p:txBody>
      </p:sp>
      <p:sp>
        <p:nvSpPr>
          <p:cNvPr id="4" name="Pladsholder til diasnummer 3"/>
          <p:cNvSpPr>
            <a:spLocks noGrp="1"/>
          </p:cNvSpPr>
          <p:nvPr>
            <p:ph type="sldNum" sz="quarter" idx="12"/>
          </p:nvPr>
        </p:nvSpPr>
        <p:spPr/>
        <p:txBody>
          <a:bodyPr/>
          <a:lstStyle/>
          <a:p>
            <a:fld id="{1C4DB2EE-0873-4EBD-BD17-6A767A2B9A33}" type="slidenum">
              <a:rPr lang="da-DK" smtClean="0"/>
              <a:pPr/>
              <a:t>12</a:t>
            </a:fld>
            <a:endParaRPr lang="da-DK" dirty="0"/>
          </a:p>
        </p:txBody>
      </p:sp>
    </p:spTree>
    <p:extLst>
      <p:ext uri="{BB962C8B-B14F-4D97-AF65-F5344CB8AC3E}">
        <p14:creationId xmlns:p14="http://schemas.microsoft.com/office/powerpoint/2010/main" val="1102012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Økonomiske konsekvenser</a:t>
            </a:r>
            <a:endParaRPr lang="da-DK" dirty="0"/>
          </a:p>
        </p:txBody>
      </p:sp>
      <p:sp>
        <p:nvSpPr>
          <p:cNvPr id="3" name="Pladsholder til indhold 2"/>
          <p:cNvSpPr>
            <a:spLocks noGrp="1"/>
          </p:cNvSpPr>
          <p:nvPr>
            <p:ph idx="1"/>
          </p:nvPr>
        </p:nvSpPr>
        <p:spPr/>
        <p:txBody>
          <a:bodyPr/>
          <a:lstStyle/>
          <a:p>
            <a:r>
              <a:rPr lang="da-DK" dirty="0"/>
              <a:t>De økonomiske konsekvenser forbundet med en social indsats udgør det ændrede træk på de offentlige kasser, der følger af indsatsen effekt</a:t>
            </a:r>
          </a:p>
          <a:p>
            <a:r>
              <a:rPr lang="da-DK" dirty="0"/>
              <a:t>I forbindelse med beskrivelse og opgørelse af </a:t>
            </a:r>
            <a:r>
              <a:rPr lang="da-DK" dirty="0" smtClean="0"/>
              <a:t>indsatsens </a:t>
            </a:r>
            <a:r>
              <a:rPr lang="da-DK" dirty="0"/>
              <a:t>effekt bør angives:</a:t>
            </a:r>
          </a:p>
          <a:p>
            <a:pPr lvl="1"/>
            <a:r>
              <a:rPr lang="da-DK" dirty="0"/>
              <a:t>Hvilke typer af offentlige ydelser, der forventes at kunne opnås en </a:t>
            </a:r>
            <a:r>
              <a:rPr lang="da-DK" dirty="0" smtClean="0"/>
              <a:t>besparelse </a:t>
            </a:r>
            <a:r>
              <a:rPr lang="da-DK" dirty="0"/>
              <a:t>(eller evt. en merudgift) på som </a:t>
            </a:r>
            <a:r>
              <a:rPr lang="da-DK" dirty="0" smtClean="0"/>
              <a:t>følge </a:t>
            </a:r>
            <a:r>
              <a:rPr lang="da-DK" dirty="0"/>
              <a:t>af indsatsen</a:t>
            </a:r>
          </a:p>
          <a:p>
            <a:pPr lvl="1"/>
            <a:r>
              <a:rPr lang="da-DK" dirty="0"/>
              <a:t>Fordelingen af de økonomiske konsekvenser fordelt på aktører</a:t>
            </a:r>
          </a:p>
          <a:p>
            <a:pPr lvl="1"/>
            <a:r>
              <a:rPr lang="da-DK" dirty="0"/>
              <a:t>Usikkerheden forbundet med de økonomiske konsekvenser</a:t>
            </a:r>
          </a:p>
          <a:p>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13</a:t>
            </a:fld>
            <a:endParaRPr lang="da-DK" dirty="0"/>
          </a:p>
        </p:txBody>
      </p:sp>
    </p:spTree>
    <p:extLst>
      <p:ext uri="{BB962C8B-B14F-4D97-AF65-F5344CB8AC3E}">
        <p14:creationId xmlns:p14="http://schemas.microsoft.com/office/powerpoint/2010/main" val="318559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Resultat af potentialeberegning</a:t>
            </a:r>
            <a:endParaRPr lang="da-DK" dirty="0"/>
          </a:p>
        </p:txBody>
      </p:sp>
      <p:sp>
        <p:nvSpPr>
          <p:cNvPr id="3" name="Pladsholder til indhold 2"/>
          <p:cNvSpPr>
            <a:spLocks noGrp="1"/>
          </p:cNvSpPr>
          <p:nvPr>
            <p:ph idx="1"/>
          </p:nvPr>
        </p:nvSpPr>
        <p:spPr/>
        <p:txBody>
          <a:bodyPr/>
          <a:lstStyle/>
          <a:p>
            <a:r>
              <a:rPr lang="da-DK" dirty="0" smtClean="0"/>
              <a:t>Resultatet af en potentialeberegning afrapporteres fordelt på omkostninger, økonomiske konsekvenser og det samlede nettoresultat</a:t>
            </a:r>
          </a:p>
          <a:p>
            <a:r>
              <a:rPr lang="da-DK" dirty="0" smtClean="0"/>
              <a:t>For indsatsen i alt</a:t>
            </a:r>
          </a:p>
          <a:p>
            <a:pPr lvl="1"/>
            <a:r>
              <a:rPr lang="da-DK" dirty="0" smtClean="0"/>
              <a:t>Samlet</a:t>
            </a:r>
          </a:p>
          <a:p>
            <a:pPr lvl="1"/>
            <a:r>
              <a:rPr lang="da-DK" dirty="0" smtClean="0"/>
              <a:t>Fordelt over år</a:t>
            </a:r>
          </a:p>
          <a:p>
            <a:pPr lvl="1"/>
            <a:r>
              <a:rPr lang="da-DK" dirty="0" smtClean="0"/>
              <a:t>Fordelt på aktører</a:t>
            </a:r>
          </a:p>
          <a:p>
            <a:pPr lvl="1"/>
            <a:r>
              <a:rPr lang="da-DK" dirty="0" smtClean="0"/>
              <a:t>Fordelt på omkostningskategori/ydelsesområder</a:t>
            </a:r>
          </a:p>
          <a:p>
            <a:r>
              <a:rPr lang="da-DK" dirty="0" smtClean="0"/>
              <a:t>For indsatsen pr. deltager</a:t>
            </a:r>
          </a:p>
          <a:p>
            <a:pPr lvl="1"/>
            <a:r>
              <a:rPr lang="da-DK" dirty="0" smtClean="0"/>
              <a:t>Samlet</a:t>
            </a:r>
          </a:p>
          <a:p>
            <a:pPr lvl="1"/>
            <a:r>
              <a:rPr lang="da-DK" dirty="0" smtClean="0"/>
              <a:t>Fordelt på aktører</a:t>
            </a:r>
          </a:p>
          <a:p>
            <a:pPr lvl="1"/>
            <a:r>
              <a:rPr lang="da-DK" dirty="0" smtClean="0"/>
              <a:t>Fordelt på ydelsesområder</a:t>
            </a:r>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14</a:t>
            </a:fld>
            <a:endParaRPr lang="da-DK" dirty="0"/>
          </a:p>
        </p:txBody>
      </p:sp>
    </p:spTree>
    <p:extLst>
      <p:ext uri="{BB962C8B-B14F-4D97-AF65-F5344CB8AC3E}">
        <p14:creationId xmlns:p14="http://schemas.microsoft.com/office/powerpoint/2010/main" val="761379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Følsomhedsanalyser</a:t>
            </a:r>
            <a:endParaRPr lang="da-DK" dirty="0"/>
          </a:p>
        </p:txBody>
      </p:sp>
      <p:sp>
        <p:nvSpPr>
          <p:cNvPr id="3" name="Pladsholder til indhold 2"/>
          <p:cNvSpPr>
            <a:spLocks noGrp="1"/>
          </p:cNvSpPr>
          <p:nvPr>
            <p:ph idx="1"/>
          </p:nvPr>
        </p:nvSpPr>
        <p:spPr/>
        <p:txBody>
          <a:bodyPr/>
          <a:lstStyle/>
          <a:p>
            <a:r>
              <a:rPr lang="da-DK" dirty="0" smtClean="0"/>
              <a:t>Der vil ofte være usikkerheder forbundet med omkostninger og økonomiske konsekvenser for indsatser, der endnu ikke er implementeret eller omlagt.</a:t>
            </a:r>
          </a:p>
          <a:p>
            <a:r>
              <a:rPr lang="da-DK" dirty="0" smtClean="0"/>
              <a:t>For at tage højde for disse usikkerheder bør der udarbejdes følsomhedsanalyser på baggrund af ændringer i centrale parametre, der kan være usikkerhed omkring, fx effektstørrelsen</a:t>
            </a:r>
          </a:p>
          <a:p>
            <a:r>
              <a:rPr lang="da-DK" dirty="0" smtClean="0"/>
              <a:t>Følsomhedsanalyserne bør indeholder:</a:t>
            </a:r>
          </a:p>
          <a:p>
            <a:pPr lvl="1"/>
            <a:r>
              <a:rPr lang="da-DK" dirty="0" smtClean="0"/>
              <a:t>En beskrivelse af de centrale parametre, følsomhedsanalysen er udarbejdet på baggrund af, samt en begrundelse for valget af netop disse parametre</a:t>
            </a:r>
          </a:p>
          <a:p>
            <a:pPr lvl="1"/>
            <a:r>
              <a:rPr lang="da-DK" dirty="0" smtClean="0"/>
              <a:t>De valgte parametres betydning for det samlede nettoresultat</a:t>
            </a:r>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15</a:t>
            </a:fld>
            <a:endParaRPr lang="da-DK" dirty="0"/>
          </a:p>
        </p:txBody>
      </p:sp>
    </p:spTree>
    <p:extLst>
      <p:ext uri="{BB962C8B-B14F-4D97-AF65-F5344CB8AC3E}">
        <p14:creationId xmlns:p14="http://schemas.microsoft.com/office/powerpoint/2010/main" val="3020151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Potentialeberegninger som del af investeringspuljerne på hjemløseområdet</a:t>
            </a:r>
            <a:endParaRPr lang="da-DK" dirty="0"/>
          </a:p>
        </p:txBody>
      </p:sp>
      <p:sp>
        <p:nvSpPr>
          <p:cNvPr id="3" name="Pladsholder til indhold 2"/>
          <p:cNvSpPr>
            <a:spLocks noGrp="1"/>
          </p:cNvSpPr>
          <p:nvPr>
            <p:ph idx="1"/>
          </p:nvPr>
        </p:nvSpPr>
        <p:spPr/>
        <p:txBody>
          <a:bodyPr/>
          <a:lstStyle/>
          <a:p>
            <a:r>
              <a:rPr lang="da-DK" dirty="0" smtClean="0"/>
              <a:t>Der lægges vægt på, at de valgte forudsætninger og antagelser forbundet med potentialeberegningerne beskrives og begrundes med bedst tilgængelig viden</a:t>
            </a:r>
          </a:p>
          <a:p>
            <a:r>
              <a:rPr lang="da-DK" dirty="0" smtClean="0"/>
              <a:t>Der lægges ikke op til, at investeringen nødvendigvis tilbagebetales, men at beregningen kan bidrage til at sætte økonomi på, hvad en ny eller omlagt indsats medfører for kommunen og/eller de offentlige kasser</a:t>
            </a:r>
          </a:p>
          <a:p>
            <a:pPr marL="180000" lvl="1">
              <a:spcBef>
                <a:spcPts val="750"/>
              </a:spcBef>
              <a:buFont typeface="Arial" panose="020B0604020202020204" pitchFamily="34" charset="0"/>
              <a:buChar char="•"/>
            </a:pPr>
            <a:r>
              <a:rPr lang="da-DK" i="0" dirty="0"/>
              <a:t>I puljen ‘Social investeringspulje på hjemløseområdet’ vil en ekstern leverandør understøtte de kommuner, der tildeles midler,  med at kvalificere de foreløbige potentialeberegninger</a:t>
            </a:r>
          </a:p>
          <a:p>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16</a:t>
            </a:fld>
            <a:endParaRPr lang="da-DK" dirty="0"/>
          </a:p>
        </p:txBody>
      </p:sp>
    </p:spTree>
    <p:extLst>
      <p:ext uri="{BB962C8B-B14F-4D97-AF65-F5344CB8AC3E}">
        <p14:creationId xmlns:p14="http://schemas.microsoft.com/office/powerpoint/2010/main" val="1261422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a:xfrm>
            <a:off x="4211960" y="2924944"/>
            <a:ext cx="720000" cy="28800"/>
          </a:xfrm>
        </p:spPr>
        <p:txBody>
          <a:bodyPr>
            <a:normAutofit fontScale="25000" lnSpcReduction="20000"/>
          </a:bodyPr>
          <a:lstStyle/>
          <a:p>
            <a:endParaRPr lang="da-DK" dirty="0"/>
          </a:p>
        </p:txBody>
      </p:sp>
      <p:sp>
        <p:nvSpPr>
          <p:cNvPr id="3" name="Undertitel 2"/>
          <p:cNvSpPr>
            <a:spLocks noGrp="1"/>
          </p:cNvSpPr>
          <p:nvPr>
            <p:ph type="subTitle" idx="1"/>
          </p:nvPr>
        </p:nvSpPr>
        <p:spPr>
          <a:xfrm>
            <a:off x="4175956" y="3032956"/>
            <a:ext cx="4680519" cy="720080"/>
          </a:xfrm>
        </p:spPr>
        <p:txBody>
          <a:bodyPr>
            <a:noAutofit/>
          </a:bodyPr>
          <a:lstStyle/>
          <a:p>
            <a:r>
              <a:rPr lang="da-DK" sz="2000" dirty="0" smtClean="0"/>
              <a:t>Den Socialøkonomiske Investeringsmodel (SØM)</a:t>
            </a:r>
            <a:endParaRPr lang="da-DK" sz="2000" dirty="0"/>
          </a:p>
        </p:txBody>
      </p:sp>
      <p:sp>
        <p:nvSpPr>
          <p:cNvPr id="4" name="Pladsholder til tekst 3"/>
          <p:cNvSpPr>
            <a:spLocks noGrp="1"/>
          </p:cNvSpPr>
          <p:nvPr>
            <p:ph type="body" sz="quarter" idx="14"/>
          </p:nvPr>
        </p:nvSpPr>
        <p:spPr/>
        <p:txBody>
          <a:bodyPr>
            <a:normAutofit fontScale="25000" lnSpcReduction="20000"/>
          </a:bodyPr>
          <a:lstStyle/>
          <a:p>
            <a:endParaRPr lang="da-DK"/>
          </a:p>
        </p:txBody>
      </p:sp>
      <p:sp>
        <p:nvSpPr>
          <p:cNvPr id="5" name="Pladsholder til tekst 4"/>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707282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kan SØM?</a:t>
            </a:r>
            <a:endParaRPr lang="da-DK" dirty="0"/>
          </a:p>
        </p:txBody>
      </p:sp>
      <p:sp>
        <p:nvSpPr>
          <p:cNvPr id="3" name="Pladsholder til indhold 2"/>
          <p:cNvSpPr>
            <a:spLocks noGrp="1"/>
          </p:cNvSpPr>
          <p:nvPr>
            <p:ph idx="1"/>
          </p:nvPr>
        </p:nvSpPr>
        <p:spPr/>
        <p:txBody>
          <a:bodyPr/>
          <a:lstStyle/>
          <a:p>
            <a:pPr marL="0" indent="0">
              <a:buNone/>
            </a:pPr>
            <a:r>
              <a:rPr lang="da-DK" b="1" dirty="0" smtClean="0"/>
              <a:t>Nettoresultatet </a:t>
            </a:r>
            <a:r>
              <a:rPr lang="da-DK" b="1" dirty="0"/>
              <a:t>for det offentlige ved en </a:t>
            </a:r>
            <a:r>
              <a:rPr lang="da-DK" b="1" dirty="0" smtClean="0"/>
              <a:t>social indsats</a:t>
            </a:r>
            <a:endParaRPr lang="da-DK" dirty="0"/>
          </a:p>
          <a:p>
            <a:r>
              <a:rPr lang="da-DK" dirty="0"/>
              <a:t>O</a:t>
            </a:r>
            <a:r>
              <a:rPr lang="da-DK" dirty="0" smtClean="0"/>
              <a:t>ver </a:t>
            </a:r>
            <a:r>
              <a:rPr lang="da-DK" dirty="0"/>
              <a:t>tid</a:t>
            </a:r>
          </a:p>
          <a:p>
            <a:r>
              <a:rPr lang="da-DK" dirty="0" smtClean="0">
                <a:solidFill>
                  <a:schemeClr val="tx1"/>
                </a:solidFill>
              </a:rPr>
              <a:t>… og fordelt </a:t>
            </a:r>
            <a:r>
              <a:rPr lang="da-DK" dirty="0">
                <a:solidFill>
                  <a:schemeClr val="tx1"/>
                </a:solidFill>
              </a:rPr>
              <a:t>på </a:t>
            </a:r>
            <a:r>
              <a:rPr lang="da-DK" dirty="0" smtClean="0">
                <a:solidFill>
                  <a:schemeClr val="tx1"/>
                </a:solidFill>
              </a:rPr>
              <a:t>aktører</a:t>
            </a:r>
            <a:endParaRPr lang="da-DK" dirty="0">
              <a:solidFill>
                <a:schemeClr val="tx1"/>
              </a:solidFill>
            </a:endParaRPr>
          </a:p>
          <a:p>
            <a:pPr marL="0" indent="0">
              <a:buNone/>
            </a:pPr>
            <a:endParaRPr lang="da-DK" b="1" dirty="0">
              <a:solidFill>
                <a:schemeClr val="tx1"/>
              </a:solidFill>
            </a:endParaRPr>
          </a:p>
          <a:p>
            <a:pPr marL="0" indent="0">
              <a:buNone/>
            </a:pPr>
            <a:endParaRPr lang="da-DK" b="1" dirty="0">
              <a:solidFill>
                <a:schemeClr val="tx1"/>
              </a:solidFill>
            </a:endParaRPr>
          </a:p>
          <a:p>
            <a:pPr marL="0" indent="0">
              <a:buNone/>
            </a:pPr>
            <a:endParaRPr lang="da-DK" dirty="0"/>
          </a:p>
        </p:txBody>
      </p:sp>
      <p:graphicFrame>
        <p:nvGraphicFramePr>
          <p:cNvPr id="4" name="Diagram 3"/>
          <p:cNvGraphicFramePr>
            <a:graphicFrameLocks noChangeAspect="1"/>
          </p:cNvGraphicFramePr>
          <p:nvPr>
            <p:extLst>
              <p:ext uri="{D42A27DB-BD31-4B8C-83A1-F6EECF244321}">
                <p14:modId xmlns:p14="http://schemas.microsoft.com/office/powerpoint/2010/main" val="3110870657"/>
              </p:ext>
            </p:extLst>
          </p:nvPr>
        </p:nvGraphicFramePr>
        <p:xfrm>
          <a:off x="2375756" y="2672916"/>
          <a:ext cx="5080972"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Pladsholder til diasnummer 5"/>
          <p:cNvSpPr>
            <a:spLocks noGrp="1"/>
          </p:cNvSpPr>
          <p:nvPr>
            <p:ph type="sldNum" sz="quarter" idx="12"/>
          </p:nvPr>
        </p:nvSpPr>
        <p:spPr/>
        <p:txBody>
          <a:bodyPr/>
          <a:lstStyle/>
          <a:p>
            <a:fld id="{1C4DB2EE-0873-4EBD-BD17-6A767A2B9A33}" type="slidenum">
              <a:rPr lang="da-DK" smtClean="0"/>
              <a:pPr/>
              <a:t>18</a:t>
            </a:fld>
            <a:endParaRPr lang="da-DK" dirty="0"/>
          </a:p>
        </p:txBody>
      </p:sp>
    </p:spTree>
    <p:extLst>
      <p:ext uri="{BB962C8B-B14F-4D97-AF65-F5344CB8AC3E}">
        <p14:creationId xmlns:p14="http://schemas.microsoft.com/office/powerpoint/2010/main" val="2424230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SØMs</a:t>
            </a:r>
            <a:r>
              <a:rPr lang="da-DK" dirty="0" smtClean="0"/>
              <a:t> opbygning</a:t>
            </a:r>
            <a:endParaRPr lang="da-DK" dirty="0"/>
          </a:p>
        </p:txBody>
      </p:sp>
      <p:sp>
        <p:nvSpPr>
          <p:cNvPr id="3" name="Pladsholder til indhold 2"/>
          <p:cNvSpPr>
            <a:spLocks noGrp="1"/>
          </p:cNvSpPr>
          <p:nvPr>
            <p:ph idx="1"/>
          </p:nvPr>
        </p:nvSpPr>
        <p:spPr/>
        <p:txBody>
          <a:bodyPr/>
          <a:lstStyle/>
          <a:p>
            <a:endParaRPr lang="da-DK"/>
          </a:p>
        </p:txBody>
      </p:sp>
      <p:sp>
        <p:nvSpPr>
          <p:cNvPr id="4" name="Pladsholder til diasnummer 3"/>
          <p:cNvSpPr>
            <a:spLocks noGrp="1"/>
          </p:cNvSpPr>
          <p:nvPr>
            <p:ph type="sldNum" sz="quarter" idx="12"/>
          </p:nvPr>
        </p:nvSpPr>
        <p:spPr/>
        <p:txBody>
          <a:bodyPr/>
          <a:lstStyle/>
          <a:p>
            <a:fld id="{1C4DB2EE-0873-4EBD-BD17-6A767A2B9A33}" type="slidenum">
              <a:rPr lang="da-DK" smtClean="0"/>
              <a:pPr/>
              <a:t>19</a:t>
            </a:fld>
            <a:endParaRPr lang="da-DK" dirty="0"/>
          </a:p>
        </p:txBody>
      </p:sp>
      <p:sp>
        <p:nvSpPr>
          <p:cNvPr id="5" name="Rectangle 29">
            <a:extLst>
              <a:ext uri="{FF2B5EF4-FFF2-40B4-BE49-F238E27FC236}">
                <a16:creationId xmlns:a16="http://schemas.microsoft.com/office/drawing/2014/main" xmlns="" id="{686F3C47-B9CB-4502-B946-7D5086634D5B}"/>
              </a:ext>
            </a:extLst>
          </p:cNvPr>
          <p:cNvSpPr/>
          <p:nvPr/>
        </p:nvSpPr>
        <p:spPr bwMode="auto">
          <a:xfrm>
            <a:off x="647564" y="1701602"/>
            <a:ext cx="3571355" cy="720080"/>
          </a:xfrm>
          <a:prstGeom prst="rect">
            <a:avLst/>
          </a:prstGeom>
          <a:solidFill>
            <a:srgbClr val="E1E1E1"/>
          </a:solidFill>
          <a:ln w="9525" cap="flat" cmpd="sng" algn="ctr">
            <a:noFill/>
            <a:prstDash val="solid"/>
            <a:round/>
            <a:headEnd type="none" w="med" len="med"/>
            <a:tailEnd type="none" w="med" len="med"/>
          </a:ln>
          <a:effectLst/>
        </p:spPr>
        <p:txBody>
          <a:bodyPr rot="0" spcFirstLastPara="0" vert="horz" wrap="square" lIns="360000" tIns="252000" rIns="144033" bIns="108025" numCol="1" spcCol="0" rtlCol="0" fromWordArt="0" anchor="t" anchorCtr="0" forceAA="0" compatLnSpc="1">
            <a:prstTxWarp prst="textNoShape">
              <a:avLst/>
            </a:prstTxWarp>
            <a:noAutofit/>
          </a:bodyPr>
          <a:ls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algn="ctr">
              <a:buClr>
                <a:schemeClr val="tx1"/>
              </a:buClr>
            </a:pPr>
            <a:r>
              <a:rPr lang="da-DK" sz="1600" dirty="0">
                <a:latin typeface="DINPro-Regular" panose="02000503030000020004" pitchFamily="2" charset="0"/>
              </a:rPr>
              <a:t>1. Beregningsramme</a:t>
            </a:r>
          </a:p>
          <a:p>
            <a:endParaRPr lang="da-DK" sz="1600" dirty="0">
              <a:solidFill>
                <a:srgbClr val="4C4A41"/>
              </a:solidFill>
              <a:latin typeface="DINPro-Regular" panose="02000503030000020004" pitchFamily="2" charset="0"/>
              <a:cs typeface="Times New Roman" panose="02020603050405020304" pitchFamily="18" charset="0"/>
            </a:endParaRPr>
          </a:p>
          <a:p>
            <a:pPr algn="r"/>
            <a:endParaRPr lang="da-DK" sz="1600" i="1" dirty="0">
              <a:solidFill>
                <a:schemeClr val="accent6"/>
              </a:solidFill>
              <a:latin typeface="DINPro-Regular" panose="02000503030000020004" pitchFamily="2" charset="0"/>
              <a:cs typeface="Times New Roman" panose="02020603050405020304" pitchFamily="18" charset="0"/>
            </a:endParaRPr>
          </a:p>
        </p:txBody>
      </p:sp>
      <p:sp>
        <p:nvSpPr>
          <p:cNvPr id="6" name="Rectangle 32">
            <a:extLst>
              <a:ext uri="{FF2B5EF4-FFF2-40B4-BE49-F238E27FC236}">
                <a16:creationId xmlns:a16="http://schemas.microsoft.com/office/drawing/2014/main" xmlns="" id="{E8BAC711-A735-4872-A74C-B0FE9FC51BAE}"/>
              </a:ext>
            </a:extLst>
          </p:cNvPr>
          <p:cNvSpPr/>
          <p:nvPr/>
        </p:nvSpPr>
        <p:spPr bwMode="auto">
          <a:xfrm>
            <a:off x="5083569" y="1701602"/>
            <a:ext cx="3448872" cy="720080"/>
          </a:xfrm>
          <a:prstGeom prst="rect">
            <a:avLst/>
          </a:prstGeom>
          <a:solidFill>
            <a:srgbClr val="E1E1E1"/>
          </a:solidFill>
          <a:ln w="9525" cap="flat" cmpd="sng" algn="ctr">
            <a:noFill/>
            <a:prstDash val="solid"/>
            <a:round/>
            <a:headEnd type="none" w="med" len="med"/>
            <a:tailEnd type="none" w="med" len="med"/>
          </a:ln>
          <a:effectLst/>
        </p:spPr>
        <p:txBody>
          <a:bodyPr rot="0" spcFirstLastPara="0" vert="horz" wrap="square" lIns="360000" tIns="252000" rIns="144033" bIns="108025" numCol="1" spcCol="0" rtlCol="0" fromWordArt="0" anchor="t" anchorCtr="0" forceAA="0" compatLnSpc="1">
            <a:prstTxWarp prst="textNoShape">
              <a:avLst/>
            </a:prstTxWarp>
            <a:noAutofit/>
          </a:bodyPr>
          <a:ls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algn="ctr">
              <a:buClr>
                <a:schemeClr val="tx1"/>
              </a:buClr>
            </a:pPr>
            <a:r>
              <a:rPr lang="da-DK" sz="1600" dirty="0">
                <a:latin typeface="DINPro-Regular" panose="02000503030000020004" pitchFamily="2" charset="0"/>
              </a:rPr>
              <a:t>2. Vidensdatabase</a:t>
            </a:r>
          </a:p>
          <a:p>
            <a:endParaRPr lang="da-DK" sz="1600" dirty="0">
              <a:solidFill>
                <a:srgbClr val="4C4A41"/>
              </a:solidFill>
              <a:latin typeface="DINPro-Regular" panose="02000503030000020004" pitchFamily="2" charset="0"/>
              <a:cs typeface="Times New Roman" panose="02020603050405020304" pitchFamily="18" charset="0"/>
            </a:endParaRPr>
          </a:p>
          <a:p>
            <a:pPr algn="r"/>
            <a:endParaRPr lang="da-DK" sz="1600" i="1" dirty="0">
              <a:solidFill>
                <a:schemeClr val="accent6"/>
              </a:solidFill>
              <a:latin typeface="DINPro-Regular" panose="02000503030000020004" pitchFamily="2" charset="0"/>
              <a:cs typeface="Times New Roman" panose="02020603050405020304" pitchFamily="18" charset="0"/>
            </a:endParaRPr>
          </a:p>
        </p:txBody>
      </p:sp>
      <p:pic>
        <p:nvPicPr>
          <p:cNvPr id="7" name="Picture 10">
            <a:extLst>
              <a:ext uri="{FF2B5EF4-FFF2-40B4-BE49-F238E27FC236}">
                <a16:creationId xmlns:a16="http://schemas.microsoft.com/office/drawing/2014/main" xmlns="" id="{86B80D98-3D99-429C-A65D-95F4CA241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755" y="3060283"/>
            <a:ext cx="4832011" cy="3160704"/>
          </a:xfrm>
          <a:prstGeom prst="rect">
            <a:avLst/>
          </a:prstGeom>
        </p:spPr>
      </p:pic>
      <p:cxnSp>
        <p:nvCxnSpPr>
          <p:cNvPr id="9" name="Lige pilforbindelse 8"/>
          <p:cNvCxnSpPr/>
          <p:nvPr/>
        </p:nvCxnSpPr>
        <p:spPr>
          <a:xfrm flipV="1">
            <a:off x="3527884" y="2528900"/>
            <a:ext cx="0" cy="531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Lige pilforbindelse 10"/>
          <p:cNvCxnSpPr/>
          <p:nvPr/>
        </p:nvCxnSpPr>
        <p:spPr>
          <a:xfrm flipV="1">
            <a:off x="5796136" y="2528900"/>
            <a:ext cx="0" cy="531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67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smtClean="0"/>
              <a:t>Indhold</a:t>
            </a:r>
            <a:endParaRPr lang="da-DK" dirty="0"/>
          </a:p>
        </p:txBody>
      </p:sp>
      <p:sp>
        <p:nvSpPr>
          <p:cNvPr id="8" name="Pladsholder til indhold 7"/>
          <p:cNvSpPr>
            <a:spLocks noGrp="1"/>
          </p:cNvSpPr>
          <p:nvPr>
            <p:ph idx="1"/>
          </p:nvPr>
        </p:nvSpPr>
        <p:spPr/>
        <p:txBody>
          <a:bodyPr/>
          <a:lstStyle/>
          <a:p>
            <a:r>
              <a:rPr lang="da-DK" dirty="0" smtClean="0"/>
              <a:t>Dokumentation af indsatserne</a:t>
            </a:r>
          </a:p>
          <a:p>
            <a:r>
              <a:rPr lang="da-DK" dirty="0" smtClean="0"/>
              <a:t>Potentialeberegning</a:t>
            </a:r>
          </a:p>
          <a:p>
            <a:r>
              <a:rPr lang="da-DK" dirty="0" smtClean="0"/>
              <a:t>Den Socialøkonomiske Investeringsmodel (SØM)</a:t>
            </a:r>
          </a:p>
          <a:p>
            <a:r>
              <a:rPr lang="da-DK" dirty="0" smtClean="0"/>
              <a:t>Kort gennemgang af </a:t>
            </a:r>
            <a:r>
              <a:rPr lang="da-DK" dirty="0" err="1" smtClean="0"/>
              <a:t>Vidensdatabasen</a:t>
            </a:r>
            <a:r>
              <a:rPr lang="da-DK" dirty="0" smtClean="0"/>
              <a:t> og Beregningsrammen i SØM</a:t>
            </a:r>
          </a:p>
          <a:p>
            <a:endParaRPr lang="da-DK" dirty="0"/>
          </a:p>
        </p:txBody>
      </p:sp>
    </p:spTree>
    <p:extLst>
      <p:ext uri="{BB962C8B-B14F-4D97-AF65-F5344CB8AC3E}">
        <p14:creationId xmlns:p14="http://schemas.microsoft.com/office/powerpoint/2010/main" val="740639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regner SØM </a:t>
            </a:r>
            <a:endParaRPr lang="da-DK" dirty="0"/>
          </a:p>
        </p:txBody>
      </p:sp>
      <p:sp>
        <p:nvSpPr>
          <p:cNvPr id="20" name="Afrundet rektangel 19"/>
          <p:cNvSpPr/>
          <p:nvPr/>
        </p:nvSpPr>
        <p:spPr>
          <a:xfrm>
            <a:off x="2529189" y="4969211"/>
            <a:ext cx="4669277" cy="758757"/>
          </a:xfrm>
          <a:prstGeom prst="roundRect">
            <a:avLst/>
          </a:pr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err="1" smtClean="0">
                <a:solidFill>
                  <a:schemeClr val="tx2"/>
                </a:solidFill>
              </a:rPr>
              <a:t>SØM’s</a:t>
            </a:r>
            <a:r>
              <a:rPr lang="da-DK" dirty="0" smtClean="0">
                <a:solidFill>
                  <a:schemeClr val="tx2"/>
                </a:solidFill>
              </a:rPr>
              <a:t> </a:t>
            </a:r>
            <a:r>
              <a:rPr lang="da-DK" dirty="0" err="1" smtClean="0">
                <a:solidFill>
                  <a:schemeClr val="tx2"/>
                </a:solidFill>
              </a:rPr>
              <a:t>Vidensdatabase</a:t>
            </a:r>
            <a:endParaRPr lang="da-DK" dirty="0">
              <a:solidFill>
                <a:schemeClr val="tx2"/>
              </a:solidFill>
            </a:endParaRPr>
          </a:p>
        </p:txBody>
      </p:sp>
      <p:cxnSp>
        <p:nvCxnSpPr>
          <p:cNvPr id="28" name="Lige pilforbindelse 27"/>
          <p:cNvCxnSpPr/>
          <p:nvPr/>
        </p:nvCxnSpPr>
        <p:spPr>
          <a:xfrm flipV="1">
            <a:off x="2681590"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1" name="Lige pilforbindelse 30"/>
          <p:cNvCxnSpPr/>
          <p:nvPr/>
        </p:nvCxnSpPr>
        <p:spPr>
          <a:xfrm flipV="1">
            <a:off x="5003258" y="3867702"/>
            <a:ext cx="0" cy="109015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Lige pilforbindelse 31"/>
          <p:cNvCxnSpPr/>
          <p:nvPr/>
        </p:nvCxnSpPr>
        <p:spPr>
          <a:xfrm flipV="1">
            <a:off x="6673173"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9" name="Ellipse 28"/>
          <p:cNvSpPr/>
          <p:nvPr/>
        </p:nvSpPr>
        <p:spPr>
          <a:xfrm>
            <a:off x="142707" y="3249995"/>
            <a:ext cx="7538936" cy="1235413"/>
          </a:xfrm>
          <a:prstGeom prst="ellipse">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0" name="Tekstboks 29"/>
          <p:cNvSpPr txBox="1"/>
          <p:nvPr/>
        </p:nvSpPr>
        <p:spPr>
          <a:xfrm>
            <a:off x="3262007" y="3867702"/>
            <a:ext cx="1741251" cy="338554"/>
          </a:xfrm>
          <a:prstGeom prst="rect">
            <a:avLst/>
          </a:prstGeom>
          <a:noFill/>
        </p:spPr>
        <p:txBody>
          <a:bodyPr wrap="square" rtlCol="0">
            <a:spAutoFit/>
          </a:bodyPr>
          <a:lstStyle/>
          <a:p>
            <a:r>
              <a:rPr lang="da-DK" sz="1600" b="1" dirty="0" smtClean="0">
                <a:solidFill>
                  <a:schemeClr val="bg1">
                    <a:lumMod val="50000"/>
                  </a:schemeClr>
                </a:solidFill>
              </a:rPr>
              <a:t>Bruger-input</a:t>
            </a:r>
            <a:endParaRPr lang="da-DK" sz="1600" b="1" dirty="0">
              <a:solidFill>
                <a:schemeClr val="bg1">
                  <a:lumMod val="50000"/>
                </a:schemeClr>
              </a:solidFill>
            </a:endParaRPr>
          </a:p>
        </p:txBody>
      </p:sp>
      <p:pic>
        <p:nvPicPr>
          <p:cNvPr id="12" name="Picture 63">
            <a:extLst>
              <a:ext uri="{FF2B5EF4-FFF2-40B4-BE49-F238E27FC236}">
                <a16:creationId xmlns:lc="http://schemas.openxmlformats.org/drawingml/2006/lockedCanvas" xmlns="" xmlns:a16="http://schemas.microsoft.com/office/drawing/2014/main" xmlns:xdr="http://schemas.openxmlformats.org/drawingml/2006/spreadsheetDrawing" id="{C0D3B913-490D-41E5-88B1-6FDB10191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4" y="2003762"/>
            <a:ext cx="8861808" cy="1863940"/>
          </a:xfrm>
          <a:prstGeom prst="rect">
            <a:avLst/>
          </a:prstGeom>
          <a:noFill/>
          <a:extLst>
            <a:ext uri="{909E8E84-426E-40DD-AFC4-6F175D3DCCD1}">
              <a14:hiddenFill xmlns:a14="http://schemas.microsoft.com/office/drawing/2010/main">
                <a:solidFill>
                  <a:srgbClr val="FFFFFF"/>
                </a:solidFill>
              </a14:hiddenFill>
            </a:ext>
          </a:extLst>
        </p:spPr>
      </p:pic>
      <p:sp>
        <p:nvSpPr>
          <p:cNvPr id="5" name="Pladsholder til diasnummer 4"/>
          <p:cNvSpPr>
            <a:spLocks noGrp="1"/>
          </p:cNvSpPr>
          <p:nvPr>
            <p:ph type="sldNum" sz="quarter" idx="12"/>
          </p:nvPr>
        </p:nvSpPr>
        <p:spPr/>
        <p:txBody>
          <a:bodyPr/>
          <a:lstStyle/>
          <a:p>
            <a:fld id="{1C4DB2EE-0873-4EBD-BD17-6A767A2B9A33}" type="slidenum">
              <a:rPr lang="da-DK" smtClean="0"/>
              <a:pPr/>
              <a:t>20</a:t>
            </a:fld>
            <a:endParaRPr lang="da-DK" dirty="0"/>
          </a:p>
        </p:txBody>
      </p:sp>
    </p:spTree>
    <p:extLst>
      <p:ext uri="{BB962C8B-B14F-4D97-AF65-F5344CB8AC3E}">
        <p14:creationId xmlns:p14="http://schemas.microsoft.com/office/powerpoint/2010/main" val="21544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Vidensdatabasen</a:t>
            </a:r>
            <a:endParaRPr lang="da-DK" dirty="0"/>
          </a:p>
        </p:txBody>
      </p:sp>
      <p:sp>
        <p:nvSpPr>
          <p:cNvPr id="3" name="Pladsholder til indhold 2"/>
          <p:cNvSpPr>
            <a:spLocks noGrp="1"/>
          </p:cNvSpPr>
          <p:nvPr>
            <p:ph idx="1"/>
          </p:nvPr>
        </p:nvSpPr>
        <p:spPr/>
        <p:txBody>
          <a:bodyPr>
            <a:normAutofit/>
          </a:bodyPr>
          <a:lstStyle/>
          <a:p>
            <a:endParaRPr lang="da-DK" dirty="0" smtClean="0"/>
          </a:p>
          <a:p>
            <a:pPr marL="0" indent="0">
              <a:buNone/>
            </a:pPr>
            <a:r>
              <a:rPr lang="da-DK" dirty="0" smtClean="0"/>
              <a:t>Vidensdatabasen kan anvendes som</a:t>
            </a:r>
          </a:p>
          <a:p>
            <a:pPr marL="342900" indent="-342900">
              <a:buFont typeface="+mj-lt"/>
              <a:buAutoNum type="arabicPeriod"/>
            </a:pPr>
            <a:r>
              <a:rPr lang="da-DK" dirty="0" smtClean="0"/>
              <a:t>Selvstændigt ”opslagsværk”</a:t>
            </a:r>
          </a:p>
          <a:p>
            <a:pPr marL="342900" indent="-342900">
              <a:buFont typeface="+mj-lt"/>
              <a:buAutoNum type="arabicPeriod"/>
            </a:pPr>
            <a:r>
              <a:rPr lang="da-DK" dirty="0" smtClean="0"/>
              <a:t>Som input til SØM beregning</a:t>
            </a:r>
          </a:p>
          <a:p>
            <a:pPr marL="0" indent="0">
              <a:buNone/>
            </a:pPr>
            <a:endParaRPr lang="da-DK" dirty="0" smtClean="0"/>
          </a:p>
          <a:p>
            <a:endParaRPr lang="da-DK" dirty="0"/>
          </a:p>
        </p:txBody>
      </p:sp>
      <p:sp>
        <p:nvSpPr>
          <p:cNvPr id="5" name="Pladsholder til diasnummer 4"/>
          <p:cNvSpPr>
            <a:spLocks noGrp="1"/>
          </p:cNvSpPr>
          <p:nvPr>
            <p:ph type="sldNum" sz="quarter" idx="12"/>
          </p:nvPr>
        </p:nvSpPr>
        <p:spPr/>
        <p:txBody>
          <a:bodyPr/>
          <a:lstStyle/>
          <a:p>
            <a:fld id="{1C4DB2EE-0873-4EBD-BD17-6A767A2B9A33}" type="slidenum">
              <a:rPr lang="da-DK" smtClean="0"/>
              <a:pPr/>
              <a:t>21</a:t>
            </a:fld>
            <a:endParaRPr lang="da-DK" dirty="0"/>
          </a:p>
        </p:txBody>
      </p:sp>
      <p:sp>
        <p:nvSpPr>
          <p:cNvPr id="6" name="PE Text Placeholder 157">
            <a:extLst>
              <a:ext uri="{FF2B5EF4-FFF2-40B4-BE49-F238E27FC236}">
                <a16:creationId xmlns="" xmlns:a16="http://schemas.microsoft.com/office/drawing/2014/main" xmlns:lc="http://schemas.openxmlformats.org/drawingml/2006/lockedCanvas" id="{23AAE299-5EB8-424E-B8C3-EE33326DC7D4}"/>
              </a:ext>
            </a:extLst>
          </p:cNvPr>
          <p:cNvSpPr txBox="1">
            <a:spLocks/>
          </p:cNvSpPr>
          <p:nvPr/>
        </p:nvSpPr>
        <p:spPr bwMode="gray">
          <a:xfrm>
            <a:off x="1574224" y="3711074"/>
            <a:ext cx="1800000" cy="561108"/>
          </a:xfrm>
          <a:prstGeom prst="rect">
            <a:avLst/>
          </a:prstGeom>
          <a:solidFill>
            <a:srgbClr val="E1E1E1"/>
          </a:solidFill>
          <a:ln>
            <a:noFill/>
          </a:ln>
        </p:spPr>
        <p:txBody>
          <a:bodyPr lIns="108000" tIns="108000" rIns="108000" bIns="108000" anchor="ctr" anchorCtr="0">
            <a:noAutofit/>
          </a:bodyPr>
          <a:lstStyle>
            <a:defPPr>
              <a:defRPr lang="da-DK"/>
            </a:defPPr>
            <a:lvl1pPr algn="l" rtl="0" eaLnBrk="0" fontAlgn="base" hangingPunct="0">
              <a:spcBef>
                <a:spcPct val="0"/>
              </a:spcBef>
              <a:spcAft>
                <a:spcPct val="0"/>
              </a:spcAft>
              <a:defRPr sz="2857" kern="1200">
                <a:solidFill>
                  <a:schemeClr val="tx1"/>
                </a:solidFill>
                <a:latin typeface="Verdana" pitchFamily="34" charset="0"/>
                <a:ea typeface="+mn-ea"/>
                <a:cs typeface="+mn-cs"/>
              </a:defRPr>
            </a:lvl1pPr>
            <a:lvl2pPr marL="544216" algn="l" rtl="0" eaLnBrk="0" fontAlgn="base" hangingPunct="0">
              <a:spcBef>
                <a:spcPct val="0"/>
              </a:spcBef>
              <a:spcAft>
                <a:spcPct val="0"/>
              </a:spcAft>
              <a:defRPr sz="2857" kern="1200">
                <a:solidFill>
                  <a:schemeClr val="tx1"/>
                </a:solidFill>
                <a:latin typeface="Verdana" pitchFamily="34" charset="0"/>
                <a:ea typeface="+mn-ea"/>
                <a:cs typeface="+mn-cs"/>
              </a:defRPr>
            </a:lvl2pPr>
            <a:lvl3pPr marL="1088433" algn="l" rtl="0" eaLnBrk="0" fontAlgn="base" hangingPunct="0">
              <a:spcBef>
                <a:spcPct val="0"/>
              </a:spcBef>
              <a:spcAft>
                <a:spcPct val="0"/>
              </a:spcAft>
              <a:defRPr sz="2857" kern="1200">
                <a:solidFill>
                  <a:schemeClr val="tx1"/>
                </a:solidFill>
                <a:latin typeface="Verdana" pitchFamily="34" charset="0"/>
                <a:ea typeface="+mn-ea"/>
                <a:cs typeface="+mn-cs"/>
              </a:defRPr>
            </a:lvl3pPr>
            <a:lvl4pPr marL="1632649" algn="l" rtl="0" eaLnBrk="0" fontAlgn="base" hangingPunct="0">
              <a:spcBef>
                <a:spcPct val="0"/>
              </a:spcBef>
              <a:spcAft>
                <a:spcPct val="0"/>
              </a:spcAft>
              <a:defRPr sz="2857" kern="1200">
                <a:solidFill>
                  <a:schemeClr val="tx1"/>
                </a:solidFill>
                <a:latin typeface="Verdana" pitchFamily="34" charset="0"/>
                <a:ea typeface="+mn-ea"/>
                <a:cs typeface="+mn-cs"/>
              </a:defRPr>
            </a:lvl4pPr>
            <a:lvl5pPr marL="2176864" algn="l" rtl="0" eaLnBrk="0" fontAlgn="base" hangingPunct="0">
              <a:spcBef>
                <a:spcPct val="0"/>
              </a:spcBef>
              <a:spcAft>
                <a:spcPct val="0"/>
              </a:spcAft>
              <a:defRPr sz="2857" kern="1200">
                <a:solidFill>
                  <a:schemeClr val="tx1"/>
                </a:solidFill>
                <a:latin typeface="Verdana" pitchFamily="34" charset="0"/>
                <a:ea typeface="+mn-ea"/>
                <a:cs typeface="+mn-cs"/>
              </a:defRPr>
            </a:lvl5pPr>
            <a:lvl6pPr marL="2721079" algn="l" defTabSz="1088433" rtl="0" eaLnBrk="1" latinLnBrk="0" hangingPunct="1">
              <a:defRPr sz="2857" kern="1200">
                <a:solidFill>
                  <a:schemeClr val="tx1"/>
                </a:solidFill>
                <a:latin typeface="Verdana" pitchFamily="34" charset="0"/>
                <a:ea typeface="+mn-ea"/>
                <a:cs typeface="+mn-cs"/>
              </a:defRPr>
            </a:lvl6pPr>
            <a:lvl7pPr marL="3265296" algn="l" defTabSz="1088433" rtl="0" eaLnBrk="1" latinLnBrk="0" hangingPunct="1">
              <a:defRPr sz="2857" kern="1200">
                <a:solidFill>
                  <a:schemeClr val="tx1"/>
                </a:solidFill>
                <a:latin typeface="Verdana" pitchFamily="34" charset="0"/>
                <a:ea typeface="+mn-ea"/>
                <a:cs typeface="+mn-cs"/>
              </a:defRPr>
            </a:lvl7pPr>
            <a:lvl8pPr marL="3809512" algn="l" defTabSz="1088433" rtl="0" eaLnBrk="1" latinLnBrk="0" hangingPunct="1">
              <a:defRPr sz="2857" kern="1200">
                <a:solidFill>
                  <a:schemeClr val="tx1"/>
                </a:solidFill>
                <a:latin typeface="Verdana" pitchFamily="34" charset="0"/>
                <a:ea typeface="+mn-ea"/>
                <a:cs typeface="+mn-cs"/>
              </a:defRPr>
            </a:lvl8pPr>
            <a:lvl9pPr marL="4353728" algn="l" defTabSz="1088433" rtl="0" eaLnBrk="1" latinLnBrk="0" hangingPunct="1">
              <a:defRPr sz="2857" kern="1200">
                <a:solidFill>
                  <a:schemeClr val="tx1"/>
                </a:solidFill>
                <a:latin typeface="Verdana" pitchFamily="34" charset="0"/>
                <a:ea typeface="+mn-ea"/>
                <a:cs typeface="+mn-cs"/>
              </a:defRPr>
            </a:lvl9pPr>
          </a:lstStyle>
          <a:p>
            <a:pPr marL="0" indent="0" algn="ctr">
              <a:buClr>
                <a:schemeClr val="tx1"/>
              </a:buClr>
              <a:buNone/>
            </a:pPr>
            <a:r>
              <a:rPr lang="da-DK" sz="1600" dirty="0"/>
              <a:t>Effekt</a:t>
            </a:r>
          </a:p>
        </p:txBody>
      </p:sp>
      <p:sp>
        <p:nvSpPr>
          <p:cNvPr id="7" name="PE Text Placeholder 157">
            <a:extLst>
              <a:ext uri="{FF2B5EF4-FFF2-40B4-BE49-F238E27FC236}">
                <a16:creationId xmlns="" xmlns:a16="http://schemas.microsoft.com/office/drawing/2014/main" xmlns:lc="http://schemas.openxmlformats.org/drawingml/2006/lockedCanvas" id="{F0640E64-C693-4AA1-B382-8611A068E559}"/>
              </a:ext>
            </a:extLst>
          </p:cNvPr>
          <p:cNvSpPr txBox="1">
            <a:spLocks/>
          </p:cNvSpPr>
          <p:nvPr/>
        </p:nvSpPr>
        <p:spPr bwMode="gray">
          <a:xfrm>
            <a:off x="3672001" y="3711074"/>
            <a:ext cx="1800000" cy="561108"/>
          </a:xfrm>
          <a:prstGeom prst="rect">
            <a:avLst/>
          </a:prstGeom>
          <a:solidFill>
            <a:srgbClr val="E1E1E1"/>
          </a:solidFill>
          <a:ln>
            <a:noFill/>
          </a:ln>
        </p:spPr>
        <p:txBody>
          <a:bodyPr lIns="108000" tIns="108000" rIns="108000" bIns="108000" anchor="ctr" anchorCtr="0">
            <a:noAutofit/>
          </a:bodyPr>
          <a:lstStyle>
            <a:defPPr>
              <a:defRPr lang="da-DK"/>
            </a:defPPr>
            <a:lvl1pPr algn="l" rtl="0" eaLnBrk="0" fontAlgn="base" hangingPunct="0">
              <a:spcBef>
                <a:spcPct val="0"/>
              </a:spcBef>
              <a:spcAft>
                <a:spcPct val="0"/>
              </a:spcAft>
              <a:defRPr sz="2857" kern="1200">
                <a:solidFill>
                  <a:schemeClr val="tx1"/>
                </a:solidFill>
                <a:latin typeface="Verdana" pitchFamily="34" charset="0"/>
                <a:ea typeface="+mn-ea"/>
                <a:cs typeface="+mn-cs"/>
              </a:defRPr>
            </a:lvl1pPr>
            <a:lvl2pPr marL="544216" algn="l" rtl="0" eaLnBrk="0" fontAlgn="base" hangingPunct="0">
              <a:spcBef>
                <a:spcPct val="0"/>
              </a:spcBef>
              <a:spcAft>
                <a:spcPct val="0"/>
              </a:spcAft>
              <a:defRPr sz="2857" kern="1200">
                <a:solidFill>
                  <a:schemeClr val="tx1"/>
                </a:solidFill>
                <a:latin typeface="Verdana" pitchFamily="34" charset="0"/>
                <a:ea typeface="+mn-ea"/>
                <a:cs typeface="+mn-cs"/>
              </a:defRPr>
            </a:lvl2pPr>
            <a:lvl3pPr marL="1088433" algn="l" rtl="0" eaLnBrk="0" fontAlgn="base" hangingPunct="0">
              <a:spcBef>
                <a:spcPct val="0"/>
              </a:spcBef>
              <a:spcAft>
                <a:spcPct val="0"/>
              </a:spcAft>
              <a:defRPr sz="2857" kern="1200">
                <a:solidFill>
                  <a:schemeClr val="tx1"/>
                </a:solidFill>
                <a:latin typeface="Verdana" pitchFamily="34" charset="0"/>
                <a:ea typeface="+mn-ea"/>
                <a:cs typeface="+mn-cs"/>
              </a:defRPr>
            </a:lvl3pPr>
            <a:lvl4pPr marL="1632649" algn="l" rtl="0" eaLnBrk="0" fontAlgn="base" hangingPunct="0">
              <a:spcBef>
                <a:spcPct val="0"/>
              </a:spcBef>
              <a:spcAft>
                <a:spcPct val="0"/>
              </a:spcAft>
              <a:defRPr sz="2857" kern="1200">
                <a:solidFill>
                  <a:schemeClr val="tx1"/>
                </a:solidFill>
                <a:latin typeface="Verdana" pitchFamily="34" charset="0"/>
                <a:ea typeface="+mn-ea"/>
                <a:cs typeface="+mn-cs"/>
              </a:defRPr>
            </a:lvl4pPr>
            <a:lvl5pPr marL="2176864" algn="l" rtl="0" eaLnBrk="0" fontAlgn="base" hangingPunct="0">
              <a:spcBef>
                <a:spcPct val="0"/>
              </a:spcBef>
              <a:spcAft>
                <a:spcPct val="0"/>
              </a:spcAft>
              <a:defRPr sz="2857" kern="1200">
                <a:solidFill>
                  <a:schemeClr val="tx1"/>
                </a:solidFill>
                <a:latin typeface="Verdana" pitchFamily="34" charset="0"/>
                <a:ea typeface="+mn-ea"/>
                <a:cs typeface="+mn-cs"/>
              </a:defRPr>
            </a:lvl5pPr>
            <a:lvl6pPr marL="2721079" algn="l" defTabSz="1088433" rtl="0" eaLnBrk="1" latinLnBrk="0" hangingPunct="1">
              <a:defRPr sz="2857" kern="1200">
                <a:solidFill>
                  <a:schemeClr val="tx1"/>
                </a:solidFill>
                <a:latin typeface="Verdana" pitchFamily="34" charset="0"/>
                <a:ea typeface="+mn-ea"/>
                <a:cs typeface="+mn-cs"/>
              </a:defRPr>
            </a:lvl6pPr>
            <a:lvl7pPr marL="3265296" algn="l" defTabSz="1088433" rtl="0" eaLnBrk="1" latinLnBrk="0" hangingPunct="1">
              <a:defRPr sz="2857" kern="1200">
                <a:solidFill>
                  <a:schemeClr val="tx1"/>
                </a:solidFill>
                <a:latin typeface="Verdana" pitchFamily="34" charset="0"/>
                <a:ea typeface="+mn-ea"/>
                <a:cs typeface="+mn-cs"/>
              </a:defRPr>
            </a:lvl7pPr>
            <a:lvl8pPr marL="3809512" algn="l" defTabSz="1088433" rtl="0" eaLnBrk="1" latinLnBrk="0" hangingPunct="1">
              <a:defRPr sz="2857" kern="1200">
                <a:solidFill>
                  <a:schemeClr val="tx1"/>
                </a:solidFill>
                <a:latin typeface="Verdana" pitchFamily="34" charset="0"/>
                <a:ea typeface="+mn-ea"/>
                <a:cs typeface="+mn-cs"/>
              </a:defRPr>
            </a:lvl8pPr>
            <a:lvl9pPr marL="4353728" algn="l" defTabSz="1088433" rtl="0" eaLnBrk="1" latinLnBrk="0" hangingPunct="1">
              <a:defRPr sz="2857" kern="1200">
                <a:solidFill>
                  <a:schemeClr val="tx1"/>
                </a:solidFill>
                <a:latin typeface="Verdana" pitchFamily="34" charset="0"/>
                <a:ea typeface="+mn-ea"/>
                <a:cs typeface="+mn-cs"/>
              </a:defRPr>
            </a:lvl9pPr>
          </a:lstStyle>
          <a:p>
            <a:pPr marL="0" indent="0" algn="ctr">
              <a:buClr>
                <a:schemeClr val="tx1"/>
              </a:buClr>
              <a:buNone/>
            </a:pPr>
            <a:r>
              <a:rPr lang="da-DK" sz="1600" dirty="0"/>
              <a:t>Konsekvenser</a:t>
            </a:r>
          </a:p>
        </p:txBody>
      </p:sp>
      <p:sp>
        <p:nvSpPr>
          <p:cNvPr id="8" name="PE Text Placeholder 157">
            <a:extLst>
              <a:ext uri="{FF2B5EF4-FFF2-40B4-BE49-F238E27FC236}">
                <a16:creationId xmlns="" xmlns:a16="http://schemas.microsoft.com/office/drawing/2014/main" xmlns:lc="http://schemas.openxmlformats.org/drawingml/2006/lockedCanvas" id="{4B1A6521-07AC-4091-991A-7AFE61FDC7E5}"/>
              </a:ext>
            </a:extLst>
          </p:cNvPr>
          <p:cNvSpPr txBox="1">
            <a:spLocks/>
          </p:cNvSpPr>
          <p:nvPr/>
        </p:nvSpPr>
        <p:spPr bwMode="gray">
          <a:xfrm>
            <a:off x="5769777" y="3711074"/>
            <a:ext cx="1800000" cy="561108"/>
          </a:xfrm>
          <a:prstGeom prst="rect">
            <a:avLst/>
          </a:prstGeom>
          <a:solidFill>
            <a:srgbClr val="E1E1E1"/>
          </a:solidFill>
          <a:ln>
            <a:noFill/>
          </a:ln>
        </p:spPr>
        <p:txBody>
          <a:bodyPr lIns="108000" tIns="108000" rIns="108000" bIns="108000" anchor="ctr" anchorCtr="0">
            <a:noAutofit/>
          </a:bodyPr>
          <a:lstStyle>
            <a:defPPr>
              <a:defRPr lang="da-DK"/>
            </a:defPPr>
            <a:lvl1pPr algn="l" rtl="0" eaLnBrk="0" fontAlgn="base" hangingPunct="0">
              <a:spcBef>
                <a:spcPct val="0"/>
              </a:spcBef>
              <a:spcAft>
                <a:spcPct val="0"/>
              </a:spcAft>
              <a:defRPr sz="2857" kern="1200">
                <a:solidFill>
                  <a:schemeClr val="tx1"/>
                </a:solidFill>
                <a:latin typeface="Verdana" pitchFamily="34" charset="0"/>
                <a:ea typeface="+mn-ea"/>
                <a:cs typeface="+mn-cs"/>
              </a:defRPr>
            </a:lvl1pPr>
            <a:lvl2pPr marL="544216" algn="l" rtl="0" eaLnBrk="0" fontAlgn="base" hangingPunct="0">
              <a:spcBef>
                <a:spcPct val="0"/>
              </a:spcBef>
              <a:spcAft>
                <a:spcPct val="0"/>
              </a:spcAft>
              <a:defRPr sz="2857" kern="1200">
                <a:solidFill>
                  <a:schemeClr val="tx1"/>
                </a:solidFill>
                <a:latin typeface="Verdana" pitchFamily="34" charset="0"/>
                <a:ea typeface="+mn-ea"/>
                <a:cs typeface="+mn-cs"/>
              </a:defRPr>
            </a:lvl2pPr>
            <a:lvl3pPr marL="1088433" algn="l" rtl="0" eaLnBrk="0" fontAlgn="base" hangingPunct="0">
              <a:spcBef>
                <a:spcPct val="0"/>
              </a:spcBef>
              <a:spcAft>
                <a:spcPct val="0"/>
              </a:spcAft>
              <a:defRPr sz="2857" kern="1200">
                <a:solidFill>
                  <a:schemeClr val="tx1"/>
                </a:solidFill>
                <a:latin typeface="Verdana" pitchFamily="34" charset="0"/>
                <a:ea typeface="+mn-ea"/>
                <a:cs typeface="+mn-cs"/>
              </a:defRPr>
            </a:lvl3pPr>
            <a:lvl4pPr marL="1632649" algn="l" rtl="0" eaLnBrk="0" fontAlgn="base" hangingPunct="0">
              <a:spcBef>
                <a:spcPct val="0"/>
              </a:spcBef>
              <a:spcAft>
                <a:spcPct val="0"/>
              </a:spcAft>
              <a:defRPr sz="2857" kern="1200">
                <a:solidFill>
                  <a:schemeClr val="tx1"/>
                </a:solidFill>
                <a:latin typeface="Verdana" pitchFamily="34" charset="0"/>
                <a:ea typeface="+mn-ea"/>
                <a:cs typeface="+mn-cs"/>
              </a:defRPr>
            </a:lvl4pPr>
            <a:lvl5pPr marL="2176864" algn="l" rtl="0" eaLnBrk="0" fontAlgn="base" hangingPunct="0">
              <a:spcBef>
                <a:spcPct val="0"/>
              </a:spcBef>
              <a:spcAft>
                <a:spcPct val="0"/>
              </a:spcAft>
              <a:defRPr sz="2857" kern="1200">
                <a:solidFill>
                  <a:schemeClr val="tx1"/>
                </a:solidFill>
                <a:latin typeface="Verdana" pitchFamily="34" charset="0"/>
                <a:ea typeface="+mn-ea"/>
                <a:cs typeface="+mn-cs"/>
              </a:defRPr>
            </a:lvl5pPr>
            <a:lvl6pPr marL="2721079" algn="l" defTabSz="1088433" rtl="0" eaLnBrk="1" latinLnBrk="0" hangingPunct="1">
              <a:defRPr sz="2857" kern="1200">
                <a:solidFill>
                  <a:schemeClr val="tx1"/>
                </a:solidFill>
                <a:latin typeface="Verdana" pitchFamily="34" charset="0"/>
                <a:ea typeface="+mn-ea"/>
                <a:cs typeface="+mn-cs"/>
              </a:defRPr>
            </a:lvl6pPr>
            <a:lvl7pPr marL="3265296" algn="l" defTabSz="1088433" rtl="0" eaLnBrk="1" latinLnBrk="0" hangingPunct="1">
              <a:defRPr sz="2857" kern="1200">
                <a:solidFill>
                  <a:schemeClr val="tx1"/>
                </a:solidFill>
                <a:latin typeface="Verdana" pitchFamily="34" charset="0"/>
                <a:ea typeface="+mn-ea"/>
                <a:cs typeface="+mn-cs"/>
              </a:defRPr>
            </a:lvl7pPr>
            <a:lvl8pPr marL="3809512" algn="l" defTabSz="1088433" rtl="0" eaLnBrk="1" latinLnBrk="0" hangingPunct="1">
              <a:defRPr sz="2857" kern="1200">
                <a:solidFill>
                  <a:schemeClr val="tx1"/>
                </a:solidFill>
                <a:latin typeface="Verdana" pitchFamily="34" charset="0"/>
                <a:ea typeface="+mn-ea"/>
                <a:cs typeface="+mn-cs"/>
              </a:defRPr>
            </a:lvl8pPr>
            <a:lvl9pPr marL="4353728" algn="l" defTabSz="1088433" rtl="0" eaLnBrk="1" latinLnBrk="0" hangingPunct="1">
              <a:defRPr sz="2857" kern="1200">
                <a:solidFill>
                  <a:schemeClr val="tx1"/>
                </a:solidFill>
                <a:latin typeface="Verdana" pitchFamily="34" charset="0"/>
                <a:ea typeface="+mn-ea"/>
                <a:cs typeface="+mn-cs"/>
              </a:defRPr>
            </a:lvl9pPr>
          </a:lstStyle>
          <a:p>
            <a:pPr marL="0" indent="0" algn="ctr">
              <a:buClr>
                <a:schemeClr val="tx1"/>
              </a:buClr>
              <a:buNone/>
            </a:pPr>
            <a:r>
              <a:rPr lang="da-DK" sz="1600" dirty="0"/>
              <a:t>Priser</a:t>
            </a:r>
          </a:p>
        </p:txBody>
      </p:sp>
      <p:sp>
        <p:nvSpPr>
          <p:cNvPr id="9" name="PE Text Placeholder 157">
            <a:extLst>
              <a:ext uri="{FF2B5EF4-FFF2-40B4-BE49-F238E27FC236}">
                <a16:creationId xmlns="" xmlns:a16="http://schemas.microsoft.com/office/drawing/2014/main" xmlns:lc="http://schemas.openxmlformats.org/drawingml/2006/lockedCanvas" id="{E06D695C-F9EF-49BB-8A3E-0AE68D3F9A46}"/>
              </a:ext>
            </a:extLst>
          </p:cNvPr>
          <p:cNvSpPr txBox="1">
            <a:spLocks/>
          </p:cNvSpPr>
          <p:nvPr/>
        </p:nvSpPr>
        <p:spPr bwMode="gray">
          <a:xfrm>
            <a:off x="1574224" y="4452068"/>
            <a:ext cx="5995553" cy="561108"/>
          </a:xfrm>
          <a:prstGeom prst="rect">
            <a:avLst/>
          </a:prstGeom>
          <a:solidFill>
            <a:srgbClr val="E1E1E1"/>
          </a:solidFill>
          <a:ln>
            <a:noFill/>
          </a:ln>
        </p:spPr>
        <p:txBody>
          <a:bodyPr lIns="108000" tIns="108000" rIns="108000" bIns="108000" anchor="ctr" anchorCtr="0">
            <a:noAutofit/>
          </a:bodyPr>
          <a:lstStyle>
            <a:defPPr>
              <a:defRPr lang="da-DK"/>
            </a:defPPr>
            <a:lvl1pPr algn="l" rtl="0" eaLnBrk="0" fontAlgn="base" hangingPunct="0">
              <a:spcBef>
                <a:spcPct val="0"/>
              </a:spcBef>
              <a:spcAft>
                <a:spcPct val="0"/>
              </a:spcAft>
              <a:defRPr sz="2857" kern="1200">
                <a:solidFill>
                  <a:schemeClr val="tx1"/>
                </a:solidFill>
                <a:latin typeface="Verdana" pitchFamily="34" charset="0"/>
                <a:ea typeface="+mn-ea"/>
                <a:cs typeface="+mn-cs"/>
              </a:defRPr>
            </a:lvl1pPr>
            <a:lvl2pPr marL="544216" algn="l" rtl="0" eaLnBrk="0" fontAlgn="base" hangingPunct="0">
              <a:spcBef>
                <a:spcPct val="0"/>
              </a:spcBef>
              <a:spcAft>
                <a:spcPct val="0"/>
              </a:spcAft>
              <a:defRPr sz="2857" kern="1200">
                <a:solidFill>
                  <a:schemeClr val="tx1"/>
                </a:solidFill>
                <a:latin typeface="Verdana" pitchFamily="34" charset="0"/>
                <a:ea typeface="+mn-ea"/>
                <a:cs typeface="+mn-cs"/>
              </a:defRPr>
            </a:lvl2pPr>
            <a:lvl3pPr marL="1088433" algn="l" rtl="0" eaLnBrk="0" fontAlgn="base" hangingPunct="0">
              <a:spcBef>
                <a:spcPct val="0"/>
              </a:spcBef>
              <a:spcAft>
                <a:spcPct val="0"/>
              </a:spcAft>
              <a:defRPr sz="2857" kern="1200">
                <a:solidFill>
                  <a:schemeClr val="tx1"/>
                </a:solidFill>
                <a:latin typeface="Verdana" pitchFamily="34" charset="0"/>
                <a:ea typeface="+mn-ea"/>
                <a:cs typeface="+mn-cs"/>
              </a:defRPr>
            </a:lvl3pPr>
            <a:lvl4pPr marL="1632649" algn="l" rtl="0" eaLnBrk="0" fontAlgn="base" hangingPunct="0">
              <a:spcBef>
                <a:spcPct val="0"/>
              </a:spcBef>
              <a:spcAft>
                <a:spcPct val="0"/>
              </a:spcAft>
              <a:defRPr sz="2857" kern="1200">
                <a:solidFill>
                  <a:schemeClr val="tx1"/>
                </a:solidFill>
                <a:latin typeface="Verdana" pitchFamily="34" charset="0"/>
                <a:ea typeface="+mn-ea"/>
                <a:cs typeface="+mn-cs"/>
              </a:defRPr>
            </a:lvl4pPr>
            <a:lvl5pPr marL="2176864" algn="l" rtl="0" eaLnBrk="0" fontAlgn="base" hangingPunct="0">
              <a:spcBef>
                <a:spcPct val="0"/>
              </a:spcBef>
              <a:spcAft>
                <a:spcPct val="0"/>
              </a:spcAft>
              <a:defRPr sz="2857" kern="1200">
                <a:solidFill>
                  <a:schemeClr val="tx1"/>
                </a:solidFill>
                <a:latin typeface="Verdana" pitchFamily="34" charset="0"/>
                <a:ea typeface="+mn-ea"/>
                <a:cs typeface="+mn-cs"/>
              </a:defRPr>
            </a:lvl5pPr>
            <a:lvl6pPr marL="2721079" algn="l" defTabSz="1088433" rtl="0" eaLnBrk="1" latinLnBrk="0" hangingPunct="1">
              <a:defRPr sz="2857" kern="1200">
                <a:solidFill>
                  <a:schemeClr val="tx1"/>
                </a:solidFill>
                <a:latin typeface="Verdana" pitchFamily="34" charset="0"/>
                <a:ea typeface="+mn-ea"/>
                <a:cs typeface="+mn-cs"/>
              </a:defRPr>
            </a:lvl6pPr>
            <a:lvl7pPr marL="3265296" algn="l" defTabSz="1088433" rtl="0" eaLnBrk="1" latinLnBrk="0" hangingPunct="1">
              <a:defRPr sz="2857" kern="1200">
                <a:solidFill>
                  <a:schemeClr val="tx1"/>
                </a:solidFill>
                <a:latin typeface="Verdana" pitchFamily="34" charset="0"/>
                <a:ea typeface="+mn-ea"/>
                <a:cs typeface="+mn-cs"/>
              </a:defRPr>
            </a:lvl7pPr>
            <a:lvl8pPr marL="3809512" algn="l" defTabSz="1088433" rtl="0" eaLnBrk="1" latinLnBrk="0" hangingPunct="1">
              <a:defRPr sz="2857" kern="1200">
                <a:solidFill>
                  <a:schemeClr val="tx1"/>
                </a:solidFill>
                <a:latin typeface="Verdana" pitchFamily="34" charset="0"/>
                <a:ea typeface="+mn-ea"/>
                <a:cs typeface="+mn-cs"/>
              </a:defRPr>
            </a:lvl8pPr>
            <a:lvl9pPr marL="4353728" algn="l" defTabSz="1088433" rtl="0" eaLnBrk="1" latinLnBrk="0" hangingPunct="1">
              <a:defRPr sz="2857" kern="1200">
                <a:solidFill>
                  <a:schemeClr val="tx1"/>
                </a:solidFill>
                <a:latin typeface="Verdana" pitchFamily="34" charset="0"/>
                <a:ea typeface="+mn-ea"/>
                <a:cs typeface="+mn-cs"/>
              </a:defRPr>
            </a:lvl9pPr>
          </a:lstStyle>
          <a:p>
            <a:pPr marL="0" indent="0" algn="ctr">
              <a:buClr>
                <a:schemeClr val="tx1"/>
              </a:buClr>
              <a:buNone/>
            </a:pPr>
            <a:r>
              <a:rPr lang="da-DK" sz="1600" dirty="0"/>
              <a:t>Målgrupper</a:t>
            </a:r>
          </a:p>
        </p:txBody>
      </p:sp>
    </p:spTree>
    <p:extLst>
      <p:ext uri="{BB962C8B-B14F-4D97-AF65-F5344CB8AC3E}">
        <p14:creationId xmlns:p14="http://schemas.microsoft.com/office/powerpoint/2010/main" val="1210704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Målgrupper i Vidensdatabasen</a:t>
            </a:r>
            <a:endParaRPr lang="da-DK"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9914"/>
            <a:ext cx="2857500" cy="1369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boks 11"/>
          <p:cNvSpPr txBox="1"/>
          <p:nvPr/>
        </p:nvSpPr>
        <p:spPr>
          <a:xfrm>
            <a:off x="7596336" y="5985284"/>
            <a:ext cx="1394297" cy="738664"/>
          </a:xfrm>
          <a:prstGeom prst="rect">
            <a:avLst/>
          </a:prstGeom>
          <a:noFill/>
        </p:spPr>
        <p:txBody>
          <a:bodyPr wrap="square" rtlCol="0">
            <a:spAutoFit/>
          </a:bodyPr>
          <a:lstStyle/>
          <a:p>
            <a:r>
              <a:rPr lang="da-DK" sz="1400" dirty="0" smtClean="0"/>
              <a:t>* Indeholder flere undergrupper</a:t>
            </a:r>
            <a:endParaRPr lang="da-DK" sz="1400"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22</a:t>
            </a:fld>
            <a:endParaRPr lang="da-DK" dirty="0"/>
          </a:p>
        </p:txBody>
      </p:sp>
      <p:sp>
        <p:nvSpPr>
          <p:cNvPr id="3" name="Tekstboks 2"/>
          <p:cNvSpPr txBox="1"/>
          <p:nvPr/>
        </p:nvSpPr>
        <p:spPr>
          <a:xfrm>
            <a:off x="467544" y="2365139"/>
            <a:ext cx="3004824" cy="338554"/>
          </a:xfrm>
          <a:prstGeom prst="rect">
            <a:avLst/>
          </a:prstGeom>
          <a:solidFill>
            <a:schemeClr val="bg1"/>
          </a:solidFill>
        </p:spPr>
        <p:txBody>
          <a:bodyPr wrap="square" lIns="0" tIns="0" rIns="0" bIns="0" rtlCol="0">
            <a:spAutoFit/>
          </a:bodyPr>
          <a:lstStyle/>
          <a:p>
            <a:pPr algn="ctr"/>
            <a:r>
              <a:rPr lang="da-DK" sz="2200" dirty="0"/>
              <a:t>Udsatte </a:t>
            </a:r>
            <a:r>
              <a:rPr lang="da-DK" sz="2200" dirty="0" smtClean="0"/>
              <a:t>voksne</a:t>
            </a:r>
          </a:p>
        </p:txBody>
      </p:sp>
      <p:sp>
        <p:nvSpPr>
          <p:cNvPr id="8" name="Tekstboks 7"/>
          <p:cNvSpPr txBox="1"/>
          <p:nvPr/>
        </p:nvSpPr>
        <p:spPr>
          <a:xfrm>
            <a:off x="3599892" y="1919914"/>
            <a:ext cx="4693592" cy="147732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da-DK" sz="1600" dirty="0" smtClean="0"/>
              <a:t>Hjemløse</a:t>
            </a:r>
          </a:p>
          <a:p>
            <a:pPr marL="171450" indent="-171450">
              <a:buFont typeface="Arial" panose="020B0604020202020204" pitchFamily="34" charset="0"/>
              <a:buChar char="•"/>
            </a:pPr>
            <a:r>
              <a:rPr lang="da-DK" sz="1600" dirty="0" smtClean="0"/>
              <a:t>Alkoholmisbrug</a:t>
            </a:r>
          </a:p>
          <a:p>
            <a:pPr marL="171450" indent="-171450">
              <a:buFont typeface="Arial" panose="020B0604020202020204" pitchFamily="34" charset="0"/>
              <a:buChar char="•"/>
            </a:pPr>
            <a:r>
              <a:rPr lang="da-DK" sz="1600" dirty="0" smtClean="0"/>
              <a:t>Stofmisbrug*</a:t>
            </a:r>
          </a:p>
          <a:p>
            <a:pPr marL="171450" indent="-171450">
              <a:buFont typeface="Arial" panose="020B0604020202020204" pitchFamily="34" charset="0"/>
              <a:buChar char="•"/>
            </a:pPr>
            <a:r>
              <a:rPr lang="da-DK" sz="1600" dirty="0" smtClean="0"/>
              <a:t>Psykiske vanskeligheder*</a:t>
            </a:r>
          </a:p>
          <a:p>
            <a:pPr marL="171450" indent="-171450">
              <a:buFont typeface="Arial" panose="020B0604020202020204" pitchFamily="34" charset="0"/>
              <a:buChar char="•"/>
            </a:pPr>
            <a:r>
              <a:rPr lang="da-DK" sz="1600" dirty="0" smtClean="0"/>
              <a:t>Psykiske vanskeligheder og misbrug*</a:t>
            </a:r>
          </a:p>
          <a:p>
            <a:pPr marL="171450" indent="-171450">
              <a:buFont typeface="Arial" panose="020B0604020202020204" pitchFamily="34" charset="0"/>
              <a:buChar char="•"/>
            </a:pPr>
            <a:r>
              <a:rPr lang="da-DK" sz="1600" dirty="0" smtClean="0"/>
              <a:t>Voldsudsatte kvinder</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6104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kstboks 12"/>
          <p:cNvSpPr txBox="1"/>
          <p:nvPr/>
        </p:nvSpPr>
        <p:spPr>
          <a:xfrm>
            <a:off x="467544" y="4674622"/>
            <a:ext cx="2857500" cy="338554"/>
          </a:xfrm>
          <a:prstGeom prst="rect">
            <a:avLst/>
          </a:prstGeom>
          <a:solidFill>
            <a:schemeClr val="bg1"/>
          </a:solidFill>
        </p:spPr>
        <p:txBody>
          <a:bodyPr wrap="square" lIns="0" tIns="0" rIns="0" bIns="0" rtlCol="0">
            <a:spAutoFit/>
          </a:bodyPr>
          <a:lstStyle/>
          <a:p>
            <a:pPr algn="ctr"/>
            <a:r>
              <a:rPr lang="da-DK" sz="2200" dirty="0" smtClean="0"/>
              <a:t>Voksne med handicap</a:t>
            </a:r>
          </a:p>
        </p:txBody>
      </p:sp>
      <p:sp>
        <p:nvSpPr>
          <p:cNvPr id="15" name="Tekstboks 14"/>
          <p:cNvSpPr txBox="1"/>
          <p:nvPr/>
        </p:nvSpPr>
        <p:spPr>
          <a:xfrm>
            <a:off x="3599892" y="4061048"/>
            <a:ext cx="3996444" cy="1231106"/>
          </a:xfrm>
          <a:prstGeom prst="rect">
            <a:avLst/>
          </a:prstGeom>
          <a:noFill/>
        </p:spPr>
        <p:txBody>
          <a:bodyPr wrap="square" lIns="0" tIns="0" rIns="0" bIns="0" rtlCol="0">
            <a:spAutoFit/>
          </a:bodyPr>
          <a:lstStyle/>
          <a:p>
            <a:pPr marL="171450" indent="-171450">
              <a:buFont typeface="Arial" panose="020B0604020202020204" pitchFamily="34" charset="0"/>
              <a:buChar char="•"/>
            </a:pPr>
            <a:r>
              <a:rPr lang="da-DK" sz="1600" dirty="0" smtClean="0"/>
              <a:t>ADHD</a:t>
            </a:r>
          </a:p>
          <a:p>
            <a:pPr marL="171450" indent="-171450">
              <a:buFont typeface="Arial" panose="020B0604020202020204" pitchFamily="34" charset="0"/>
              <a:buChar char="•"/>
            </a:pPr>
            <a:r>
              <a:rPr lang="da-DK" sz="1600" dirty="0" smtClean="0"/>
              <a:t>Autisme</a:t>
            </a:r>
          </a:p>
          <a:p>
            <a:pPr marL="171450" indent="-171450">
              <a:buFont typeface="Arial" panose="020B0604020202020204" pitchFamily="34" charset="0"/>
              <a:buChar char="•"/>
            </a:pPr>
            <a:r>
              <a:rPr lang="da-DK" sz="1600" dirty="0" smtClean="0"/>
              <a:t>Erhvervet hjerneskade</a:t>
            </a:r>
          </a:p>
          <a:p>
            <a:pPr marL="171450" indent="-171450">
              <a:buFont typeface="Arial" panose="020B0604020202020204" pitchFamily="34" charset="0"/>
              <a:buChar char="•"/>
            </a:pPr>
            <a:r>
              <a:rPr lang="da-DK" sz="1600" dirty="0" smtClean="0"/>
              <a:t>Udviklingshæmning</a:t>
            </a:r>
          </a:p>
          <a:p>
            <a:pPr marL="171450" indent="-171450">
              <a:buFont typeface="Arial" panose="020B0604020202020204" pitchFamily="34" charset="0"/>
              <a:buChar char="•"/>
            </a:pPr>
            <a:endParaRPr lang="da-DK" sz="1600" dirty="0" smtClean="0"/>
          </a:p>
        </p:txBody>
      </p:sp>
    </p:spTree>
    <p:extLst>
      <p:ext uri="{BB962C8B-B14F-4D97-AF65-F5344CB8AC3E}">
        <p14:creationId xmlns:p14="http://schemas.microsoft.com/office/powerpoint/2010/main" val="1544847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Vidensdatabasen - effekt</a:t>
            </a:r>
            <a:endParaRPr lang="da-DK" dirty="0"/>
          </a:p>
        </p:txBody>
      </p:sp>
      <p:sp>
        <p:nvSpPr>
          <p:cNvPr id="5" name="Pladsholder til diasnummer 4"/>
          <p:cNvSpPr>
            <a:spLocks noGrp="1"/>
          </p:cNvSpPr>
          <p:nvPr>
            <p:ph type="sldNum" sz="quarter" idx="12"/>
          </p:nvPr>
        </p:nvSpPr>
        <p:spPr/>
        <p:txBody>
          <a:bodyPr/>
          <a:lstStyle/>
          <a:p>
            <a:fld id="{1C4DB2EE-0873-4EBD-BD17-6A767A2B9A33}" type="slidenum">
              <a:rPr lang="da-DK" smtClean="0"/>
              <a:pPr/>
              <a:t>23</a:t>
            </a:fld>
            <a:endParaRPr lang="da-DK" dirty="0"/>
          </a:p>
        </p:txBody>
      </p:sp>
      <p:sp>
        <p:nvSpPr>
          <p:cNvPr id="6" name="Afrundet rektangel 5"/>
          <p:cNvSpPr/>
          <p:nvPr/>
        </p:nvSpPr>
        <p:spPr>
          <a:xfrm>
            <a:off x="2529189" y="4969211"/>
            <a:ext cx="4669277" cy="758757"/>
          </a:xfrm>
          <a:prstGeom prst="roundRect">
            <a:avLst/>
          </a:pr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err="1" smtClean="0">
                <a:solidFill>
                  <a:schemeClr val="tx2"/>
                </a:solidFill>
              </a:rPr>
              <a:t>SØM’s</a:t>
            </a:r>
            <a:r>
              <a:rPr lang="da-DK" dirty="0" smtClean="0">
                <a:solidFill>
                  <a:schemeClr val="tx2"/>
                </a:solidFill>
              </a:rPr>
              <a:t> </a:t>
            </a:r>
            <a:r>
              <a:rPr lang="da-DK" dirty="0" err="1" smtClean="0">
                <a:solidFill>
                  <a:schemeClr val="tx2"/>
                </a:solidFill>
              </a:rPr>
              <a:t>Vidensdatabase</a:t>
            </a:r>
            <a:endParaRPr lang="da-DK" dirty="0">
              <a:solidFill>
                <a:schemeClr val="tx2"/>
              </a:solidFill>
            </a:endParaRPr>
          </a:p>
        </p:txBody>
      </p:sp>
      <p:cxnSp>
        <p:nvCxnSpPr>
          <p:cNvPr id="7" name="Lige pilforbindelse 6"/>
          <p:cNvCxnSpPr/>
          <p:nvPr/>
        </p:nvCxnSpPr>
        <p:spPr>
          <a:xfrm flipV="1">
            <a:off x="2681590"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 name="Lige pilforbindelse 7"/>
          <p:cNvCxnSpPr/>
          <p:nvPr/>
        </p:nvCxnSpPr>
        <p:spPr>
          <a:xfrm flipV="1">
            <a:off x="5003258" y="3867702"/>
            <a:ext cx="0" cy="109015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9" name="Lige pilforbindelse 8"/>
          <p:cNvCxnSpPr/>
          <p:nvPr/>
        </p:nvCxnSpPr>
        <p:spPr>
          <a:xfrm flipV="1">
            <a:off x="6673173"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63">
            <a:extLst>
              <a:ext uri="{FF2B5EF4-FFF2-40B4-BE49-F238E27FC236}">
                <a16:creationId xmlns:lc="http://schemas.openxmlformats.org/drawingml/2006/lockedCanvas" xmlns="" xmlns:a16="http://schemas.microsoft.com/office/drawing/2014/main" xmlns:xdr="http://schemas.openxmlformats.org/drawingml/2006/spreadsheetDrawing" id="{C0D3B913-490D-41E5-88B1-6FDB10191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4" y="2003762"/>
            <a:ext cx="8861808" cy="1863940"/>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2195736" y="2060848"/>
            <a:ext cx="936104" cy="194421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71720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Scenarieanalyser/”Hvad-nu-hvis analyse”</a:t>
            </a:r>
            <a:endParaRPr lang="da-DK" dirty="0"/>
          </a:p>
        </p:txBody>
      </p:sp>
      <p:sp>
        <p:nvSpPr>
          <p:cNvPr id="39" name="Rektangel 38"/>
          <p:cNvSpPr/>
          <p:nvPr/>
        </p:nvSpPr>
        <p:spPr>
          <a:xfrm>
            <a:off x="1763688" y="3176972"/>
            <a:ext cx="2188250" cy="1446550"/>
          </a:xfrm>
          <a:prstGeom prst="rect">
            <a:avLst/>
          </a:prstGeom>
          <a:noFill/>
        </p:spPr>
        <p:txBody>
          <a:bodyPr wrap="square" lIns="91440" tIns="45720" rIns="91440" bIns="45720">
            <a:spAutoFit/>
          </a:bodyPr>
          <a:lstStyle/>
          <a:p>
            <a:pPr algn="ctr"/>
            <a:r>
              <a:rPr lang="da-DK" sz="8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da-DK" sz="8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1" name="Tekstboks 40"/>
          <p:cNvSpPr txBox="1"/>
          <p:nvPr/>
        </p:nvSpPr>
        <p:spPr>
          <a:xfrm>
            <a:off x="216710" y="1605064"/>
            <a:ext cx="7652957" cy="369332"/>
          </a:xfrm>
          <a:prstGeom prst="rect">
            <a:avLst/>
          </a:prstGeom>
          <a:noFill/>
        </p:spPr>
        <p:txBody>
          <a:bodyPr wrap="square" rtlCol="0">
            <a:spAutoFit/>
          </a:bodyPr>
          <a:lstStyle/>
          <a:p>
            <a:r>
              <a:rPr lang="da-DK" dirty="0" smtClean="0"/>
              <a:t>Ved </a:t>
            </a:r>
            <a:r>
              <a:rPr lang="da-DK" b="1" dirty="0" smtClean="0"/>
              <a:t>ingen eller begrænset viden</a:t>
            </a:r>
            <a:r>
              <a:rPr lang="da-DK" dirty="0" smtClean="0"/>
              <a:t> om indsatsens effekt </a:t>
            </a:r>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24</a:t>
            </a:fld>
            <a:endParaRPr lang="da-DK" dirty="0"/>
          </a:p>
        </p:txBody>
      </p:sp>
      <p:pic>
        <p:nvPicPr>
          <p:cNvPr id="11" name="Picture 63">
            <a:extLst>
              <a:ext uri="{FF2B5EF4-FFF2-40B4-BE49-F238E27FC236}">
                <a16:creationId xmlns:lc="http://schemas.openxmlformats.org/drawingml/2006/lockedCanvas" xmlns="" xmlns:a16="http://schemas.microsoft.com/office/drawing/2014/main" xmlns:xdr="http://schemas.openxmlformats.org/drawingml/2006/spreadsheetDrawing" id="{C0D3B913-490D-41E5-88B1-6FDB101915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010" y="2888940"/>
            <a:ext cx="8694579" cy="182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Indsamling af effektviden</a:t>
            </a:r>
            <a:endParaRPr lang="da-DK" dirty="0"/>
          </a:p>
        </p:txBody>
      </p:sp>
      <p:sp>
        <p:nvSpPr>
          <p:cNvPr id="3" name="Pladsholder til indhold 2"/>
          <p:cNvSpPr>
            <a:spLocks noGrp="1"/>
          </p:cNvSpPr>
          <p:nvPr>
            <p:ph idx="1"/>
          </p:nvPr>
        </p:nvSpPr>
        <p:spPr/>
        <p:txBody>
          <a:bodyPr>
            <a:normAutofit/>
          </a:bodyPr>
          <a:lstStyle/>
          <a:p>
            <a:pPr marL="0" indent="0">
              <a:buNone/>
            </a:pPr>
            <a:r>
              <a:rPr lang="da-DK" dirty="0" err="1" smtClean="0"/>
              <a:t>Litteraturreview</a:t>
            </a:r>
            <a:r>
              <a:rPr lang="da-DK" dirty="0" smtClean="0"/>
              <a:t> om effekter for sociale indsatser til </a:t>
            </a:r>
          </a:p>
          <a:p>
            <a:pPr marL="0" indent="0">
              <a:buNone/>
            </a:pPr>
            <a:r>
              <a:rPr lang="da-DK" dirty="0" smtClean="0"/>
              <a:t>målgrupperne i SØM</a:t>
            </a:r>
            <a:endParaRPr lang="da-DK" u="sng" dirty="0"/>
          </a:p>
          <a:p>
            <a:pPr marL="0" indent="0">
              <a:buNone/>
            </a:pPr>
            <a:endParaRPr lang="da-DK" dirty="0" smtClean="0"/>
          </a:p>
          <a:p>
            <a:pPr marL="0" indent="0">
              <a:buNone/>
            </a:pPr>
            <a:r>
              <a:rPr lang="da-DK" dirty="0" smtClean="0"/>
              <a:t>Studier inkluderet hvis</a:t>
            </a:r>
            <a:endParaRPr lang="da-DK" dirty="0"/>
          </a:p>
          <a:p>
            <a:pPr lvl="0"/>
            <a:r>
              <a:rPr lang="da-DK" dirty="0"/>
              <a:t>Der er målt </a:t>
            </a:r>
            <a:r>
              <a:rPr lang="da-DK" u="sng" dirty="0"/>
              <a:t>kvantitative</a:t>
            </a:r>
            <a:r>
              <a:rPr lang="da-DK" dirty="0"/>
              <a:t> </a:t>
            </a:r>
            <a:r>
              <a:rPr lang="da-DK" dirty="0" smtClean="0"/>
              <a:t>resultater</a:t>
            </a:r>
            <a:endParaRPr lang="da-DK" dirty="0"/>
          </a:p>
          <a:p>
            <a:pPr lvl="0"/>
            <a:r>
              <a:rPr lang="da-DK" dirty="0"/>
              <a:t>Der er </a:t>
            </a:r>
            <a:r>
              <a:rPr lang="da-DK" u="sng" dirty="0"/>
              <a:t>sammenlignet</a:t>
            </a:r>
            <a:r>
              <a:rPr lang="da-DK" dirty="0"/>
              <a:t> med enten en </a:t>
            </a:r>
            <a:r>
              <a:rPr lang="da-DK" dirty="0" smtClean="0"/>
              <a:t>kontrolgruppe </a:t>
            </a:r>
            <a:r>
              <a:rPr lang="da-DK" dirty="0"/>
              <a:t>eller </a:t>
            </a:r>
            <a:r>
              <a:rPr lang="da-DK" dirty="0" smtClean="0"/>
              <a:t>en før-måling</a:t>
            </a:r>
          </a:p>
          <a:p>
            <a:endParaRPr lang="da-DK" dirty="0"/>
          </a:p>
          <a:p>
            <a:pPr marL="0" indent="0">
              <a:buNone/>
            </a:pPr>
            <a:endParaRPr lang="da-DK" dirty="0" smtClean="0"/>
          </a:p>
          <a:p>
            <a:endParaRPr lang="da-DK" dirty="0"/>
          </a:p>
        </p:txBody>
      </p:sp>
      <p:sp>
        <p:nvSpPr>
          <p:cNvPr id="5" name="Pladsholder til diasnummer 4"/>
          <p:cNvSpPr>
            <a:spLocks noGrp="1"/>
          </p:cNvSpPr>
          <p:nvPr>
            <p:ph type="sldNum" sz="quarter" idx="12"/>
          </p:nvPr>
        </p:nvSpPr>
        <p:spPr/>
        <p:txBody>
          <a:bodyPr/>
          <a:lstStyle/>
          <a:p>
            <a:fld id="{1C4DB2EE-0873-4EBD-BD17-6A767A2B9A33}" type="slidenum">
              <a:rPr lang="da-DK" smtClean="0"/>
              <a:pPr/>
              <a:t>25</a:t>
            </a:fld>
            <a:endParaRPr lang="da-DK" dirty="0"/>
          </a:p>
        </p:txBody>
      </p:sp>
      <p:sp>
        <p:nvSpPr>
          <p:cNvPr id="6" name="AutoShape 2" descr="Billedresultat for literature review"/>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921" y="116632"/>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E Text Placeholder 160">
            <a:extLst>
              <a:ext uri="{FF2B5EF4-FFF2-40B4-BE49-F238E27FC236}">
                <a16:creationId xmlns:a16="http://schemas.microsoft.com/office/drawing/2014/main" xmlns="" id="{4FAB5C01-B1E2-434A-ADC9-13F65D9E3B77}"/>
              </a:ext>
            </a:extLst>
          </p:cNvPr>
          <p:cNvSpPr txBox="1">
            <a:spLocks/>
          </p:cNvSpPr>
          <p:nvPr/>
        </p:nvSpPr>
        <p:spPr bwMode="gray">
          <a:xfrm>
            <a:off x="2559903" y="4401108"/>
            <a:ext cx="1107770" cy="1140908"/>
          </a:xfrm>
          <a:prstGeom prst="ellipse">
            <a:avLst/>
          </a:prstGeom>
          <a:solidFill>
            <a:srgbClr val="E5DFD2"/>
          </a:solidFill>
          <a:ln>
            <a:noFill/>
          </a:ln>
        </p:spPr>
        <p:txBody>
          <a:bodyPr lIns="0" tIns="0" rIns="0" bIns="0" anchor="ctr" anchorCtr="0">
            <a:no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2800" dirty="0"/>
              <a:t>425</a:t>
            </a:r>
          </a:p>
        </p:txBody>
      </p:sp>
      <p:sp>
        <p:nvSpPr>
          <p:cNvPr id="8" name="PE Text Placeholder 182">
            <a:extLst>
              <a:ext uri="{FF2B5EF4-FFF2-40B4-BE49-F238E27FC236}">
                <a16:creationId xmlns:a16="http://schemas.microsoft.com/office/drawing/2014/main" xmlns="" id="{68EED56D-A8FD-49E3-A488-C8F025B220AC}"/>
              </a:ext>
            </a:extLst>
          </p:cNvPr>
          <p:cNvSpPr txBox="1">
            <a:spLocks/>
          </p:cNvSpPr>
          <p:nvPr/>
        </p:nvSpPr>
        <p:spPr bwMode="gray">
          <a:xfrm>
            <a:off x="2452408" y="5542016"/>
            <a:ext cx="1322760" cy="492443"/>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1600" dirty="0"/>
              <a:t>Kvantitative </a:t>
            </a:r>
            <a:br>
              <a:rPr lang="da-DK" sz="1600" dirty="0"/>
            </a:br>
            <a:r>
              <a:rPr lang="da-DK" sz="1600" dirty="0"/>
              <a:t>estimater</a:t>
            </a:r>
          </a:p>
        </p:txBody>
      </p:sp>
      <p:sp>
        <p:nvSpPr>
          <p:cNvPr id="9" name="PE Text Placeholder 160">
            <a:extLst>
              <a:ext uri="{FF2B5EF4-FFF2-40B4-BE49-F238E27FC236}">
                <a16:creationId xmlns:a16="http://schemas.microsoft.com/office/drawing/2014/main" xmlns="" id="{0DF3414F-875B-4383-B028-0D02A08099BF}"/>
              </a:ext>
            </a:extLst>
          </p:cNvPr>
          <p:cNvSpPr txBox="1">
            <a:spLocks/>
          </p:cNvSpPr>
          <p:nvPr/>
        </p:nvSpPr>
        <p:spPr bwMode="gray">
          <a:xfrm>
            <a:off x="4238390" y="4552281"/>
            <a:ext cx="960988" cy="989735"/>
          </a:xfrm>
          <a:prstGeom prst="ellipse">
            <a:avLst/>
          </a:prstGeom>
          <a:solidFill>
            <a:srgbClr val="E5DFD2"/>
          </a:solidFill>
          <a:ln>
            <a:noFill/>
          </a:ln>
        </p:spPr>
        <p:txBody>
          <a:bodyPr lIns="0" tIns="0" rIns="0" bIns="0" anchor="ctr" anchorCtr="0">
            <a:no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2800" dirty="0"/>
              <a:t>100</a:t>
            </a:r>
          </a:p>
        </p:txBody>
      </p:sp>
      <p:sp>
        <p:nvSpPr>
          <p:cNvPr id="10" name="PE Text Placeholder 160">
            <a:extLst>
              <a:ext uri="{FF2B5EF4-FFF2-40B4-BE49-F238E27FC236}">
                <a16:creationId xmlns:a16="http://schemas.microsoft.com/office/drawing/2014/main" xmlns="" id="{453F94E5-14F4-4DE4-A0C9-E9C6DBAE1974}"/>
              </a:ext>
            </a:extLst>
          </p:cNvPr>
          <p:cNvSpPr txBox="1">
            <a:spLocks/>
          </p:cNvSpPr>
          <p:nvPr/>
        </p:nvSpPr>
        <p:spPr bwMode="gray">
          <a:xfrm>
            <a:off x="5761641" y="4830916"/>
            <a:ext cx="690446" cy="711100"/>
          </a:xfrm>
          <a:prstGeom prst="ellipse">
            <a:avLst/>
          </a:prstGeom>
          <a:solidFill>
            <a:srgbClr val="E5DFD2"/>
          </a:solidFill>
          <a:ln>
            <a:noFill/>
          </a:ln>
        </p:spPr>
        <p:txBody>
          <a:bodyPr lIns="0" tIns="0" rIns="0" bIns="0" anchor="ctr" anchorCtr="0">
            <a:no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2800" dirty="0"/>
              <a:t>37</a:t>
            </a:r>
          </a:p>
        </p:txBody>
      </p:sp>
      <p:sp>
        <p:nvSpPr>
          <p:cNvPr id="11" name="PE Text Placeholder 182">
            <a:extLst>
              <a:ext uri="{FF2B5EF4-FFF2-40B4-BE49-F238E27FC236}">
                <a16:creationId xmlns:a16="http://schemas.microsoft.com/office/drawing/2014/main" xmlns="" id="{B9E8E3C9-74B7-4FD4-A29B-164DC86FD85C}"/>
              </a:ext>
            </a:extLst>
          </p:cNvPr>
          <p:cNvSpPr txBox="1">
            <a:spLocks/>
          </p:cNvSpPr>
          <p:nvPr/>
        </p:nvSpPr>
        <p:spPr bwMode="gray">
          <a:xfrm>
            <a:off x="4057504" y="5542016"/>
            <a:ext cx="1322760" cy="246221"/>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1600" dirty="0"/>
              <a:t>Skandinaviske</a:t>
            </a:r>
          </a:p>
        </p:txBody>
      </p:sp>
      <p:sp>
        <p:nvSpPr>
          <p:cNvPr id="12" name="PE Text Placeholder 182">
            <a:extLst>
              <a:ext uri="{FF2B5EF4-FFF2-40B4-BE49-F238E27FC236}">
                <a16:creationId xmlns:a16="http://schemas.microsoft.com/office/drawing/2014/main" xmlns="" id="{8164790C-CC0A-4B35-A71D-074A1E96E822}"/>
              </a:ext>
            </a:extLst>
          </p:cNvPr>
          <p:cNvSpPr txBox="1">
            <a:spLocks/>
          </p:cNvSpPr>
          <p:nvPr/>
        </p:nvSpPr>
        <p:spPr bwMode="gray">
          <a:xfrm>
            <a:off x="5445484" y="5542016"/>
            <a:ext cx="1322760" cy="246221"/>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1600" dirty="0"/>
              <a:t>Danske</a:t>
            </a:r>
          </a:p>
        </p:txBody>
      </p:sp>
    </p:spTree>
    <p:extLst>
      <p:ext uri="{BB962C8B-B14F-4D97-AF65-F5344CB8AC3E}">
        <p14:creationId xmlns:p14="http://schemas.microsoft.com/office/powerpoint/2010/main" val="3192055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Vidensdatabasen - konsekvenser</a:t>
            </a:r>
            <a:endParaRPr lang="da-DK" dirty="0"/>
          </a:p>
        </p:txBody>
      </p:sp>
      <p:sp>
        <p:nvSpPr>
          <p:cNvPr id="3" name="Pladsholder til indhold 2"/>
          <p:cNvSpPr>
            <a:spLocks noGrp="1"/>
          </p:cNvSpPr>
          <p:nvPr>
            <p:ph idx="1"/>
          </p:nvPr>
        </p:nvSpPr>
        <p:spPr/>
        <p:txBody>
          <a:bodyPr/>
          <a:lstStyle/>
          <a:p>
            <a:endParaRPr lang="da-DK"/>
          </a:p>
        </p:txBody>
      </p:sp>
      <p:sp>
        <p:nvSpPr>
          <p:cNvPr id="5" name="Pladsholder til diasnummer 4"/>
          <p:cNvSpPr>
            <a:spLocks noGrp="1"/>
          </p:cNvSpPr>
          <p:nvPr>
            <p:ph type="sldNum" sz="quarter" idx="12"/>
          </p:nvPr>
        </p:nvSpPr>
        <p:spPr/>
        <p:txBody>
          <a:bodyPr/>
          <a:lstStyle/>
          <a:p>
            <a:fld id="{1C4DB2EE-0873-4EBD-BD17-6A767A2B9A33}" type="slidenum">
              <a:rPr lang="da-DK" smtClean="0"/>
              <a:pPr/>
              <a:t>26</a:t>
            </a:fld>
            <a:endParaRPr lang="da-DK" dirty="0"/>
          </a:p>
        </p:txBody>
      </p:sp>
      <p:sp>
        <p:nvSpPr>
          <p:cNvPr id="6" name="Afrundet rektangel 5"/>
          <p:cNvSpPr/>
          <p:nvPr/>
        </p:nvSpPr>
        <p:spPr>
          <a:xfrm>
            <a:off x="2529189" y="4969211"/>
            <a:ext cx="4669277" cy="758757"/>
          </a:xfrm>
          <a:prstGeom prst="roundRect">
            <a:avLst/>
          </a:pr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err="1" smtClean="0">
                <a:solidFill>
                  <a:schemeClr val="tx2"/>
                </a:solidFill>
              </a:rPr>
              <a:t>SØM’s</a:t>
            </a:r>
            <a:r>
              <a:rPr lang="da-DK" dirty="0" smtClean="0">
                <a:solidFill>
                  <a:schemeClr val="tx2"/>
                </a:solidFill>
              </a:rPr>
              <a:t> </a:t>
            </a:r>
            <a:r>
              <a:rPr lang="da-DK" dirty="0" err="1" smtClean="0">
                <a:solidFill>
                  <a:schemeClr val="tx2"/>
                </a:solidFill>
              </a:rPr>
              <a:t>Vidensdatabase</a:t>
            </a:r>
            <a:endParaRPr lang="da-DK" dirty="0">
              <a:solidFill>
                <a:schemeClr val="tx2"/>
              </a:solidFill>
            </a:endParaRPr>
          </a:p>
        </p:txBody>
      </p:sp>
      <p:cxnSp>
        <p:nvCxnSpPr>
          <p:cNvPr id="7" name="Lige pilforbindelse 6"/>
          <p:cNvCxnSpPr/>
          <p:nvPr/>
        </p:nvCxnSpPr>
        <p:spPr>
          <a:xfrm flipV="1">
            <a:off x="2681590"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 name="Lige pilforbindelse 7"/>
          <p:cNvCxnSpPr/>
          <p:nvPr/>
        </p:nvCxnSpPr>
        <p:spPr>
          <a:xfrm flipV="1">
            <a:off x="5003258" y="3867702"/>
            <a:ext cx="0" cy="109015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9" name="Lige pilforbindelse 8"/>
          <p:cNvCxnSpPr/>
          <p:nvPr/>
        </p:nvCxnSpPr>
        <p:spPr>
          <a:xfrm flipV="1">
            <a:off x="6673173"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63">
            <a:extLst>
              <a:ext uri="{FF2B5EF4-FFF2-40B4-BE49-F238E27FC236}">
                <a16:creationId xmlns:lc="http://schemas.openxmlformats.org/drawingml/2006/lockedCanvas" xmlns="" xmlns:a16="http://schemas.microsoft.com/office/drawing/2014/main" xmlns:xdr="http://schemas.openxmlformats.org/drawingml/2006/spreadsheetDrawing" id="{C0D3B913-490D-41E5-88B1-6FDB10191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4" y="2003762"/>
            <a:ext cx="8861808" cy="1863940"/>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4395774" y="2003762"/>
            <a:ext cx="1220341" cy="194421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78461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Beregning af konsekvenser</a:t>
            </a:r>
            <a:endParaRPr lang="da-DK" dirty="0"/>
          </a:p>
        </p:txBody>
      </p:sp>
      <p:sp>
        <p:nvSpPr>
          <p:cNvPr id="3" name="Pladsholder til indhold 2"/>
          <p:cNvSpPr>
            <a:spLocks noGrp="1"/>
          </p:cNvSpPr>
          <p:nvPr>
            <p:ph idx="1"/>
          </p:nvPr>
        </p:nvSpPr>
        <p:spPr/>
        <p:txBody>
          <a:bodyPr/>
          <a:lstStyle/>
          <a:p>
            <a:endParaRPr lang="da-DK"/>
          </a:p>
        </p:txBody>
      </p:sp>
      <p:sp>
        <p:nvSpPr>
          <p:cNvPr id="5" name="Pladsholder til diasnummer 4"/>
          <p:cNvSpPr>
            <a:spLocks noGrp="1"/>
          </p:cNvSpPr>
          <p:nvPr>
            <p:ph type="sldNum" sz="quarter" idx="12"/>
          </p:nvPr>
        </p:nvSpPr>
        <p:spPr/>
        <p:txBody>
          <a:bodyPr/>
          <a:lstStyle/>
          <a:p>
            <a:fld id="{1C4DB2EE-0873-4EBD-BD17-6A767A2B9A33}" type="slidenum">
              <a:rPr lang="da-DK" smtClean="0"/>
              <a:pPr/>
              <a:t>27</a:t>
            </a:fld>
            <a:endParaRPr lang="da-DK" dirty="0"/>
          </a:p>
        </p:txBody>
      </p:sp>
      <p:pic>
        <p:nvPicPr>
          <p:cNvPr id="6" name="Picture 1">
            <a:extLst>
              <a:ext uri="{FF2B5EF4-FFF2-40B4-BE49-F238E27FC236}">
                <a16:creationId xmlns:xdr="http://schemas.openxmlformats.org/drawingml/2006/spreadsheetDrawing" xmlns="" xmlns:a16="http://schemas.microsoft.com/office/drawing/2014/main" xmlns:lc="http://schemas.openxmlformats.org/drawingml/2006/lockedCanvas" id="{C090A50F-CC4D-4C3C-934E-4D46D34A0F05}"/>
              </a:ext>
            </a:extLst>
          </p:cNvPr>
          <p:cNvPicPr>
            <a:picLocks noChangeAspect="1"/>
          </p:cNvPicPr>
          <p:nvPr/>
        </p:nvPicPr>
        <p:blipFill rotWithShape="1">
          <a:blip r:embed="rId3"/>
          <a:srcRect l="9038" r="42150"/>
          <a:stretch/>
        </p:blipFill>
        <p:spPr>
          <a:xfrm>
            <a:off x="1115616" y="1556792"/>
            <a:ext cx="6840760" cy="2124000"/>
          </a:xfrm>
          <a:prstGeom prst="rect">
            <a:avLst/>
          </a:prstGeom>
        </p:spPr>
      </p:pic>
      <p:pic>
        <p:nvPicPr>
          <p:cNvPr id="7" name="Picture 1">
            <a:extLst>
              <a:ext uri="{FF2B5EF4-FFF2-40B4-BE49-F238E27FC236}">
                <a16:creationId xmlns:xdr="http://schemas.openxmlformats.org/drawingml/2006/spreadsheetDrawing" xmlns="" xmlns:a16="http://schemas.microsoft.com/office/drawing/2014/main" xmlns:lc="http://schemas.openxmlformats.org/drawingml/2006/lockedCanvas" id="{C090A50F-CC4D-4C3C-934E-4D46D34A0F05}"/>
              </a:ext>
            </a:extLst>
          </p:cNvPr>
          <p:cNvPicPr>
            <a:picLocks noChangeAspect="1"/>
          </p:cNvPicPr>
          <p:nvPr/>
        </p:nvPicPr>
        <p:blipFill rotWithShape="1">
          <a:blip r:embed="rId3"/>
          <a:srcRect l="57781" b="11247"/>
          <a:stretch/>
        </p:blipFill>
        <p:spPr>
          <a:xfrm>
            <a:off x="1361318" y="3861048"/>
            <a:ext cx="5766966" cy="1885125"/>
          </a:xfrm>
          <a:prstGeom prst="rect">
            <a:avLst/>
          </a:prstGeom>
        </p:spPr>
      </p:pic>
      <p:sp>
        <p:nvSpPr>
          <p:cNvPr id="8" name="Rektangel 7"/>
          <p:cNvSpPr/>
          <p:nvPr/>
        </p:nvSpPr>
        <p:spPr>
          <a:xfrm>
            <a:off x="9684568" y="3429000"/>
            <a:ext cx="2403797" cy="1178125"/>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da-DK" sz="1400" dirty="0" smtClean="0"/>
              <a:t>Korrektion for forskelle i alder, køn, beskæftigelse, uddannelse, anvendelse mv. i startåret</a:t>
            </a:r>
            <a:endParaRPr lang="da-DK" sz="1400" dirty="0"/>
          </a:p>
        </p:txBody>
      </p:sp>
      <p:sp>
        <p:nvSpPr>
          <p:cNvPr id="9" name="PE Text Placeholder 158"/>
          <p:cNvSpPr txBox="1">
            <a:spLocks/>
          </p:cNvSpPr>
          <p:nvPr/>
        </p:nvSpPr>
        <p:spPr bwMode="gray">
          <a:xfrm>
            <a:off x="7488324" y="5216616"/>
            <a:ext cx="1374479" cy="817256"/>
          </a:xfrm>
          <a:prstGeom prst="rect">
            <a:avLst/>
          </a:prstGeom>
          <a:ln/>
        </p:spPr>
        <p:style>
          <a:lnRef idx="1">
            <a:schemeClr val="accent5"/>
          </a:lnRef>
          <a:fillRef idx="2">
            <a:schemeClr val="accent5"/>
          </a:fillRef>
          <a:effectRef idx="1">
            <a:schemeClr val="accent5"/>
          </a:effectRef>
          <a:fontRef idx="minor">
            <a:schemeClr val="dk1"/>
          </a:fontRef>
        </p:style>
        <p:txBody>
          <a:bodyPr lIns="81011" tIns="81011" rIns="81011" bIns="81011" anchor="ctr" anchorCtr="0">
            <a:no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da-DK" sz="1400" dirty="0" smtClean="0">
                <a:solidFill>
                  <a:srgbClr val="002060"/>
                </a:solidFill>
              </a:rPr>
              <a:t>Mulig</a:t>
            </a:r>
          </a:p>
          <a:p>
            <a:pPr marL="0" indent="0" algn="ctr">
              <a:buNone/>
            </a:pPr>
            <a:r>
              <a:rPr lang="da-DK" sz="1400" dirty="0" smtClean="0">
                <a:solidFill>
                  <a:srgbClr val="002060"/>
                </a:solidFill>
              </a:rPr>
              <a:t>økonomisk gevinst</a:t>
            </a:r>
            <a:endParaRPr lang="da-DK" sz="1400" dirty="0">
              <a:solidFill>
                <a:srgbClr val="002060"/>
              </a:solidFill>
            </a:endParaRPr>
          </a:p>
        </p:txBody>
      </p:sp>
      <p:cxnSp>
        <p:nvCxnSpPr>
          <p:cNvPr id="11" name="Lige pilforbindelse 10"/>
          <p:cNvCxnSpPr/>
          <p:nvPr/>
        </p:nvCxnSpPr>
        <p:spPr>
          <a:xfrm flipH="1">
            <a:off x="6245116" y="5625244"/>
            <a:ext cx="1243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2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a:t>
            </a:r>
            <a:r>
              <a:rPr lang="da-DK" dirty="0" smtClean="0"/>
              <a:t>yper af konsekvenser i SØM</a:t>
            </a:r>
            <a:endParaRPr lang="da-DK" dirty="0"/>
          </a:p>
        </p:txBody>
      </p:sp>
      <p:sp>
        <p:nvSpPr>
          <p:cNvPr id="4" name="PE Text Placeholder 157"/>
          <p:cNvSpPr txBox="1">
            <a:spLocks/>
          </p:cNvSpPr>
          <p:nvPr/>
        </p:nvSpPr>
        <p:spPr bwMode="gray">
          <a:xfrm>
            <a:off x="3329459" y="1787204"/>
            <a:ext cx="2088000" cy="2049520"/>
          </a:xfrm>
          <a:prstGeom prst="rect">
            <a:avLst/>
          </a:prstGeom>
          <a:ln>
            <a:solidFill>
              <a:srgbClr val="7090AD"/>
            </a:solidFill>
          </a:ln>
        </p:spPr>
        <p:txBody>
          <a:bodyPr lIns="108000" tIns="216000" rIns="108000" bIns="108000" anchor="t"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Tx/>
              <a:buNone/>
            </a:pPr>
            <a:endParaRPr lang="en-GB" sz="900" dirty="0"/>
          </a:p>
          <a:p>
            <a:pPr>
              <a:buClrTx/>
              <a:buFont typeface="Trebuchet MS" panose="020B0603020202020204" pitchFamily="34" charset="0"/>
              <a:buChar char="·"/>
            </a:pPr>
            <a:endParaRPr lang="da-DK" sz="900" dirty="0"/>
          </a:p>
        </p:txBody>
      </p:sp>
      <p:sp>
        <p:nvSpPr>
          <p:cNvPr id="5" name="PE Text Placeholder 157"/>
          <p:cNvSpPr txBox="1">
            <a:spLocks/>
          </p:cNvSpPr>
          <p:nvPr/>
        </p:nvSpPr>
        <p:spPr bwMode="gray">
          <a:xfrm>
            <a:off x="1139463" y="1787204"/>
            <a:ext cx="2088000" cy="2049520"/>
          </a:xfrm>
          <a:prstGeom prst="rect">
            <a:avLst/>
          </a:prstGeom>
          <a:ln>
            <a:solidFill>
              <a:srgbClr val="7090AD"/>
            </a:solidFill>
          </a:ln>
        </p:spPr>
        <p:txBody>
          <a:bodyPr lIns="108000" tIns="216000" rIns="108000" bIns="108000" anchor="t"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Tx/>
              <a:buNone/>
            </a:pPr>
            <a:endParaRPr lang="en-GB" sz="900" dirty="0"/>
          </a:p>
          <a:p>
            <a:pPr>
              <a:buClrTx/>
              <a:buFont typeface="Trebuchet MS" panose="020B0603020202020204" pitchFamily="34" charset="0"/>
              <a:buChar char="·"/>
            </a:pPr>
            <a:endParaRPr lang="da-DK" sz="900" dirty="0"/>
          </a:p>
        </p:txBody>
      </p:sp>
      <p:sp>
        <p:nvSpPr>
          <p:cNvPr id="6" name="PE Text Placeholder 145"/>
          <p:cNvSpPr txBox="1">
            <a:spLocks/>
          </p:cNvSpPr>
          <p:nvPr/>
        </p:nvSpPr>
        <p:spPr bwMode="gray">
          <a:xfrm>
            <a:off x="1465821" y="1690277"/>
            <a:ext cx="1375378" cy="226591"/>
          </a:xfrm>
          <a:prstGeom prst="rect">
            <a:avLst/>
          </a:prstGeom>
          <a:solidFill>
            <a:schemeClr val="bg1"/>
          </a:solidFill>
          <a:ln>
            <a:noFill/>
          </a:ln>
        </p:spPr>
        <p:txBody>
          <a:bodyPr vert="horz" wrap="square" lIns="144000" tIns="36000" rIns="144000" bIns="36000" rtlCol="0" anchor="ctr" anchorCtr="0">
            <a:spAutoFit/>
          </a:bodyPr>
          <a:lstStyle>
            <a:defPPr>
              <a:defRPr lang="en-US"/>
            </a:defPPr>
            <a:lvl1pPr indent="0" algn="ctr">
              <a:spcBef>
                <a:spcPct val="20000"/>
              </a:spcBef>
              <a:buClr>
                <a:srgbClr val="FF4338"/>
              </a:buClr>
              <a:buFont typeface="Trebuchet MS" panose="020B0603020202020204" pitchFamily="34" charset="0"/>
              <a:buNone/>
              <a:defRPr sz="1400" i="1">
                <a:solidFill>
                  <a:schemeClr val="accent6"/>
                </a:solidFill>
                <a:latin typeface="Times New Roman" panose="02020603050405020304" pitchFamily="18" charset="0"/>
                <a:cs typeface="Times New Roman" panose="02020603050405020304" pitchFamily="18" charset="0"/>
              </a:defRPr>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sz="1000" b="1" dirty="0" smtClean="0">
                <a:solidFill>
                  <a:schemeClr val="tx1"/>
                </a:solidFill>
              </a:rPr>
              <a:t>Sundhedsydelser</a:t>
            </a:r>
            <a:endParaRPr lang="da-DK" sz="1000" b="1" dirty="0">
              <a:solidFill>
                <a:schemeClr val="tx1"/>
              </a:solidFill>
            </a:endParaRPr>
          </a:p>
        </p:txBody>
      </p:sp>
      <p:sp>
        <p:nvSpPr>
          <p:cNvPr id="7" name="PE Text Placeholder 182"/>
          <p:cNvSpPr txBox="1">
            <a:spLocks/>
          </p:cNvSpPr>
          <p:nvPr/>
        </p:nvSpPr>
        <p:spPr bwMode="gray">
          <a:xfrm>
            <a:off x="1237074" y="1950208"/>
            <a:ext cx="1822917" cy="1606594"/>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92075">
              <a:buClr>
                <a:srgbClr val="7090AD"/>
              </a:buClr>
              <a:buFont typeface="Arial" panose="020B0604020202020204" pitchFamily="34" charset="0"/>
              <a:buChar char="•"/>
            </a:pPr>
            <a:r>
              <a:rPr lang="da-DK" dirty="0" smtClean="0">
                <a:latin typeface="Century Gothic" panose="020B0502020202020204" pitchFamily="34" charset="0"/>
              </a:rPr>
              <a:t>Sygesikringskontakter, almen praksis</a:t>
            </a:r>
          </a:p>
          <a:p>
            <a:pPr marL="92075" indent="-92075">
              <a:buClr>
                <a:srgbClr val="7090AD"/>
              </a:buClr>
              <a:buFont typeface="Arial" panose="020B0604020202020204" pitchFamily="34" charset="0"/>
              <a:buChar char="•"/>
            </a:pPr>
            <a:r>
              <a:rPr lang="da-DK" dirty="0">
                <a:latin typeface="Century Gothic" panose="020B0502020202020204" pitchFamily="34" charset="0"/>
              </a:rPr>
              <a:t>Sygesikringskontakter, </a:t>
            </a:r>
            <a:r>
              <a:rPr lang="da-DK" dirty="0" smtClean="0">
                <a:latin typeface="Century Gothic" panose="020B0502020202020204" pitchFamily="34" charset="0"/>
              </a:rPr>
              <a:t>andre</a:t>
            </a:r>
            <a:endParaRPr lang="da-DK" dirty="0">
              <a:latin typeface="Century Gothic" panose="020B0502020202020204" pitchFamily="34" charset="0"/>
            </a:endParaRPr>
          </a:p>
          <a:p>
            <a:pPr marL="92075" indent="-92075">
              <a:buClr>
                <a:srgbClr val="7090AD"/>
              </a:buClr>
              <a:buFont typeface="Arial" panose="020B0604020202020204" pitchFamily="34" charset="0"/>
              <a:buChar char="•"/>
            </a:pPr>
            <a:r>
              <a:rPr lang="da-DK" dirty="0" smtClean="0">
                <a:latin typeface="Century Gothic" panose="020B0502020202020204" pitchFamily="34" charset="0"/>
              </a:rPr>
              <a:t>Somatisk sygehusindlæggelse</a:t>
            </a:r>
          </a:p>
          <a:p>
            <a:pPr marL="92075" indent="-92075">
              <a:buClr>
                <a:srgbClr val="7090AD"/>
              </a:buClr>
              <a:buFont typeface="Arial" panose="020B0604020202020204" pitchFamily="34" charset="0"/>
              <a:buChar char="•"/>
            </a:pPr>
            <a:r>
              <a:rPr lang="da-DK" dirty="0" smtClean="0">
                <a:latin typeface="Century Gothic" panose="020B0502020202020204" pitchFamily="34" charset="0"/>
              </a:rPr>
              <a:t>Somatisk ambulant behandling</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Somatisk skadestue</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Psykiatrisk sygehusindlæggelse</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Psykiatrisk ambulant forløb</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Psykiatrisk skadestue</a:t>
            </a: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p:txBody>
      </p:sp>
      <p:sp>
        <p:nvSpPr>
          <p:cNvPr id="8" name="PE Text Placeholder 145"/>
          <p:cNvSpPr txBox="1">
            <a:spLocks/>
          </p:cNvSpPr>
          <p:nvPr/>
        </p:nvSpPr>
        <p:spPr bwMode="gray">
          <a:xfrm>
            <a:off x="3522606" y="1690277"/>
            <a:ext cx="1680106" cy="226591"/>
          </a:xfrm>
          <a:prstGeom prst="rect">
            <a:avLst/>
          </a:prstGeom>
          <a:solidFill>
            <a:schemeClr val="bg1"/>
          </a:solidFill>
          <a:ln>
            <a:noFill/>
          </a:ln>
        </p:spPr>
        <p:txBody>
          <a:bodyPr vert="horz" wrap="square" lIns="144000" tIns="36000" rIns="144000" bIns="36000" rtlCol="0" anchor="ctr" anchorCtr="0">
            <a:spAutoFit/>
          </a:bodyPr>
          <a:lstStyle>
            <a:defPPr>
              <a:defRPr lang="en-US"/>
            </a:defPPr>
            <a:lvl1pPr indent="0" algn="ctr">
              <a:spcBef>
                <a:spcPct val="20000"/>
              </a:spcBef>
              <a:buClr>
                <a:srgbClr val="FF4338"/>
              </a:buClr>
              <a:buFont typeface="Trebuchet MS" panose="020B0603020202020204" pitchFamily="34" charset="0"/>
              <a:buNone/>
              <a:defRPr sz="1400" i="1">
                <a:solidFill>
                  <a:schemeClr val="accent6"/>
                </a:solidFill>
                <a:latin typeface="Times New Roman" panose="02020603050405020304" pitchFamily="18" charset="0"/>
                <a:cs typeface="Times New Roman" panose="02020603050405020304" pitchFamily="18" charset="0"/>
              </a:defRPr>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sz="1000" b="1" dirty="0" smtClean="0">
                <a:solidFill>
                  <a:schemeClr val="tx1"/>
                </a:solidFill>
              </a:rPr>
              <a:t>Sociale serviceydelser</a:t>
            </a:r>
            <a:endParaRPr lang="da-DK" sz="1000" b="1" dirty="0">
              <a:solidFill>
                <a:schemeClr val="tx1"/>
              </a:solidFill>
            </a:endParaRPr>
          </a:p>
        </p:txBody>
      </p:sp>
      <p:sp>
        <p:nvSpPr>
          <p:cNvPr id="9" name="PE Text Placeholder 182"/>
          <p:cNvSpPr txBox="1">
            <a:spLocks/>
          </p:cNvSpPr>
          <p:nvPr/>
        </p:nvSpPr>
        <p:spPr bwMode="gray">
          <a:xfrm>
            <a:off x="5646327" y="1948524"/>
            <a:ext cx="1822917" cy="1218795"/>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Fængselsdage</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Dom </a:t>
            </a:r>
            <a:r>
              <a:rPr lang="da-DK" dirty="0">
                <a:latin typeface="Century Gothic" panose="020B0502020202020204" pitchFamily="34" charset="0"/>
              </a:rPr>
              <a:t>for volds- og sædelighedsforbrydelser</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Dom for indbrud, tyveri og hærværk</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Dom for færdselsloven og andre særlove</a:t>
            </a: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p:txBody>
      </p:sp>
      <p:sp>
        <p:nvSpPr>
          <p:cNvPr id="10" name="PE Text Placeholder 157"/>
          <p:cNvSpPr txBox="1">
            <a:spLocks/>
          </p:cNvSpPr>
          <p:nvPr/>
        </p:nvSpPr>
        <p:spPr bwMode="gray">
          <a:xfrm>
            <a:off x="5524585" y="1787204"/>
            <a:ext cx="2086119" cy="2049520"/>
          </a:xfrm>
          <a:prstGeom prst="rect">
            <a:avLst/>
          </a:prstGeom>
          <a:ln>
            <a:solidFill>
              <a:srgbClr val="7090AD"/>
            </a:solidFill>
          </a:ln>
        </p:spPr>
        <p:txBody>
          <a:bodyPr lIns="108000" tIns="216000" rIns="108000" bIns="108000" anchor="t"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Tx/>
              <a:buNone/>
            </a:pPr>
            <a:endParaRPr lang="en-GB" sz="900" dirty="0"/>
          </a:p>
          <a:p>
            <a:pPr>
              <a:buClrTx/>
              <a:buFont typeface="Trebuchet MS" panose="020B0603020202020204" pitchFamily="34" charset="0"/>
              <a:buChar char="·"/>
            </a:pPr>
            <a:endParaRPr lang="da-DK" sz="900" dirty="0"/>
          </a:p>
        </p:txBody>
      </p:sp>
      <p:sp>
        <p:nvSpPr>
          <p:cNvPr id="11" name="PE Text Placeholder 145"/>
          <p:cNvSpPr txBox="1">
            <a:spLocks/>
          </p:cNvSpPr>
          <p:nvPr/>
        </p:nvSpPr>
        <p:spPr bwMode="gray">
          <a:xfrm>
            <a:off x="5913557" y="1690277"/>
            <a:ext cx="1288455" cy="226591"/>
          </a:xfrm>
          <a:prstGeom prst="rect">
            <a:avLst/>
          </a:prstGeom>
          <a:solidFill>
            <a:schemeClr val="bg1"/>
          </a:solidFill>
          <a:ln>
            <a:noFill/>
          </a:ln>
        </p:spPr>
        <p:txBody>
          <a:bodyPr vert="horz" wrap="square" lIns="144000" tIns="36000" rIns="144000" bIns="36000" rtlCol="0" anchor="ctr" anchorCtr="0">
            <a:spAutoFit/>
          </a:bodyPr>
          <a:lstStyle>
            <a:defPPr>
              <a:defRPr lang="en-US"/>
            </a:defPPr>
            <a:lvl1pPr indent="0" algn="ctr">
              <a:spcBef>
                <a:spcPct val="20000"/>
              </a:spcBef>
              <a:buClr>
                <a:srgbClr val="FF4338"/>
              </a:buClr>
              <a:buFont typeface="Trebuchet MS" panose="020B0603020202020204" pitchFamily="34" charset="0"/>
              <a:buNone/>
              <a:defRPr sz="1400" i="1">
                <a:solidFill>
                  <a:schemeClr val="accent6"/>
                </a:solidFill>
                <a:latin typeface="Times New Roman" panose="02020603050405020304" pitchFamily="18" charset="0"/>
                <a:cs typeface="Times New Roman" panose="02020603050405020304" pitchFamily="18" charset="0"/>
              </a:defRPr>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sz="1000" b="1" dirty="0" smtClean="0">
                <a:solidFill>
                  <a:schemeClr val="tx1"/>
                </a:solidFill>
              </a:rPr>
              <a:t>Kriminalforsorg</a:t>
            </a:r>
            <a:endParaRPr lang="da-DK" sz="1000" b="1" dirty="0">
              <a:solidFill>
                <a:schemeClr val="tx1"/>
              </a:solidFill>
            </a:endParaRPr>
          </a:p>
        </p:txBody>
      </p:sp>
      <p:sp>
        <p:nvSpPr>
          <p:cNvPr id="12" name="PE Text Placeholder 182"/>
          <p:cNvSpPr txBox="1">
            <a:spLocks/>
          </p:cNvSpPr>
          <p:nvPr/>
        </p:nvSpPr>
        <p:spPr bwMode="gray">
          <a:xfrm>
            <a:off x="3415413" y="1931467"/>
            <a:ext cx="1967712" cy="1772793"/>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Alkoholmisbrugsbehandling</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Stofmisbrugsbehandling</a:t>
            </a:r>
            <a:r>
              <a:rPr lang="da-DK" dirty="0">
                <a:latin typeface="Century Gothic" panose="020B0502020202020204" pitchFamily="34" charset="0"/>
              </a:rPr>
              <a:t>, døgn</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Stofmisbrugsbehandling, dag</a:t>
            </a:r>
          </a:p>
          <a:p>
            <a:pPr marL="92075" indent="-92075" fontAlgn="b">
              <a:buClr>
                <a:srgbClr val="7090AD"/>
              </a:buClr>
              <a:buFont typeface="Arial" panose="020B0604020202020204" pitchFamily="34" charset="0"/>
              <a:buChar char="•"/>
            </a:pPr>
            <a:r>
              <a:rPr lang="da-DK" dirty="0">
                <a:latin typeface="Century Gothic" panose="020B0502020202020204" pitchFamily="34" charset="0"/>
              </a:rPr>
              <a:t>Herberg og </a:t>
            </a:r>
            <a:r>
              <a:rPr lang="da-DK" dirty="0" smtClean="0">
                <a:latin typeface="Century Gothic" panose="020B0502020202020204" pitchFamily="34" charset="0"/>
              </a:rPr>
              <a:t>forsorg</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(Botilbud)</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(Socialpædagogisk støtte)</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(Tilskud til personlig og praktisk hjælp)</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(Handicaphjælpeordning)</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(Ledsagerordning)</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(Beskyttet </a:t>
            </a:r>
            <a:r>
              <a:rPr lang="da-DK" dirty="0" err="1" smtClean="0">
                <a:latin typeface="Century Gothic" panose="020B0502020202020204" pitchFamily="34" charset="0"/>
              </a:rPr>
              <a:t>beskæft</a:t>
            </a:r>
            <a:r>
              <a:rPr lang="da-DK" dirty="0" smtClean="0">
                <a:latin typeface="Century Gothic" panose="020B0502020202020204" pitchFamily="34" charset="0"/>
              </a:rPr>
              <a:t>., samvær mv.)</a:t>
            </a:r>
            <a:endParaRPr lang="da-DK" dirty="0">
              <a:latin typeface="Century Gothic" panose="020B0502020202020204" pitchFamily="34" charset="0"/>
            </a:endParaRPr>
          </a:p>
        </p:txBody>
      </p:sp>
      <p:sp>
        <p:nvSpPr>
          <p:cNvPr id="13" name="PE Text Placeholder 157"/>
          <p:cNvSpPr txBox="1">
            <a:spLocks/>
          </p:cNvSpPr>
          <p:nvPr/>
        </p:nvSpPr>
        <p:spPr bwMode="gray">
          <a:xfrm>
            <a:off x="5524585" y="4218950"/>
            <a:ext cx="2088000" cy="1569447"/>
          </a:xfrm>
          <a:prstGeom prst="rect">
            <a:avLst/>
          </a:prstGeom>
          <a:ln>
            <a:solidFill>
              <a:srgbClr val="7090AD"/>
            </a:solidFill>
          </a:ln>
        </p:spPr>
        <p:txBody>
          <a:bodyPr lIns="108000" tIns="216000" rIns="108000" bIns="108000" anchor="t"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Tx/>
              <a:buNone/>
            </a:pPr>
            <a:endParaRPr lang="en-GB" sz="900" dirty="0"/>
          </a:p>
          <a:p>
            <a:pPr>
              <a:buClrTx/>
              <a:buFont typeface="Trebuchet MS" panose="020B0603020202020204" pitchFamily="34" charset="0"/>
              <a:buChar char="·"/>
            </a:pPr>
            <a:endParaRPr lang="da-DK" sz="900" dirty="0"/>
          </a:p>
        </p:txBody>
      </p:sp>
      <p:sp>
        <p:nvSpPr>
          <p:cNvPr id="14" name="PE Text Placeholder 157"/>
          <p:cNvSpPr txBox="1">
            <a:spLocks/>
          </p:cNvSpPr>
          <p:nvPr/>
        </p:nvSpPr>
        <p:spPr bwMode="gray">
          <a:xfrm>
            <a:off x="1152230" y="4235228"/>
            <a:ext cx="2088000" cy="1553169"/>
          </a:xfrm>
          <a:prstGeom prst="rect">
            <a:avLst/>
          </a:prstGeom>
          <a:ln>
            <a:solidFill>
              <a:srgbClr val="7090AD"/>
            </a:solidFill>
          </a:ln>
        </p:spPr>
        <p:txBody>
          <a:bodyPr lIns="108000" tIns="216000" rIns="108000" bIns="108000" anchor="t"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Tx/>
              <a:buNone/>
            </a:pPr>
            <a:endParaRPr lang="en-GB" sz="900" dirty="0"/>
          </a:p>
          <a:p>
            <a:pPr>
              <a:buClrTx/>
              <a:buFont typeface="Trebuchet MS" panose="020B0603020202020204" pitchFamily="34" charset="0"/>
              <a:buChar char="·"/>
            </a:pPr>
            <a:endParaRPr lang="da-DK" sz="900" dirty="0"/>
          </a:p>
        </p:txBody>
      </p:sp>
      <p:sp>
        <p:nvSpPr>
          <p:cNvPr id="15" name="PE Text Placeholder 182"/>
          <p:cNvSpPr txBox="1">
            <a:spLocks/>
          </p:cNvSpPr>
          <p:nvPr/>
        </p:nvSpPr>
        <p:spPr bwMode="gray">
          <a:xfrm>
            <a:off x="1288520" y="4398233"/>
            <a:ext cx="1822917" cy="1246495"/>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Kontanthjælp</a:t>
            </a:r>
            <a:endParaRPr lang="da-DK" dirty="0">
              <a:latin typeface="Century Gothic" panose="020B0502020202020204" pitchFamily="34" charset="0"/>
            </a:endParaRPr>
          </a:p>
          <a:p>
            <a:pPr marL="92075" indent="-92075" fontAlgn="b">
              <a:buClr>
                <a:srgbClr val="7090AD"/>
              </a:buClr>
              <a:buFont typeface="Arial" panose="020B0604020202020204" pitchFamily="34" charset="0"/>
              <a:buChar char="•"/>
            </a:pPr>
            <a:r>
              <a:rPr lang="da-DK" dirty="0">
                <a:latin typeface="Century Gothic" panose="020B0502020202020204" pitchFamily="34" charset="0"/>
              </a:rPr>
              <a:t>Førtidspension</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Uddannelseshjælp, inkl. SU</a:t>
            </a:r>
            <a:endParaRPr lang="da-DK" dirty="0">
              <a:latin typeface="Century Gothic" panose="020B0502020202020204" pitchFamily="34" charset="0"/>
            </a:endParaRPr>
          </a:p>
          <a:p>
            <a:pPr marL="92075" indent="-92075" fontAlgn="b">
              <a:buClr>
                <a:srgbClr val="7090AD"/>
              </a:buClr>
              <a:buFont typeface="Arial" panose="020B0604020202020204" pitchFamily="34" charset="0"/>
              <a:buChar char="•"/>
            </a:pPr>
            <a:r>
              <a:rPr lang="da-DK" dirty="0">
                <a:latin typeface="Century Gothic" panose="020B0502020202020204" pitchFamily="34" charset="0"/>
              </a:rPr>
              <a:t>Øvrige </a:t>
            </a:r>
            <a:r>
              <a:rPr lang="da-DK" dirty="0" smtClean="0">
                <a:latin typeface="Century Gothic" panose="020B0502020202020204" pitchFamily="34" charset="0"/>
              </a:rPr>
              <a:t>overførsler, fx dagpenge, sygedagpenge og revalidering</a:t>
            </a:r>
          </a:p>
          <a:p>
            <a:pPr marL="92075" indent="-92075" fontAlgn="b">
              <a:buClr>
                <a:srgbClr val="7090AD"/>
              </a:buClr>
              <a:buFont typeface="Arial" panose="020B0604020202020204" pitchFamily="34" charset="0"/>
              <a:buChar char="•"/>
            </a:pPr>
            <a:endParaRPr lang="da-DK" dirty="0">
              <a:latin typeface="Century Gothic" panose="020B0502020202020204" pitchFamily="34" charset="0"/>
            </a:endParaRP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p:txBody>
      </p:sp>
      <p:sp>
        <p:nvSpPr>
          <p:cNvPr id="16" name="PE Text Placeholder 145"/>
          <p:cNvSpPr txBox="1">
            <a:spLocks/>
          </p:cNvSpPr>
          <p:nvPr/>
        </p:nvSpPr>
        <p:spPr bwMode="gray">
          <a:xfrm>
            <a:off x="1398016" y="4145109"/>
            <a:ext cx="1604125" cy="226591"/>
          </a:xfrm>
          <a:prstGeom prst="rect">
            <a:avLst/>
          </a:prstGeom>
          <a:solidFill>
            <a:schemeClr val="bg1"/>
          </a:solidFill>
          <a:ln>
            <a:noFill/>
          </a:ln>
        </p:spPr>
        <p:txBody>
          <a:bodyPr vert="horz" wrap="square" lIns="144000" tIns="36000" rIns="144000" bIns="36000" rtlCol="0" anchor="ctr" anchorCtr="0">
            <a:spAutoFit/>
          </a:bodyPr>
          <a:lstStyle>
            <a:defPPr>
              <a:defRPr lang="en-US"/>
            </a:defPPr>
            <a:lvl1pPr indent="0" algn="ctr">
              <a:spcBef>
                <a:spcPct val="20000"/>
              </a:spcBef>
              <a:buClr>
                <a:srgbClr val="FF4338"/>
              </a:buClr>
              <a:buFont typeface="Trebuchet MS" panose="020B0603020202020204" pitchFamily="34" charset="0"/>
              <a:buNone/>
              <a:defRPr sz="1400" i="1">
                <a:solidFill>
                  <a:schemeClr val="accent6"/>
                </a:solidFill>
                <a:latin typeface="Times New Roman" panose="02020603050405020304" pitchFamily="18" charset="0"/>
                <a:cs typeface="Times New Roman" panose="02020603050405020304" pitchFamily="18" charset="0"/>
              </a:defRPr>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sz="1000" b="1" dirty="0" smtClean="0">
                <a:solidFill>
                  <a:schemeClr val="tx1"/>
                </a:solidFill>
              </a:rPr>
              <a:t>Indkomstoverførsler</a:t>
            </a:r>
            <a:endParaRPr lang="da-DK" sz="1000" b="1" dirty="0">
              <a:solidFill>
                <a:schemeClr val="tx1"/>
              </a:solidFill>
            </a:endParaRPr>
          </a:p>
        </p:txBody>
      </p:sp>
      <p:sp>
        <p:nvSpPr>
          <p:cNvPr id="17" name="PE Text Placeholder 145"/>
          <p:cNvSpPr txBox="1">
            <a:spLocks/>
          </p:cNvSpPr>
          <p:nvPr/>
        </p:nvSpPr>
        <p:spPr bwMode="gray">
          <a:xfrm>
            <a:off x="5762268" y="4068164"/>
            <a:ext cx="1680106" cy="380480"/>
          </a:xfrm>
          <a:prstGeom prst="rect">
            <a:avLst/>
          </a:prstGeom>
          <a:solidFill>
            <a:schemeClr val="bg1"/>
          </a:solidFill>
          <a:ln>
            <a:noFill/>
          </a:ln>
        </p:spPr>
        <p:txBody>
          <a:bodyPr vert="horz" wrap="square" lIns="144000" tIns="36000" rIns="144000" bIns="36000" rtlCol="0" anchor="ctr" anchorCtr="0">
            <a:spAutoFit/>
          </a:bodyPr>
          <a:lstStyle>
            <a:defPPr>
              <a:defRPr lang="en-US"/>
            </a:defPPr>
            <a:lvl1pPr indent="0" algn="ctr">
              <a:spcBef>
                <a:spcPct val="20000"/>
              </a:spcBef>
              <a:buClr>
                <a:srgbClr val="FF4338"/>
              </a:buClr>
              <a:buFont typeface="Trebuchet MS" panose="020B0603020202020204" pitchFamily="34" charset="0"/>
              <a:buNone/>
              <a:defRPr sz="1400" i="1">
                <a:solidFill>
                  <a:schemeClr val="accent6"/>
                </a:solidFill>
                <a:latin typeface="Times New Roman" panose="02020603050405020304" pitchFamily="18" charset="0"/>
                <a:cs typeface="Times New Roman" panose="02020603050405020304" pitchFamily="18" charset="0"/>
              </a:defRPr>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sz="1000" b="1" dirty="0" smtClean="0">
                <a:solidFill>
                  <a:schemeClr val="tx1"/>
                </a:solidFill>
              </a:rPr>
              <a:t>Uddannelse og beskæftigelsesindsats </a:t>
            </a:r>
            <a:endParaRPr lang="da-DK" sz="1000" b="1" dirty="0">
              <a:solidFill>
                <a:schemeClr val="tx1"/>
              </a:solidFill>
            </a:endParaRPr>
          </a:p>
        </p:txBody>
      </p:sp>
      <p:sp>
        <p:nvSpPr>
          <p:cNvPr id="18" name="PE Text Placeholder 182"/>
          <p:cNvSpPr txBox="1">
            <a:spLocks/>
          </p:cNvSpPr>
          <p:nvPr/>
        </p:nvSpPr>
        <p:spPr bwMode="gray">
          <a:xfrm>
            <a:off x="5619458" y="4829613"/>
            <a:ext cx="1822917" cy="637097"/>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a-DK" dirty="0">
              <a:latin typeface="Century Gothic" panose="020B0502020202020204" pitchFamily="34" charset="0"/>
            </a:endParaRPr>
          </a:p>
          <a:p>
            <a:pPr marL="92075" indent="-92075">
              <a:buClr>
                <a:srgbClr val="7090AD"/>
              </a:buClr>
              <a:buFont typeface="Arial" panose="020B0604020202020204" pitchFamily="34" charset="0"/>
              <a:buChar char="•"/>
            </a:pPr>
            <a:r>
              <a:rPr lang="da-DK" dirty="0" smtClean="0">
                <a:latin typeface="Century Gothic" panose="020B0502020202020204" pitchFamily="34" charset="0"/>
              </a:rPr>
              <a:t>Vejledning </a:t>
            </a:r>
            <a:r>
              <a:rPr lang="da-DK" dirty="0">
                <a:latin typeface="Century Gothic" panose="020B0502020202020204" pitchFamily="34" charset="0"/>
              </a:rPr>
              <a:t>og </a:t>
            </a:r>
            <a:r>
              <a:rPr lang="da-DK" dirty="0" smtClean="0">
                <a:latin typeface="Century Gothic" panose="020B0502020202020204" pitchFamily="34" charset="0"/>
              </a:rPr>
              <a:t>opkvalificering</a:t>
            </a:r>
          </a:p>
          <a:p>
            <a:pPr marL="0" indent="0">
              <a:buClr>
                <a:srgbClr val="7090AD"/>
              </a:buClr>
              <a:buNone/>
            </a:pPr>
            <a:endParaRPr lang="da-DK" dirty="0">
              <a:latin typeface="Century Gothic" panose="020B0502020202020204" pitchFamily="34" charset="0"/>
            </a:endParaRP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p:txBody>
      </p:sp>
      <p:sp>
        <p:nvSpPr>
          <p:cNvPr id="21" name="PE Text Placeholder 182"/>
          <p:cNvSpPr txBox="1">
            <a:spLocks/>
          </p:cNvSpPr>
          <p:nvPr/>
        </p:nvSpPr>
        <p:spPr bwMode="gray">
          <a:xfrm>
            <a:off x="5619457" y="4558768"/>
            <a:ext cx="1822917" cy="609398"/>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92075">
              <a:buClr>
                <a:srgbClr val="7090AD"/>
              </a:buClr>
              <a:buFont typeface="Arial" panose="020B0604020202020204" pitchFamily="34" charset="0"/>
              <a:buChar char="•"/>
            </a:pPr>
            <a:r>
              <a:rPr lang="da-DK" dirty="0" smtClean="0">
                <a:latin typeface="Century Gothic" panose="020B0502020202020204" pitchFamily="34" charset="0"/>
              </a:rPr>
              <a:t>Ungdomsuddannelser </a:t>
            </a:r>
            <a:r>
              <a:rPr lang="da-DK" dirty="0">
                <a:latin typeface="Century Gothic" panose="020B0502020202020204" pitchFamily="34" charset="0"/>
              </a:rPr>
              <a:t>og videregående </a:t>
            </a:r>
            <a:r>
              <a:rPr lang="da-DK" dirty="0" smtClean="0">
                <a:latin typeface="Century Gothic" panose="020B0502020202020204" pitchFamily="34" charset="0"/>
              </a:rPr>
              <a:t>uddannelser</a:t>
            </a: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p:txBody>
      </p:sp>
      <p:sp>
        <p:nvSpPr>
          <p:cNvPr id="23" name="PE Text Placeholder 182"/>
          <p:cNvSpPr txBox="1">
            <a:spLocks/>
          </p:cNvSpPr>
          <p:nvPr/>
        </p:nvSpPr>
        <p:spPr bwMode="gray">
          <a:xfrm>
            <a:off x="3384859" y="4300592"/>
            <a:ext cx="1822917" cy="637097"/>
          </a:xfrm>
          <a:prstGeom prst="rect">
            <a:avLst/>
          </a:prstGeom>
        </p:spPr>
        <p:txBody>
          <a:bodyPr wrap="square" lIns="0" tIns="0" rIns="0" bIns="0" anchor="t" anchorCtr="0">
            <a:spAutoFit/>
          </a:bodyPr>
          <a:lstStyle>
            <a:lvl1pPr marL="180975"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1pPr>
            <a:lvl2pPr marL="358775"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2pPr>
            <a:lvl3pPr marL="539750" indent="-180975"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3pPr>
            <a:lvl4pPr marL="7175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4pPr>
            <a:lvl5pPr marL="895350" indent="-177800" algn="l" defTabSz="914400" rtl="0" eaLnBrk="1" latinLnBrk="0" hangingPunct="1">
              <a:spcBef>
                <a:spcPct val="20000"/>
              </a:spcBef>
              <a:buClr>
                <a:srgbClr val="FF4338"/>
              </a:buClr>
              <a:buFont typeface="Trebuchet MS" panose="020B0603020202020204" pitchFamily="34" charset="0"/>
              <a:buChar char="+"/>
              <a:defRPr sz="9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2075" indent="-92075" fontAlgn="b">
              <a:buClr>
                <a:srgbClr val="7090AD"/>
              </a:buClr>
              <a:buFont typeface="Arial" panose="020B0604020202020204" pitchFamily="34" charset="0"/>
              <a:buChar char="•"/>
            </a:pPr>
            <a:endParaRPr lang="da-DK" dirty="0" smtClean="0">
              <a:latin typeface="Century Gothic" panose="020B0502020202020204" pitchFamily="34" charset="0"/>
            </a:endParaRP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Fra beskæftigelse</a:t>
            </a:r>
          </a:p>
          <a:p>
            <a:pPr marL="92075" indent="-92075" fontAlgn="b">
              <a:buClr>
                <a:srgbClr val="7090AD"/>
              </a:buClr>
              <a:buFont typeface="Arial" panose="020B0604020202020204" pitchFamily="34" charset="0"/>
              <a:buChar char="•"/>
            </a:pPr>
            <a:r>
              <a:rPr lang="da-DK" dirty="0" smtClean="0">
                <a:latin typeface="Century Gothic" panose="020B0502020202020204" pitchFamily="34" charset="0"/>
              </a:rPr>
              <a:t>Fra overførselsindkomster</a:t>
            </a:r>
            <a:endParaRPr lang="da-DK" dirty="0">
              <a:latin typeface="Century Gothic" panose="020B0502020202020204" pitchFamily="34" charset="0"/>
            </a:endParaRPr>
          </a:p>
          <a:p>
            <a:pPr marL="92075" indent="-92075">
              <a:buClr>
                <a:srgbClr val="7090AD"/>
              </a:buClr>
              <a:buFont typeface="Arial" panose="020B0604020202020204" pitchFamily="34" charset="0"/>
              <a:buChar char="•"/>
            </a:pPr>
            <a:endParaRPr lang="da-DK" dirty="0">
              <a:latin typeface="Century Gothic" panose="020B0502020202020204" pitchFamily="34" charset="0"/>
            </a:endParaRPr>
          </a:p>
        </p:txBody>
      </p:sp>
      <p:sp>
        <p:nvSpPr>
          <p:cNvPr id="24" name="PE Text Placeholder 157"/>
          <p:cNvSpPr txBox="1">
            <a:spLocks/>
          </p:cNvSpPr>
          <p:nvPr/>
        </p:nvSpPr>
        <p:spPr bwMode="gray">
          <a:xfrm>
            <a:off x="3307892" y="4225635"/>
            <a:ext cx="2088000" cy="1562763"/>
          </a:xfrm>
          <a:prstGeom prst="rect">
            <a:avLst/>
          </a:prstGeom>
          <a:ln>
            <a:solidFill>
              <a:srgbClr val="7090AD"/>
            </a:solidFill>
          </a:ln>
        </p:spPr>
        <p:txBody>
          <a:bodyPr lIns="108000" tIns="216000" rIns="108000" bIns="108000" anchor="t"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Tx/>
              <a:buNone/>
            </a:pPr>
            <a:endParaRPr lang="en-GB" sz="900" dirty="0"/>
          </a:p>
          <a:p>
            <a:pPr>
              <a:buClrTx/>
              <a:buFont typeface="Trebuchet MS" panose="020B0603020202020204" pitchFamily="34" charset="0"/>
              <a:buChar char="·"/>
            </a:pPr>
            <a:endParaRPr lang="da-DK" sz="900" dirty="0"/>
          </a:p>
        </p:txBody>
      </p:sp>
      <p:sp>
        <p:nvSpPr>
          <p:cNvPr id="25" name="PE Text Placeholder 145"/>
          <p:cNvSpPr txBox="1">
            <a:spLocks/>
          </p:cNvSpPr>
          <p:nvPr/>
        </p:nvSpPr>
        <p:spPr bwMode="gray">
          <a:xfrm>
            <a:off x="3738594" y="4144462"/>
            <a:ext cx="1375378" cy="226591"/>
          </a:xfrm>
          <a:prstGeom prst="rect">
            <a:avLst/>
          </a:prstGeom>
          <a:solidFill>
            <a:schemeClr val="bg1"/>
          </a:solidFill>
          <a:ln>
            <a:noFill/>
          </a:ln>
        </p:spPr>
        <p:txBody>
          <a:bodyPr vert="horz" wrap="square" lIns="144000" tIns="36000" rIns="144000" bIns="36000" rtlCol="0" anchor="ctr" anchorCtr="0">
            <a:spAutoFit/>
          </a:bodyPr>
          <a:lstStyle>
            <a:defPPr>
              <a:defRPr lang="en-US"/>
            </a:defPPr>
            <a:lvl1pPr indent="0" algn="ctr">
              <a:spcBef>
                <a:spcPct val="20000"/>
              </a:spcBef>
              <a:buClr>
                <a:srgbClr val="FF4338"/>
              </a:buClr>
              <a:buFont typeface="Trebuchet MS" panose="020B0603020202020204" pitchFamily="34" charset="0"/>
              <a:buNone/>
              <a:defRPr sz="1400" i="1">
                <a:solidFill>
                  <a:schemeClr val="accent6"/>
                </a:solidFill>
                <a:latin typeface="Times New Roman" panose="02020603050405020304" pitchFamily="18" charset="0"/>
                <a:cs typeface="Times New Roman" panose="02020603050405020304" pitchFamily="18" charset="0"/>
              </a:defRPr>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da-DK" sz="1000" b="1" dirty="0">
                <a:solidFill>
                  <a:schemeClr val="tx1"/>
                </a:solidFill>
              </a:rPr>
              <a:t>Skat af </a:t>
            </a:r>
            <a:r>
              <a:rPr lang="da-DK" sz="1000" b="1" dirty="0" smtClean="0">
                <a:solidFill>
                  <a:schemeClr val="tx1"/>
                </a:solidFill>
              </a:rPr>
              <a:t>indkomst</a:t>
            </a:r>
            <a:endParaRPr lang="da-DK" sz="1000" b="1" dirty="0">
              <a:solidFill>
                <a:schemeClr val="tx1"/>
              </a:solidFill>
            </a:endParaRPr>
          </a:p>
        </p:txBody>
      </p:sp>
      <p:sp>
        <p:nvSpPr>
          <p:cNvPr id="19" name="Pladsholder til diasnummer 18"/>
          <p:cNvSpPr>
            <a:spLocks noGrp="1"/>
          </p:cNvSpPr>
          <p:nvPr>
            <p:ph type="sldNum" sz="quarter" idx="12"/>
          </p:nvPr>
        </p:nvSpPr>
        <p:spPr/>
        <p:txBody>
          <a:bodyPr/>
          <a:lstStyle/>
          <a:p>
            <a:fld id="{1C4DB2EE-0873-4EBD-BD17-6A767A2B9A33}" type="slidenum">
              <a:rPr lang="da-DK" smtClean="0"/>
              <a:pPr/>
              <a:t>28</a:t>
            </a:fld>
            <a:endParaRPr lang="da-DK" dirty="0"/>
          </a:p>
        </p:txBody>
      </p:sp>
    </p:spTree>
    <p:extLst>
      <p:ext uri="{BB962C8B-B14F-4D97-AF65-F5344CB8AC3E}">
        <p14:creationId xmlns:p14="http://schemas.microsoft.com/office/powerpoint/2010/main" val="236750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Vidensdatabasen - priser</a:t>
            </a:r>
            <a:endParaRPr lang="da-DK" dirty="0"/>
          </a:p>
        </p:txBody>
      </p:sp>
      <p:sp>
        <p:nvSpPr>
          <p:cNvPr id="3" name="Pladsholder til indhold 2"/>
          <p:cNvSpPr>
            <a:spLocks noGrp="1"/>
          </p:cNvSpPr>
          <p:nvPr>
            <p:ph idx="1"/>
          </p:nvPr>
        </p:nvSpPr>
        <p:spPr/>
        <p:txBody>
          <a:bodyPr/>
          <a:lstStyle/>
          <a:p>
            <a:endParaRPr lang="da-DK"/>
          </a:p>
        </p:txBody>
      </p:sp>
      <p:sp>
        <p:nvSpPr>
          <p:cNvPr id="5" name="Pladsholder til diasnummer 4"/>
          <p:cNvSpPr>
            <a:spLocks noGrp="1"/>
          </p:cNvSpPr>
          <p:nvPr>
            <p:ph type="sldNum" sz="quarter" idx="12"/>
          </p:nvPr>
        </p:nvSpPr>
        <p:spPr/>
        <p:txBody>
          <a:bodyPr/>
          <a:lstStyle/>
          <a:p>
            <a:fld id="{1C4DB2EE-0873-4EBD-BD17-6A767A2B9A33}" type="slidenum">
              <a:rPr lang="da-DK" smtClean="0"/>
              <a:pPr/>
              <a:t>29</a:t>
            </a:fld>
            <a:endParaRPr lang="da-DK" dirty="0"/>
          </a:p>
        </p:txBody>
      </p:sp>
      <p:sp>
        <p:nvSpPr>
          <p:cNvPr id="6" name="Afrundet rektangel 5"/>
          <p:cNvSpPr/>
          <p:nvPr/>
        </p:nvSpPr>
        <p:spPr>
          <a:xfrm>
            <a:off x="2529189" y="4969211"/>
            <a:ext cx="4669277" cy="758757"/>
          </a:xfrm>
          <a:prstGeom prst="roundRect">
            <a:avLst/>
          </a:prstGeom>
          <a:noFill/>
          <a:ln w="158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a-DK" dirty="0" err="1" smtClean="0">
                <a:solidFill>
                  <a:schemeClr val="tx2"/>
                </a:solidFill>
              </a:rPr>
              <a:t>SØM’s</a:t>
            </a:r>
            <a:r>
              <a:rPr lang="da-DK" dirty="0" smtClean="0">
                <a:solidFill>
                  <a:schemeClr val="tx2"/>
                </a:solidFill>
              </a:rPr>
              <a:t> </a:t>
            </a:r>
            <a:r>
              <a:rPr lang="da-DK" dirty="0" err="1" smtClean="0">
                <a:solidFill>
                  <a:schemeClr val="tx2"/>
                </a:solidFill>
              </a:rPr>
              <a:t>Vidensdatabase</a:t>
            </a:r>
            <a:endParaRPr lang="da-DK" dirty="0">
              <a:solidFill>
                <a:schemeClr val="tx2"/>
              </a:solidFill>
            </a:endParaRPr>
          </a:p>
        </p:txBody>
      </p:sp>
      <p:cxnSp>
        <p:nvCxnSpPr>
          <p:cNvPr id="7" name="Lige pilforbindelse 6"/>
          <p:cNvCxnSpPr/>
          <p:nvPr/>
        </p:nvCxnSpPr>
        <p:spPr>
          <a:xfrm flipV="1">
            <a:off x="2681590"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8" name="Lige pilforbindelse 7"/>
          <p:cNvCxnSpPr/>
          <p:nvPr/>
        </p:nvCxnSpPr>
        <p:spPr>
          <a:xfrm flipV="1">
            <a:off x="5003258" y="3867702"/>
            <a:ext cx="0" cy="109015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9" name="Lige pilforbindelse 8"/>
          <p:cNvCxnSpPr/>
          <p:nvPr/>
        </p:nvCxnSpPr>
        <p:spPr>
          <a:xfrm flipV="1">
            <a:off x="6673173" y="3867702"/>
            <a:ext cx="0" cy="1101509"/>
          </a:xfrm>
          <a:prstGeom prst="straightConnector1">
            <a:avLst/>
          </a:prstGeom>
          <a:ln w="15875">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63">
            <a:extLst>
              <a:ext uri="{FF2B5EF4-FFF2-40B4-BE49-F238E27FC236}">
                <a16:creationId xmlns:lc="http://schemas.openxmlformats.org/drawingml/2006/lockedCanvas" xmlns="" xmlns:a16="http://schemas.microsoft.com/office/drawing/2014/main" xmlns:xdr="http://schemas.openxmlformats.org/drawingml/2006/spreadsheetDrawing" id="{C0D3B913-490D-41E5-88B1-6FDB10191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4" y="2003762"/>
            <a:ext cx="8861808" cy="1863940"/>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6063002" y="2003762"/>
            <a:ext cx="1220341" cy="194421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90526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a:xfrm>
            <a:off x="4247964" y="3104964"/>
            <a:ext cx="720000" cy="28800"/>
          </a:xfrm>
        </p:spPr>
        <p:txBody>
          <a:bodyPr>
            <a:normAutofit fontScale="25000" lnSpcReduction="20000"/>
          </a:bodyPr>
          <a:lstStyle/>
          <a:p>
            <a:endParaRPr lang="da-DK"/>
          </a:p>
        </p:txBody>
      </p:sp>
      <p:sp>
        <p:nvSpPr>
          <p:cNvPr id="3" name="Undertitel 2"/>
          <p:cNvSpPr>
            <a:spLocks noGrp="1"/>
          </p:cNvSpPr>
          <p:nvPr>
            <p:ph type="subTitle" idx="1"/>
          </p:nvPr>
        </p:nvSpPr>
        <p:spPr>
          <a:xfrm>
            <a:off x="4175956" y="3176972"/>
            <a:ext cx="4329473" cy="496652"/>
          </a:xfrm>
        </p:spPr>
        <p:txBody>
          <a:bodyPr/>
          <a:lstStyle/>
          <a:p>
            <a:r>
              <a:rPr lang="da-DK" dirty="0" smtClean="0"/>
              <a:t>Dokumentation af indsatserne</a:t>
            </a:r>
            <a:endParaRPr lang="da-DK" dirty="0"/>
          </a:p>
        </p:txBody>
      </p:sp>
      <p:sp>
        <p:nvSpPr>
          <p:cNvPr id="4" name="Pladsholder til tekst 3"/>
          <p:cNvSpPr>
            <a:spLocks noGrp="1"/>
          </p:cNvSpPr>
          <p:nvPr>
            <p:ph type="body" sz="quarter" idx="14"/>
          </p:nvPr>
        </p:nvSpPr>
        <p:spPr/>
        <p:txBody>
          <a:bodyPr>
            <a:normAutofit fontScale="25000" lnSpcReduction="20000"/>
          </a:bodyPr>
          <a:lstStyle/>
          <a:p>
            <a:endParaRPr lang="da-DK"/>
          </a:p>
        </p:txBody>
      </p:sp>
      <p:sp>
        <p:nvSpPr>
          <p:cNvPr id="5" name="Pladsholder til tekst 4"/>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3391216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Priser</a:t>
            </a:r>
            <a:endParaRPr lang="da-DK" dirty="0"/>
          </a:p>
        </p:txBody>
      </p:sp>
      <p:sp>
        <p:nvSpPr>
          <p:cNvPr id="3" name="Pladsholder til indhold 2"/>
          <p:cNvSpPr>
            <a:spLocks noGrp="1"/>
          </p:cNvSpPr>
          <p:nvPr>
            <p:ph idx="1"/>
          </p:nvPr>
        </p:nvSpPr>
        <p:spPr/>
        <p:txBody>
          <a:bodyPr>
            <a:normAutofit/>
          </a:bodyPr>
          <a:lstStyle/>
          <a:p>
            <a:endParaRPr lang="da-DK" dirty="0" smtClean="0"/>
          </a:p>
          <a:p>
            <a:endParaRPr lang="da-DK" dirty="0"/>
          </a:p>
          <a:p>
            <a:endParaRPr lang="da-DK" dirty="0" smtClean="0"/>
          </a:p>
          <a:p>
            <a:endParaRPr lang="da-DK" dirty="0"/>
          </a:p>
          <a:p>
            <a:endParaRPr lang="da-DK" dirty="0" smtClean="0"/>
          </a:p>
          <a:p>
            <a:endParaRPr lang="da-DK" dirty="0"/>
          </a:p>
          <a:p>
            <a:endParaRPr lang="da-DK" dirty="0" smtClean="0"/>
          </a:p>
          <a:p>
            <a:r>
              <a:rPr lang="da-DK" dirty="0" smtClean="0"/>
              <a:t>Priserne </a:t>
            </a:r>
            <a:r>
              <a:rPr lang="da-DK" dirty="0"/>
              <a:t>stammer fra eksisterende kilder eller nye beregninger</a:t>
            </a:r>
          </a:p>
          <a:p>
            <a:r>
              <a:rPr lang="da-DK" dirty="0" smtClean="0"/>
              <a:t>Nogle priser er målgruppespecifikke, mens andre er gennemsnitspriser på tværs af målgrupper </a:t>
            </a:r>
          </a:p>
        </p:txBody>
      </p:sp>
      <p:sp>
        <p:nvSpPr>
          <p:cNvPr id="5" name="Pladsholder til diasnummer 4"/>
          <p:cNvSpPr>
            <a:spLocks noGrp="1"/>
          </p:cNvSpPr>
          <p:nvPr>
            <p:ph type="sldNum" sz="quarter" idx="12"/>
          </p:nvPr>
        </p:nvSpPr>
        <p:spPr/>
        <p:txBody>
          <a:bodyPr/>
          <a:lstStyle/>
          <a:p>
            <a:fld id="{1C4DB2EE-0873-4EBD-BD17-6A767A2B9A33}" type="slidenum">
              <a:rPr lang="da-DK" smtClean="0"/>
              <a:pPr/>
              <a:t>30</a:t>
            </a:fld>
            <a:endParaRPr lang="da-DK" dirty="0"/>
          </a:p>
        </p:txBody>
      </p:sp>
      <p:sp>
        <p:nvSpPr>
          <p:cNvPr id="6" name="AutoShape 2" descr="Billedresultat for peng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PE Text Placeholder 157">
            <a:extLst>
              <a:ext uri="{FF2B5EF4-FFF2-40B4-BE49-F238E27FC236}">
                <a16:creationId xmlns:a16="http://schemas.microsoft.com/office/drawing/2014/main" xmlns="" id="{F6F773F2-E4DA-49BB-B990-7EDAF23F1E11}"/>
              </a:ext>
            </a:extLst>
          </p:cNvPr>
          <p:cNvSpPr txBox="1">
            <a:spLocks/>
          </p:cNvSpPr>
          <p:nvPr/>
        </p:nvSpPr>
        <p:spPr bwMode="gray">
          <a:xfrm>
            <a:off x="1043608" y="1520788"/>
            <a:ext cx="7200000" cy="561108"/>
          </a:xfrm>
          <a:prstGeom prst="rect">
            <a:avLst/>
          </a:prstGeom>
          <a:solidFill>
            <a:srgbClr val="E1E1E1"/>
          </a:solidFill>
          <a:ln>
            <a:noFill/>
          </a:ln>
        </p:spPr>
        <p:txBody>
          <a:bodyPr lIns="108000" tIns="108000" rIns="108000" bIns="108000" anchor="ctr"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
                <a:schemeClr val="tx1"/>
              </a:buClr>
              <a:buNone/>
            </a:pPr>
            <a:r>
              <a:rPr lang="da-DK" sz="1600" dirty="0"/>
              <a:t>Tre priser for hver konsekvens: En for kommune, region og stat </a:t>
            </a:r>
          </a:p>
        </p:txBody>
      </p:sp>
      <p:sp>
        <p:nvSpPr>
          <p:cNvPr id="8" name="PE Text Placeholder 157">
            <a:extLst>
              <a:ext uri="{FF2B5EF4-FFF2-40B4-BE49-F238E27FC236}">
                <a16:creationId xmlns:a16="http://schemas.microsoft.com/office/drawing/2014/main" xmlns="" id="{054FD148-76C5-44AC-9656-808762496CEA}"/>
              </a:ext>
            </a:extLst>
          </p:cNvPr>
          <p:cNvSpPr txBox="1">
            <a:spLocks/>
          </p:cNvSpPr>
          <p:nvPr/>
        </p:nvSpPr>
        <p:spPr bwMode="gray">
          <a:xfrm>
            <a:off x="1043608" y="2143593"/>
            <a:ext cx="7200000" cy="561108"/>
          </a:xfrm>
          <a:prstGeom prst="rect">
            <a:avLst/>
          </a:prstGeom>
          <a:solidFill>
            <a:srgbClr val="E1E1E1"/>
          </a:solidFill>
          <a:ln>
            <a:noFill/>
          </a:ln>
        </p:spPr>
        <p:txBody>
          <a:bodyPr lIns="108000" tIns="108000" rIns="108000" bIns="108000" anchor="ctr"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
                <a:schemeClr val="tx1"/>
              </a:buClr>
              <a:buNone/>
            </a:pPr>
            <a:r>
              <a:rPr lang="da-DK" sz="1600" dirty="0"/>
              <a:t>Opgjort efter refusion</a:t>
            </a:r>
          </a:p>
        </p:txBody>
      </p:sp>
      <p:sp>
        <p:nvSpPr>
          <p:cNvPr id="9" name="PE Text Placeholder 157">
            <a:extLst>
              <a:ext uri="{FF2B5EF4-FFF2-40B4-BE49-F238E27FC236}">
                <a16:creationId xmlns:a16="http://schemas.microsoft.com/office/drawing/2014/main" xmlns="" id="{29AD2F0D-5163-41C7-8647-6B5506B0C3D4}"/>
              </a:ext>
            </a:extLst>
          </p:cNvPr>
          <p:cNvSpPr txBox="1">
            <a:spLocks/>
          </p:cNvSpPr>
          <p:nvPr/>
        </p:nvSpPr>
        <p:spPr bwMode="gray">
          <a:xfrm>
            <a:off x="1043608" y="2766398"/>
            <a:ext cx="7200000" cy="561108"/>
          </a:xfrm>
          <a:prstGeom prst="rect">
            <a:avLst/>
          </a:prstGeom>
          <a:solidFill>
            <a:srgbClr val="E1E1E1"/>
          </a:solidFill>
          <a:ln>
            <a:noFill/>
          </a:ln>
        </p:spPr>
        <p:txBody>
          <a:bodyPr lIns="108000" tIns="108000" rIns="108000" bIns="108000" anchor="ctr"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
                <a:schemeClr val="tx1"/>
              </a:buClr>
              <a:buNone/>
            </a:pPr>
            <a:r>
              <a:rPr lang="da-DK" sz="1600" dirty="0"/>
              <a:t>Udligning ikke inkluderet</a:t>
            </a:r>
          </a:p>
        </p:txBody>
      </p:sp>
      <p:sp>
        <p:nvSpPr>
          <p:cNvPr id="10" name="PE Text Placeholder 157">
            <a:extLst>
              <a:ext uri="{FF2B5EF4-FFF2-40B4-BE49-F238E27FC236}">
                <a16:creationId xmlns:a16="http://schemas.microsoft.com/office/drawing/2014/main" xmlns="" id="{61D96B7B-2F6F-4E92-9EF5-10BD45956D06}"/>
              </a:ext>
            </a:extLst>
          </p:cNvPr>
          <p:cNvSpPr txBox="1">
            <a:spLocks/>
          </p:cNvSpPr>
          <p:nvPr/>
        </p:nvSpPr>
        <p:spPr bwMode="gray">
          <a:xfrm>
            <a:off x="1043608" y="3389204"/>
            <a:ext cx="7200000" cy="561108"/>
          </a:xfrm>
          <a:prstGeom prst="rect">
            <a:avLst/>
          </a:prstGeom>
          <a:solidFill>
            <a:srgbClr val="E1E1E1"/>
          </a:solidFill>
          <a:ln>
            <a:noFill/>
          </a:ln>
        </p:spPr>
        <p:txBody>
          <a:bodyPr lIns="108000" tIns="108000" rIns="108000" bIns="108000" anchor="ctr" anchorCtr="0">
            <a:noAutofit/>
          </a:bodyPr>
          <a:lstStyle>
            <a:defPPr>
              <a:defRPr lang="en-US"/>
            </a:defPPr>
            <a:lvl1pPr marL="180975" indent="-180975">
              <a:spcBef>
                <a:spcPct val="20000"/>
              </a:spcBef>
              <a:buClr>
                <a:srgbClr val="FF4338"/>
              </a:buClr>
              <a:buFont typeface="Trebuchet MS" panose="020B0603020202020204" pitchFamily="34" charset="0"/>
              <a:buChar char="+"/>
              <a:defRPr sz="1200"/>
            </a:lvl1pPr>
            <a:lvl2pPr marL="358775" indent="-177800">
              <a:spcBef>
                <a:spcPct val="20000"/>
              </a:spcBef>
              <a:buClr>
                <a:srgbClr val="FF4338"/>
              </a:buClr>
              <a:buFont typeface="Trebuchet MS" panose="020B0603020202020204" pitchFamily="34" charset="0"/>
              <a:buChar char="+"/>
              <a:defRPr sz="900"/>
            </a:lvl2pPr>
            <a:lvl3pPr marL="539750" indent="-180975">
              <a:spcBef>
                <a:spcPct val="20000"/>
              </a:spcBef>
              <a:buClr>
                <a:srgbClr val="FF4338"/>
              </a:buClr>
              <a:buFont typeface="Trebuchet MS" panose="020B0603020202020204" pitchFamily="34" charset="0"/>
              <a:buChar char="+"/>
              <a:defRPr sz="900"/>
            </a:lvl3pPr>
            <a:lvl4pPr marL="717550" indent="-177800">
              <a:spcBef>
                <a:spcPct val="20000"/>
              </a:spcBef>
              <a:buClr>
                <a:srgbClr val="FF4338"/>
              </a:buClr>
              <a:buFont typeface="Trebuchet MS" panose="020B0603020202020204" pitchFamily="34" charset="0"/>
              <a:buChar char="+"/>
              <a:defRPr sz="900"/>
            </a:lvl4pPr>
            <a:lvl5pPr marL="895350" indent="-177800">
              <a:spcBef>
                <a:spcPct val="20000"/>
              </a:spcBef>
              <a:buClr>
                <a:srgbClr val="FF4338"/>
              </a:buClr>
              <a:buFont typeface="Trebuchet MS" panose="020B0603020202020204" pitchFamily="34" charset="0"/>
              <a:buChar char="+"/>
              <a:defRPr sz="9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Clr>
                <a:schemeClr val="tx1"/>
              </a:buClr>
              <a:buNone/>
            </a:pPr>
            <a:r>
              <a:rPr lang="da-DK" sz="1600" dirty="0"/>
              <a:t>Inklusive driftsudgifter og overhead</a:t>
            </a:r>
          </a:p>
        </p:txBody>
      </p:sp>
    </p:spTree>
    <p:extLst>
      <p:ext uri="{BB962C8B-B14F-4D97-AF65-F5344CB8AC3E}">
        <p14:creationId xmlns:p14="http://schemas.microsoft.com/office/powerpoint/2010/main" val="1127403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425" y="5337212"/>
            <a:ext cx="1631271"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a-DK" dirty="0" smtClean="0"/>
              <a:t>Opmærksomhedspunkter ved brug af </a:t>
            </a:r>
            <a:r>
              <a:rPr lang="da-DK" dirty="0" err="1" smtClean="0"/>
              <a:t>SØMs</a:t>
            </a:r>
            <a:r>
              <a:rPr lang="da-DK" dirty="0" smtClean="0"/>
              <a:t> </a:t>
            </a:r>
            <a:r>
              <a:rPr lang="da-DK" dirty="0" err="1" smtClean="0"/>
              <a:t>vidensdatabase</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Effektstudier:</a:t>
            </a:r>
          </a:p>
          <a:p>
            <a:r>
              <a:rPr lang="da-DK" dirty="0" smtClean="0"/>
              <a:t>Er der overensstemmelse mellem målgruppe, indsats, effektmål</a:t>
            </a:r>
            <a:r>
              <a:rPr lang="da-DK" dirty="0"/>
              <a:t> </a:t>
            </a:r>
            <a:r>
              <a:rPr lang="da-DK" dirty="0" smtClean="0"/>
              <a:t>og kontekst i min beregning og i studiet?</a:t>
            </a:r>
          </a:p>
          <a:p>
            <a:pPr marL="0" indent="0">
              <a:buNone/>
            </a:pPr>
            <a:endParaRPr lang="da-DK" dirty="0" smtClean="0"/>
          </a:p>
          <a:p>
            <a:pPr marL="0" indent="0">
              <a:buNone/>
            </a:pPr>
            <a:r>
              <a:rPr lang="da-DK" dirty="0" smtClean="0"/>
              <a:t>Konsekvenser:</a:t>
            </a:r>
            <a:endParaRPr lang="da-DK" dirty="0"/>
          </a:p>
          <a:p>
            <a:r>
              <a:rPr lang="da-DK" dirty="0"/>
              <a:t>P</a:t>
            </a:r>
            <a:r>
              <a:rPr lang="da-DK" dirty="0" smtClean="0"/>
              <a:t>asser </a:t>
            </a:r>
            <a:r>
              <a:rPr lang="da-DK" dirty="0" err="1" smtClean="0"/>
              <a:t>SØMs</a:t>
            </a:r>
            <a:r>
              <a:rPr lang="da-DK" dirty="0" smtClean="0"/>
              <a:t> </a:t>
            </a:r>
            <a:r>
              <a:rPr lang="da-DK" dirty="0"/>
              <a:t>målgruppe med min målgruppe?</a:t>
            </a:r>
          </a:p>
          <a:p>
            <a:r>
              <a:rPr lang="da-DK" dirty="0"/>
              <a:t>P</a:t>
            </a:r>
            <a:r>
              <a:rPr lang="da-DK" dirty="0" smtClean="0"/>
              <a:t>asser </a:t>
            </a:r>
            <a:r>
              <a:rPr lang="da-DK" dirty="0" err="1" smtClean="0"/>
              <a:t>SØMs</a:t>
            </a:r>
            <a:r>
              <a:rPr lang="da-DK" dirty="0" smtClean="0"/>
              <a:t> registereffektmål </a:t>
            </a:r>
            <a:r>
              <a:rPr lang="da-DK" dirty="0"/>
              <a:t>med mit effektmål</a:t>
            </a:r>
            <a:r>
              <a:rPr lang="da-DK" dirty="0" smtClean="0"/>
              <a:t>?</a:t>
            </a:r>
          </a:p>
          <a:p>
            <a:pPr marL="0" indent="0">
              <a:buNone/>
            </a:pPr>
            <a:endParaRPr lang="da-DK" dirty="0" smtClean="0"/>
          </a:p>
          <a:p>
            <a:pPr marL="0" indent="0">
              <a:buNone/>
            </a:pPr>
            <a:r>
              <a:rPr lang="da-DK" dirty="0" smtClean="0"/>
              <a:t>Priser:</a:t>
            </a:r>
          </a:p>
          <a:p>
            <a:r>
              <a:rPr lang="da-DK" dirty="0" smtClean="0"/>
              <a:t>Passer </a:t>
            </a:r>
            <a:r>
              <a:rPr lang="da-DK" dirty="0" err="1" smtClean="0"/>
              <a:t>SØMs</a:t>
            </a:r>
            <a:r>
              <a:rPr lang="da-DK" dirty="0" smtClean="0"/>
              <a:t> gennemsnitspriser i min kontekst?</a:t>
            </a:r>
          </a:p>
          <a:p>
            <a:pPr marL="0" indent="0">
              <a:buNone/>
            </a:pPr>
            <a:endParaRPr lang="da-DK" dirty="0"/>
          </a:p>
          <a:p>
            <a:pPr marL="0" indent="0">
              <a:buNone/>
            </a:pPr>
            <a:r>
              <a:rPr lang="da-DK" dirty="0" smtClean="0"/>
              <a:t>Hvis ikke, </a:t>
            </a:r>
            <a:r>
              <a:rPr lang="da-DK" dirty="0"/>
              <a:t>bør </a:t>
            </a:r>
            <a:r>
              <a:rPr lang="da-DK" dirty="0" smtClean="0"/>
              <a:t>du </a:t>
            </a:r>
            <a:r>
              <a:rPr lang="da-DK" dirty="0"/>
              <a:t>justere i </a:t>
            </a:r>
            <a:r>
              <a:rPr lang="da-DK" dirty="0" err="1"/>
              <a:t>SØM's</a:t>
            </a:r>
            <a:r>
              <a:rPr lang="da-DK" dirty="0"/>
              <a:t> </a:t>
            </a:r>
            <a:r>
              <a:rPr lang="da-DK" dirty="0" smtClean="0"/>
              <a:t>estimater </a:t>
            </a:r>
            <a:r>
              <a:rPr lang="da-DK" dirty="0"/>
              <a:t>eller indtaste </a:t>
            </a:r>
            <a:r>
              <a:rPr lang="da-DK" dirty="0" smtClean="0"/>
              <a:t>dine egne </a:t>
            </a:r>
          </a:p>
        </p:txBody>
      </p:sp>
      <p:sp>
        <p:nvSpPr>
          <p:cNvPr id="5" name="Pladsholder til diasnummer 4"/>
          <p:cNvSpPr>
            <a:spLocks noGrp="1"/>
          </p:cNvSpPr>
          <p:nvPr>
            <p:ph type="sldNum" sz="quarter" idx="12"/>
          </p:nvPr>
        </p:nvSpPr>
        <p:spPr/>
        <p:txBody>
          <a:bodyPr/>
          <a:lstStyle/>
          <a:p>
            <a:fld id="{1C4DB2EE-0873-4EBD-BD17-6A767A2B9A33}" type="slidenum">
              <a:rPr lang="da-DK" smtClean="0"/>
              <a:pPr/>
              <a:t>31</a:t>
            </a:fld>
            <a:endParaRPr lang="da-DK" dirty="0"/>
          </a:p>
        </p:txBody>
      </p:sp>
      <p:sp>
        <p:nvSpPr>
          <p:cNvPr id="7" name="Højre klammeparentes 6"/>
          <p:cNvSpPr/>
          <p:nvPr/>
        </p:nvSpPr>
        <p:spPr>
          <a:xfrm>
            <a:off x="6192180" y="3248980"/>
            <a:ext cx="108012" cy="5760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8" name="Tekstboks 7"/>
          <p:cNvSpPr txBox="1"/>
          <p:nvPr/>
        </p:nvSpPr>
        <p:spPr>
          <a:xfrm>
            <a:off x="6444208" y="3429000"/>
            <a:ext cx="2160240" cy="246221"/>
          </a:xfrm>
          <a:prstGeom prst="rect">
            <a:avLst/>
          </a:prstGeom>
          <a:noFill/>
        </p:spPr>
        <p:txBody>
          <a:bodyPr wrap="square" lIns="0" tIns="0" rIns="0" bIns="0" rtlCol="0">
            <a:spAutoFit/>
          </a:bodyPr>
          <a:lstStyle/>
          <a:p>
            <a:r>
              <a:rPr lang="da-DK" sz="1600" dirty="0" smtClean="0"/>
              <a:t>Modellen hjælper dig</a:t>
            </a:r>
          </a:p>
        </p:txBody>
      </p:sp>
    </p:spTree>
    <p:extLst>
      <p:ext uri="{BB962C8B-B14F-4D97-AF65-F5344CB8AC3E}">
        <p14:creationId xmlns:p14="http://schemas.microsoft.com/office/powerpoint/2010/main" val="2367373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tekst 9"/>
          <p:cNvSpPr>
            <a:spLocks noGrp="1"/>
          </p:cNvSpPr>
          <p:nvPr>
            <p:ph type="body" sz="quarter" idx="13"/>
          </p:nvPr>
        </p:nvSpPr>
        <p:spPr/>
        <p:txBody>
          <a:bodyPr>
            <a:normAutofit/>
          </a:bodyPr>
          <a:lstStyle/>
          <a:p>
            <a:pPr lvl="0"/>
            <a:r>
              <a:rPr lang="da-DK" dirty="0"/>
              <a:t>Gode SØM-beregninger kræver både økonomfaglig og socialfaglig indsigt</a:t>
            </a:r>
          </a:p>
          <a:p>
            <a:endParaRPr lang="da-DK" dirty="0" smtClean="0"/>
          </a:p>
          <a:p>
            <a:r>
              <a:rPr lang="da-DK" dirty="0" smtClean="0"/>
              <a:t>Resultatet </a:t>
            </a:r>
            <a:r>
              <a:rPr lang="da-DK" dirty="0"/>
              <a:t>er ikke mere sikkert end input</a:t>
            </a:r>
          </a:p>
          <a:p>
            <a:pPr marL="0" indent="0">
              <a:buNone/>
            </a:pPr>
            <a:endParaRPr lang="da-DK" dirty="0"/>
          </a:p>
          <a:p>
            <a:r>
              <a:rPr lang="da-DK" dirty="0"/>
              <a:t>Lav </a:t>
            </a:r>
            <a:r>
              <a:rPr lang="da-DK" u="sng" dirty="0"/>
              <a:t>følsomhedsanalyser</a:t>
            </a:r>
            <a:r>
              <a:rPr lang="da-DK" dirty="0"/>
              <a:t> og vær forsigtig i tolkning af resultaterne!</a:t>
            </a:r>
          </a:p>
          <a:p>
            <a:pPr marL="0" indent="0">
              <a:buNone/>
            </a:pPr>
            <a:endParaRPr lang="da-DK" dirty="0"/>
          </a:p>
        </p:txBody>
      </p:sp>
      <p:sp>
        <p:nvSpPr>
          <p:cNvPr id="7" name="Pladsholder til diasnummer 6"/>
          <p:cNvSpPr>
            <a:spLocks noGrp="1"/>
          </p:cNvSpPr>
          <p:nvPr>
            <p:ph type="sldNum" sz="quarter" idx="16"/>
          </p:nvPr>
        </p:nvSpPr>
        <p:spPr/>
        <p:txBody>
          <a:bodyPr/>
          <a:lstStyle/>
          <a:p>
            <a:fld id="{1C4DB2EE-0873-4EBD-BD17-6A767A2B9A33}" type="slidenum">
              <a:rPr lang="da-DK" smtClean="0"/>
              <a:pPr/>
              <a:t>32</a:t>
            </a:fld>
            <a:endParaRPr lang="da-DK" dirty="0"/>
          </a:p>
        </p:txBody>
      </p:sp>
      <p:sp>
        <p:nvSpPr>
          <p:cNvPr id="8" name="Titel 7"/>
          <p:cNvSpPr>
            <a:spLocks noGrp="1"/>
          </p:cNvSpPr>
          <p:nvPr>
            <p:ph type="title"/>
          </p:nvPr>
        </p:nvSpPr>
        <p:spPr/>
        <p:txBody>
          <a:bodyPr/>
          <a:lstStyle/>
          <a:p>
            <a:r>
              <a:rPr lang="da-DK" dirty="0"/>
              <a:t>For alle </a:t>
            </a:r>
            <a:r>
              <a:rPr lang="da-DK" dirty="0" smtClean="0"/>
              <a:t>SØM </a:t>
            </a:r>
            <a:r>
              <a:rPr lang="da-DK" dirty="0"/>
              <a:t>analyser…</a:t>
            </a:r>
          </a:p>
        </p:txBody>
      </p:sp>
      <p:grpSp>
        <p:nvGrpSpPr>
          <p:cNvPr id="6" name="Group 8">
            <a:extLst>
              <a:ext uri="{FF2B5EF4-FFF2-40B4-BE49-F238E27FC236}">
                <a16:creationId xmlns:lc="http://schemas.openxmlformats.org/drawingml/2006/lockedCanvas" xmlns:a16="http://schemas.microsoft.com/office/drawing/2014/main" xmlns="" id="{A0CE4AAE-344C-4C9E-9D01-3E3F4E5C0B4E}"/>
              </a:ext>
            </a:extLst>
          </p:cNvPr>
          <p:cNvGrpSpPr/>
          <p:nvPr/>
        </p:nvGrpSpPr>
        <p:grpSpPr>
          <a:xfrm>
            <a:off x="4788024" y="665621"/>
            <a:ext cx="4635250" cy="4023520"/>
            <a:chOff x="1461393" y="2348973"/>
            <a:chExt cx="3117517" cy="3144972"/>
          </a:xfrm>
        </p:grpSpPr>
        <p:sp>
          <p:nvSpPr>
            <p:cNvPr id="17" name="PE Text Placeholder 146">
              <a:extLst>
                <a:ext uri="{FF2B5EF4-FFF2-40B4-BE49-F238E27FC236}">
                  <a16:creationId xmlns:lc="http://schemas.openxmlformats.org/drawingml/2006/lockedCanvas" xmlns:a16="http://schemas.microsoft.com/office/drawing/2014/main" xmlns="" id="{BB982C94-8CD1-441D-B121-DFEED7F706A1}"/>
                </a:ext>
              </a:extLst>
            </p:cNvPr>
            <p:cNvSpPr txBox="1">
              <a:spLocks/>
            </p:cNvSpPr>
            <p:nvPr/>
          </p:nvSpPr>
          <p:spPr bwMode="gray">
            <a:xfrm>
              <a:off x="1884263" y="2863452"/>
              <a:ext cx="720000" cy="720000"/>
            </a:xfrm>
            <a:prstGeom prst="rect">
              <a:avLst/>
            </a:prstGeom>
            <a:solidFill>
              <a:srgbClr val="F6EC90"/>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18" name="PE Text Placeholder 146">
              <a:extLst>
                <a:ext uri="{FF2B5EF4-FFF2-40B4-BE49-F238E27FC236}">
                  <a16:creationId xmlns:lc="http://schemas.openxmlformats.org/drawingml/2006/lockedCanvas" xmlns:a16="http://schemas.microsoft.com/office/drawing/2014/main" xmlns="" id="{7B2A460D-0CFC-467B-A16B-ECE5D8F85CEC}"/>
                </a:ext>
              </a:extLst>
            </p:cNvPr>
            <p:cNvSpPr txBox="1">
              <a:spLocks/>
            </p:cNvSpPr>
            <p:nvPr/>
          </p:nvSpPr>
          <p:spPr bwMode="gray">
            <a:xfrm>
              <a:off x="2604263" y="2863452"/>
              <a:ext cx="720000" cy="720000"/>
            </a:xfrm>
            <a:prstGeom prst="rect">
              <a:avLst/>
            </a:prstGeom>
            <a:solidFill>
              <a:srgbClr val="F0AEA9"/>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19" name="PE Text Placeholder 146">
              <a:extLst>
                <a:ext uri="{FF2B5EF4-FFF2-40B4-BE49-F238E27FC236}">
                  <a16:creationId xmlns:lc="http://schemas.openxmlformats.org/drawingml/2006/lockedCanvas" xmlns:a16="http://schemas.microsoft.com/office/drawing/2014/main" xmlns="" id="{48F962CC-B01C-46C3-B468-3384E7A6F370}"/>
                </a:ext>
              </a:extLst>
            </p:cNvPr>
            <p:cNvSpPr txBox="1">
              <a:spLocks/>
            </p:cNvSpPr>
            <p:nvPr/>
          </p:nvSpPr>
          <p:spPr bwMode="gray">
            <a:xfrm>
              <a:off x="3325392" y="2863452"/>
              <a:ext cx="720000" cy="720000"/>
            </a:xfrm>
            <a:prstGeom prst="rect">
              <a:avLst/>
            </a:prstGeom>
            <a:solidFill>
              <a:srgbClr val="F0AEA9"/>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20" name="PE Text Placeholder 146">
              <a:extLst>
                <a:ext uri="{FF2B5EF4-FFF2-40B4-BE49-F238E27FC236}">
                  <a16:creationId xmlns:lc="http://schemas.openxmlformats.org/drawingml/2006/lockedCanvas" xmlns:a16="http://schemas.microsoft.com/office/drawing/2014/main" xmlns="" id="{12341FB6-186F-4C49-B2D1-458E34720A76}"/>
                </a:ext>
              </a:extLst>
            </p:cNvPr>
            <p:cNvSpPr txBox="1">
              <a:spLocks/>
            </p:cNvSpPr>
            <p:nvPr/>
          </p:nvSpPr>
          <p:spPr bwMode="gray">
            <a:xfrm>
              <a:off x="1884263" y="3583452"/>
              <a:ext cx="720000" cy="720000"/>
            </a:xfrm>
            <a:prstGeom prst="rect">
              <a:avLst/>
            </a:prstGeom>
            <a:solidFill>
              <a:srgbClr val="CCE1C7"/>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21" name="PE Text Placeholder 146">
              <a:extLst>
                <a:ext uri="{FF2B5EF4-FFF2-40B4-BE49-F238E27FC236}">
                  <a16:creationId xmlns:lc="http://schemas.openxmlformats.org/drawingml/2006/lockedCanvas" xmlns:a16="http://schemas.microsoft.com/office/drawing/2014/main" xmlns="" id="{8D74DA1E-E62A-4F13-B3D2-40A53DFB035D}"/>
                </a:ext>
              </a:extLst>
            </p:cNvPr>
            <p:cNvSpPr txBox="1">
              <a:spLocks/>
            </p:cNvSpPr>
            <p:nvPr/>
          </p:nvSpPr>
          <p:spPr bwMode="gray">
            <a:xfrm>
              <a:off x="2604263" y="3583452"/>
              <a:ext cx="720000" cy="720000"/>
            </a:xfrm>
            <a:prstGeom prst="rect">
              <a:avLst/>
            </a:prstGeom>
            <a:solidFill>
              <a:srgbClr val="F6EC90"/>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22" name="PE Text Placeholder 146">
              <a:extLst>
                <a:ext uri="{FF2B5EF4-FFF2-40B4-BE49-F238E27FC236}">
                  <a16:creationId xmlns:lc="http://schemas.openxmlformats.org/drawingml/2006/lockedCanvas" xmlns:a16="http://schemas.microsoft.com/office/drawing/2014/main" xmlns="" id="{893997FE-17D8-47ED-AF57-6B55705CCD7C}"/>
                </a:ext>
              </a:extLst>
            </p:cNvPr>
            <p:cNvSpPr txBox="1">
              <a:spLocks/>
            </p:cNvSpPr>
            <p:nvPr/>
          </p:nvSpPr>
          <p:spPr bwMode="gray">
            <a:xfrm>
              <a:off x="3325392" y="3583452"/>
              <a:ext cx="720000" cy="720000"/>
            </a:xfrm>
            <a:prstGeom prst="rect">
              <a:avLst/>
            </a:prstGeom>
            <a:solidFill>
              <a:srgbClr val="F0AEA9"/>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23" name="PE Text Placeholder 146">
              <a:extLst>
                <a:ext uri="{FF2B5EF4-FFF2-40B4-BE49-F238E27FC236}">
                  <a16:creationId xmlns:lc="http://schemas.openxmlformats.org/drawingml/2006/lockedCanvas" xmlns:a16="http://schemas.microsoft.com/office/drawing/2014/main" xmlns="" id="{2D563CB3-8E8D-4D1A-9DD1-0A33F427F5F3}"/>
                </a:ext>
              </a:extLst>
            </p:cNvPr>
            <p:cNvSpPr txBox="1">
              <a:spLocks/>
            </p:cNvSpPr>
            <p:nvPr/>
          </p:nvSpPr>
          <p:spPr bwMode="gray">
            <a:xfrm>
              <a:off x="1884263" y="4303452"/>
              <a:ext cx="720000" cy="720000"/>
            </a:xfrm>
            <a:prstGeom prst="rect">
              <a:avLst/>
            </a:prstGeom>
            <a:solidFill>
              <a:srgbClr val="CCE1C7"/>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24" name="PE Text Placeholder 146">
              <a:extLst>
                <a:ext uri="{FF2B5EF4-FFF2-40B4-BE49-F238E27FC236}">
                  <a16:creationId xmlns:lc="http://schemas.openxmlformats.org/drawingml/2006/lockedCanvas" xmlns:a16="http://schemas.microsoft.com/office/drawing/2014/main" xmlns="" id="{585DBBE5-3EF1-40D2-B398-23AFEDD5EAB6}"/>
                </a:ext>
              </a:extLst>
            </p:cNvPr>
            <p:cNvSpPr txBox="1">
              <a:spLocks/>
            </p:cNvSpPr>
            <p:nvPr/>
          </p:nvSpPr>
          <p:spPr bwMode="gray">
            <a:xfrm>
              <a:off x="2604263" y="4303452"/>
              <a:ext cx="720000" cy="720000"/>
            </a:xfrm>
            <a:prstGeom prst="rect">
              <a:avLst/>
            </a:prstGeom>
            <a:solidFill>
              <a:srgbClr val="CCE1C7"/>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25" name="PE Text Placeholder 146">
              <a:extLst>
                <a:ext uri="{FF2B5EF4-FFF2-40B4-BE49-F238E27FC236}">
                  <a16:creationId xmlns:lc="http://schemas.openxmlformats.org/drawingml/2006/lockedCanvas" xmlns:a16="http://schemas.microsoft.com/office/drawing/2014/main" xmlns="" id="{EA609119-EFF8-4339-B38A-721FFDDD76D4}"/>
                </a:ext>
              </a:extLst>
            </p:cNvPr>
            <p:cNvSpPr txBox="1">
              <a:spLocks/>
            </p:cNvSpPr>
            <p:nvPr/>
          </p:nvSpPr>
          <p:spPr bwMode="gray">
            <a:xfrm>
              <a:off x="3325392" y="4303452"/>
              <a:ext cx="720000" cy="720000"/>
            </a:xfrm>
            <a:prstGeom prst="rect">
              <a:avLst/>
            </a:prstGeom>
            <a:solidFill>
              <a:srgbClr val="F6EC90"/>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cxnSp>
          <p:nvCxnSpPr>
            <p:cNvPr id="26" name="Straight Arrow Connector 25">
              <a:extLst>
                <a:ext uri="{FF2B5EF4-FFF2-40B4-BE49-F238E27FC236}">
                  <a16:creationId xmlns:lc="http://schemas.openxmlformats.org/drawingml/2006/lockedCanvas" xmlns:a16="http://schemas.microsoft.com/office/drawing/2014/main" xmlns="" id="{748FBA70-24F4-470C-9813-28C327378737}"/>
                </a:ext>
              </a:extLst>
            </p:cNvPr>
            <p:cNvCxnSpPr>
              <a:cxnSpLocks/>
            </p:cNvCxnSpPr>
            <p:nvPr/>
          </p:nvCxnSpPr>
          <p:spPr>
            <a:xfrm flipV="1">
              <a:off x="1884263" y="2718816"/>
              <a:ext cx="0" cy="23046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lc="http://schemas.openxmlformats.org/drawingml/2006/lockedCanvas" xmlns:a16="http://schemas.microsoft.com/office/drawing/2014/main" xmlns="" id="{3D1B940F-61E8-4EEB-8641-A91AF7B74EFB}"/>
                </a:ext>
              </a:extLst>
            </p:cNvPr>
            <p:cNvCxnSpPr>
              <a:cxnSpLocks/>
            </p:cNvCxnSpPr>
            <p:nvPr/>
          </p:nvCxnSpPr>
          <p:spPr>
            <a:xfrm rot="5400000" flipV="1">
              <a:off x="3025344" y="3871134"/>
              <a:ext cx="0" cy="230463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lc="http://schemas.openxmlformats.org/drawingml/2006/lockedCanvas" xmlns:a16="http://schemas.microsoft.com/office/drawing/2014/main" xmlns="" id="{E3B39745-FAB7-4C12-9B1E-E2D58DEEB0E1}"/>
                </a:ext>
              </a:extLst>
            </p:cNvPr>
            <p:cNvCxnSpPr>
              <a:cxnSpLocks/>
            </p:cNvCxnSpPr>
            <p:nvPr/>
          </p:nvCxnSpPr>
          <p:spPr>
            <a:xfrm>
              <a:off x="2604263" y="2863452"/>
              <a:ext cx="0" cy="2160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lc="http://schemas.openxmlformats.org/drawingml/2006/lockedCanvas" xmlns:a16="http://schemas.microsoft.com/office/drawing/2014/main" xmlns="" id="{CB9591B4-6A97-4DF1-9656-1D26F82C9B26}"/>
                </a:ext>
              </a:extLst>
            </p:cNvPr>
            <p:cNvCxnSpPr>
              <a:cxnSpLocks/>
            </p:cNvCxnSpPr>
            <p:nvPr/>
          </p:nvCxnSpPr>
          <p:spPr>
            <a:xfrm>
              <a:off x="3324263" y="2863452"/>
              <a:ext cx="0" cy="2160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lc="http://schemas.openxmlformats.org/drawingml/2006/lockedCanvas" xmlns:a16="http://schemas.microsoft.com/office/drawing/2014/main" xmlns="" id="{C7A23FED-2ACF-4160-A12C-7C04E770006F}"/>
                </a:ext>
              </a:extLst>
            </p:cNvPr>
            <p:cNvCxnSpPr>
              <a:cxnSpLocks/>
            </p:cNvCxnSpPr>
            <p:nvPr/>
          </p:nvCxnSpPr>
          <p:spPr>
            <a:xfrm flipH="1">
              <a:off x="1895501" y="4302791"/>
              <a:ext cx="21498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lc="http://schemas.openxmlformats.org/drawingml/2006/lockedCanvas" xmlns:a16="http://schemas.microsoft.com/office/drawing/2014/main" xmlns="" id="{1A89F04C-8CDD-4E3F-A9C7-1132E2949F4E}"/>
                </a:ext>
              </a:extLst>
            </p:cNvPr>
            <p:cNvCxnSpPr>
              <a:cxnSpLocks/>
            </p:cNvCxnSpPr>
            <p:nvPr/>
          </p:nvCxnSpPr>
          <p:spPr>
            <a:xfrm flipH="1">
              <a:off x="1895501" y="3583452"/>
              <a:ext cx="21498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lc="http://schemas.openxmlformats.org/drawingml/2006/lockedCanvas" xmlns:a16="http://schemas.microsoft.com/office/drawing/2014/main" xmlns="" id="{84C0CC76-166F-428A-80A0-4CA852B1C68C}"/>
                </a:ext>
              </a:extLst>
            </p:cNvPr>
            <p:cNvSpPr txBox="1"/>
            <p:nvPr/>
          </p:nvSpPr>
          <p:spPr>
            <a:xfrm>
              <a:off x="1799134" y="5283093"/>
              <a:ext cx="2779776" cy="210852"/>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400" dirty="0"/>
                <a:t>Betydning for resultat</a:t>
              </a:r>
            </a:p>
          </p:txBody>
        </p:sp>
        <p:sp>
          <p:nvSpPr>
            <p:cNvPr id="33" name="TextBox 32">
              <a:extLst>
                <a:ext uri="{FF2B5EF4-FFF2-40B4-BE49-F238E27FC236}">
                  <a16:creationId xmlns:lc="http://schemas.openxmlformats.org/drawingml/2006/lockedCanvas" xmlns:a16="http://schemas.microsoft.com/office/drawing/2014/main" xmlns="" id="{44147939-19E1-4F29-83CE-38B4CBDD6C0B}"/>
                </a:ext>
              </a:extLst>
            </p:cNvPr>
            <p:cNvSpPr txBox="1"/>
            <p:nvPr/>
          </p:nvSpPr>
          <p:spPr>
            <a:xfrm>
              <a:off x="1799134" y="5052672"/>
              <a:ext cx="707136" cy="189767"/>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200" dirty="0"/>
                <a:t>Lille</a:t>
              </a:r>
            </a:p>
          </p:txBody>
        </p:sp>
        <p:sp>
          <p:nvSpPr>
            <p:cNvPr id="34" name="TextBox 33">
              <a:extLst>
                <a:ext uri="{FF2B5EF4-FFF2-40B4-BE49-F238E27FC236}">
                  <a16:creationId xmlns:lc="http://schemas.openxmlformats.org/drawingml/2006/lockedCanvas" xmlns:a16="http://schemas.microsoft.com/office/drawing/2014/main" xmlns="" id="{4C55E1F3-50E3-4D41-9783-59F0740F3C00}"/>
                </a:ext>
              </a:extLst>
            </p:cNvPr>
            <p:cNvSpPr txBox="1"/>
            <p:nvPr/>
          </p:nvSpPr>
          <p:spPr>
            <a:xfrm>
              <a:off x="3701933" y="5052672"/>
              <a:ext cx="707136" cy="189767"/>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200" dirty="0"/>
                <a:t>Stor</a:t>
              </a:r>
            </a:p>
          </p:txBody>
        </p:sp>
        <p:grpSp>
          <p:nvGrpSpPr>
            <p:cNvPr id="35" name="Group 34">
              <a:extLst>
                <a:ext uri="{FF2B5EF4-FFF2-40B4-BE49-F238E27FC236}">
                  <a16:creationId xmlns:lc="http://schemas.openxmlformats.org/drawingml/2006/lockedCanvas" xmlns:a16="http://schemas.microsoft.com/office/drawing/2014/main" xmlns="" id="{859EA0FB-527E-4173-A929-ABC1FCE1BE71}"/>
                </a:ext>
              </a:extLst>
            </p:cNvPr>
            <p:cNvGrpSpPr/>
            <p:nvPr/>
          </p:nvGrpSpPr>
          <p:grpSpPr>
            <a:xfrm rot="16200000">
              <a:off x="433386" y="3740714"/>
              <a:ext cx="2609935" cy="166137"/>
              <a:chOff x="2279904" y="1426579"/>
              <a:chExt cx="2609935" cy="166137"/>
            </a:xfrm>
          </p:grpSpPr>
          <p:sp>
            <p:nvSpPr>
              <p:cNvPr id="37" name="TextBox 36">
                <a:extLst>
                  <a:ext uri="{FF2B5EF4-FFF2-40B4-BE49-F238E27FC236}">
                    <a16:creationId xmlns:lc="http://schemas.openxmlformats.org/drawingml/2006/lockedCanvas" xmlns:a16="http://schemas.microsoft.com/office/drawing/2014/main" xmlns="" id="{1275833B-4098-4E3D-8F86-2248FB68569C}"/>
                  </a:ext>
                </a:extLst>
              </p:cNvPr>
              <p:cNvSpPr txBox="1"/>
              <p:nvPr/>
            </p:nvSpPr>
            <p:spPr>
              <a:xfrm>
                <a:off x="2279904" y="1426579"/>
                <a:ext cx="707136" cy="166137"/>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200" dirty="0"/>
                  <a:t>Lille</a:t>
                </a:r>
              </a:p>
            </p:txBody>
          </p:sp>
          <p:sp>
            <p:nvSpPr>
              <p:cNvPr id="38" name="TextBox 37">
                <a:extLst>
                  <a:ext uri="{FF2B5EF4-FFF2-40B4-BE49-F238E27FC236}">
                    <a16:creationId xmlns:lc="http://schemas.openxmlformats.org/drawingml/2006/lockedCanvas" xmlns:a16="http://schemas.microsoft.com/office/drawing/2014/main" xmlns="" id="{CB6F4428-CCC4-48A1-94E2-CF62A263478D}"/>
                  </a:ext>
                </a:extLst>
              </p:cNvPr>
              <p:cNvSpPr txBox="1"/>
              <p:nvPr/>
            </p:nvSpPr>
            <p:spPr>
              <a:xfrm>
                <a:off x="4182703" y="1426579"/>
                <a:ext cx="707136" cy="166137"/>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200" dirty="0"/>
                  <a:t>Stor</a:t>
                </a:r>
              </a:p>
            </p:txBody>
          </p:sp>
        </p:grpSp>
        <p:sp>
          <p:nvSpPr>
            <p:cNvPr id="36" name="TextBox 35">
              <a:extLst>
                <a:ext uri="{FF2B5EF4-FFF2-40B4-BE49-F238E27FC236}">
                  <a16:creationId xmlns:lc="http://schemas.openxmlformats.org/drawingml/2006/lockedCanvas" xmlns:a16="http://schemas.microsoft.com/office/drawing/2014/main" xmlns="" id="{8348AD07-0A66-4F61-A43E-0934896C308E}"/>
                </a:ext>
              </a:extLst>
            </p:cNvPr>
            <p:cNvSpPr txBox="1"/>
            <p:nvPr/>
          </p:nvSpPr>
          <p:spPr>
            <a:xfrm rot="16200000">
              <a:off x="163803" y="3646563"/>
              <a:ext cx="2779776" cy="184596"/>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400" dirty="0"/>
                <a:t>Usikkerhed</a:t>
              </a:r>
            </a:p>
          </p:txBody>
        </p:sp>
      </p:grpSp>
      <p:sp>
        <p:nvSpPr>
          <p:cNvPr id="9" name="PE Text Placeholder 146">
            <a:extLst>
              <a:ext uri="{FF2B5EF4-FFF2-40B4-BE49-F238E27FC236}">
                <a16:creationId xmlns:lc="http://schemas.openxmlformats.org/drawingml/2006/lockedCanvas" xmlns:a16="http://schemas.microsoft.com/office/drawing/2014/main" xmlns="" id="{5C599A82-676B-4869-879F-3546AEE5FFA7}"/>
              </a:ext>
            </a:extLst>
          </p:cNvPr>
          <p:cNvSpPr txBox="1">
            <a:spLocks/>
          </p:cNvSpPr>
          <p:nvPr/>
        </p:nvSpPr>
        <p:spPr bwMode="gray">
          <a:xfrm>
            <a:off x="6011482" y="5111917"/>
            <a:ext cx="262473" cy="253409"/>
          </a:xfrm>
          <a:prstGeom prst="rect">
            <a:avLst/>
          </a:prstGeom>
          <a:solidFill>
            <a:srgbClr val="F0AEA9"/>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12" name="PE Text Placeholder 146">
            <a:extLst>
              <a:ext uri="{FF2B5EF4-FFF2-40B4-BE49-F238E27FC236}">
                <a16:creationId xmlns:lc="http://schemas.openxmlformats.org/drawingml/2006/lockedCanvas" xmlns:a16="http://schemas.microsoft.com/office/drawing/2014/main" xmlns="" id="{FDB3FF93-D04A-4889-95A1-9BDCBA025995}"/>
              </a:ext>
            </a:extLst>
          </p:cNvPr>
          <p:cNvSpPr txBox="1">
            <a:spLocks/>
          </p:cNvSpPr>
          <p:nvPr/>
        </p:nvSpPr>
        <p:spPr bwMode="gray">
          <a:xfrm>
            <a:off x="6011482" y="5554698"/>
            <a:ext cx="262473" cy="253409"/>
          </a:xfrm>
          <a:prstGeom prst="rect">
            <a:avLst/>
          </a:prstGeom>
          <a:solidFill>
            <a:srgbClr val="F6EC90"/>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13" name="PE Text Placeholder 146">
            <a:extLst>
              <a:ext uri="{FF2B5EF4-FFF2-40B4-BE49-F238E27FC236}">
                <a16:creationId xmlns:lc="http://schemas.openxmlformats.org/drawingml/2006/lockedCanvas" xmlns:a16="http://schemas.microsoft.com/office/drawing/2014/main" xmlns="" id="{6C417B41-B24F-4A33-82F3-4C75CC64D875}"/>
              </a:ext>
            </a:extLst>
          </p:cNvPr>
          <p:cNvSpPr txBox="1">
            <a:spLocks/>
          </p:cNvSpPr>
          <p:nvPr/>
        </p:nvSpPr>
        <p:spPr bwMode="gray">
          <a:xfrm>
            <a:off x="6011482" y="5975432"/>
            <a:ext cx="262473" cy="253409"/>
          </a:xfrm>
          <a:prstGeom prst="rect">
            <a:avLst/>
          </a:prstGeom>
          <a:solidFill>
            <a:srgbClr val="82A68B"/>
          </a:solidFill>
          <a:ln>
            <a:noFill/>
          </a:ln>
        </p:spPr>
        <p:txBody>
          <a:bodyPr wrap="square" lIns="108000" tIns="108000" rIns="108000" bIns="108000" anchor="t" anchorCtr="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pPr marL="0" indent="0">
              <a:buNone/>
            </a:pPr>
            <a:endParaRPr lang="da-DK" sz="800" dirty="0"/>
          </a:p>
        </p:txBody>
      </p:sp>
      <p:sp>
        <p:nvSpPr>
          <p:cNvPr id="14" name="TextBox 41">
            <a:extLst>
              <a:ext uri="{FF2B5EF4-FFF2-40B4-BE49-F238E27FC236}">
                <a16:creationId xmlns:lc="http://schemas.openxmlformats.org/drawingml/2006/lockedCanvas" xmlns:a16="http://schemas.microsoft.com/office/drawing/2014/main" xmlns="" id="{1321383E-B35A-49CF-B23D-C9B58AF81560}"/>
              </a:ext>
            </a:extLst>
          </p:cNvPr>
          <p:cNvSpPr txBox="1"/>
          <p:nvPr/>
        </p:nvSpPr>
        <p:spPr>
          <a:xfrm>
            <a:off x="6886882" y="5049180"/>
            <a:ext cx="1649547" cy="523220"/>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400" dirty="0"/>
              <a:t>Vigtigste elementer</a:t>
            </a:r>
          </a:p>
        </p:txBody>
      </p:sp>
      <p:sp>
        <p:nvSpPr>
          <p:cNvPr id="15" name="TextBox 42">
            <a:extLst>
              <a:ext uri="{FF2B5EF4-FFF2-40B4-BE49-F238E27FC236}">
                <a16:creationId xmlns:lc="http://schemas.openxmlformats.org/drawingml/2006/lockedCanvas" xmlns:a16="http://schemas.microsoft.com/office/drawing/2014/main" xmlns="" id="{9FD8334C-6390-45F1-B94C-961E9E5AED43}"/>
              </a:ext>
            </a:extLst>
          </p:cNvPr>
          <p:cNvSpPr txBox="1"/>
          <p:nvPr/>
        </p:nvSpPr>
        <p:spPr>
          <a:xfrm>
            <a:off x="6886882" y="5569495"/>
            <a:ext cx="1649547" cy="307777"/>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400" dirty="0"/>
              <a:t>Mindre vigtige</a:t>
            </a:r>
          </a:p>
        </p:txBody>
      </p:sp>
      <p:sp>
        <p:nvSpPr>
          <p:cNvPr id="16" name="TextBox 43">
            <a:extLst>
              <a:ext uri="{FF2B5EF4-FFF2-40B4-BE49-F238E27FC236}">
                <a16:creationId xmlns:lc="http://schemas.openxmlformats.org/drawingml/2006/lockedCanvas" xmlns:a16="http://schemas.microsoft.com/office/drawing/2014/main" xmlns="" id="{822DFCC0-809B-443B-A147-2AB16FD7133A}"/>
              </a:ext>
            </a:extLst>
          </p:cNvPr>
          <p:cNvSpPr txBox="1"/>
          <p:nvPr/>
        </p:nvSpPr>
        <p:spPr>
          <a:xfrm>
            <a:off x="6886882" y="6001543"/>
            <a:ext cx="1649547" cy="307777"/>
          </a:xfrm>
          <a:prstGeom prst="rect">
            <a:avLst/>
          </a:prstGeom>
          <a:noFill/>
        </p:spPr>
        <p:txBody>
          <a:bodyPr wrap="square" rtlCol="0">
            <a:spAutoFit/>
          </a:bodyPr>
          <a:ls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da-DK" sz="1400" dirty="0"/>
              <a:t>Ikke vigtige</a:t>
            </a:r>
          </a:p>
        </p:txBody>
      </p:sp>
      <p:sp>
        <p:nvSpPr>
          <p:cNvPr id="2" name="Pladsholder til indhold 1"/>
          <p:cNvSpPr>
            <a:spLocks noGrp="1"/>
          </p:cNvSpPr>
          <p:nvPr>
            <p:ph sz="half" idx="2"/>
          </p:nvPr>
        </p:nvSpPr>
        <p:spPr/>
        <p:txBody>
          <a:bodyPr/>
          <a:lstStyle/>
          <a:p>
            <a:endParaRPr lang="da-DK" dirty="0"/>
          </a:p>
        </p:txBody>
      </p:sp>
    </p:spTree>
    <p:extLst>
      <p:ext uri="{BB962C8B-B14F-4D97-AF65-F5344CB8AC3E}">
        <p14:creationId xmlns:p14="http://schemas.microsoft.com/office/powerpoint/2010/main" val="519668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Hjælp til SØM</a:t>
            </a:r>
            <a:endParaRPr lang="da-DK" dirty="0"/>
          </a:p>
        </p:txBody>
      </p:sp>
      <p:sp>
        <p:nvSpPr>
          <p:cNvPr id="7" name="Pladsholder til indhold 6"/>
          <p:cNvSpPr>
            <a:spLocks noGrp="1"/>
          </p:cNvSpPr>
          <p:nvPr>
            <p:ph idx="1"/>
          </p:nvPr>
        </p:nvSpPr>
        <p:spPr/>
        <p:txBody>
          <a:bodyPr/>
          <a:lstStyle/>
          <a:p>
            <a:r>
              <a:rPr lang="da-DK" dirty="0" smtClean="0"/>
              <a:t>SØM-uddannelse v. Incentive og VIVE, </a:t>
            </a:r>
            <a:r>
              <a:rPr lang="da-DK" dirty="0"/>
              <a:t>se </a:t>
            </a:r>
            <a:r>
              <a:rPr lang="da-DK" dirty="0">
                <a:hlinkClick r:id="rId2"/>
              </a:rPr>
              <a:t>https://soemuddannelse.simplero.com</a:t>
            </a:r>
            <a:r>
              <a:rPr lang="da-DK" dirty="0" smtClean="0">
                <a:hlinkClick r:id="rId2"/>
              </a:rPr>
              <a:t>/</a:t>
            </a:r>
            <a:r>
              <a:rPr lang="da-DK" dirty="0" smtClean="0"/>
              <a:t> </a:t>
            </a:r>
          </a:p>
          <a:p>
            <a:pPr lvl="1"/>
            <a:r>
              <a:rPr lang="da-DK" dirty="0" smtClean="0"/>
              <a:t>Man kan stadig nå at tilmelde sig forårets kurser i Kolding (start 14. maj) og Silkeborg (start 17. maj) </a:t>
            </a:r>
          </a:p>
          <a:p>
            <a:r>
              <a:rPr lang="da-DK" dirty="0"/>
              <a:t>Socialstyrelsens hjemmeside om SØM: </a:t>
            </a:r>
            <a:r>
              <a:rPr lang="da-DK" dirty="0">
                <a:hlinkClick r:id="rId3"/>
              </a:rPr>
              <a:t>https://</a:t>
            </a:r>
            <a:r>
              <a:rPr lang="da-DK" dirty="0" smtClean="0">
                <a:hlinkClick r:id="rId3"/>
              </a:rPr>
              <a:t>socialstyrelsen.dk/tvaergaende-omrader/socialstyrelsens-viden/som</a:t>
            </a:r>
            <a:endParaRPr lang="da-DK" dirty="0" smtClean="0"/>
          </a:p>
          <a:p>
            <a:r>
              <a:rPr lang="da-DK" dirty="0" smtClean="0"/>
              <a:t>SØM support på tlf. og mail</a:t>
            </a:r>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33</a:t>
            </a:fld>
            <a:endParaRPr lang="da-DK" dirty="0"/>
          </a:p>
        </p:txBody>
      </p:sp>
    </p:spTree>
    <p:extLst>
      <p:ext uri="{BB962C8B-B14F-4D97-AF65-F5344CB8AC3E}">
        <p14:creationId xmlns:p14="http://schemas.microsoft.com/office/powerpoint/2010/main" val="3183433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a:xfrm>
            <a:off x="4211960" y="3068960"/>
            <a:ext cx="720000" cy="28800"/>
          </a:xfrm>
        </p:spPr>
        <p:txBody>
          <a:bodyPr>
            <a:normAutofit fontScale="25000" lnSpcReduction="20000"/>
          </a:bodyPr>
          <a:lstStyle/>
          <a:p>
            <a:endParaRPr lang="da-DK"/>
          </a:p>
        </p:txBody>
      </p:sp>
      <p:sp>
        <p:nvSpPr>
          <p:cNvPr id="3" name="Undertitel 2"/>
          <p:cNvSpPr>
            <a:spLocks noGrp="1"/>
          </p:cNvSpPr>
          <p:nvPr>
            <p:ph type="subTitle" idx="1"/>
          </p:nvPr>
        </p:nvSpPr>
        <p:spPr>
          <a:xfrm>
            <a:off x="4175956" y="3176972"/>
            <a:ext cx="4329473" cy="612068"/>
          </a:xfrm>
        </p:spPr>
        <p:txBody>
          <a:bodyPr>
            <a:normAutofit fontScale="77500" lnSpcReduction="20000"/>
          </a:bodyPr>
          <a:lstStyle/>
          <a:p>
            <a:r>
              <a:rPr lang="da-DK" dirty="0" smtClean="0"/>
              <a:t>Kort gennemgang af </a:t>
            </a:r>
            <a:r>
              <a:rPr lang="da-DK" dirty="0" err="1" smtClean="0"/>
              <a:t>Vidensdatabasen</a:t>
            </a:r>
            <a:r>
              <a:rPr lang="da-DK" dirty="0" smtClean="0"/>
              <a:t> og Beregningsrammen i SØM</a:t>
            </a:r>
            <a:endParaRPr lang="da-DK" dirty="0"/>
          </a:p>
        </p:txBody>
      </p:sp>
      <p:sp>
        <p:nvSpPr>
          <p:cNvPr id="4" name="Pladsholder til tekst 3"/>
          <p:cNvSpPr>
            <a:spLocks noGrp="1"/>
          </p:cNvSpPr>
          <p:nvPr>
            <p:ph type="body" sz="quarter" idx="14"/>
          </p:nvPr>
        </p:nvSpPr>
        <p:spPr/>
        <p:txBody>
          <a:bodyPr>
            <a:normAutofit fontScale="25000" lnSpcReduction="20000"/>
          </a:bodyPr>
          <a:lstStyle/>
          <a:p>
            <a:endParaRPr lang="da-DK"/>
          </a:p>
        </p:txBody>
      </p:sp>
      <p:sp>
        <p:nvSpPr>
          <p:cNvPr id="5" name="Pladsholder til tekst 4"/>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2498478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347864" y="2816932"/>
            <a:ext cx="2467187" cy="756084"/>
          </a:xfrm>
        </p:spPr>
        <p:txBody>
          <a:bodyPr/>
          <a:lstStyle/>
          <a:p>
            <a:pPr algn="ctr"/>
            <a:r>
              <a:rPr lang="da-DK" dirty="0" smtClean="0"/>
              <a:t>Spørgsmål?</a:t>
            </a:r>
            <a:endParaRPr lang="da-DK" dirty="0"/>
          </a:p>
        </p:txBody>
      </p:sp>
    </p:spTree>
    <p:extLst>
      <p:ext uri="{BB962C8B-B14F-4D97-AF65-F5344CB8AC3E}">
        <p14:creationId xmlns:p14="http://schemas.microsoft.com/office/powerpoint/2010/main" val="115176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smtClean="0"/>
              <a:t>Dokumentation af indsatser</a:t>
            </a:r>
            <a:endParaRPr lang="da-DK" dirty="0"/>
          </a:p>
        </p:txBody>
      </p:sp>
      <p:sp>
        <p:nvSpPr>
          <p:cNvPr id="7" name="Pladsholder til indhold 6"/>
          <p:cNvSpPr>
            <a:spLocks noGrp="1"/>
          </p:cNvSpPr>
          <p:nvPr>
            <p:ph idx="1"/>
          </p:nvPr>
        </p:nvSpPr>
        <p:spPr/>
        <p:txBody>
          <a:bodyPr/>
          <a:lstStyle/>
          <a:p>
            <a:r>
              <a:rPr lang="da-DK" dirty="0" smtClean="0"/>
              <a:t>For begge puljer gør det sig gældende, at omlægningen af indsatserne for så vidt muligt dokumenteres med udgangspunkt i eksisterende kommunale data</a:t>
            </a:r>
          </a:p>
          <a:p>
            <a:r>
              <a:rPr lang="da-DK" dirty="0" smtClean="0"/>
              <a:t>Hvilke data og hvordan koordineres med:</a:t>
            </a:r>
          </a:p>
          <a:p>
            <a:pPr lvl="1"/>
            <a:r>
              <a:rPr lang="da-DK" dirty="0" smtClean="0"/>
              <a:t>En ekstern leverandør i puljen </a:t>
            </a:r>
            <a:r>
              <a:rPr lang="da-DK" dirty="0"/>
              <a:t>‘Social investeringspulje på hjemløseområdet</a:t>
            </a:r>
            <a:r>
              <a:rPr lang="da-DK" dirty="0" smtClean="0"/>
              <a:t>’</a:t>
            </a:r>
          </a:p>
          <a:p>
            <a:pPr lvl="1"/>
            <a:r>
              <a:rPr lang="da-DK" dirty="0" smtClean="0"/>
              <a:t>Socialstyrelsen i puljen ‘Støtte til borgere i langvarig hjemløshed’</a:t>
            </a:r>
          </a:p>
          <a:p>
            <a:r>
              <a:rPr lang="da-DK" dirty="0"/>
              <a:t>Der kan i forbindelse med en varig omlægning af indsatsen søges om midler til løn, eventuelt ved frikøb af ressourcer til arbejdet med dataunderstøttelse af omlægningen, nøgletal og potentialeberegninger. </a:t>
            </a:r>
          </a:p>
          <a:p>
            <a:endParaRPr lang="da-DK" dirty="0" smtClean="0"/>
          </a:p>
          <a:p>
            <a:pPr lvl="1"/>
            <a:endParaRPr lang="da-DK" dirty="0"/>
          </a:p>
        </p:txBody>
      </p:sp>
    </p:spTree>
    <p:extLst>
      <p:ext uri="{BB962C8B-B14F-4D97-AF65-F5344CB8AC3E}">
        <p14:creationId xmlns:p14="http://schemas.microsoft.com/office/powerpoint/2010/main" val="213673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Samarbejde med ekstern </a:t>
            </a:r>
            <a:r>
              <a:rPr lang="da-DK" dirty="0" smtClean="0"/>
              <a:t>leverandør</a:t>
            </a:r>
            <a:endParaRPr lang="da-DK" dirty="0"/>
          </a:p>
        </p:txBody>
      </p:sp>
      <p:sp>
        <p:nvSpPr>
          <p:cNvPr id="3" name="Pladsholder til indhold 2"/>
          <p:cNvSpPr>
            <a:spLocks noGrp="1"/>
          </p:cNvSpPr>
          <p:nvPr>
            <p:ph idx="1"/>
          </p:nvPr>
        </p:nvSpPr>
        <p:spPr/>
        <p:txBody>
          <a:bodyPr>
            <a:normAutofit lnSpcReduction="10000"/>
          </a:bodyPr>
          <a:lstStyle/>
          <a:p>
            <a:r>
              <a:rPr lang="da-DK" dirty="0"/>
              <a:t>Til puljen ‘Social investeringspulje på hjemløseområdet’ er tilknyttet en ekstern </a:t>
            </a:r>
            <a:r>
              <a:rPr lang="da-DK" dirty="0" smtClean="0"/>
              <a:t>leverandør</a:t>
            </a:r>
          </a:p>
          <a:p>
            <a:r>
              <a:rPr lang="da-DK" dirty="0" smtClean="0"/>
              <a:t>Tilskudsmodtagere </a:t>
            </a:r>
            <a:r>
              <a:rPr lang="da-DK" dirty="0"/>
              <a:t>skal bl.a. samarbejde med den eksterne leverandør om </a:t>
            </a:r>
            <a:r>
              <a:rPr lang="da-DK" dirty="0" smtClean="0"/>
              <a:t>følgende:</a:t>
            </a:r>
          </a:p>
          <a:p>
            <a:pPr lvl="1"/>
            <a:r>
              <a:rPr lang="da-DK" dirty="0" smtClean="0"/>
              <a:t>Kvalificere </a:t>
            </a:r>
            <a:r>
              <a:rPr lang="da-DK" dirty="0"/>
              <a:t>potentialeberegning, herunder samarbejde om data – fx udarbejdelse datatræk på udgifter og </a:t>
            </a:r>
            <a:r>
              <a:rPr lang="da-DK" dirty="0" smtClean="0"/>
              <a:t>aktiviteter/ydelser</a:t>
            </a:r>
          </a:p>
          <a:p>
            <a:pPr lvl="1"/>
            <a:r>
              <a:rPr lang="da-DK" dirty="0" smtClean="0"/>
              <a:t>Bidrage </a:t>
            </a:r>
            <a:r>
              <a:rPr lang="da-DK" dirty="0"/>
              <a:t>til beskrivelsen af kommunens omlægning via fx materialer og </a:t>
            </a:r>
            <a:r>
              <a:rPr lang="da-DK" dirty="0" smtClean="0"/>
              <a:t>interviews</a:t>
            </a:r>
          </a:p>
          <a:p>
            <a:pPr lvl="1"/>
            <a:r>
              <a:rPr lang="da-DK" dirty="0" smtClean="0"/>
              <a:t>Indgå </a:t>
            </a:r>
            <a:r>
              <a:rPr lang="da-DK" dirty="0"/>
              <a:t>i afdækning af, hvilke data der kan give et velegnet styringsgrundlag for </a:t>
            </a:r>
            <a:r>
              <a:rPr lang="da-DK" dirty="0" smtClean="0"/>
              <a:t>området</a:t>
            </a:r>
          </a:p>
          <a:p>
            <a:pPr lvl="1"/>
            <a:r>
              <a:rPr lang="da-DK" dirty="0" smtClean="0"/>
              <a:t>Øvrige </a:t>
            </a:r>
            <a:r>
              <a:rPr lang="da-DK" dirty="0"/>
              <a:t>data til at følge omlægningen, herunder evt. dokumentation om progression og resultater for den valgte målgruppe på </a:t>
            </a:r>
            <a:r>
              <a:rPr lang="da-DK" dirty="0" smtClean="0"/>
              <a:t>CPR-niveau</a:t>
            </a:r>
          </a:p>
          <a:p>
            <a:r>
              <a:rPr lang="da-DK" dirty="0"/>
              <a:t>Den eksterne leverandør skal endvidere udarbejde en erfaringsopsamling på hvordan puljer med et eksplicit investeringsfokus </a:t>
            </a:r>
            <a:r>
              <a:rPr lang="da-DK" dirty="0" smtClean="0"/>
              <a:t>fungerer</a:t>
            </a:r>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5</a:t>
            </a:fld>
            <a:endParaRPr lang="da-DK" dirty="0"/>
          </a:p>
        </p:txBody>
      </p:sp>
    </p:spTree>
    <p:extLst>
      <p:ext uri="{BB962C8B-B14F-4D97-AF65-F5344CB8AC3E}">
        <p14:creationId xmlns:p14="http://schemas.microsoft.com/office/powerpoint/2010/main" val="3034193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6"/>
          </p:nvPr>
        </p:nvSpPr>
        <p:spPr>
          <a:xfrm>
            <a:off x="4247964" y="3104964"/>
            <a:ext cx="720000" cy="28800"/>
          </a:xfrm>
        </p:spPr>
        <p:txBody>
          <a:bodyPr>
            <a:normAutofit fontScale="25000" lnSpcReduction="20000"/>
          </a:bodyPr>
          <a:lstStyle/>
          <a:p>
            <a:endParaRPr lang="da-DK"/>
          </a:p>
        </p:txBody>
      </p:sp>
      <p:sp>
        <p:nvSpPr>
          <p:cNvPr id="3" name="Undertitel 2"/>
          <p:cNvSpPr>
            <a:spLocks noGrp="1"/>
          </p:cNvSpPr>
          <p:nvPr>
            <p:ph type="subTitle" idx="1"/>
          </p:nvPr>
        </p:nvSpPr>
        <p:spPr>
          <a:xfrm>
            <a:off x="4175956" y="3176972"/>
            <a:ext cx="4329473" cy="496652"/>
          </a:xfrm>
        </p:spPr>
        <p:txBody>
          <a:bodyPr/>
          <a:lstStyle/>
          <a:p>
            <a:r>
              <a:rPr lang="da-DK" dirty="0" smtClean="0"/>
              <a:t>Potentialeberegning</a:t>
            </a:r>
            <a:endParaRPr lang="da-DK" dirty="0"/>
          </a:p>
        </p:txBody>
      </p:sp>
      <p:sp>
        <p:nvSpPr>
          <p:cNvPr id="4" name="Pladsholder til tekst 3"/>
          <p:cNvSpPr>
            <a:spLocks noGrp="1"/>
          </p:cNvSpPr>
          <p:nvPr>
            <p:ph type="body" sz="quarter" idx="14"/>
          </p:nvPr>
        </p:nvSpPr>
        <p:spPr/>
        <p:txBody>
          <a:bodyPr>
            <a:normAutofit fontScale="25000" lnSpcReduction="20000"/>
          </a:bodyPr>
          <a:lstStyle/>
          <a:p>
            <a:endParaRPr lang="da-DK"/>
          </a:p>
        </p:txBody>
      </p:sp>
      <p:sp>
        <p:nvSpPr>
          <p:cNvPr id="5" name="Pladsholder til tekst 4"/>
          <p:cNvSpPr>
            <a:spLocks noGrp="1"/>
          </p:cNvSpPr>
          <p:nvPr>
            <p:ph type="body" sz="quarter" idx="13"/>
          </p:nvPr>
        </p:nvSpPr>
        <p:spPr/>
        <p:txBody>
          <a:bodyPr>
            <a:normAutofit fontScale="25000" lnSpcReduction="20000"/>
          </a:bodyPr>
          <a:lstStyle/>
          <a:p>
            <a:endParaRPr lang="da-DK"/>
          </a:p>
        </p:txBody>
      </p:sp>
    </p:spTree>
    <p:extLst>
      <p:ext uri="{BB962C8B-B14F-4D97-AF65-F5344CB8AC3E}">
        <p14:creationId xmlns:p14="http://schemas.microsoft.com/office/powerpoint/2010/main" val="2829230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Generelt om potentialeberegninger</a:t>
            </a:r>
            <a:endParaRPr lang="da-DK" dirty="0"/>
          </a:p>
        </p:txBody>
      </p:sp>
      <p:sp>
        <p:nvSpPr>
          <p:cNvPr id="3" name="Pladsholder til indhold 2"/>
          <p:cNvSpPr>
            <a:spLocks noGrp="1"/>
          </p:cNvSpPr>
          <p:nvPr>
            <p:ph idx="1"/>
          </p:nvPr>
        </p:nvSpPr>
        <p:spPr>
          <a:xfrm>
            <a:off x="628649" y="1448780"/>
            <a:ext cx="7904163" cy="4572507"/>
          </a:xfrm>
        </p:spPr>
        <p:txBody>
          <a:bodyPr>
            <a:normAutofit/>
          </a:bodyPr>
          <a:lstStyle/>
          <a:p>
            <a:r>
              <a:rPr lang="da-DK" dirty="0" smtClean="0"/>
              <a:t>Som en del af ansøgningen til begge puljer skal der udarbejdes en foreløbig potentialeberegning, også kaldet business case</a:t>
            </a:r>
          </a:p>
          <a:p>
            <a:r>
              <a:rPr lang="da-DK" dirty="0" smtClean="0"/>
              <a:t>En potentialeberegning er en opgørelse af omkostninger og forventede gevinster/besparelser for kommunen eller alle offentlige kasser ved implementering eller omlægninger af en sociale indsats</a:t>
            </a:r>
          </a:p>
          <a:p>
            <a:r>
              <a:rPr lang="da-DK" dirty="0" smtClean="0"/>
              <a:t>En potentialeberegning kan vise, i hvilken grad omlægning af en social indsats forventes at tjene sig hjem rent økonomisk (indsatsens økonomiske potentiale)</a:t>
            </a:r>
          </a:p>
          <a:p>
            <a:r>
              <a:rPr lang="da-DK" dirty="0" smtClean="0"/>
              <a:t>Da indsatsen ikke er implementeret, kan det være vanskeligt at beregne det økonomiske potential forbundet med en sådan indsats</a:t>
            </a:r>
          </a:p>
          <a:p>
            <a:pPr lvl="1"/>
            <a:r>
              <a:rPr lang="da-DK" dirty="0" smtClean="0"/>
              <a:t>Potentialeberegningen bør således basere sig på begrundede hypoteser og bedst tilgængelige viden på tidspunktet for udarbejdelsen</a:t>
            </a:r>
          </a:p>
          <a:p>
            <a:endParaRPr lang="da-DK" dirty="0" smtClean="0"/>
          </a:p>
        </p:txBody>
      </p:sp>
      <p:sp>
        <p:nvSpPr>
          <p:cNvPr id="4" name="Pladsholder til diasnummer 3"/>
          <p:cNvSpPr>
            <a:spLocks noGrp="1"/>
          </p:cNvSpPr>
          <p:nvPr>
            <p:ph type="sldNum" sz="quarter" idx="12"/>
          </p:nvPr>
        </p:nvSpPr>
        <p:spPr/>
        <p:txBody>
          <a:bodyPr/>
          <a:lstStyle/>
          <a:p>
            <a:fld id="{1C4DB2EE-0873-4EBD-BD17-6A767A2B9A33}" type="slidenum">
              <a:rPr lang="da-DK" smtClean="0"/>
              <a:pPr/>
              <a:t>7</a:t>
            </a:fld>
            <a:endParaRPr lang="da-DK" dirty="0"/>
          </a:p>
        </p:txBody>
      </p:sp>
    </p:spTree>
    <p:extLst>
      <p:ext uri="{BB962C8B-B14F-4D97-AF65-F5344CB8AC3E}">
        <p14:creationId xmlns:p14="http://schemas.microsoft.com/office/powerpoint/2010/main" val="2991670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Generelle beregningsprincipper</a:t>
            </a:r>
            <a:endParaRPr lang="da-DK" dirty="0"/>
          </a:p>
        </p:txBody>
      </p:sp>
      <p:sp>
        <p:nvSpPr>
          <p:cNvPr id="3" name="Pladsholder til indhold 2"/>
          <p:cNvSpPr>
            <a:spLocks noGrp="1"/>
          </p:cNvSpPr>
          <p:nvPr>
            <p:ph idx="1"/>
          </p:nvPr>
        </p:nvSpPr>
        <p:spPr/>
        <p:txBody>
          <a:bodyPr/>
          <a:lstStyle/>
          <a:p>
            <a:r>
              <a:rPr lang="da-DK" dirty="0" smtClean="0"/>
              <a:t>I forbindelse med udarbejdelse af en potentialeberegning er det nødvendigt at angive hvilke principper, der er anvendt i forbindelse med beregninger</a:t>
            </a:r>
          </a:p>
          <a:p>
            <a:r>
              <a:rPr lang="da-DK" dirty="0" smtClean="0"/>
              <a:t>Beregningsprincipper omfatter bl.a.</a:t>
            </a:r>
          </a:p>
          <a:p>
            <a:pPr lvl="1"/>
            <a:r>
              <a:rPr lang="da-DK" dirty="0" smtClean="0"/>
              <a:t>Type af priser – hvorvidt der er anvendt faste eller løbende priser</a:t>
            </a:r>
          </a:p>
          <a:p>
            <a:pPr lvl="1"/>
            <a:r>
              <a:rPr lang="da-DK" dirty="0" smtClean="0"/>
              <a:t>Anvendte </a:t>
            </a:r>
            <a:r>
              <a:rPr lang="da-DK" dirty="0" err="1" smtClean="0"/>
              <a:t>prisår</a:t>
            </a:r>
            <a:r>
              <a:rPr lang="da-DK" dirty="0" smtClean="0"/>
              <a:t> – år i hvilket beregningens priser er opgjort</a:t>
            </a:r>
          </a:p>
          <a:p>
            <a:pPr lvl="1"/>
            <a:r>
              <a:rPr lang="da-DK" dirty="0" smtClean="0"/>
              <a:t>Diskonteringsrate – rente, der anvendes til tilbagediskontering af fremtidige værdier</a:t>
            </a:r>
          </a:p>
          <a:p>
            <a:pPr lvl="1"/>
            <a:r>
              <a:rPr lang="da-DK" dirty="0" smtClean="0"/>
              <a:t>Antal år de økonomiske konsekvenser medregnes</a:t>
            </a:r>
          </a:p>
          <a:p>
            <a:pPr lvl="1"/>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8</a:t>
            </a:fld>
            <a:endParaRPr lang="da-DK" dirty="0"/>
          </a:p>
        </p:txBody>
      </p:sp>
    </p:spTree>
    <p:extLst>
      <p:ext uri="{BB962C8B-B14F-4D97-AF65-F5344CB8AC3E}">
        <p14:creationId xmlns:p14="http://schemas.microsoft.com/office/powerpoint/2010/main" val="79472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Basissituationen</a:t>
            </a:r>
            <a:endParaRPr lang="da-DK" dirty="0"/>
          </a:p>
        </p:txBody>
      </p:sp>
      <p:sp>
        <p:nvSpPr>
          <p:cNvPr id="3" name="Pladsholder til indhold 2"/>
          <p:cNvSpPr>
            <a:spLocks noGrp="1"/>
          </p:cNvSpPr>
          <p:nvPr>
            <p:ph idx="1"/>
          </p:nvPr>
        </p:nvSpPr>
        <p:spPr/>
        <p:txBody>
          <a:bodyPr/>
          <a:lstStyle/>
          <a:p>
            <a:r>
              <a:rPr lang="da-DK" dirty="0" smtClean="0"/>
              <a:t>For at kunne beskrives potentialet af en ny eller omlagt indsats er det vigtigt at kende til udgangspunktet eller basissituationen</a:t>
            </a:r>
          </a:p>
          <a:p>
            <a:r>
              <a:rPr lang="da-DK" dirty="0" smtClean="0"/>
              <a:t>Basissituationen er en beskrivelse af situationen uden indsatsen, herunder:</a:t>
            </a:r>
          </a:p>
          <a:p>
            <a:pPr lvl="1"/>
            <a:r>
              <a:rPr lang="da-DK" dirty="0" smtClean="0"/>
              <a:t>Omkostninger forbundet med </a:t>
            </a:r>
            <a:r>
              <a:rPr lang="da-DK" dirty="0" err="1" smtClean="0"/>
              <a:t>treatment</a:t>
            </a:r>
            <a:r>
              <a:rPr lang="da-DK" dirty="0" smtClean="0"/>
              <a:t>-as-</a:t>
            </a:r>
            <a:r>
              <a:rPr lang="da-DK" dirty="0" err="1" smtClean="0"/>
              <a:t>usual</a:t>
            </a:r>
            <a:endParaRPr lang="da-DK" dirty="0" smtClean="0"/>
          </a:p>
          <a:p>
            <a:pPr lvl="1"/>
            <a:r>
              <a:rPr lang="da-DK" dirty="0" smtClean="0"/>
              <a:t>Andel der opnår effekt uden indsatsen</a:t>
            </a:r>
          </a:p>
          <a:p>
            <a:pPr lvl="1"/>
            <a:r>
              <a:rPr lang="da-DK" dirty="0" smtClean="0"/>
              <a:t>Udviklingen i målgruppen uden indsatsen</a:t>
            </a:r>
          </a:p>
          <a:p>
            <a:pPr lvl="1"/>
            <a:endParaRPr lang="da-DK" dirty="0"/>
          </a:p>
        </p:txBody>
      </p:sp>
      <p:sp>
        <p:nvSpPr>
          <p:cNvPr id="4" name="Pladsholder til diasnummer 3"/>
          <p:cNvSpPr>
            <a:spLocks noGrp="1"/>
          </p:cNvSpPr>
          <p:nvPr>
            <p:ph type="sldNum" sz="quarter" idx="12"/>
          </p:nvPr>
        </p:nvSpPr>
        <p:spPr/>
        <p:txBody>
          <a:bodyPr/>
          <a:lstStyle/>
          <a:p>
            <a:fld id="{1C4DB2EE-0873-4EBD-BD17-6A767A2B9A33}" type="slidenum">
              <a:rPr lang="da-DK" smtClean="0"/>
              <a:pPr/>
              <a:t>9</a:t>
            </a:fld>
            <a:endParaRPr lang="da-DK" dirty="0"/>
          </a:p>
        </p:txBody>
      </p:sp>
    </p:spTree>
    <p:extLst>
      <p:ext uri="{BB962C8B-B14F-4D97-AF65-F5344CB8AC3E}">
        <p14:creationId xmlns:p14="http://schemas.microsoft.com/office/powerpoint/2010/main" val="36708387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Socialstyrelsen DK">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dirty="0" smtClean="0"/>
        </a:defPPr>
      </a:lstStyle>
    </a:txDef>
  </a:objectDefaults>
  <a:extraClrSchemeLst/>
  <a:custClrLst>
    <a:custClr name="Custom Color 1">
      <a:srgbClr val="E9D392"/>
    </a:custClr>
    <a:custClr name="Custom Color 2">
      <a:srgbClr val="BAD9C1"/>
    </a:custClr>
    <a:custClr name="Custom Color 3">
      <a:srgbClr val="C6C7C9"/>
    </a:custClr>
    <a:custClr name="Custom Color 4">
      <a:srgbClr val="ECE38A"/>
    </a:custClr>
    <a:custClr name="Custom Color 5">
      <a:srgbClr val="CDE7EE"/>
    </a:custClr>
    <a:custClr name="Custom Color 6">
      <a:srgbClr val="BCB5B2"/>
    </a:custClr>
    <a:custClr name="Custom Color 7">
      <a:srgbClr val="D2E4BE"/>
    </a:custClr>
    <a:custClr name="Custom Color 8">
      <a:srgbClr val="CDDEF3"/>
    </a:custClr>
    <a:custClr name="Custom Color 9">
      <a:srgbClr val="DED5CB"/>
    </a:custClr>
    <a:custClr name="Custom Color 10">
      <a:srgbClr val="F9F8E0"/>
    </a:custClr>
  </a:custClrLst>
  <a:extLst>
    <a:ext uri="{05A4C25C-085E-4340-85A3-A5531E510DB2}">
      <thm15:themeFamily xmlns="" xmlns:thm15="http://schemas.microsoft.com/office/thememl/2012/main" name="PowerPoint skabelon-DK-28.5.17" id="{11AABAF5-F9E5-4183-8D88-86089682D0BF}" vid="{0F429F3F-D869-446F-BAD2-D0321B1993C1}"/>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ocialstyrelsen PPT">
      <a:dk1>
        <a:sysClr val="windowText" lastClr="000000"/>
      </a:dk1>
      <a:lt1>
        <a:sysClr val="window" lastClr="FFFFFF"/>
      </a:lt1>
      <a:dk2>
        <a:srgbClr val="AF292E"/>
      </a:dk2>
      <a:lt2>
        <a:srgbClr val="797777"/>
      </a:lt2>
      <a:accent1>
        <a:srgbClr val="C27030"/>
      </a:accent1>
      <a:accent2>
        <a:srgbClr val="6C8777"/>
      </a:accent2>
      <a:accent3>
        <a:srgbClr val="595959"/>
      </a:accent3>
      <a:accent4>
        <a:srgbClr val="E4BC2F"/>
      </a:accent4>
      <a:accent5>
        <a:srgbClr val="7090AD"/>
      </a:accent5>
      <a:accent6>
        <a:srgbClr val="7C767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349310C62E7A4CB45F294950563ECD" ma:contentTypeVersion="2" ma:contentTypeDescription="Opret et nyt dokument." ma:contentTypeScope="" ma:versionID="7c967bf35f41a99e9f61d018b999896b">
  <xsd:schema xmlns:xsd="http://www.w3.org/2001/XMLSchema" xmlns:xs="http://www.w3.org/2001/XMLSchema" xmlns:p="http://schemas.microsoft.com/office/2006/metadata/properties" xmlns:ns1="http://schemas.microsoft.com/sharepoint/v3" targetNamespace="http://schemas.microsoft.com/office/2006/metadata/properties" ma:root="true" ma:fieldsID="56d1302ba78386ef361c56514509a37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internalName="PublishingStartDate">
      <xsd:simpleType>
        <xsd:restriction base="dms:Unknown"/>
      </xsd:simpleType>
    </xsd:element>
    <xsd:element name="PublishingExpirationDate" ma:index="9" nillable="true" ma:displayName="Slutdato for planlægning"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470C157-2585-479D-8B63-3E592B7C69E1}"/>
</file>

<file path=customXml/itemProps2.xml><?xml version="1.0" encoding="utf-8"?>
<ds:datastoreItem xmlns:ds="http://schemas.openxmlformats.org/officeDocument/2006/customXml" ds:itemID="{A533122B-C54D-4399-9B8A-6B482C920BDD}"/>
</file>

<file path=customXml/itemProps3.xml><?xml version="1.0" encoding="utf-8"?>
<ds:datastoreItem xmlns:ds="http://schemas.openxmlformats.org/officeDocument/2006/customXml" ds:itemID="{B54D70CD-18ED-48E3-BAD2-6C5480C1C989}"/>
</file>

<file path=docProps/app.xml><?xml version="1.0" encoding="utf-8"?>
<Properties xmlns="http://schemas.openxmlformats.org/officeDocument/2006/extended-properties" xmlns:vt="http://schemas.openxmlformats.org/officeDocument/2006/docPropsVTypes">
  <Template/>
  <TotalTime>0</TotalTime>
  <Words>2512</Words>
  <Application>Microsoft Office PowerPoint</Application>
  <PresentationFormat>Skærmshow (4:3)</PresentationFormat>
  <Paragraphs>341</Paragraphs>
  <Slides>35</Slides>
  <Notes>11</Notes>
  <HiddenSlides>0</HiddenSlides>
  <MMClips>0</MMClips>
  <ScaleCrop>false</ScaleCrop>
  <HeadingPairs>
    <vt:vector size="4" baseType="variant">
      <vt:variant>
        <vt:lpstr>Tema</vt:lpstr>
      </vt:variant>
      <vt:variant>
        <vt:i4>1</vt:i4>
      </vt:variant>
      <vt:variant>
        <vt:lpstr>Diastitler</vt:lpstr>
      </vt:variant>
      <vt:variant>
        <vt:i4>35</vt:i4>
      </vt:variant>
    </vt:vector>
  </HeadingPairs>
  <TitlesOfParts>
    <vt:vector size="36" baseType="lpstr">
      <vt:lpstr>Socialstyrelsen DK</vt:lpstr>
      <vt:lpstr>Dokumentation, Potentialeberegning og Den Socialøkonomiske Investeringsmodel, SØM  7. maj 2018</vt:lpstr>
      <vt:lpstr>Indhold</vt:lpstr>
      <vt:lpstr>PowerPoint-præsentation</vt:lpstr>
      <vt:lpstr>Dokumentation af indsatser</vt:lpstr>
      <vt:lpstr>Samarbejde med ekstern leverandør</vt:lpstr>
      <vt:lpstr>PowerPoint-præsentation</vt:lpstr>
      <vt:lpstr>Generelt om potentialeberegninger</vt:lpstr>
      <vt:lpstr>Generelle beregningsprincipper</vt:lpstr>
      <vt:lpstr>Basissituationen</vt:lpstr>
      <vt:lpstr>Beregningsscenarie</vt:lpstr>
      <vt:lpstr>Omkostninger forbundet med indsatsen</vt:lpstr>
      <vt:lpstr>Effekt for deltagerene</vt:lpstr>
      <vt:lpstr>Økonomiske konsekvenser</vt:lpstr>
      <vt:lpstr>Resultat af potentialeberegning</vt:lpstr>
      <vt:lpstr>Følsomhedsanalyser</vt:lpstr>
      <vt:lpstr>Potentialeberegninger som del af investeringspuljerne på hjemløseområdet</vt:lpstr>
      <vt:lpstr>PowerPoint-præsentation</vt:lpstr>
      <vt:lpstr>Hvad kan SØM?</vt:lpstr>
      <vt:lpstr>SØMs opbygning</vt:lpstr>
      <vt:lpstr>Sådan regner SØM </vt:lpstr>
      <vt:lpstr>Vidensdatabasen</vt:lpstr>
      <vt:lpstr>Målgrupper i Vidensdatabasen</vt:lpstr>
      <vt:lpstr>Vidensdatabasen - effekt</vt:lpstr>
      <vt:lpstr>Scenarieanalyser/”Hvad-nu-hvis analyse”</vt:lpstr>
      <vt:lpstr>Indsamling af effektviden</vt:lpstr>
      <vt:lpstr>Vidensdatabasen - konsekvenser</vt:lpstr>
      <vt:lpstr>Beregning af konsekvenser</vt:lpstr>
      <vt:lpstr>Typer af konsekvenser i SØM</vt:lpstr>
      <vt:lpstr>Vidensdatabasen - priser</vt:lpstr>
      <vt:lpstr>Priser</vt:lpstr>
      <vt:lpstr>Opmærksomhedspunkter ved brug af SØMs vidensdatabase</vt:lpstr>
      <vt:lpstr>For alle SØM analyser…</vt:lpstr>
      <vt:lpstr>Hjælp til SØM</vt:lpstr>
      <vt:lpstr>PowerPoint-præsentation</vt:lpstr>
      <vt:lpstr>Spørgsmål?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2017-01-03T10:35:02Z</dcterms:created>
  <dcterms:modified xsi:type="dcterms:W3CDTF">2018-05-07T13:31:19Z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0x010100B4349310C62E7A4CB45F294950563ECD</vt:lpwstr>
  </property>
</Properties>
</file>