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58" r:id="rId1"/>
    <p:sldMasterId id="2147483813" r:id="rId2"/>
    <p:sldMasterId id="2147483798" r:id="rId3"/>
  </p:sldMasterIdLst>
  <p:notesMasterIdLst>
    <p:notesMasterId r:id="rId184"/>
  </p:notesMasterIdLst>
  <p:handoutMasterIdLst>
    <p:handoutMasterId r:id="rId185"/>
  </p:handoutMasterIdLst>
  <p:sldIdLst>
    <p:sldId id="264" r:id="rId4"/>
    <p:sldId id="267" r:id="rId5"/>
    <p:sldId id="259" r:id="rId6"/>
    <p:sldId id="498" r:id="rId7"/>
    <p:sldId id="500" r:id="rId8"/>
    <p:sldId id="499" r:id="rId9"/>
    <p:sldId id="501" r:id="rId10"/>
    <p:sldId id="502" r:id="rId11"/>
    <p:sldId id="436" r:id="rId12"/>
    <p:sldId id="422" r:id="rId13"/>
    <p:sldId id="269" r:id="rId14"/>
    <p:sldId id="281" r:id="rId15"/>
    <p:sldId id="363" r:id="rId16"/>
    <p:sldId id="449" r:id="rId17"/>
    <p:sldId id="450" r:id="rId18"/>
    <p:sldId id="284" r:id="rId19"/>
    <p:sldId id="421" r:id="rId20"/>
    <p:sldId id="368" r:id="rId21"/>
    <p:sldId id="451" r:id="rId22"/>
    <p:sldId id="419" r:id="rId23"/>
    <p:sldId id="364" r:id="rId24"/>
    <p:sldId id="427" r:id="rId25"/>
    <p:sldId id="412" r:id="rId26"/>
    <p:sldId id="270" r:id="rId27"/>
    <p:sldId id="510" r:id="rId28"/>
    <p:sldId id="428" r:id="rId29"/>
    <p:sldId id="369" r:id="rId30"/>
    <p:sldId id="305" r:id="rId31"/>
    <p:sldId id="306" r:id="rId32"/>
    <p:sldId id="288" r:id="rId33"/>
    <p:sldId id="309" r:id="rId34"/>
    <p:sldId id="308" r:id="rId35"/>
    <p:sldId id="370" r:id="rId36"/>
    <p:sldId id="503" r:id="rId37"/>
    <p:sldId id="435" r:id="rId38"/>
    <p:sldId id="327" r:id="rId39"/>
    <p:sldId id="307" r:id="rId40"/>
    <p:sldId id="326" r:id="rId41"/>
    <p:sldId id="328" r:id="rId42"/>
    <p:sldId id="310" r:id="rId43"/>
    <p:sldId id="469" r:id="rId44"/>
    <p:sldId id="424" r:id="rId45"/>
    <p:sldId id="483" r:id="rId46"/>
    <p:sldId id="440" r:id="rId47"/>
    <p:sldId id="271" r:id="rId48"/>
    <p:sldId id="511" r:id="rId49"/>
    <p:sldId id="429" r:id="rId50"/>
    <p:sldId id="371" r:id="rId51"/>
    <p:sldId id="311" r:id="rId52"/>
    <p:sldId id="290" r:id="rId53"/>
    <p:sldId id="415" r:id="rId54"/>
    <p:sldId id="414" r:id="rId55"/>
    <p:sldId id="317" r:id="rId56"/>
    <p:sldId id="416" r:id="rId57"/>
    <p:sldId id="504" r:id="rId58"/>
    <p:sldId id="318" r:id="rId59"/>
    <p:sldId id="365" r:id="rId60"/>
    <p:sldId id="366" r:id="rId61"/>
    <p:sldId id="471" r:id="rId62"/>
    <p:sldId id="473" r:id="rId63"/>
    <p:sldId id="293" r:id="rId64"/>
    <p:sldId id="460" r:id="rId65"/>
    <p:sldId id="461" r:id="rId66"/>
    <p:sldId id="410" r:id="rId67"/>
    <p:sldId id="470" r:id="rId68"/>
    <p:sldId id="454" r:id="rId69"/>
    <p:sldId id="455" r:id="rId70"/>
    <p:sldId id="462" r:id="rId71"/>
    <p:sldId id="484" r:id="rId72"/>
    <p:sldId id="411" r:id="rId73"/>
    <p:sldId id="456" r:id="rId74"/>
    <p:sldId id="453" r:id="rId75"/>
    <p:sldId id="439" r:id="rId76"/>
    <p:sldId id="272" r:id="rId77"/>
    <p:sldId id="512" r:id="rId78"/>
    <p:sldId id="430" r:id="rId79"/>
    <p:sldId id="402" r:id="rId80"/>
    <p:sldId id="312" r:id="rId81"/>
    <p:sldId id="296" r:id="rId82"/>
    <p:sldId id="417" r:id="rId83"/>
    <p:sldId id="335" r:id="rId84"/>
    <p:sldId id="372" r:id="rId85"/>
    <p:sldId id="334" r:id="rId86"/>
    <p:sldId id="398" r:id="rId87"/>
    <p:sldId id="399" r:id="rId88"/>
    <p:sldId id="457" r:id="rId89"/>
    <p:sldId id="458" r:id="rId90"/>
    <p:sldId id="338" r:id="rId91"/>
    <p:sldId id="339" r:id="rId92"/>
    <p:sldId id="340" r:id="rId93"/>
    <p:sldId id="403" r:id="rId94"/>
    <p:sldId id="476" r:id="rId95"/>
    <p:sldId id="478" r:id="rId96"/>
    <p:sldId id="474" r:id="rId97"/>
    <p:sldId id="475" r:id="rId98"/>
    <p:sldId id="477" r:id="rId99"/>
    <p:sldId id="489" r:id="rId100"/>
    <p:sldId id="485" r:id="rId101"/>
    <p:sldId id="459" r:id="rId102"/>
    <p:sldId id="341" r:id="rId103"/>
    <p:sldId id="380" r:id="rId104"/>
    <p:sldId id="342" r:id="rId105"/>
    <p:sldId id="479" r:id="rId106"/>
    <p:sldId id="464" r:id="rId107"/>
    <p:sldId id="343" r:id="rId108"/>
    <p:sldId id="373" r:id="rId109"/>
    <p:sldId id="465" r:id="rId110"/>
    <p:sldId id="344" r:id="rId111"/>
    <p:sldId id="345" r:id="rId112"/>
    <p:sldId id="397" r:id="rId113"/>
    <p:sldId id="396" r:id="rId114"/>
    <p:sldId id="346" r:id="rId115"/>
    <p:sldId id="347" r:id="rId116"/>
    <p:sldId id="357" r:id="rId117"/>
    <p:sldId id="404" r:id="rId118"/>
    <p:sldId id="463" r:id="rId119"/>
    <p:sldId id="441" r:id="rId120"/>
    <p:sldId id="443" r:id="rId121"/>
    <p:sldId id="442" r:id="rId122"/>
    <p:sldId id="444" r:id="rId123"/>
    <p:sldId id="359" r:id="rId124"/>
    <p:sldId id="361" r:id="rId125"/>
    <p:sldId id="445" r:id="rId126"/>
    <p:sldId id="273" r:id="rId127"/>
    <p:sldId id="513" r:id="rId128"/>
    <p:sldId id="431" r:id="rId129"/>
    <p:sldId id="409" r:id="rId130"/>
    <p:sldId id="313" r:id="rId131"/>
    <p:sldId id="348" r:id="rId132"/>
    <p:sldId id="349" r:id="rId133"/>
    <p:sldId id="350" r:id="rId134"/>
    <p:sldId id="274" r:id="rId135"/>
    <p:sldId id="505" r:id="rId136"/>
    <p:sldId id="432" r:id="rId137"/>
    <p:sldId id="374" r:id="rId138"/>
    <p:sldId id="315" r:id="rId139"/>
    <p:sldId id="351" r:id="rId140"/>
    <p:sldId id="353" r:id="rId141"/>
    <p:sldId id="354" r:id="rId142"/>
    <p:sldId id="352" r:id="rId143"/>
    <p:sldId id="387" r:id="rId144"/>
    <p:sldId id="388" r:id="rId145"/>
    <p:sldId id="389" r:id="rId146"/>
    <p:sldId id="390" r:id="rId147"/>
    <p:sldId id="391" r:id="rId148"/>
    <p:sldId id="446" r:id="rId149"/>
    <p:sldId id="447" r:id="rId150"/>
    <p:sldId id="481" r:id="rId151"/>
    <p:sldId id="482" r:id="rId152"/>
    <p:sldId id="466" r:id="rId153"/>
    <p:sldId id="275" r:id="rId154"/>
    <p:sldId id="514" r:id="rId155"/>
    <p:sldId id="433" r:id="rId156"/>
    <p:sldId id="381" r:id="rId157"/>
    <p:sldId id="314" r:id="rId158"/>
    <p:sldId id="355" r:id="rId159"/>
    <p:sldId id="377" r:id="rId160"/>
    <p:sldId id="516" r:id="rId161"/>
    <p:sldId id="491" r:id="rId162"/>
    <p:sldId id="467" r:id="rId163"/>
    <p:sldId id="276" r:id="rId164"/>
    <p:sldId id="515" r:id="rId165"/>
    <p:sldId id="434" r:id="rId166"/>
    <p:sldId id="375" r:id="rId167"/>
    <p:sldId id="316" r:id="rId168"/>
    <p:sldId id="356" r:id="rId169"/>
    <p:sldId id="378" r:id="rId170"/>
    <p:sldId id="506" r:id="rId171"/>
    <p:sldId id="480" r:id="rId172"/>
    <p:sldId id="379" r:id="rId173"/>
    <p:sldId id="382" r:id="rId174"/>
    <p:sldId id="507" r:id="rId175"/>
    <p:sldId id="383" r:id="rId176"/>
    <p:sldId id="508" r:id="rId177"/>
    <p:sldId id="384" r:id="rId178"/>
    <p:sldId id="509" r:id="rId179"/>
    <p:sldId id="385" r:id="rId180"/>
    <p:sldId id="386" r:id="rId181"/>
    <p:sldId id="468" r:id="rId182"/>
    <p:sldId id="486" r:id="rId183"/>
  </p:sldIdLst>
  <p:sldSz cx="12192000" cy="6858000"/>
  <p:notesSz cx="6810375" cy="9942513"/>
  <p:custDataLst>
    <p:tags r:id="rId186"/>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Forfatter" initials="F"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4BC2F"/>
    <a:srgbClr val="D97126"/>
    <a:srgbClr val="F5D8C3"/>
    <a:srgbClr val="FDEFC3"/>
    <a:srgbClr val="FDF6F1"/>
    <a:srgbClr val="DDF5FF"/>
    <a:srgbClr val="EAB38A"/>
    <a:srgbClr val="25C1FF"/>
    <a:srgbClr val="F2BD0A"/>
    <a:srgbClr val="005171"/>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912C8C85-51F0-491E-9774-3900AFEF0FD7}">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yst layout 2 - Markerin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202B0CA-FC54-4496-8BCA-5EF66A818D29}" styleName="Mørkt layou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Lyst layout 3 - Markering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yst layout 3 - Markering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8" autoAdjust="0"/>
    <p:restoredTop sz="66513" autoAdjust="0"/>
  </p:normalViewPr>
  <p:slideViewPr>
    <p:cSldViewPr showGuides="1">
      <p:cViewPr varScale="1">
        <p:scale>
          <a:sx n="57" d="100"/>
          <a:sy n="57" d="100"/>
        </p:scale>
        <p:origin x="1314" y="66"/>
      </p:cViewPr>
      <p:guideLst>
        <p:guide pos="3840"/>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howGuides="1">
      <p:cViewPr varScale="1">
        <p:scale>
          <a:sx n="81" d="100"/>
          <a:sy n="81" d="100"/>
        </p:scale>
        <p:origin x="3894" y="90"/>
      </p:cViewPr>
      <p:guideLst>
        <p:guide orient="horz" pos="3132"/>
        <p:guide pos="214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5" Type="http://schemas.openxmlformats.org/officeDocument/2006/relationships/slide" Target="slides/slide172.xml"/><Relationship Id="rId170" Type="http://schemas.openxmlformats.org/officeDocument/2006/relationships/slide" Target="slides/slide167.xml"/><Relationship Id="rId191" Type="http://schemas.openxmlformats.org/officeDocument/2006/relationships/tableStyles" Target="tableStyle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tags" Target="tags/tag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microsoft.com/office/2015/10/relationships/revisionInfo" Target="revisionInfo.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72" Type="http://schemas.openxmlformats.org/officeDocument/2006/relationships/slide" Target="slides/slide169.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notesMaster" Target="notesMasters/notesMaster1.xml"/><Relationship Id="rId189"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0" Type="http://schemas.openxmlformats.org/officeDocument/2006/relationships/theme" Target="theme/theme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DC8710-3A51-4497-B24D-6813353E94DA}"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da-DK"/>
        </a:p>
      </dgm:t>
    </dgm:pt>
    <dgm:pt modelId="{C07AD1D3-898D-40D6-A5F1-835A3B6A05C5}">
      <dgm:prSet phldrT="[Tekst]" custT="1"/>
      <dgm:spPr>
        <a:solidFill>
          <a:srgbClr val="EBE0D7">
            <a:alpha val="50000"/>
          </a:srgbClr>
        </a:solidFill>
      </dgm:spPr>
      <dgm:t>
        <a:bodyPr/>
        <a:lstStyle/>
        <a:p>
          <a:r>
            <a:rPr lang="da-DK" sz="1800" b="1" dirty="0" smtClean="0"/>
            <a:t>Principper for kvalitet i sagsbehandling </a:t>
          </a:r>
          <a:endParaRPr lang="da-DK" sz="1800" b="1" dirty="0"/>
        </a:p>
      </dgm:t>
    </dgm:pt>
    <dgm:pt modelId="{CE239D7B-EEA0-4D21-9B53-4316A3BB0EB7}" type="parTrans" cxnId="{055D9CB5-A178-49D3-94E4-3E129ACC86DA}">
      <dgm:prSet/>
      <dgm:spPr/>
      <dgm:t>
        <a:bodyPr/>
        <a:lstStyle/>
        <a:p>
          <a:endParaRPr lang="da-DK"/>
        </a:p>
      </dgm:t>
    </dgm:pt>
    <dgm:pt modelId="{968DCD5E-4395-40BC-9CB3-EBB9226F4209}" type="sibTrans" cxnId="{055D9CB5-A178-49D3-94E4-3E129ACC86DA}">
      <dgm:prSet/>
      <dgm:spPr/>
      <dgm:t>
        <a:bodyPr/>
        <a:lstStyle/>
        <a:p>
          <a:endParaRPr lang="da-DK"/>
        </a:p>
      </dgm:t>
    </dgm:pt>
    <dgm:pt modelId="{1DB05794-2990-4D02-86CE-3D012590D565}">
      <dgm:prSet phldrT="[Tekst]" custT="1"/>
      <dgm:spPr>
        <a:solidFill>
          <a:schemeClr val="accent1">
            <a:alpha val="50000"/>
          </a:schemeClr>
        </a:solidFill>
      </dgm:spPr>
      <dgm:t>
        <a:bodyPr/>
        <a:lstStyle/>
        <a:p>
          <a:r>
            <a:rPr lang="da-DK" sz="1200" b="1" dirty="0" smtClean="0"/>
            <a:t>Borger-samarbejde</a:t>
          </a:r>
          <a:r>
            <a:rPr lang="da-DK" sz="900" b="1" dirty="0" smtClean="0"/>
            <a:t> </a:t>
          </a:r>
          <a:endParaRPr lang="da-DK" sz="900" b="1" dirty="0"/>
        </a:p>
      </dgm:t>
    </dgm:pt>
    <dgm:pt modelId="{494C77DE-9C37-404A-B632-5184BA6FF1E9}" type="parTrans" cxnId="{494C5743-4AAA-4F4F-B18F-A3D6C4A8BEE5}">
      <dgm:prSet/>
      <dgm:spPr/>
      <dgm:t>
        <a:bodyPr/>
        <a:lstStyle/>
        <a:p>
          <a:endParaRPr lang="da-DK"/>
        </a:p>
      </dgm:t>
    </dgm:pt>
    <dgm:pt modelId="{F08FF222-5E55-49F2-87EF-C8492FF7C389}" type="sibTrans" cxnId="{494C5743-4AAA-4F4F-B18F-A3D6C4A8BEE5}">
      <dgm:prSet/>
      <dgm:spPr/>
      <dgm:t>
        <a:bodyPr/>
        <a:lstStyle/>
        <a:p>
          <a:endParaRPr lang="da-DK"/>
        </a:p>
      </dgm:t>
    </dgm:pt>
    <dgm:pt modelId="{1FCE3553-82F0-4AE6-861D-6D7AE92517B9}">
      <dgm:prSet phldrT="[Tekst]" custT="1"/>
      <dgm:spPr>
        <a:solidFill>
          <a:schemeClr val="accent1">
            <a:alpha val="50000"/>
          </a:schemeClr>
        </a:solidFill>
      </dgm:spPr>
      <dgm:t>
        <a:bodyPr/>
        <a:lstStyle/>
        <a:p>
          <a:r>
            <a:rPr lang="da-DK" sz="1200" b="1" dirty="0" smtClean="0"/>
            <a:t>Adskillelse af sagsoplysning og </a:t>
          </a:r>
          <a:r>
            <a:rPr lang="da-DK" sz="1200" b="1" dirty="0" err="1" smtClean="0"/>
            <a:t>sags-vurdering</a:t>
          </a:r>
          <a:r>
            <a:rPr lang="da-DK" sz="1200" b="1" dirty="0" smtClean="0"/>
            <a:t> </a:t>
          </a:r>
          <a:endParaRPr lang="da-DK" sz="1200" b="1" dirty="0"/>
        </a:p>
      </dgm:t>
    </dgm:pt>
    <dgm:pt modelId="{5E3B13C7-A443-426E-88B3-0D4529B2C8C9}" type="parTrans" cxnId="{BA9CA82F-D171-488C-B46A-F69C0F851631}">
      <dgm:prSet/>
      <dgm:spPr/>
      <dgm:t>
        <a:bodyPr/>
        <a:lstStyle/>
        <a:p>
          <a:endParaRPr lang="da-DK"/>
        </a:p>
      </dgm:t>
    </dgm:pt>
    <dgm:pt modelId="{DFC0A87C-8D4F-40B8-8EC0-A5B1CC6DD16F}" type="sibTrans" cxnId="{BA9CA82F-D171-488C-B46A-F69C0F851631}">
      <dgm:prSet/>
      <dgm:spPr/>
      <dgm:t>
        <a:bodyPr/>
        <a:lstStyle/>
        <a:p>
          <a:endParaRPr lang="da-DK"/>
        </a:p>
      </dgm:t>
    </dgm:pt>
    <dgm:pt modelId="{7B8A9056-E4B4-4C1C-A352-4C2120DAF2D5}">
      <dgm:prSet phldrT="[Tekst]" custT="1"/>
      <dgm:spPr>
        <a:solidFill>
          <a:schemeClr val="accent1">
            <a:alpha val="50000"/>
          </a:schemeClr>
        </a:solidFill>
      </dgm:spPr>
      <dgm:t>
        <a:bodyPr/>
        <a:lstStyle/>
        <a:p>
          <a:r>
            <a:rPr lang="da-DK" sz="1200" b="1" dirty="0" smtClean="0"/>
            <a:t>Relevant dokumentation og begrundelse</a:t>
          </a:r>
          <a:endParaRPr lang="da-DK" sz="1200" b="1" dirty="0"/>
        </a:p>
      </dgm:t>
    </dgm:pt>
    <dgm:pt modelId="{C8A6D9B5-E4B0-4B50-8A74-FF435C9F884C}" type="parTrans" cxnId="{8B855204-1C67-427C-9A1E-5798A4215A3F}">
      <dgm:prSet/>
      <dgm:spPr/>
      <dgm:t>
        <a:bodyPr/>
        <a:lstStyle/>
        <a:p>
          <a:endParaRPr lang="da-DK"/>
        </a:p>
      </dgm:t>
    </dgm:pt>
    <dgm:pt modelId="{A1F7CF47-BC20-4B1C-80AF-DC4CB1306A45}" type="sibTrans" cxnId="{8B855204-1C67-427C-9A1E-5798A4215A3F}">
      <dgm:prSet/>
      <dgm:spPr/>
      <dgm:t>
        <a:bodyPr/>
        <a:lstStyle/>
        <a:p>
          <a:endParaRPr lang="da-DK"/>
        </a:p>
      </dgm:t>
    </dgm:pt>
    <dgm:pt modelId="{4F554064-E3BD-4730-B249-AD4A090E774F}">
      <dgm:prSet phldrT="[Tekst]" custT="1"/>
      <dgm:spPr/>
      <dgm:t>
        <a:bodyPr/>
        <a:lstStyle/>
        <a:p>
          <a:r>
            <a:rPr lang="da-DK" sz="1200" b="1" dirty="0" smtClean="0"/>
            <a:t>Ressource-fokus </a:t>
          </a:r>
          <a:endParaRPr lang="da-DK" sz="1200" b="1" dirty="0"/>
        </a:p>
      </dgm:t>
    </dgm:pt>
    <dgm:pt modelId="{13E09D1D-716A-4537-AA81-37F6FA8FA761}" type="parTrans" cxnId="{1C5EB94E-DD7F-4BA2-8987-4174970212F7}">
      <dgm:prSet/>
      <dgm:spPr/>
      <dgm:t>
        <a:bodyPr/>
        <a:lstStyle/>
        <a:p>
          <a:endParaRPr lang="da-DK"/>
        </a:p>
      </dgm:t>
    </dgm:pt>
    <dgm:pt modelId="{AE199D18-C938-4F8B-AB37-39621F9436F4}" type="sibTrans" cxnId="{1C5EB94E-DD7F-4BA2-8987-4174970212F7}">
      <dgm:prSet/>
      <dgm:spPr/>
      <dgm:t>
        <a:bodyPr/>
        <a:lstStyle/>
        <a:p>
          <a:endParaRPr lang="da-DK"/>
        </a:p>
      </dgm:t>
    </dgm:pt>
    <dgm:pt modelId="{A360AA11-3928-472C-A887-4E1E52D078D8}">
      <dgm:prSet custT="1"/>
      <dgm:spPr>
        <a:solidFill>
          <a:schemeClr val="accent1">
            <a:alpha val="50000"/>
          </a:schemeClr>
        </a:solidFill>
      </dgm:spPr>
      <dgm:t>
        <a:bodyPr/>
        <a:lstStyle/>
        <a:p>
          <a:r>
            <a:rPr lang="da-DK" sz="1200" b="1" dirty="0" smtClean="0"/>
            <a:t>Indhentning af relevante oplysninger </a:t>
          </a:r>
          <a:endParaRPr lang="da-DK" sz="1200" b="1" dirty="0"/>
        </a:p>
      </dgm:t>
    </dgm:pt>
    <dgm:pt modelId="{C0B47228-E970-441E-88F2-86C0CB12E9A9}" type="parTrans" cxnId="{8B4C4471-0B9A-4497-BA81-DE0064B48AD5}">
      <dgm:prSet/>
      <dgm:spPr/>
      <dgm:t>
        <a:bodyPr/>
        <a:lstStyle/>
        <a:p>
          <a:endParaRPr lang="da-DK"/>
        </a:p>
      </dgm:t>
    </dgm:pt>
    <dgm:pt modelId="{FAD0FD3B-07F2-47D3-B2E6-56068B391B39}" type="sibTrans" cxnId="{8B4C4471-0B9A-4497-BA81-DE0064B48AD5}">
      <dgm:prSet/>
      <dgm:spPr/>
      <dgm:t>
        <a:bodyPr/>
        <a:lstStyle/>
        <a:p>
          <a:endParaRPr lang="da-DK"/>
        </a:p>
      </dgm:t>
    </dgm:pt>
    <dgm:pt modelId="{FB3B350D-552F-463B-A1BC-7E9DDF0C2B0A}">
      <dgm:prSet custT="1"/>
      <dgm:spPr>
        <a:solidFill>
          <a:schemeClr val="accent5">
            <a:alpha val="50000"/>
          </a:schemeClr>
        </a:solidFill>
      </dgm:spPr>
      <dgm:t>
        <a:bodyPr/>
        <a:lstStyle/>
        <a:p>
          <a:r>
            <a:rPr lang="da-DK" sz="1200" b="1" dirty="0" smtClean="0"/>
            <a:t>Systematisk</a:t>
          </a:r>
          <a:r>
            <a:rPr lang="da-DK" sz="1300" b="1" dirty="0" smtClean="0"/>
            <a:t> analyse og inddragelse af viden </a:t>
          </a:r>
          <a:endParaRPr lang="da-DK" sz="1300" b="1" dirty="0"/>
        </a:p>
      </dgm:t>
    </dgm:pt>
    <dgm:pt modelId="{D610F973-ACCC-4D14-8190-5E629BC7D1D2}" type="parTrans" cxnId="{8FB7FF45-F71D-4586-99DA-2692FB19B942}">
      <dgm:prSet/>
      <dgm:spPr/>
      <dgm:t>
        <a:bodyPr/>
        <a:lstStyle/>
        <a:p>
          <a:endParaRPr lang="da-DK"/>
        </a:p>
      </dgm:t>
    </dgm:pt>
    <dgm:pt modelId="{BEB6877C-9379-4B24-8596-C86CDDCFDFF4}" type="sibTrans" cxnId="{8FB7FF45-F71D-4586-99DA-2692FB19B942}">
      <dgm:prSet/>
      <dgm:spPr/>
      <dgm:t>
        <a:bodyPr/>
        <a:lstStyle/>
        <a:p>
          <a:endParaRPr lang="da-DK"/>
        </a:p>
      </dgm:t>
    </dgm:pt>
    <dgm:pt modelId="{98085723-7373-476D-BB71-1781CDA6CA1C}">
      <dgm:prSet custT="1"/>
      <dgm:spPr>
        <a:solidFill>
          <a:schemeClr val="accent5">
            <a:alpha val="50000"/>
          </a:schemeClr>
        </a:solidFill>
      </dgm:spPr>
      <dgm:t>
        <a:bodyPr/>
        <a:lstStyle/>
        <a:p>
          <a:r>
            <a:rPr lang="da-DK" sz="1200" b="1" dirty="0" smtClean="0"/>
            <a:t>Helhed og sammen-hæng</a:t>
          </a:r>
          <a:endParaRPr lang="da-DK" sz="1200" b="1" dirty="0"/>
        </a:p>
      </dgm:t>
    </dgm:pt>
    <dgm:pt modelId="{DEBE9ECF-6908-4FC6-B6A8-4055B5D02226}" type="parTrans" cxnId="{BF9F8C71-4DB3-41A5-BF82-D88251525DA8}">
      <dgm:prSet/>
      <dgm:spPr/>
      <dgm:t>
        <a:bodyPr/>
        <a:lstStyle/>
        <a:p>
          <a:endParaRPr lang="da-DK"/>
        </a:p>
      </dgm:t>
    </dgm:pt>
    <dgm:pt modelId="{C9387730-5CB2-4AC0-9259-345685D7AAB7}" type="sibTrans" cxnId="{BF9F8C71-4DB3-41A5-BF82-D88251525DA8}">
      <dgm:prSet/>
      <dgm:spPr/>
      <dgm:t>
        <a:bodyPr/>
        <a:lstStyle/>
        <a:p>
          <a:endParaRPr lang="da-DK"/>
        </a:p>
      </dgm:t>
    </dgm:pt>
    <dgm:pt modelId="{50538A56-1321-4CFF-92E1-49D84923DBA5}">
      <dgm:prSet/>
      <dgm:spPr/>
      <dgm:t>
        <a:bodyPr/>
        <a:lstStyle/>
        <a:p>
          <a:r>
            <a:rPr lang="da-DK" b="1" dirty="0" smtClean="0"/>
            <a:t>Økonomisk ansvarlighed </a:t>
          </a:r>
          <a:endParaRPr lang="da-DK" b="1" dirty="0"/>
        </a:p>
      </dgm:t>
    </dgm:pt>
    <dgm:pt modelId="{3E49873B-D8D4-4703-9149-2C1991595A97}" type="parTrans" cxnId="{63C6B047-008A-4BEC-8775-DF2B7053141F}">
      <dgm:prSet/>
      <dgm:spPr/>
      <dgm:t>
        <a:bodyPr/>
        <a:lstStyle/>
        <a:p>
          <a:endParaRPr lang="da-DK"/>
        </a:p>
      </dgm:t>
    </dgm:pt>
    <dgm:pt modelId="{40C707FA-C25A-472E-90C5-DFDDD7ABD4B0}" type="sibTrans" cxnId="{63C6B047-008A-4BEC-8775-DF2B7053141F}">
      <dgm:prSet/>
      <dgm:spPr/>
      <dgm:t>
        <a:bodyPr/>
        <a:lstStyle/>
        <a:p>
          <a:endParaRPr lang="da-DK"/>
        </a:p>
      </dgm:t>
    </dgm:pt>
    <dgm:pt modelId="{3998F384-D3EE-4517-B987-9CB0737A9C96}" type="pres">
      <dgm:prSet presAssocID="{F1DC8710-3A51-4497-B24D-6813353E94DA}" presName="composite" presStyleCnt="0">
        <dgm:presLayoutVars>
          <dgm:chMax val="1"/>
          <dgm:dir/>
          <dgm:resizeHandles val="exact"/>
        </dgm:presLayoutVars>
      </dgm:prSet>
      <dgm:spPr/>
      <dgm:t>
        <a:bodyPr/>
        <a:lstStyle/>
        <a:p>
          <a:endParaRPr lang="da-DK"/>
        </a:p>
      </dgm:t>
    </dgm:pt>
    <dgm:pt modelId="{35ABE6F0-7345-4F47-A1CC-92C504406065}" type="pres">
      <dgm:prSet presAssocID="{F1DC8710-3A51-4497-B24D-6813353E94DA}" presName="radial" presStyleCnt="0">
        <dgm:presLayoutVars>
          <dgm:animLvl val="ctr"/>
        </dgm:presLayoutVars>
      </dgm:prSet>
      <dgm:spPr/>
    </dgm:pt>
    <dgm:pt modelId="{24F2EB91-77B0-4ED4-94AA-2C0B953509F0}" type="pres">
      <dgm:prSet presAssocID="{C07AD1D3-898D-40D6-A5F1-835A3B6A05C5}" presName="centerShape" presStyleLbl="vennNode1" presStyleIdx="0" presStyleCnt="9"/>
      <dgm:spPr/>
      <dgm:t>
        <a:bodyPr/>
        <a:lstStyle/>
        <a:p>
          <a:endParaRPr lang="da-DK"/>
        </a:p>
      </dgm:t>
    </dgm:pt>
    <dgm:pt modelId="{D9D4989B-3A73-4F52-B6E2-5E67C1D634F9}" type="pres">
      <dgm:prSet presAssocID="{1DB05794-2990-4D02-86CE-3D012590D565}" presName="node" presStyleLbl="vennNode1" presStyleIdx="1" presStyleCnt="9">
        <dgm:presLayoutVars>
          <dgm:bulletEnabled val="1"/>
        </dgm:presLayoutVars>
      </dgm:prSet>
      <dgm:spPr/>
      <dgm:t>
        <a:bodyPr/>
        <a:lstStyle/>
        <a:p>
          <a:endParaRPr lang="da-DK"/>
        </a:p>
      </dgm:t>
    </dgm:pt>
    <dgm:pt modelId="{FF5DF212-8449-41AC-971F-C262E04CA2B0}" type="pres">
      <dgm:prSet presAssocID="{A360AA11-3928-472C-A887-4E1E52D078D8}" presName="node" presStyleLbl="vennNode1" presStyleIdx="2" presStyleCnt="9">
        <dgm:presLayoutVars>
          <dgm:bulletEnabled val="1"/>
        </dgm:presLayoutVars>
      </dgm:prSet>
      <dgm:spPr/>
      <dgm:t>
        <a:bodyPr/>
        <a:lstStyle/>
        <a:p>
          <a:endParaRPr lang="da-DK"/>
        </a:p>
      </dgm:t>
    </dgm:pt>
    <dgm:pt modelId="{676B7629-6EBD-43A0-B755-348351FC1FFD}" type="pres">
      <dgm:prSet presAssocID="{1FCE3553-82F0-4AE6-861D-6D7AE92517B9}" presName="node" presStyleLbl="vennNode1" presStyleIdx="3" presStyleCnt="9" custScaleX="108371">
        <dgm:presLayoutVars>
          <dgm:bulletEnabled val="1"/>
        </dgm:presLayoutVars>
      </dgm:prSet>
      <dgm:spPr/>
      <dgm:t>
        <a:bodyPr/>
        <a:lstStyle/>
        <a:p>
          <a:endParaRPr lang="da-DK"/>
        </a:p>
      </dgm:t>
    </dgm:pt>
    <dgm:pt modelId="{6FCE0283-E0B4-4E76-951F-66C05BD00A03}" type="pres">
      <dgm:prSet presAssocID="{7B8A9056-E4B4-4C1C-A352-4C2120DAF2D5}" presName="node" presStyleLbl="vennNode1" presStyleIdx="4" presStyleCnt="9" custScaleX="108004">
        <dgm:presLayoutVars>
          <dgm:bulletEnabled val="1"/>
        </dgm:presLayoutVars>
      </dgm:prSet>
      <dgm:spPr/>
      <dgm:t>
        <a:bodyPr/>
        <a:lstStyle/>
        <a:p>
          <a:endParaRPr lang="da-DK"/>
        </a:p>
      </dgm:t>
    </dgm:pt>
    <dgm:pt modelId="{8280878B-F85C-453C-9D8A-9CDE849BAB67}" type="pres">
      <dgm:prSet presAssocID="{4F554064-E3BD-4730-B249-AD4A090E774F}" presName="node" presStyleLbl="vennNode1" presStyleIdx="5" presStyleCnt="9">
        <dgm:presLayoutVars>
          <dgm:bulletEnabled val="1"/>
        </dgm:presLayoutVars>
      </dgm:prSet>
      <dgm:spPr/>
      <dgm:t>
        <a:bodyPr/>
        <a:lstStyle/>
        <a:p>
          <a:endParaRPr lang="da-DK"/>
        </a:p>
      </dgm:t>
    </dgm:pt>
    <dgm:pt modelId="{743510C7-A0EA-4C68-BAC3-EC05C2D4E2CF}" type="pres">
      <dgm:prSet presAssocID="{FB3B350D-552F-463B-A1BC-7E9DDF0C2B0A}" presName="node" presStyleLbl="vennNode1" presStyleIdx="6" presStyleCnt="9">
        <dgm:presLayoutVars>
          <dgm:bulletEnabled val="1"/>
        </dgm:presLayoutVars>
      </dgm:prSet>
      <dgm:spPr/>
      <dgm:t>
        <a:bodyPr/>
        <a:lstStyle/>
        <a:p>
          <a:endParaRPr lang="da-DK"/>
        </a:p>
      </dgm:t>
    </dgm:pt>
    <dgm:pt modelId="{F9EE926A-ADC2-4A8B-A8CE-01B17245D095}" type="pres">
      <dgm:prSet presAssocID="{98085723-7373-476D-BB71-1781CDA6CA1C}" presName="node" presStyleLbl="vennNode1" presStyleIdx="7" presStyleCnt="9">
        <dgm:presLayoutVars>
          <dgm:bulletEnabled val="1"/>
        </dgm:presLayoutVars>
      </dgm:prSet>
      <dgm:spPr/>
      <dgm:t>
        <a:bodyPr/>
        <a:lstStyle/>
        <a:p>
          <a:endParaRPr lang="da-DK"/>
        </a:p>
      </dgm:t>
    </dgm:pt>
    <dgm:pt modelId="{AB2471CF-E0BE-4C27-8731-56C07FEB4817}" type="pres">
      <dgm:prSet presAssocID="{50538A56-1321-4CFF-92E1-49D84923DBA5}" presName="node" presStyleLbl="vennNode1" presStyleIdx="8" presStyleCnt="9">
        <dgm:presLayoutVars>
          <dgm:bulletEnabled val="1"/>
        </dgm:presLayoutVars>
      </dgm:prSet>
      <dgm:spPr/>
      <dgm:t>
        <a:bodyPr/>
        <a:lstStyle/>
        <a:p>
          <a:endParaRPr lang="da-DK"/>
        </a:p>
      </dgm:t>
    </dgm:pt>
  </dgm:ptLst>
  <dgm:cxnLst>
    <dgm:cxn modelId="{494C5743-4AAA-4F4F-B18F-A3D6C4A8BEE5}" srcId="{C07AD1D3-898D-40D6-A5F1-835A3B6A05C5}" destId="{1DB05794-2990-4D02-86CE-3D012590D565}" srcOrd="0" destOrd="0" parTransId="{494C77DE-9C37-404A-B632-5184BA6FF1E9}" sibTransId="{F08FF222-5E55-49F2-87EF-C8492FF7C389}"/>
    <dgm:cxn modelId="{71A1664E-06E4-496B-8EAE-FFA3B630D005}" type="presOf" srcId="{1DB05794-2990-4D02-86CE-3D012590D565}" destId="{D9D4989B-3A73-4F52-B6E2-5E67C1D634F9}" srcOrd="0" destOrd="0" presId="urn:microsoft.com/office/officeart/2005/8/layout/radial3"/>
    <dgm:cxn modelId="{68146D48-42C6-468B-BEAB-2F1AB810940C}" type="presOf" srcId="{F1DC8710-3A51-4497-B24D-6813353E94DA}" destId="{3998F384-D3EE-4517-B987-9CB0737A9C96}" srcOrd="0" destOrd="0" presId="urn:microsoft.com/office/officeart/2005/8/layout/radial3"/>
    <dgm:cxn modelId="{8FB7FF45-F71D-4586-99DA-2692FB19B942}" srcId="{C07AD1D3-898D-40D6-A5F1-835A3B6A05C5}" destId="{FB3B350D-552F-463B-A1BC-7E9DDF0C2B0A}" srcOrd="5" destOrd="0" parTransId="{D610F973-ACCC-4D14-8190-5E629BC7D1D2}" sibTransId="{BEB6877C-9379-4B24-8596-C86CDDCFDFF4}"/>
    <dgm:cxn modelId="{BA9CA82F-D171-488C-B46A-F69C0F851631}" srcId="{C07AD1D3-898D-40D6-A5F1-835A3B6A05C5}" destId="{1FCE3553-82F0-4AE6-861D-6D7AE92517B9}" srcOrd="2" destOrd="0" parTransId="{5E3B13C7-A443-426E-88B3-0D4529B2C8C9}" sibTransId="{DFC0A87C-8D4F-40B8-8EC0-A5B1CC6DD16F}"/>
    <dgm:cxn modelId="{8A0BE541-9674-4395-B602-24EF0301C77F}" type="presOf" srcId="{FB3B350D-552F-463B-A1BC-7E9DDF0C2B0A}" destId="{743510C7-A0EA-4C68-BAC3-EC05C2D4E2CF}" srcOrd="0" destOrd="0" presId="urn:microsoft.com/office/officeart/2005/8/layout/radial3"/>
    <dgm:cxn modelId="{F7509CAE-7C10-420E-BDB4-FC3CC1EA11A3}" type="presOf" srcId="{1FCE3553-82F0-4AE6-861D-6D7AE92517B9}" destId="{676B7629-6EBD-43A0-B755-348351FC1FFD}" srcOrd="0" destOrd="0" presId="urn:microsoft.com/office/officeart/2005/8/layout/radial3"/>
    <dgm:cxn modelId="{D1AAB82B-EB6B-45A5-91B1-578D9210D513}" type="presOf" srcId="{98085723-7373-476D-BB71-1781CDA6CA1C}" destId="{F9EE926A-ADC2-4A8B-A8CE-01B17245D095}" srcOrd="0" destOrd="0" presId="urn:microsoft.com/office/officeart/2005/8/layout/radial3"/>
    <dgm:cxn modelId="{BF9F8C71-4DB3-41A5-BF82-D88251525DA8}" srcId="{C07AD1D3-898D-40D6-A5F1-835A3B6A05C5}" destId="{98085723-7373-476D-BB71-1781CDA6CA1C}" srcOrd="6" destOrd="0" parTransId="{DEBE9ECF-6908-4FC6-B6A8-4055B5D02226}" sibTransId="{C9387730-5CB2-4AC0-9259-345685D7AAB7}"/>
    <dgm:cxn modelId="{63C6B047-008A-4BEC-8775-DF2B7053141F}" srcId="{C07AD1D3-898D-40D6-A5F1-835A3B6A05C5}" destId="{50538A56-1321-4CFF-92E1-49D84923DBA5}" srcOrd="7" destOrd="0" parTransId="{3E49873B-D8D4-4703-9149-2C1991595A97}" sibTransId="{40C707FA-C25A-472E-90C5-DFDDD7ABD4B0}"/>
    <dgm:cxn modelId="{D742E8B3-1759-4156-B51A-ED36F213FEE0}" type="presOf" srcId="{7B8A9056-E4B4-4C1C-A352-4C2120DAF2D5}" destId="{6FCE0283-E0B4-4E76-951F-66C05BD00A03}" srcOrd="0" destOrd="0" presId="urn:microsoft.com/office/officeart/2005/8/layout/radial3"/>
    <dgm:cxn modelId="{3F0EA39B-D0C9-4BFB-89FC-99B5DD838427}" type="presOf" srcId="{A360AA11-3928-472C-A887-4E1E52D078D8}" destId="{FF5DF212-8449-41AC-971F-C262E04CA2B0}" srcOrd="0" destOrd="0" presId="urn:microsoft.com/office/officeart/2005/8/layout/radial3"/>
    <dgm:cxn modelId="{8B4C4471-0B9A-4497-BA81-DE0064B48AD5}" srcId="{C07AD1D3-898D-40D6-A5F1-835A3B6A05C5}" destId="{A360AA11-3928-472C-A887-4E1E52D078D8}" srcOrd="1" destOrd="0" parTransId="{C0B47228-E970-441E-88F2-86C0CB12E9A9}" sibTransId="{FAD0FD3B-07F2-47D3-B2E6-56068B391B39}"/>
    <dgm:cxn modelId="{055D9CB5-A178-49D3-94E4-3E129ACC86DA}" srcId="{F1DC8710-3A51-4497-B24D-6813353E94DA}" destId="{C07AD1D3-898D-40D6-A5F1-835A3B6A05C5}" srcOrd="0" destOrd="0" parTransId="{CE239D7B-EEA0-4D21-9B53-4316A3BB0EB7}" sibTransId="{968DCD5E-4395-40BC-9CB3-EBB9226F4209}"/>
    <dgm:cxn modelId="{1C5EB94E-DD7F-4BA2-8987-4174970212F7}" srcId="{C07AD1D3-898D-40D6-A5F1-835A3B6A05C5}" destId="{4F554064-E3BD-4730-B249-AD4A090E774F}" srcOrd="4" destOrd="0" parTransId="{13E09D1D-716A-4537-AA81-37F6FA8FA761}" sibTransId="{AE199D18-C938-4F8B-AB37-39621F9436F4}"/>
    <dgm:cxn modelId="{19D273B6-E618-4289-A382-7F179611B0B1}" type="presOf" srcId="{50538A56-1321-4CFF-92E1-49D84923DBA5}" destId="{AB2471CF-E0BE-4C27-8731-56C07FEB4817}" srcOrd="0" destOrd="0" presId="urn:microsoft.com/office/officeart/2005/8/layout/radial3"/>
    <dgm:cxn modelId="{8B855204-1C67-427C-9A1E-5798A4215A3F}" srcId="{C07AD1D3-898D-40D6-A5F1-835A3B6A05C5}" destId="{7B8A9056-E4B4-4C1C-A352-4C2120DAF2D5}" srcOrd="3" destOrd="0" parTransId="{C8A6D9B5-E4B0-4B50-8A74-FF435C9F884C}" sibTransId="{A1F7CF47-BC20-4B1C-80AF-DC4CB1306A45}"/>
    <dgm:cxn modelId="{94598AEF-A6BE-487B-9A14-2489FC75F9FD}" type="presOf" srcId="{4F554064-E3BD-4730-B249-AD4A090E774F}" destId="{8280878B-F85C-453C-9D8A-9CDE849BAB67}" srcOrd="0" destOrd="0" presId="urn:microsoft.com/office/officeart/2005/8/layout/radial3"/>
    <dgm:cxn modelId="{F136B052-C10B-4A91-B852-EDDC1B41D535}" type="presOf" srcId="{C07AD1D3-898D-40D6-A5F1-835A3B6A05C5}" destId="{24F2EB91-77B0-4ED4-94AA-2C0B953509F0}" srcOrd="0" destOrd="0" presId="urn:microsoft.com/office/officeart/2005/8/layout/radial3"/>
    <dgm:cxn modelId="{BDBEF496-18E2-429B-BE4F-45C2F5E81866}" type="presParOf" srcId="{3998F384-D3EE-4517-B987-9CB0737A9C96}" destId="{35ABE6F0-7345-4F47-A1CC-92C504406065}" srcOrd="0" destOrd="0" presId="urn:microsoft.com/office/officeart/2005/8/layout/radial3"/>
    <dgm:cxn modelId="{95F6145F-7C17-4224-92A3-F1B393910037}" type="presParOf" srcId="{35ABE6F0-7345-4F47-A1CC-92C504406065}" destId="{24F2EB91-77B0-4ED4-94AA-2C0B953509F0}" srcOrd="0" destOrd="0" presId="urn:microsoft.com/office/officeart/2005/8/layout/radial3"/>
    <dgm:cxn modelId="{C62C230B-B0C9-481E-ADE9-66882D166C3B}" type="presParOf" srcId="{35ABE6F0-7345-4F47-A1CC-92C504406065}" destId="{D9D4989B-3A73-4F52-B6E2-5E67C1D634F9}" srcOrd="1" destOrd="0" presId="urn:microsoft.com/office/officeart/2005/8/layout/radial3"/>
    <dgm:cxn modelId="{040AC21C-199C-4214-8990-61616BC1478A}" type="presParOf" srcId="{35ABE6F0-7345-4F47-A1CC-92C504406065}" destId="{FF5DF212-8449-41AC-971F-C262E04CA2B0}" srcOrd="2" destOrd="0" presId="urn:microsoft.com/office/officeart/2005/8/layout/radial3"/>
    <dgm:cxn modelId="{3651F682-71E2-403E-88C6-786016823A76}" type="presParOf" srcId="{35ABE6F0-7345-4F47-A1CC-92C504406065}" destId="{676B7629-6EBD-43A0-B755-348351FC1FFD}" srcOrd="3" destOrd="0" presId="urn:microsoft.com/office/officeart/2005/8/layout/radial3"/>
    <dgm:cxn modelId="{D77A88E0-2538-4DB4-94AD-AC656C1758B4}" type="presParOf" srcId="{35ABE6F0-7345-4F47-A1CC-92C504406065}" destId="{6FCE0283-E0B4-4E76-951F-66C05BD00A03}" srcOrd="4" destOrd="0" presId="urn:microsoft.com/office/officeart/2005/8/layout/radial3"/>
    <dgm:cxn modelId="{9FDF0A1B-323F-405E-87E9-D6B888B54F35}" type="presParOf" srcId="{35ABE6F0-7345-4F47-A1CC-92C504406065}" destId="{8280878B-F85C-453C-9D8A-9CDE849BAB67}" srcOrd="5" destOrd="0" presId="urn:microsoft.com/office/officeart/2005/8/layout/radial3"/>
    <dgm:cxn modelId="{6F8347BA-1BA0-497D-A046-F7B88088A4D0}" type="presParOf" srcId="{35ABE6F0-7345-4F47-A1CC-92C504406065}" destId="{743510C7-A0EA-4C68-BAC3-EC05C2D4E2CF}" srcOrd="6" destOrd="0" presId="urn:microsoft.com/office/officeart/2005/8/layout/radial3"/>
    <dgm:cxn modelId="{1AA228D5-A9BC-4260-9653-24D1E95D51AD}" type="presParOf" srcId="{35ABE6F0-7345-4F47-A1CC-92C504406065}" destId="{F9EE926A-ADC2-4A8B-A8CE-01B17245D095}" srcOrd="7" destOrd="0" presId="urn:microsoft.com/office/officeart/2005/8/layout/radial3"/>
    <dgm:cxn modelId="{C66CDC6D-5712-4135-9C0C-E0628125A5EA}" type="presParOf" srcId="{35ABE6F0-7345-4F47-A1CC-92C504406065}" destId="{AB2471CF-E0BE-4C27-8731-56C07FEB4817}" srcOrd="8"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922064-083F-4B2E-84EA-59E40754102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da-DK"/>
        </a:p>
      </dgm:t>
    </dgm:pt>
    <dgm:pt modelId="{FC0B3FB5-23F2-4241-8BA6-105766B06123}">
      <dgm:prSet phldrT="[Tekst]"/>
      <dgm:spPr>
        <a:solidFill>
          <a:srgbClr val="DDF5FF"/>
        </a:solidFill>
      </dgm:spPr>
      <dgm:t>
        <a:bodyPr/>
        <a:lstStyle/>
        <a:p>
          <a:r>
            <a:rPr lang="da-DK" b="1" dirty="0" smtClean="0">
              <a:solidFill>
                <a:sysClr val="windowText" lastClr="000000"/>
              </a:solidFill>
            </a:rPr>
            <a:t>Social indsats </a:t>
          </a:r>
          <a:endParaRPr lang="da-DK" b="1" dirty="0">
            <a:solidFill>
              <a:sysClr val="windowText" lastClr="000000"/>
            </a:solidFill>
          </a:endParaRPr>
        </a:p>
      </dgm:t>
    </dgm:pt>
    <dgm:pt modelId="{EBC658A3-59E6-4118-95AA-0957700FC955}" type="parTrans" cxnId="{FB355046-3973-4D8E-9D1F-2C175D463A1E}">
      <dgm:prSet/>
      <dgm:spPr/>
      <dgm:t>
        <a:bodyPr/>
        <a:lstStyle/>
        <a:p>
          <a:endParaRPr lang="da-DK"/>
        </a:p>
      </dgm:t>
    </dgm:pt>
    <dgm:pt modelId="{ACF57390-6479-49B9-9727-F8DE5663153F}" type="sibTrans" cxnId="{FB355046-3973-4D8E-9D1F-2C175D463A1E}">
      <dgm:prSet/>
      <dgm:spPr/>
      <dgm:t>
        <a:bodyPr/>
        <a:lstStyle/>
        <a:p>
          <a:endParaRPr lang="da-DK"/>
        </a:p>
      </dgm:t>
    </dgm:pt>
    <dgm:pt modelId="{52C01CA1-4687-45E7-87C2-99A44EB1D354}">
      <dgm:prSet phldrT="[Tekst]"/>
      <dgm:spPr>
        <a:solidFill>
          <a:srgbClr val="DDF5FF"/>
        </a:solidFill>
      </dgm:spPr>
      <dgm:t>
        <a:bodyPr/>
        <a:lstStyle/>
        <a:p>
          <a:r>
            <a:rPr lang="da-DK" b="1" dirty="0" smtClean="0">
              <a:solidFill>
                <a:sysClr val="windowText" lastClr="000000"/>
              </a:solidFill>
            </a:rPr>
            <a:t>Målgruppe</a:t>
          </a:r>
        </a:p>
        <a:p>
          <a:r>
            <a:rPr lang="da-DK" dirty="0" smtClean="0">
              <a:solidFill>
                <a:sysClr val="windowText" lastClr="000000"/>
              </a:solidFill>
            </a:rPr>
            <a:t>En gruppe, hvis medlemmer en indsats er rettet imod </a:t>
          </a:r>
          <a:endParaRPr lang="da-DK" dirty="0">
            <a:solidFill>
              <a:sysClr val="windowText" lastClr="000000"/>
            </a:solidFill>
          </a:endParaRPr>
        </a:p>
      </dgm:t>
    </dgm:pt>
    <dgm:pt modelId="{E19FB13D-3639-477E-8C49-437811FC68E0}" type="parTrans" cxnId="{4F3B48AB-3D25-4DBD-AD13-8CD6B8EA0394}">
      <dgm:prSet/>
      <dgm:spPr/>
      <dgm:t>
        <a:bodyPr/>
        <a:lstStyle/>
        <a:p>
          <a:endParaRPr lang="da-DK"/>
        </a:p>
      </dgm:t>
    </dgm:pt>
    <dgm:pt modelId="{929E4988-D1B9-46E6-B3A4-10C177AE096E}" type="sibTrans" cxnId="{4F3B48AB-3D25-4DBD-AD13-8CD6B8EA0394}">
      <dgm:prSet/>
      <dgm:spPr/>
      <dgm:t>
        <a:bodyPr/>
        <a:lstStyle/>
        <a:p>
          <a:endParaRPr lang="da-DK"/>
        </a:p>
      </dgm:t>
    </dgm:pt>
    <dgm:pt modelId="{3FEEAF49-C071-459A-A14B-0582F06E66D5}">
      <dgm:prSet phldrT="[Tekst]"/>
      <dgm:spPr>
        <a:solidFill>
          <a:srgbClr val="DDF5FF"/>
        </a:solidFill>
      </dgm:spPr>
      <dgm:t>
        <a:bodyPr/>
        <a:lstStyle/>
        <a:p>
          <a:r>
            <a:rPr lang="da-DK" b="1" dirty="0" smtClean="0">
              <a:solidFill>
                <a:sysClr val="windowText" lastClr="000000"/>
              </a:solidFill>
            </a:rPr>
            <a:t>Ydelse</a:t>
          </a:r>
        </a:p>
        <a:p>
          <a:r>
            <a:rPr lang="da-DK" dirty="0" smtClean="0">
              <a:solidFill>
                <a:sysClr val="windowText" lastClr="000000"/>
              </a:solidFill>
            </a:rPr>
            <a:t>En tjeneste, genstand eller et beløb, der gives eller modtages </a:t>
          </a:r>
          <a:endParaRPr lang="da-DK" dirty="0">
            <a:solidFill>
              <a:sysClr val="windowText" lastClr="000000"/>
            </a:solidFill>
          </a:endParaRPr>
        </a:p>
      </dgm:t>
    </dgm:pt>
    <dgm:pt modelId="{A839C4AA-7577-4A5C-A6B4-BFB22122FE36}" type="parTrans" cxnId="{51933804-D8A2-47CE-8CD6-D000F677E19B}">
      <dgm:prSet/>
      <dgm:spPr/>
      <dgm:t>
        <a:bodyPr/>
        <a:lstStyle/>
        <a:p>
          <a:endParaRPr lang="da-DK"/>
        </a:p>
      </dgm:t>
    </dgm:pt>
    <dgm:pt modelId="{E591F732-C11C-481F-BCCF-245041AC4725}" type="sibTrans" cxnId="{51933804-D8A2-47CE-8CD6-D000F677E19B}">
      <dgm:prSet/>
      <dgm:spPr/>
      <dgm:t>
        <a:bodyPr/>
        <a:lstStyle/>
        <a:p>
          <a:endParaRPr lang="da-DK"/>
        </a:p>
      </dgm:t>
    </dgm:pt>
    <dgm:pt modelId="{2D6A4E9C-4C57-49A6-B790-B33F3A1A329E}">
      <dgm:prSet phldrT="[Tekst]"/>
      <dgm:spPr>
        <a:solidFill>
          <a:srgbClr val="DDF5FF"/>
        </a:solidFill>
      </dgm:spPr>
      <dgm:t>
        <a:bodyPr/>
        <a:lstStyle/>
        <a:p>
          <a:r>
            <a:rPr lang="da-DK" b="1" dirty="0" smtClean="0">
              <a:solidFill>
                <a:sysClr val="windowText" lastClr="000000"/>
              </a:solidFill>
            </a:rPr>
            <a:t>Tilbud</a:t>
          </a:r>
        </a:p>
        <a:p>
          <a:r>
            <a:rPr lang="da-DK" dirty="0" smtClean="0">
              <a:solidFill>
                <a:sysClr val="windowText" lastClr="000000"/>
              </a:solidFill>
            </a:rPr>
            <a:t>En organisation, der leverer ydelser </a:t>
          </a:r>
          <a:endParaRPr lang="da-DK" dirty="0">
            <a:solidFill>
              <a:sysClr val="windowText" lastClr="000000"/>
            </a:solidFill>
          </a:endParaRPr>
        </a:p>
      </dgm:t>
    </dgm:pt>
    <dgm:pt modelId="{C9CCFBCB-7F5A-4713-B844-FCF6C658C0BF}" type="parTrans" cxnId="{585B387C-EF67-4046-A4A7-2E5C02295B19}">
      <dgm:prSet/>
      <dgm:spPr/>
      <dgm:t>
        <a:bodyPr/>
        <a:lstStyle/>
        <a:p>
          <a:endParaRPr lang="da-DK"/>
        </a:p>
      </dgm:t>
    </dgm:pt>
    <dgm:pt modelId="{8F9749AA-A352-4AEA-89E2-A8E370513E83}" type="sibTrans" cxnId="{585B387C-EF67-4046-A4A7-2E5C02295B19}">
      <dgm:prSet/>
      <dgm:spPr/>
      <dgm:t>
        <a:bodyPr/>
        <a:lstStyle/>
        <a:p>
          <a:endParaRPr lang="da-DK"/>
        </a:p>
      </dgm:t>
    </dgm:pt>
    <dgm:pt modelId="{CD554860-6B42-4EFE-B916-EAD5BA0F5E10}" type="pres">
      <dgm:prSet presAssocID="{4C922064-083F-4B2E-84EA-59E40754102B}" presName="hierChild1" presStyleCnt="0">
        <dgm:presLayoutVars>
          <dgm:orgChart val="1"/>
          <dgm:chPref val="1"/>
          <dgm:dir/>
          <dgm:animOne val="branch"/>
          <dgm:animLvl val="lvl"/>
          <dgm:resizeHandles/>
        </dgm:presLayoutVars>
      </dgm:prSet>
      <dgm:spPr/>
      <dgm:t>
        <a:bodyPr/>
        <a:lstStyle/>
        <a:p>
          <a:endParaRPr lang="da-DK"/>
        </a:p>
      </dgm:t>
    </dgm:pt>
    <dgm:pt modelId="{269250F3-BDD8-4612-B6CC-53CF9D1F86FB}" type="pres">
      <dgm:prSet presAssocID="{FC0B3FB5-23F2-4241-8BA6-105766B06123}" presName="hierRoot1" presStyleCnt="0">
        <dgm:presLayoutVars>
          <dgm:hierBranch val="init"/>
        </dgm:presLayoutVars>
      </dgm:prSet>
      <dgm:spPr/>
    </dgm:pt>
    <dgm:pt modelId="{692BB5BB-DDDF-449D-8342-A74967EB354D}" type="pres">
      <dgm:prSet presAssocID="{FC0B3FB5-23F2-4241-8BA6-105766B06123}" presName="rootComposite1" presStyleCnt="0"/>
      <dgm:spPr/>
    </dgm:pt>
    <dgm:pt modelId="{12911407-D51E-436D-ACD0-386D45CAD408}" type="pres">
      <dgm:prSet presAssocID="{FC0B3FB5-23F2-4241-8BA6-105766B06123}" presName="rootText1" presStyleLbl="node0" presStyleIdx="0" presStyleCnt="1" custLinFactNeighborX="-862" custLinFactNeighborY="1066">
        <dgm:presLayoutVars>
          <dgm:chPref val="3"/>
        </dgm:presLayoutVars>
      </dgm:prSet>
      <dgm:spPr/>
      <dgm:t>
        <a:bodyPr/>
        <a:lstStyle/>
        <a:p>
          <a:endParaRPr lang="da-DK"/>
        </a:p>
      </dgm:t>
    </dgm:pt>
    <dgm:pt modelId="{05A8EF89-BF78-4FE2-9F24-EC9B54F08176}" type="pres">
      <dgm:prSet presAssocID="{FC0B3FB5-23F2-4241-8BA6-105766B06123}" presName="rootConnector1" presStyleLbl="node1" presStyleIdx="0" presStyleCnt="0"/>
      <dgm:spPr/>
      <dgm:t>
        <a:bodyPr/>
        <a:lstStyle/>
        <a:p>
          <a:endParaRPr lang="da-DK"/>
        </a:p>
      </dgm:t>
    </dgm:pt>
    <dgm:pt modelId="{21683C52-DC7C-4E02-9639-BFBF197D5D9C}" type="pres">
      <dgm:prSet presAssocID="{FC0B3FB5-23F2-4241-8BA6-105766B06123}" presName="hierChild2" presStyleCnt="0"/>
      <dgm:spPr/>
    </dgm:pt>
    <dgm:pt modelId="{C393E9DF-B5EA-49A0-8355-56147E69714C}" type="pres">
      <dgm:prSet presAssocID="{E19FB13D-3639-477E-8C49-437811FC68E0}" presName="Name37" presStyleLbl="parChTrans1D2" presStyleIdx="0" presStyleCnt="3"/>
      <dgm:spPr/>
      <dgm:t>
        <a:bodyPr/>
        <a:lstStyle/>
        <a:p>
          <a:endParaRPr lang="da-DK"/>
        </a:p>
      </dgm:t>
    </dgm:pt>
    <dgm:pt modelId="{C30AE102-A405-4806-9D8E-E3808E5EC697}" type="pres">
      <dgm:prSet presAssocID="{52C01CA1-4687-45E7-87C2-99A44EB1D354}" presName="hierRoot2" presStyleCnt="0">
        <dgm:presLayoutVars>
          <dgm:hierBranch val="init"/>
        </dgm:presLayoutVars>
      </dgm:prSet>
      <dgm:spPr/>
    </dgm:pt>
    <dgm:pt modelId="{5B9F8025-9235-4307-BE61-4A000A1FF7C2}" type="pres">
      <dgm:prSet presAssocID="{52C01CA1-4687-45E7-87C2-99A44EB1D354}" presName="rootComposite" presStyleCnt="0"/>
      <dgm:spPr/>
    </dgm:pt>
    <dgm:pt modelId="{FCCB839E-E9CA-4314-B12B-351611CD5B4D}" type="pres">
      <dgm:prSet presAssocID="{52C01CA1-4687-45E7-87C2-99A44EB1D354}" presName="rootText" presStyleLbl="node2" presStyleIdx="0" presStyleCnt="3">
        <dgm:presLayoutVars>
          <dgm:chPref val="3"/>
        </dgm:presLayoutVars>
      </dgm:prSet>
      <dgm:spPr/>
      <dgm:t>
        <a:bodyPr/>
        <a:lstStyle/>
        <a:p>
          <a:endParaRPr lang="da-DK"/>
        </a:p>
      </dgm:t>
    </dgm:pt>
    <dgm:pt modelId="{7E79DAE7-53DF-4584-ACD9-B03A1899B4B2}" type="pres">
      <dgm:prSet presAssocID="{52C01CA1-4687-45E7-87C2-99A44EB1D354}" presName="rootConnector" presStyleLbl="node2" presStyleIdx="0" presStyleCnt="3"/>
      <dgm:spPr/>
      <dgm:t>
        <a:bodyPr/>
        <a:lstStyle/>
        <a:p>
          <a:endParaRPr lang="da-DK"/>
        </a:p>
      </dgm:t>
    </dgm:pt>
    <dgm:pt modelId="{29FAF290-D543-46D6-8BE8-D1F7AF4791C2}" type="pres">
      <dgm:prSet presAssocID="{52C01CA1-4687-45E7-87C2-99A44EB1D354}" presName="hierChild4" presStyleCnt="0"/>
      <dgm:spPr/>
    </dgm:pt>
    <dgm:pt modelId="{F1327033-49AB-49A9-ACA1-9F2BB84FDCE7}" type="pres">
      <dgm:prSet presAssocID="{52C01CA1-4687-45E7-87C2-99A44EB1D354}" presName="hierChild5" presStyleCnt="0"/>
      <dgm:spPr/>
    </dgm:pt>
    <dgm:pt modelId="{8ECEA63E-F841-48DF-9D12-DFB961804B53}" type="pres">
      <dgm:prSet presAssocID="{A839C4AA-7577-4A5C-A6B4-BFB22122FE36}" presName="Name37" presStyleLbl="parChTrans1D2" presStyleIdx="1" presStyleCnt="3"/>
      <dgm:spPr/>
      <dgm:t>
        <a:bodyPr/>
        <a:lstStyle/>
        <a:p>
          <a:endParaRPr lang="da-DK"/>
        </a:p>
      </dgm:t>
    </dgm:pt>
    <dgm:pt modelId="{999C70EF-4FDA-48E2-BA71-13E91C8CF12F}" type="pres">
      <dgm:prSet presAssocID="{3FEEAF49-C071-459A-A14B-0582F06E66D5}" presName="hierRoot2" presStyleCnt="0">
        <dgm:presLayoutVars>
          <dgm:hierBranch val="init"/>
        </dgm:presLayoutVars>
      </dgm:prSet>
      <dgm:spPr/>
    </dgm:pt>
    <dgm:pt modelId="{C3A28B0C-5FE1-4B14-8D7C-B96CEBDE7F31}" type="pres">
      <dgm:prSet presAssocID="{3FEEAF49-C071-459A-A14B-0582F06E66D5}" presName="rootComposite" presStyleCnt="0"/>
      <dgm:spPr/>
    </dgm:pt>
    <dgm:pt modelId="{087AD1B6-D10F-4C2F-B2B4-296A4F138C3B}" type="pres">
      <dgm:prSet presAssocID="{3FEEAF49-C071-459A-A14B-0582F06E66D5}" presName="rootText" presStyleLbl="node2" presStyleIdx="1" presStyleCnt="3">
        <dgm:presLayoutVars>
          <dgm:chPref val="3"/>
        </dgm:presLayoutVars>
      </dgm:prSet>
      <dgm:spPr/>
      <dgm:t>
        <a:bodyPr/>
        <a:lstStyle/>
        <a:p>
          <a:endParaRPr lang="da-DK"/>
        </a:p>
      </dgm:t>
    </dgm:pt>
    <dgm:pt modelId="{C392707D-FE93-41D2-A199-FD2E96D16AF5}" type="pres">
      <dgm:prSet presAssocID="{3FEEAF49-C071-459A-A14B-0582F06E66D5}" presName="rootConnector" presStyleLbl="node2" presStyleIdx="1" presStyleCnt="3"/>
      <dgm:spPr/>
      <dgm:t>
        <a:bodyPr/>
        <a:lstStyle/>
        <a:p>
          <a:endParaRPr lang="da-DK"/>
        </a:p>
      </dgm:t>
    </dgm:pt>
    <dgm:pt modelId="{A83ABAD8-E773-4ED1-B66C-E0FF1C657CAF}" type="pres">
      <dgm:prSet presAssocID="{3FEEAF49-C071-459A-A14B-0582F06E66D5}" presName="hierChild4" presStyleCnt="0"/>
      <dgm:spPr/>
    </dgm:pt>
    <dgm:pt modelId="{4AF34541-0AE1-4627-90CC-84570B89E54C}" type="pres">
      <dgm:prSet presAssocID="{3FEEAF49-C071-459A-A14B-0582F06E66D5}" presName="hierChild5" presStyleCnt="0"/>
      <dgm:spPr/>
    </dgm:pt>
    <dgm:pt modelId="{A4851E0C-86C0-4D79-A658-DD6658C538C3}" type="pres">
      <dgm:prSet presAssocID="{C9CCFBCB-7F5A-4713-B844-FCF6C658C0BF}" presName="Name37" presStyleLbl="parChTrans1D2" presStyleIdx="2" presStyleCnt="3"/>
      <dgm:spPr/>
      <dgm:t>
        <a:bodyPr/>
        <a:lstStyle/>
        <a:p>
          <a:endParaRPr lang="da-DK"/>
        </a:p>
      </dgm:t>
    </dgm:pt>
    <dgm:pt modelId="{860086AD-568C-438B-9F15-68BA663B1F14}" type="pres">
      <dgm:prSet presAssocID="{2D6A4E9C-4C57-49A6-B790-B33F3A1A329E}" presName="hierRoot2" presStyleCnt="0">
        <dgm:presLayoutVars>
          <dgm:hierBranch val="init"/>
        </dgm:presLayoutVars>
      </dgm:prSet>
      <dgm:spPr/>
    </dgm:pt>
    <dgm:pt modelId="{88A33FE6-ED93-4A46-87EC-2C41D7A50BDB}" type="pres">
      <dgm:prSet presAssocID="{2D6A4E9C-4C57-49A6-B790-B33F3A1A329E}" presName="rootComposite" presStyleCnt="0"/>
      <dgm:spPr/>
    </dgm:pt>
    <dgm:pt modelId="{6651A431-0483-4FED-BCD8-02797DF804B7}" type="pres">
      <dgm:prSet presAssocID="{2D6A4E9C-4C57-49A6-B790-B33F3A1A329E}" presName="rootText" presStyleLbl="node2" presStyleIdx="2" presStyleCnt="3" custLinFactNeighborX="1727" custLinFactNeighborY="1347">
        <dgm:presLayoutVars>
          <dgm:chPref val="3"/>
        </dgm:presLayoutVars>
      </dgm:prSet>
      <dgm:spPr/>
      <dgm:t>
        <a:bodyPr/>
        <a:lstStyle/>
        <a:p>
          <a:endParaRPr lang="da-DK"/>
        </a:p>
      </dgm:t>
    </dgm:pt>
    <dgm:pt modelId="{A714976B-D37A-484B-A545-5D116A1D0531}" type="pres">
      <dgm:prSet presAssocID="{2D6A4E9C-4C57-49A6-B790-B33F3A1A329E}" presName="rootConnector" presStyleLbl="node2" presStyleIdx="2" presStyleCnt="3"/>
      <dgm:spPr/>
      <dgm:t>
        <a:bodyPr/>
        <a:lstStyle/>
        <a:p>
          <a:endParaRPr lang="da-DK"/>
        </a:p>
      </dgm:t>
    </dgm:pt>
    <dgm:pt modelId="{7BCD6F2D-C3AE-4AA9-9883-676521AF0B18}" type="pres">
      <dgm:prSet presAssocID="{2D6A4E9C-4C57-49A6-B790-B33F3A1A329E}" presName="hierChild4" presStyleCnt="0"/>
      <dgm:spPr/>
    </dgm:pt>
    <dgm:pt modelId="{08A23F34-7A89-499A-A5AD-A19019637437}" type="pres">
      <dgm:prSet presAssocID="{2D6A4E9C-4C57-49A6-B790-B33F3A1A329E}" presName="hierChild5" presStyleCnt="0"/>
      <dgm:spPr/>
    </dgm:pt>
    <dgm:pt modelId="{4D593D9C-0E4E-424E-936B-D5BC2D4C9A69}" type="pres">
      <dgm:prSet presAssocID="{FC0B3FB5-23F2-4241-8BA6-105766B06123}" presName="hierChild3" presStyleCnt="0"/>
      <dgm:spPr/>
    </dgm:pt>
  </dgm:ptLst>
  <dgm:cxnLst>
    <dgm:cxn modelId="{76F9F58C-6D40-422F-BE23-D63B9A45F012}" type="presOf" srcId="{2D6A4E9C-4C57-49A6-B790-B33F3A1A329E}" destId="{A714976B-D37A-484B-A545-5D116A1D0531}" srcOrd="1" destOrd="0" presId="urn:microsoft.com/office/officeart/2005/8/layout/orgChart1"/>
    <dgm:cxn modelId="{51933804-D8A2-47CE-8CD6-D000F677E19B}" srcId="{FC0B3FB5-23F2-4241-8BA6-105766B06123}" destId="{3FEEAF49-C071-459A-A14B-0582F06E66D5}" srcOrd="1" destOrd="0" parTransId="{A839C4AA-7577-4A5C-A6B4-BFB22122FE36}" sibTransId="{E591F732-C11C-481F-BCCF-245041AC4725}"/>
    <dgm:cxn modelId="{FB355046-3973-4D8E-9D1F-2C175D463A1E}" srcId="{4C922064-083F-4B2E-84EA-59E40754102B}" destId="{FC0B3FB5-23F2-4241-8BA6-105766B06123}" srcOrd="0" destOrd="0" parTransId="{EBC658A3-59E6-4118-95AA-0957700FC955}" sibTransId="{ACF57390-6479-49B9-9727-F8DE5663153F}"/>
    <dgm:cxn modelId="{5EF46092-B8BC-4EF9-9ECA-0639F76FE8DD}" type="presOf" srcId="{FC0B3FB5-23F2-4241-8BA6-105766B06123}" destId="{12911407-D51E-436D-ACD0-386D45CAD408}" srcOrd="0" destOrd="0" presId="urn:microsoft.com/office/officeart/2005/8/layout/orgChart1"/>
    <dgm:cxn modelId="{C8174544-BD89-4483-96A9-FD95480090E1}" type="presOf" srcId="{FC0B3FB5-23F2-4241-8BA6-105766B06123}" destId="{05A8EF89-BF78-4FE2-9F24-EC9B54F08176}" srcOrd="1" destOrd="0" presId="urn:microsoft.com/office/officeart/2005/8/layout/orgChart1"/>
    <dgm:cxn modelId="{B7EF7AA5-0E8A-4CE6-8D25-64FAA99CECD2}" type="presOf" srcId="{3FEEAF49-C071-459A-A14B-0582F06E66D5}" destId="{087AD1B6-D10F-4C2F-B2B4-296A4F138C3B}" srcOrd="0" destOrd="0" presId="urn:microsoft.com/office/officeart/2005/8/layout/orgChart1"/>
    <dgm:cxn modelId="{585B387C-EF67-4046-A4A7-2E5C02295B19}" srcId="{FC0B3FB5-23F2-4241-8BA6-105766B06123}" destId="{2D6A4E9C-4C57-49A6-B790-B33F3A1A329E}" srcOrd="2" destOrd="0" parTransId="{C9CCFBCB-7F5A-4713-B844-FCF6C658C0BF}" sibTransId="{8F9749AA-A352-4AEA-89E2-A8E370513E83}"/>
    <dgm:cxn modelId="{4F3B48AB-3D25-4DBD-AD13-8CD6B8EA0394}" srcId="{FC0B3FB5-23F2-4241-8BA6-105766B06123}" destId="{52C01CA1-4687-45E7-87C2-99A44EB1D354}" srcOrd="0" destOrd="0" parTransId="{E19FB13D-3639-477E-8C49-437811FC68E0}" sibTransId="{929E4988-D1B9-46E6-B3A4-10C177AE096E}"/>
    <dgm:cxn modelId="{9C476C52-A75A-4F9E-8A0E-D22B2236D86F}" type="presOf" srcId="{C9CCFBCB-7F5A-4713-B844-FCF6C658C0BF}" destId="{A4851E0C-86C0-4D79-A658-DD6658C538C3}" srcOrd="0" destOrd="0" presId="urn:microsoft.com/office/officeart/2005/8/layout/orgChart1"/>
    <dgm:cxn modelId="{2424B611-8339-412C-AF6E-C417E6D91DFC}" type="presOf" srcId="{52C01CA1-4687-45E7-87C2-99A44EB1D354}" destId="{FCCB839E-E9CA-4314-B12B-351611CD5B4D}" srcOrd="0" destOrd="0" presId="urn:microsoft.com/office/officeart/2005/8/layout/orgChart1"/>
    <dgm:cxn modelId="{24A18748-EDFF-4C53-9A74-DFFAC3234BD1}" type="presOf" srcId="{2D6A4E9C-4C57-49A6-B790-B33F3A1A329E}" destId="{6651A431-0483-4FED-BCD8-02797DF804B7}" srcOrd="0" destOrd="0" presId="urn:microsoft.com/office/officeart/2005/8/layout/orgChart1"/>
    <dgm:cxn modelId="{21093CCE-4200-4487-8AC5-B0C2068B5478}" type="presOf" srcId="{E19FB13D-3639-477E-8C49-437811FC68E0}" destId="{C393E9DF-B5EA-49A0-8355-56147E69714C}" srcOrd="0" destOrd="0" presId="urn:microsoft.com/office/officeart/2005/8/layout/orgChart1"/>
    <dgm:cxn modelId="{6014666C-5CD2-49D4-A7CA-6CBF821BC5EE}" type="presOf" srcId="{A839C4AA-7577-4A5C-A6B4-BFB22122FE36}" destId="{8ECEA63E-F841-48DF-9D12-DFB961804B53}" srcOrd="0" destOrd="0" presId="urn:microsoft.com/office/officeart/2005/8/layout/orgChart1"/>
    <dgm:cxn modelId="{8CA4161B-E2D2-4BAD-8F9D-77CAB985613B}" type="presOf" srcId="{3FEEAF49-C071-459A-A14B-0582F06E66D5}" destId="{C392707D-FE93-41D2-A199-FD2E96D16AF5}" srcOrd="1" destOrd="0" presId="urn:microsoft.com/office/officeart/2005/8/layout/orgChart1"/>
    <dgm:cxn modelId="{FFFAEA55-D970-4088-A01D-D1C9A184D2E4}" type="presOf" srcId="{4C922064-083F-4B2E-84EA-59E40754102B}" destId="{CD554860-6B42-4EFE-B916-EAD5BA0F5E10}" srcOrd="0" destOrd="0" presId="urn:microsoft.com/office/officeart/2005/8/layout/orgChart1"/>
    <dgm:cxn modelId="{370CC93C-E239-4589-851C-23E3E2BD03C4}" type="presOf" srcId="{52C01CA1-4687-45E7-87C2-99A44EB1D354}" destId="{7E79DAE7-53DF-4584-ACD9-B03A1899B4B2}" srcOrd="1" destOrd="0" presId="urn:microsoft.com/office/officeart/2005/8/layout/orgChart1"/>
    <dgm:cxn modelId="{7F129FBD-003E-4EFB-87A0-DEBA3A1FE248}" type="presParOf" srcId="{CD554860-6B42-4EFE-B916-EAD5BA0F5E10}" destId="{269250F3-BDD8-4612-B6CC-53CF9D1F86FB}" srcOrd="0" destOrd="0" presId="urn:microsoft.com/office/officeart/2005/8/layout/orgChart1"/>
    <dgm:cxn modelId="{16C980F4-84F5-47BB-9279-D5C7D1E671DA}" type="presParOf" srcId="{269250F3-BDD8-4612-B6CC-53CF9D1F86FB}" destId="{692BB5BB-DDDF-449D-8342-A74967EB354D}" srcOrd="0" destOrd="0" presId="urn:microsoft.com/office/officeart/2005/8/layout/orgChart1"/>
    <dgm:cxn modelId="{5657731C-2FEF-4A94-B0E2-E3B9AFF9B776}" type="presParOf" srcId="{692BB5BB-DDDF-449D-8342-A74967EB354D}" destId="{12911407-D51E-436D-ACD0-386D45CAD408}" srcOrd="0" destOrd="0" presId="urn:microsoft.com/office/officeart/2005/8/layout/orgChart1"/>
    <dgm:cxn modelId="{EE0CD93D-0A5E-4339-885F-84ECF49B672A}" type="presParOf" srcId="{692BB5BB-DDDF-449D-8342-A74967EB354D}" destId="{05A8EF89-BF78-4FE2-9F24-EC9B54F08176}" srcOrd="1" destOrd="0" presId="urn:microsoft.com/office/officeart/2005/8/layout/orgChart1"/>
    <dgm:cxn modelId="{45EFB606-F3C3-447C-87E6-6F03CA33F336}" type="presParOf" srcId="{269250F3-BDD8-4612-B6CC-53CF9D1F86FB}" destId="{21683C52-DC7C-4E02-9639-BFBF197D5D9C}" srcOrd="1" destOrd="0" presId="urn:microsoft.com/office/officeart/2005/8/layout/orgChart1"/>
    <dgm:cxn modelId="{79011B1D-E0DA-4B05-8B0E-27D4F68CE97B}" type="presParOf" srcId="{21683C52-DC7C-4E02-9639-BFBF197D5D9C}" destId="{C393E9DF-B5EA-49A0-8355-56147E69714C}" srcOrd="0" destOrd="0" presId="urn:microsoft.com/office/officeart/2005/8/layout/orgChart1"/>
    <dgm:cxn modelId="{30346F0B-50BA-400D-8AEA-A4117A2AEDE1}" type="presParOf" srcId="{21683C52-DC7C-4E02-9639-BFBF197D5D9C}" destId="{C30AE102-A405-4806-9D8E-E3808E5EC697}" srcOrd="1" destOrd="0" presId="urn:microsoft.com/office/officeart/2005/8/layout/orgChart1"/>
    <dgm:cxn modelId="{43001CCE-33A5-46D2-BA34-2B72A1C861B5}" type="presParOf" srcId="{C30AE102-A405-4806-9D8E-E3808E5EC697}" destId="{5B9F8025-9235-4307-BE61-4A000A1FF7C2}" srcOrd="0" destOrd="0" presId="urn:microsoft.com/office/officeart/2005/8/layout/orgChart1"/>
    <dgm:cxn modelId="{DFAA3736-3578-484D-A3B4-71A7CEE60CCA}" type="presParOf" srcId="{5B9F8025-9235-4307-BE61-4A000A1FF7C2}" destId="{FCCB839E-E9CA-4314-B12B-351611CD5B4D}" srcOrd="0" destOrd="0" presId="urn:microsoft.com/office/officeart/2005/8/layout/orgChart1"/>
    <dgm:cxn modelId="{D283652C-4226-40C4-B588-732A33FB54E0}" type="presParOf" srcId="{5B9F8025-9235-4307-BE61-4A000A1FF7C2}" destId="{7E79DAE7-53DF-4584-ACD9-B03A1899B4B2}" srcOrd="1" destOrd="0" presId="urn:microsoft.com/office/officeart/2005/8/layout/orgChart1"/>
    <dgm:cxn modelId="{117925AD-EEFB-43C0-AB75-BDF62317F1EA}" type="presParOf" srcId="{C30AE102-A405-4806-9D8E-E3808E5EC697}" destId="{29FAF290-D543-46D6-8BE8-D1F7AF4791C2}" srcOrd="1" destOrd="0" presId="urn:microsoft.com/office/officeart/2005/8/layout/orgChart1"/>
    <dgm:cxn modelId="{3B1557CB-97A8-46F0-B4B2-202ED6D2B3F6}" type="presParOf" srcId="{C30AE102-A405-4806-9D8E-E3808E5EC697}" destId="{F1327033-49AB-49A9-ACA1-9F2BB84FDCE7}" srcOrd="2" destOrd="0" presId="urn:microsoft.com/office/officeart/2005/8/layout/orgChart1"/>
    <dgm:cxn modelId="{2BA6ED26-A131-4A7A-9D0A-79C388AFA683}" type="presParOf" srcId="{21683C52-DC7C-4E02-9639-BFBF197D5D9C}" destId="{8ECEA63E-F841-48DF-9D12-DFB961804B53}" srcOrd="2" destOrd="0" presId="urn:microsoft.com/office/officeart/2005/8/layout/orgChart1"/>
    <dgm:cxn modelId="{4D87B519-CE58-4ED7-9212-1B6F1FE641D8}" type="presParOf" srcId="{21683C52-DC7C-4E02-9639-BFBF197D5D9C}" destId="{999C70EF-4FDA-48E2-BA71-13E91C8CF12F}" srcOrd="3" destOrd="0" presId="urn:microsoft.com/office/officeart/2005/8/layout/orgChart1"/>
    <dgm:cxn modelId="{46EF3C20-1001-4B55-9279-DFE7B4C56B6E}" type="presParOf" srcId="{999C70EF-4FDA-48E2-BA71-13E91C8CF12F}" destId="{C3A28B0C-5FE1-4B14-8D7C-B96CEBDE7F31}" srcOrd="0" destOrd="0" presId="urn:microsoft.com/office/officeart/2005/8/layout/orgChart1"/>
    <dgm:cxn modelId="{C36072F4-3307-4A28-B53F-A690CB81C10A}" type="presParOf" srcId="{C3A28B0C-5FE1-4B14-8D7C-B96CEBDE7F31}" destId="{087AD1B6-D10F-4C2F-B2B4-296A4F138C3B}" srcOrd="0" destOrd="0" presId="urn:microsoft.com/office/officeart/2005/8/layout/orgChart1"/>
    <dgm:cxn modelId="{FF9EDDCE-D43D-4A4B-A5EF-322B49D6BD79}" type="presParOf" srcId="{C3A28B0C-5FE1-4B14-8D7C-B96CEBDE7F31}" destId="{C392707D-FE93-41D2-A199-FD2E96D16AF5}" srcOrd="1" destOrd="0" presId="urn:microsoft.com/office/officeart/2005/8/layout/orgChart1"/>
    <dgm:cxn modelId="{2724E9C3-9B64-4F71-8079-6E9FDB1FC7FE}" type="presParOf" srcId="{999C70EF-4FDA-48E2-BA71-13E91C8CF12F}" destId="{A83ABAD8-E773-4ED1-B66C-E0FF1C657CAF}" srcOrd="1" destOrd="0" presId="urn:microsoft.com/office/officeart/2005/8/layout/orgChart1"/>
    <dgm:cxn modelId="{0DB1AA61-A5DB-4FFF-BDEE-C79CD405B4F6}" type="presParOf" srcId="{999C70EF-4FDA-48E2-BA71-13E91C8CF12F}" destId="{4AF34541-0AE1-4627-90CC-84570B89E54C}" srcOrd="2" destOrd="0" presId="urn:microsoft.com/office/officeart/2005/8/layout/orgChart1"/>
    <dgm:cxn modelId="{7FC5CE4D-6AB5-4A2B-AFA2-853B7AB146F2}" type="presParOf" srcId="{21683C52-DC7C-4E02-9639-BFBF197D5D9C}" destId="{A4851E0C-86C0-4D79-A658-DD6658C538C3}" srcOrd="4" destOrd="0" presId="urn:microsoft.com/office/officeart/2005/8/layout/orgChart1"/>
    <dgm:cxn modelId="{388D6694-41BA-44BA-BEC4-5C1CE248EE49}" type="presParOf" srcId="{21683C52-DC7C-4E02-9639-BFBF197D5D9C}" destId="{860086AD-568C-438B-9F15-68BA663B1F14}" srcOrd="5" destOrd="0" presId="urn:microsoft.com/office/officeart/2005/8/layout/orgChart1"/>
    <dgm:cxn modelId="{1CA8B9F6-74EB-4E43-8FCB-73BBDE9400F2}" type="presParOf" srcId="{860086AD-568C-438B-9F15-68BA663B1F14}" destId="{88A33FE6-ED93-4A46-87EC-2C41D7A50BDB}" srcOrd="0" destOrd="0" presId="urn:microsoft.com/office/officeart/2005/8/layout/orgChart1"/>
    <dgm:cxn modelId="{9E4E2A0C-F3FE-40CA-A7E2-3ECCFF1066E1}" type="presParOf" srcId="{88A33FE6-ED93-4A46-87EC-2C41D7A50BDB}" destId="{6651A431-0483-4FED-BCD8-02797DF804B7}" srcOrd="0" destOrd="0" presId="urn:microsoft.com/office/officeart/2005/8/layout/orgChart1"/>
    <dgm:cxn modelId="{E0AC92A0-37F0-4E51-A0C3-EE628E309235}" type="presParOf" srcId="{88A33FE6-ED93-4A46-87EC-2C41D7A50BDB}" destId="{A714976B-D37A-484B-A545-5D116A1D0531}" srcOrd="1" destOrd="0" presId="urn:microsoft.com/office/officeart/2005/8/layout/orgChart1"/>
    <dgm:cxn modelId="{FB2B0DDC-D9CC-4A8D-9DEC-6598CE897D6A}" type="presParOf" srcId="{860086AD-568C-438B-9F15-68BA663B1F14}" destId="{7BCD6F2D-C3AE-4AA9-9883-676521AF0B18}" srcOrd="1" destOrd="0" presId="urn:microsoft.com/office/officeart/2005/8/layout/orgChart1"/>
    <dgm:cxn modelId="{90CEE6E7-AF7F-46EE-97D5-23ED32075A96}" type="presParOf" srcId="{860086AD-568C-438B-9F15-68BA663B1F14}" destId="{08A23F34-7A89-499A-A5AD-A19019637437}" srcOrd="2" destOrd="0" presId="urn:microsoft.com/office/officeart/2005/8/layout/orgChart1"/>
    <dgm:cxn modelId="{D349164C-B94B-401A-BE6A-249C362662A6}" type="presParOf" srcId="{269250F3-BDD8-4612-B6CC-53CF9D1F86FB}" destId="{4D593D9C-0E4E-424E-936B-D5BC2D4C9A69}"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F2EB91-77B0-4ED4-94AA-2C0B953509F0}">
      <dsp:nvSpPr>
        <dsp:cNvPr id="0" name=""/>
        <dsp:cNvSpPr/>
      </dsp:nvSpPr>
      <dsp:spPr>
        <a:xfrm>
          <a:off x="2606784" y="1206500"/>
          <a:ext cx="3005666" cy="3005666"/>
        </a:xfrm>
        <a:prstGeom prst="ellipse">
          <a:avLst/>
        </a:prstGeom>
        <a:solidFill>
          <a:srgbClr val="EBE0D7">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da-DK" sz="1800" b="1" kern="1200" dirty="0" smtClean="0"/>
            <a:t>Principper for kvalitet i sagsbehandling </a:t>
          </a:r>
          <a:endParaRPr lang="da-DK" sz="1800" b="1" kern="1200" dirty="0"/>
        </a:p>
      </dsp:txBody>
      <dsp:txXfrm>
        <a:off x="3046954" y="1646670"/>
        <a:ext cx="2125326" cy="2125326"/>
      </dsp:txXfrm>
    </dsp:sp>
    <dsp:sp modelId="{D9D4989B-3A73-4F52-B6E2-5E67C1D634F9}">
      <dsp:nvSpPr>
        <dsp:cNvPr id="0" name=""/>
        <dsp:cNvSpPr/>
      </dsp:nvSpPr>
      <dsp:spPr>
        <a:xfrm>
          <a:off x="3358200" y="536"/>
          <a:ext cx="1502833" cy="1502833"/>
        </a:xfrm>
        <a:prstGeom prst="ellipse">
          <a:avLst/>
        </a:prstGeom>
        <a:solidFill>
          <a:schemeClr val="accent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a-DK" sz="1200" b="1" kern="1200" dirty="0" smtClean="0"/>
            <a:t>Borger-samarbejde</a:t>
          </a:r>
          <a:r>
            <a:rPr lang="da-DK" sz="900" b="1" kern="1200" dirty="0" smtClean="0"/>
            <a:t> </a:t>
          </a:r>
          <a:endParaRPr lang="da-DK" sz="900" b="1" kern="1200" dirty="0"/>
        </a:p>
      </dsp:txBody>
      <dsp:txXfrm>
        <a:off x="3578285" y="220621"/>
        <a:ext cx="1062663" cy="1062663"/>
      </dsp:txXfrm>
    </dsp:sp>
    <dsp:sp modelId="{FF5DF212-8449-41AC-971F-C262E04CA2B0}">
      <dsp:nvSpPr>
        <dsp:cNvPr id="0" name=""/>
        <dsp:cNvSpPr/>
      </dsp:nvSpPr>
      <dsp:spPr>
        <a:xfrm>
          <a:off x="4742277" y="573839"/>
          <a:ext cx="1502833" cy="1502833"/>
        </a:xfrm>
        <a:prstGeom prst="ellipse">
          <a:avLst/>
        </a:prstGeom>
        <a:solidFill>
          <a:schemeClr val="accent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a-DK" sz="1200" b="1" kern="1200" dirty="0" smtClean="0"/>
            <a:t>Indhentning af relevante oplysninger </a:t>
          </a:r>
          <a:endParaRPr lang="da-DK" sz="1200" b="1" kern="1200" dirty="0"/>
        </a:p>
      </dsp:txBody>
      <dsp:txXfrm>
        <a:off x="4962362" y="793924"/>
        <a:ext cx="1062663" cy="1062663"/>
      </dsp:txXfrm>
    </dsp:sp>
    <dsp:sp modelId="{676B7629-6EBD-43A0-B755-348351FC1FFD}">
      <dsp:nvSpPr>
        <dsp:cNvPr id="0" name=""/>
        <dsp:cNvSpPr/>
      </dsp:nvSpPr>
      <dsp:spPr>
        <a:xfrm>
          <a:off x="5252679" y="1957916"/>
          <a:ext cx="1628635" cy="1502833"/>
        </a:xfrm>
        <a:prstGeom prst="ellipse">
          <a:avLst/>
        </a:prstGeom>
        <a:solidFill>
          <a:schemeClr val="accent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a-DK" sz="1200" b="1" kern="1200" dirty="0" smtClean="0"/>
            <a:t>Adskillelse af sagsoplysning og </a:t>
          </a:r>
          <a:r>
            <a:rPr lang="da-DK" sz="1200" b="1" kern="1200" dirty="0" err="1" smtClean="0"/>
            <a:t>sags-vurdering</a:t>
          </a:r>
          <a:r>
            <a:rPr lang="da-DK" sz="1200" b="1" kern="1200" dirty="0" smtClean="0"/>
            <a:t> </a:t>
          </a:r>
          <a:endParaRPr lang="da-DK" sz="1200" b="1" kern="1200" dirty="0"/>
        </a:p>
      </dsp:txBody>
      <dsp:txXfrm>
        <a:off x="5491187" y="2178001"/>
        <a:ext cx="1151619" cy="1062663"/>
      </dsp:txXfrm>
    </dsp:sp>
    <dsp:sp modelId="{6FCE0283-E0B4-4E76-951F-66C05BD00A03}">
      <dsp:nvSpPr>
        <dsp:cNvPr id="0" name=""/>
        <dsp:cNvSpPr/>
      </dsp:nvSpPr>
      <dsp:spPr>
        <a:xfrm>
          <a:off x="4682134" y="3341993"/>
          <a:ext cx="1623120" cy="1502833"/>
        </a:xfrm>
        <a:prstGeom prst="ellipse">
          <a:avLst/>
        </a:prstGeom>
        <a:solidFill>
          <a:schemeClr val="accent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a-DK" sz="1200" b="1" kern="1200" dirty="0" smtClean="0"/>
            <a:t>Relevant dokumentation og begrundelse</a:t>
          </a:r>
          <a:endParaRPr lang="da-DK" sz="1200" b="1" kern="1200" dirty="0"/>
        </a:p>
      </dsp:txBody>
      <dsp:txXfrm>
        <a:off x="4919834" y="3562078"/>
        <a:ext cx="1147720" cy="1062663"/>
      </dsp:txXfrm>
    </dsp:sp>
    <dsp:sp modelId="{8280878B-F85C-453C-9D8A-9CDE849BAB67}">
      <dsp:nvSpPr>
        <dsp:cNvPr id="0" name=""/>
        <dsp:cNvSpPr/>
      </dsp:nvSpPr>
      <dsp:spPr>
        <a:xfrm>
          <a:off x="3358200" y="3915297"/>
          <a:ext cx="1502833" cy="15028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a-DK" sz="1200" b="1" kern="1200" dirty="0" smtClean="0"/>
            <a:t>Ressource-fokus </a:t>
          </a:r>
          <a:endParaRPr lang="da-DK" sz="1200" b="1" kern="1200" dirty="0"/>
        </a:p>
      </dsp:txBody>
      <dsp:txXfrm>
        <a:off x="3578285" y="4135382"/>
        <a:ext cx="1062663" cy="1062663"/>
      </dsp:txXfrm>
    </dsp:sp>
    <dsp:sp modelId="{743510C7-A0EA-4C68-BAC3-EC05C2D4E2CF}">
      <dsp:nvSpPr>
        <dsp:cNvPr id="0" name=""/>
        <dsp:cNvSpPr/>
      </dsp:nvSpPr>
      <dsp:spPr>
        <a:xfrm>
          <a:off x="1974123" y="3341993"/>
          <a:ext cx="1502833" cy="1502833"/>
        </a:xfrm>
        <a:prstGeom prst="ellipse">
          <a:avLst/>
        </a:prstGeom>
        <a:solidFill>
          <a:schemeClr val="accent5">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a-DK" sz="1200" b="1" kern="1200" dirty="0" smtClean="0"/>
            <a:t>Systematisk</a:t>
          </a:r>
          <a:r>
            <a:rPr lang="da-DK" sz="1300" b="1" kern="1200" dirty="0" smtClean="0"/>
            <a:t> analyse og inddragelse af viden </a:t>
          </a:r>
          <a:endParaRPr lang="da-DK" sz="1300" b="1" kern="1200" dirty="0"/>
        </a:p>
      </dsp:txBody>
      <dsp:txXfrm>
        <a:off x="2194208" y="3562078"/>
        <a:ext cx="1062663" cy="1062663"/>
      </dsp:txXfrm>
    </dsp:sp>
    <dsp:sp modelId="{F9EE926A-ADC2-4A8B-A8CE-01B17245D095}">
      <dsp:nvSpPr>
        <dsp:cNvPr id="0" name=""/>
        <dsp:cNvSpPr/>
      </dsp:nvSpPr>
      <dsp:spPr>
        <a:xfrm>
          <a:off x="1400820" y="1957916"/>
          <a:ext cx="1502833" cy="1502833"/>
        </a:xfrm>
        <a:prstGeom prst="ellipse">
          <a:avLst/>
        </a:prstGeom>
        <a:solidFill>
          <a:schemeClr val="accent5">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a-DK" sz="1200" b="1" kern="1200" dirty="0" smtClean="0"/>
            <a:t>Helhed og sammen-hæng</a:t>
          </a:r>
          <a:endParaRPr lang="da-DK" sz="1200" b="1" kern="1200" dirty="0"/>
        </a:p>
      </dsp:txBody>
      <dsp:txXfrm>
        <a:off x="1620905" y="2178001"/>
        <a:ext cx="1062663" cy="1062663"/>
      </dsp:txXfrm>
    </dsp:sp>
    <dsp:sp modelId="{AB2471CF-E0BE-4C27-8731-56C07FEB4817}">
      <dsp:nvSpPr>
        <dsp:cNvPr id="0" name=""/>
        <dsp:cNvSpPr/>
      </dsp:nvSpPr>
      <dsp:spPr>
        <a:xfrm>
          <a:off x="1974123" y="573839"/>
          <a:ext cx="1502833" cy="15028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da-DK" sz="1300" b="1" kern="1200" dirty="0" smtClean="0"/>
            <a:t>Økonomisk ansvarlighed </a:t>
          </a:r>
          <a:endParaRPr lang="da-DK" sz="1300" b="1" kern="1200" dirty="0"/>
        </a:p>
      </dsp:txBody>
      <dsp:txXfrm>
        <a:off x="2194208" y="793924"/>
        <a:ext cx="1062663" cy="10626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51E0C-86C0-4D79-A658-DD6658C538C3}">
      <dsp:nvSpPr>
        <dsp:cNvPr id="0" name=""/>
        <dsp:cNvSpPr/>
      </dsp:nvSpPr>
      <dsp:spPr>
        <a:xfrm>
          <a:off x="4043516" y="1404170"/>
          <a:ext cx="2896339" cy="502359"/>
        </a:xfrm>
        <a:custGeom>
          <a:avLst/>
          <a:gdLst/>
          <a:ahLst/>
          <a:cxnLst/>
          <a:rect l="0" t="0" r="0" b="0"/>
          <a:pathLst>
            <a:path>
              <a:moveTo>
                <a:pt x="0" y="0"/>
              </a:moveTo>
              <a:lnTo>
                <a:pt x="0" y="252849"/>
              </a:lnTo>
              <a:lnTo>
                <a:pt x="2896339" y="252849"/>
              </a:lnTo>
              <a:lnTo>
                <a:pt x="2896339" y="5023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CEA63E-F841-48DF-9D12-DFB961804B53}">
      <dsp:nvSpPr>
        <dsp:cNvPr id="0" name=""/>
        <dsp:cNvSpPr/>
      </dsp:nvSpPr>
      <dsp:spPr>
        <a:xfrm>
          <a:off x="3997796" y="1404170"/>
          <a:ext cx="91440" cy="486355"/>
        </a:xfrm>
        <a:custGeom>
          <a:avLst/>
          <a:gdLst/>
          <a:ahLst/>
          <a:cxnLst/>
          <a:rect l="0" t="0" r="0" b="0"/>
          <a:pathLst>
            <a:path>
              <a:moveTo>
                <a:pt x="45720" y="0"/>
              </a:moveTo>
              <a:lnTo>
                <a:pt x="45720" y="236844"/>
              </a:lnTo>
              <a:lnTo>
                <a:pt x="66203" y="236844"/>
              </a:lnTo>
              <a:lnTo>
                <a:pt x="66203" y="4863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93E9DF-B5EA-49A0-8355-56147E69714C}">
      <dsp:nvSpPr>
        <dsp:cNvPr id="0" name=""/>
        <dsp:cNvSpPr/>
      </dsp:nvSpPr>
      <dsp:spPr>
        <a:xfrm>
          <a:off x="1188690" y="1404170"/>
          <a:ext cx="2854826" cy="486355"/>
        </a:xfrm>
        <a:custGeom>
          <a:avLst/>
          <a:gdLst/>
          <a:ahLst/>
          <a:cxnLst/>
          <a:rect l="0" t="0" r="0" b="0"/>
          <a:pathLst>
            <a:path>
              <a:moveTo>
                <a:pt x="2854826" y="0"/>
              </a:moveTo>
              <a:lnTo>
                <a:pt x="2854826" y="236844"/>
              </a:lnTo>
              <a:lnTo>
                <a:pt x="0" y="236844"/>
              </a:lnTo>
              <a:lnTo>
                <a:pt x="0" y="4863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911407-D51E-436D-ACD0-386D45CAD408}">
      <dsp:nvSpPr>
        <dsp:cNvPr id="0" name=""/>
        <dsp:cNvSpPr/>
      </dsp:nvSpPr>
      <dsp:spPr>
        <a:xfrm>
          <a:off x="2855371" y="216025"/>
          <a:ext cx="2376289" cy="1188144"/>
        </a:xfrm>
        <a:prstGeom prst="rect">
          <a:avLst/>
        </a:prstGeom>
        <a:solidFill>
          <a:srgbClr val="DDF5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da-DK" sz="1900" b="1" kern="1200" dirty="0" smtClean="0">
              <a:solidFill>
                <a:sysClr val="windowText" lastClr="000000"/>
              </a:solidFill>
            </a:rPr>
            <a:t>Social indsats </a:t>
          </a:r>
          <a:endParaRPr lang="da-DK" sz="1900" b="1" kern="1200" dirty="0">
            <a:solidFill>
              <a:sysClr val="windowText" lastClr="000000"/>
            </a:solidFill>
          </a:endParaRPr>
        </a:p>
      </dsp:txBody>
      <dsp:txXfrm>
        <a:off x="2855371" y="216025"/>
        <a:ext cx="2376289" cy="1188144"/>
      </dsp:txXfrm>
    </dsp:sp>
    <dsp:sp modelId="{FCCB839E-E9CA-4314-B12B-351611CD5B4D}">
      <dsp:nvSpPr>
        <dsp:cNvPr id="0" name=""/>
        <dsp:cNvSpPr/>
      </dsp:nvSpPr>
      <dsp:spPr>
        <a:xfrm>
          <a:off x="545" y="1890525"/>
          <a:ext cx="2376289" cy="1188144"/>
        </a:xfrm>
        <a:prstGeom prst="rect">
          <a:avLst/>
        </a:prstGeom>
        <a:solidFill>
          <a:srgbClr val="DDF5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da-DK" sz="1900" b="1" kern="1200" dirty="0" smtClean="0">
              <a:solidFill>
                <a:sysClr val="windowText" lastClr="000000"/>
              </a:solidFill>
            </a:rPr>
            <a:t>Målgruppe</a:t>
          </a:r>
        </a:p>
        <a:p>
          <a:pPr lvl="0" algn="ctr" defTabSz="844550">
            <a:lnSpc>
              <a:spcPct val="90000"/>
            </a:lnSpc>
            <a:spcBef>
              <a:spcPct val="0"/>
            </a:spcBef>
            <a:spcAft>
              <a:spcPct val="35000"/>
            </a:spcAft>
          </a:pPr>
          <a:r>
            <a:rPr lang="da-DK" sz="1900" kern="1200" dirty="0" smtClean="0">
              <a:solidFill>
                <a:sysClr val="windowText" lastClr="000000"/>
              </a:solidFill>
            </a:rPr>
            <a:t>En gruppe, hvis medlemmer en indsats er rettet imod </a:t>
          </a:r>
          <a:endParaRPr lang="da-DK" sz="1900" kern="1200" dirty="0">
            <a:solidFill>
              <a:sysClr val="windowText" lastClr="000000"/>
            </a:solidFill>
          </a:endParaRPr>
        </a:p>
      </dsp:txBody>
      <dsp:txXfrm>
        <a:off x="545" y="1890525"/>
        <a:ext cx="2376289" cy="1188144"/>
      </dsp:txXfrm>
    </dsp:sp>
    <dsp:sp modelId="{087AD1B6-D10F-4C2F-B2B4-296A4F138C3B}">
      <dsp:nvSpPr>
        <dsp:cNvPr id="0" name=""/>
        <dsp:cNvSpPr/>
      </dsp:nvSpPr>
      <dsp:spPr>
        <a:xfrm>
          <a:off x="2875855" y="1890525"/>
          <a:ext cx="2376289" cy="1188144"/>
        </a:xfrm>
        <a:prstGeom prst="rect">
          <a:avLst/>
        </a:prstGeom>
        <a:solidFill>
          <a:srgbClr val="DDF5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da-DK" sz="1900" b="1" kern="1200" dirty="0" smtClean="0">
              <a:solidFill>
                <a:sysClr val="windowText" lastClr="000000"/>
              </a:solidFill>
            </a:rPr>
            <a:t>Ydelse</a:t>
          </a:r>
        </a:p>
        <a:p>
          <a:pPr lvl="0" algn="ctr" defTabSz="844550">
            <a:lnSpc>
              <a:spcPct val="90000"/>
            </a:lnSpc>
            <a:spcBef>
              <a:spcPct val="0"/>
            </a:spcBef>
            <a:spcAft>
              <a:spcPct val="35000"/>
            </a:spcAft>
          </a:pPr>
          <a:r>
            <a:rPr lang="da-DK" sz="1900" kern="1200" dirty="0" smtClean="0">
              <a:solidFill>
                <a:sysClr val="windowText" lastClr="000000"/>
              </a:solidFill>
            </a:rPr>
            <a:t>En tjeneste, genstand eller et beløb, der gives eller modtages </a:t>
          </a:r>
          <a:endParaRPr lang="da-DK" sz="1900" kern="1200" dirty="0">
            <a:solidFill>
              <a:sysClr val="windowText" lastClr="000000"/>
            </a:solidFill>
          </a:endParaRPr>
        </a:p>
      </dsp:txBody>
      <dsp:txXfrm>
        <a:off x="2875855" y="1890525"/>
        <a:ext cx="2376289" cy="1188144"/>
      </dsp:txXfrm>
    </dsp:sp>
    <dsp:sp modelId="{6651A431-0483-4FED-BCD8-02797DF804B7}">
      <dsp:nvSpPr>
        <dsp:cNvPr id="0" name=""/>
        <dsp:cNvSpPr/>
      </dsp:nvSpPr>
      <dsp:spPr>
        <a:xfrm>
          <a:off x="5751710" y="1906529"/>
          <a:ext cx="2376289" cy="1188144"/>
        </a:xfrm>
        <a:prstGeom prst="rect">
          <a:avLst/>
        </a:prstGeom>
        <a:solidFill>
          <a:srgbClr val="DDF5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da-DK" sz="1900" b="1" kern="1200" dirty="0" smtClean="0">
              <a:solidFill>
                <a:sysClr val="windowText" lastClr="000000"/>
              </a:solidFill>
            </a:rPr>
            <a:t>Tilbud</a:t>
          </a:r>
        </a:p>
        <a:p>
          <a:pPr lvl="0" algn="ctr" defTabSz="844550">
            <a:lnSpc>
              <a:spcPct val="90000"/>
            </a:lnSpc>
            <a:spcBef>
              <a:spcPct val="0"/>
            </a:spcBef>
            <a:spcAft>
              <a:spcPct val="35000"/>
            </a:spcAft>
          </a:pPr>
          <a:r>
            <a:rPr lang="da-DK" sz="1900" kern="1200" dirty="0" smtClean="0">
              <a:solidFill>
                <a:sysClr val="windowText" lastClr="000000"/>
              </a:solidFill>
            </a:rPr>
            <a:t>En organisation, der leverer ydelser </a:t>
          </a:r>
          <a:endParaRPr lang="da-DK" sz="1900" kern="1200" dirty="0">
            <a:solidFill>
              <a:sysClr val="windowText" lastClr="000000"/>
            </a:solidFill>
          </a:endParaRPr>
        </a:p>
      </dsp:txBody>
      <dsp:txXfrm>
        <a:off x="5751710" y="1906529"/>
        <a:ext cx="2376289" cy="1188144"/>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dsholder til dato 2"/>
          <p:cNvSpPr>
            <a:spLocks noGrp="1"/>
          </p:cNvSpPr>
          <p:nvPr>
            <p:ph type="dt" sz="quarter" idx="1"/>
          </p:nvPr>
        </p:nvSpPr>
        <p:spPr>
          <a:xfrm>
            <a:off x="3857637" y="1"/>
            <a:ext cx="2951163" cy="498852"/>
          </a:xfrm>
          <a:prstGeom prst="rect">
            <a:avLst/>
          </a:prstGeom>
        </p:spPr>
        <p:txBody>
          <a:bodyPr vert="horz" lIns="91440" tIns="45720" rIns="91440" bIns="45720" rtlCol="0"/>
          <a:lstStyle>
            <a:lvl1pPr algn="r">
              <a:defRPr sz="1200"/>
            </a:lvl1pPr>
          </a:lstStyle>
          <a:p>
            <a:fld id="{516B39BF-84A5-40B7-91A8-9D2F99D1284C}" type="datetime2">
              <a:rPr lang="da-DK" smtClean="0"/>
              <a:t>27. august 2021</a:t>
            </a:fld>
            <a:endParaRPr lang="da-DK" dirty="0"/>
          </a:p>
        </p:txBody>
      </p:sp>
      <p:sp>
        <p:nvSpPr>
          <p:cNvPr id="4" name="Pladsholder til sidefod 3"/>
          <p:cNvSpPr>
            <a:spLocks noGrp="1"/>
          </p:cNvSpPr>
          <p:nvPr>
            <p:ph type="ftr" sz="quarter" idx="2"/>
          </p:nvPr>
        </p:nvSpPr>
        <p:spPr>
          <a:xfrm>
            <a:off x="1" y="9443663"/>
            <a:ext cx="2951163" cy="498852"/>
          </a:xfrm>
          <a:prstGeom prst="rect">
            <a:avLst/>
          </a:prstGeom>
        </p:spPr>
        <p:txBody>
          <a:bodyPr vert="horz" lIns="91440" tIns="45720" rIns="91440" bIns="45720" rtlCol="0" anchor="b"/>
          <a:lstStyle>
            <a:lvl1pPr algn="l">
              <a:defRPr sz="1200"/>
            </a:lvl1pPr>
          </a:lstStyle>
          <a:p>
            <a:endParaRPr lang="da-DK" dirty="0"/>
          </a:p>
        </p:txBody>
      </p:sp>
      <p:sp>
        <p:nvSpPr>
          <p:cNvPr id="5" name="Pladsholder til slidenummer 4"/>
          <p:cNvSpPr>
            <a:spLocks noGrp="1"/>
          </p:cNvSpPr>
          <p:nvPr>
            <p:ph type="sldNum" sz="quarter" idx="3"/>
          </p:nvPr>
        </p:nvSpPr>
        <p:spPr>
          <a:xfrm>
            <a:off x="3857637" y="9443663"/>
            <a:ext cx="2951163" cy="498852"/>
          </a:xfrm>
          <a:prstGeom prst="rect">
            <a:avLst/>
          </a:prstGeom>
        </p:spPr>
        <p:txBody>
          <a:bodyPr vert="horz" lIns="91440" tIns="45720" rIns="91440" bIns="45720" rtlCol="0" anchor="b"/>
          <a:lstStyle>
            <a:lvl1pPr algn="r">
              <a:defRPr sz="1200"/>
            </a:lvl1pPr>
          </a:lstStyle>
          <a:p>
            <a:fld id="{E789BE38-A799-4993-A8C4-E0FE3F379F6A}" type="slidenum">
              <a:rPr lang="da-DK" smtClean="0"/>
              <a:t>‹nr.›</a:t>
            </a:fld>
            <a:endParaRPr lang="da-DK" dirty="0"/>
          </a:p>
        </p:txBody>
      </p:sp>
      <p:pic>
        <p:nvPicPr>
          <p:cNvPr id="7" name="Billede 6"/>
          <p:cNvPicPr>
            <a:picLocks noChangeAspect="1"/>
          </p:cNvPicPr>
          <p:nvPr/>
        </p:nvPicPr>
        <p:blipFill>
          <a:blip r:embed="rId2"/>
          <a:stretch>
            <a:fillRect/>
          </a:stretch>
        </p:blipFill>
        <p:spPr>
          <a:xfrm>
            <a:off x="220128" y="156043"/>
            <a:ext cx="1255454" cy="479251"/>
          </a:xfrm>
          <a:prstGeom prst="rect">
            <a:avLst/>
          </a:prstGeom>
        </p:spPr>
      </p:pic>
    </p:spTree>
    <p:extLst>
      <p:ext uri="{BB962C8B-B14F-4D97-AF65-F5344CB8AC3E}">
        <p14:creationId xmlns:p14="http://schemas.microsoft.com/office/powerpoint/2010/main" val="3757495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1"/>
            <a:ext cx="2951163" cy="498852"/>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57637" y="1"/>
            <a:ext cx="2951163" cy="498852"/>
          </a:xfrm>
          <a:prstGeom prst="rect">
            <a:avLst/>
          </a:prstGeom>
        </p:spPr>
        <p:txBody>
          <a:bodyPr vert="horz" lIns="91440" tIns="45720" rIns="91440" bIns="45720" rtlCol="0"/>
          <a:lstStyle>
            <a:lvl1pPr algn="r">
              <a:defRPr sz="1200"/>
            </a:lvl1pPr>
          </a:lstStyle>
          <a:p>
            <a:fld id="{5B2B2AAD-4FDA-43BD-9D8E-D617AADE5195}" type="datetime2">
              <a:rPr lang="da-DK" smtClean="0"/>
              <a:t>27. august 2021</a:t>
            </a:fld>
            <a:endParaRPr lang="da-DK" dirty="0"/>
          </a:p>
        </p:txBody>
      </p:sp>
      <p:sp>
        <p:nvSpPr>
          <p:cNvPr id="4" name="Pladsholder til slidebillede 3"/>
          <p:cNvSpPr>
            <a:spLocks noGrp="1" noRot="1" noChangeAspect="1"/>
          </p:cNvSpPr>
          <p:nvPr>
            <p:ph type="sldImg" idx="2"/>
          </p:nvPr>
        </p:nvSpPr>
        <p:spPr>
          <a:xfrm>
            <a:off x="423863" y="1243013"/>
            <a:ext cx="5962650" cy="33543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sidefod 5"/>
          <p:cNvSpPr>
            <a:spLocks noGrp="1"/>
          </p:cNvSpPr>
          <p:nvPr>
            <p:ph type="ftr" sz="quarter" idx="4"/>
          </p:nvPr>
        </p:nvSpPr>
        <p:spPr>
          <a:xfrm>
            <a:off x="1" y="9443663"/>
            <a:ext cx="2951163" cy="498852"/>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57637" y="9443663"/>
            <a:ext cx="2951163" cy="498852"/>
          </a:xfrm>
          <a:prstGeom prst="rect">
            <a:avLst/>
          </a:prstGeom>
        </p:spPr>
        <p:txBody>
          <a:bodyPr vert="horz" lIns="91440" tIns="45720" rIns="91440" bIns="45720" rtlCol="0" anchor="b"/>
          <a:lstStyle>
            <a:lvl1pPr algn="r">
              <a:defRPr sz="1200"/>
            </a:lvl1pPr>
          </a:lstStyle>
          <a:p>
            <a:fld id="{80913D85-34BC-4FA7-A491-B95498CAAD60}" type="slidenum">
              <a:rPr lang="da-DK" smtClean="0"/>
              <a:t>‹nr.›</a:t>
            </a:fld>
            <a:endParaRPr lang="da-DK" dirty="0"/>
          </a:p>
        </p:txBody>
      </p:sp>
    </p:spTree>
    <p:extLst>
      <p:ext uri="{BB962C8B-B14F-4D97-AF65-F5344CB8AC3E}">
        <p14:creationId xmlns:p14="http://schemas.microsoft.com/office/powerpoint/2010/main" val="3476243777"/>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0913D85-34BC-4FA7-A491-B95498CAAD60}" type="slidenum">
              <a:rPr lang="da-DK" smtClean="0"/>
              <a:t>1</a:t>
            </a:fld>
            <a:endParaRPr lang="da-DK" dirty="0"/>
          </a:p>
        </p:txBody>
      </p:sp>
      <p:sp>
        <p:nvSpPr>
          <p:cNvPr id="5" name="Pladsholder til dato 4"/>
          <p:cNvSpPr>
            <a:spLocks noGrp="1"/>
          </p:cNvSpPr>
          <p:nvPr>
            <p:ph type="dt" idx="11"/>
          </p:nvPr>
        </p:nvSpPr>
        <p:spPr/>
        <p:txBody>
          <a:bodyPr/>
          <a:lstStyle/>
          <a:p>
            <a:fld id="{C7B4C446-721E-4A3B-AC8A-75198D7175E5}" type="datetime2">
              <a:rPr lang="da-DK" smtClean="0"/>
              <a:t>27. august 2021</a:t>
            </a:fld>
            <a:endParaRPr lang="da-DK" dirty="0"/>
          </a:p>
        </p:txBody>
      </p:sp>
    </p:spTree>
    <p:extLst>
      <p:ext uri="{BB962C8B-B14F-4D97-AF65-F5344CB8AC3E}">
        <p14:creationId xmlns:p14="http://schemas.microsoft.com/office/powerpoint/2010/main" val="3879137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kapitel 10 </a:t>
            </a:r>
          </a:p>
          <a:p>
            <a:endParaRPr lang="da-DK" sz="1200" b="0" i="0" u="none" strike="noStrike" kern="1200" baseline="0" dirty="0" smtClean="0">
              <a:solidFill>
                <a:schemeClr val="tx1"/>
              </a:solidFill>
              <a:latin typeface="+mn-lt"/>
              <a:ea typeface="+mn-ea"/>
              <a:cs typeface="+mn-cs"/>
            </a:endParaRPr>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14</a:t>
            </a:fld>
            <a:endParaRPr lang="da-DK" dirty="0"/>
          </a:p>
        </p:txBody>
      </p:sp>
    </p:spTree>
    <p:extLst>
      <p:ext uri="{BB962C8B-B14F-4D97-AF65-F5344CB8AC3E}">
        <p14:creationId xmlns:p14="http://schemas.microsoft.com/office/powerpoint/2010/main" val="3355275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107</a:t>
            </a:fld>
            <a:endParaRPr lang="da-DK" dirty="0"/>
          </a:p>
        </p:txBody>
      </p:sp>
    </p:spTree>
    <p:extLst>
      <p:ext uri="{BB962C8B-B14F-4D97-AF65-F5344CB8AC3E}">
        <p14:creationId xmlns:p14="http://schemas.microsoft.com/office/powerpoint/2010/main" val="5319732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108-116</a:t>
            </a:r>
          </a:p>
          <a:p>
            <a:endParaRPr lang="da-DK" baseline="0" dirty="0" smtClean="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108</a:t>
            </a:fld>
            <a:endParaRPr lang="da-DK" dirty="0"/>
          </a:p>
        </p:txBody>
      </p:sp>
    </p:spTree>
    <p:extLst>
      <p:ext uri="{BB962C8B-B14F-4D97-AF65-F5344CB8AC3E}">
        <p14:creationId xmlns:p14="http://schemas.microsoft.com/office/powerpoint/2010/main" val="147510162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108-116</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109</a:t>
            </a:fld>
            <a:endParaRPr lang="da-DK" dirty="0"/>
          </a:p>
        </p:txBody>
      </p:sp>
    </p:spTree>
    <p:extLst>
      <p:ext uri="{BB962C8B-B14F-4D97-AF65-F5344CB8AC3E}">
        <p14:creationId xmlns:p14="http://schemas.microsoft.com/office/powerpoint/2010/main" val="3464455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108-116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110</a:t>
            </a:fld>
            <a:endParaRPr lang="da-DK" dirty="0"/>
          </a:p>
        </p:txBody>
      </p:sp>
    </p:spTree>
    <p:extLst>
      <p:ext uri="{BB962C8B-B14F-4D97-AF65-F5344CB8AC3E}">
        <p14:creationId xmlns:p14="http://schemas.microsoft.com/office/powerpoint/2010/main" val="6770792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108-116</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111</a:t>
            </a:fld>
            <a:endParaRPr lang="da-DK" dirty="0"/>
          </a:p>
        </p:txBody>
      </p:sp>
    </p:spTree>
    <p:extLst>
      <p:ext uri="{BB962C8B-B14F-4D97-AF65-F5344CB8AC3E}">
        <p14:creationId xmlns:p14="http://schemas.microsoft.com/office/powerpoint/2010/main" val="414507772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116-117</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112</a:t>
            </a:fld>
            <a:endParaRPr lang="da-DK" dirty="0"/>
          </a:p>
        </p:txBody>
      </p:sp>
    </p:spTree>
    <p:extLst>
      <p:ext uri="{BB962C8B-B14F-4D97-AF65-F5344CB8AC3E}">
        <p14:creationId xmlns:p14="http://schemas.microsoft.com/office/powerpoint/2010/main" val="163615141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116-117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113</a:t>
            </a:fld>
            <a:endParaRPr lang="da-DK" dirty="0"/>
          </a:p>
        </p:txBody>
      </p:sp>
    </p:spTree>
    <p:extLst>
      <p:ext uri="{BB962C8B-B14F-4D97-AF65-F5344CB8AC3E}">
        <p14:creationId xmlns:p14="http://schemas.microsoft.com/office/powerpoint/2010/main" val="381621102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117-119</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114</a:t>
            </a:fld>
            <a:endParaRPr lang="da-DK" dirty="0"/>
          </a:p>
        </p:txBody>
      </p:sp>
    </p:spTree>
    <p:extLst>
      <p:ext uri="{BB962C8B-B14F-4D97-AF65-F5344CB8AC3E}">
        <p14:creationId xmlns:p14="http://schemas.microsoft.com/office/powerpoint/2010/main" val="13065576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Metodehåndbogen side 118</a:t>
            </a: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115</a:t>
            </a:fld>
            <a:endParaRPr lang="da-DK" dirty="0"/>
          </a:p>
        </p:txBody>
      </p:sp>
    </p:spTree>
    <p:extLst>
      <p:ext uri="{BB962C8B-B14F-4D97-AF65-F5344CB8AC3E}">
        <p14:creationId xmlns:p14="http://schemas.microsoft.com/office/powerpoint/2010/main" val="208789195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116</a:t>
            </a:fld>
            <a:endParaRPr lang="da-DK" dirty="0"/>
          </a:p>
        </p:txBody>
      </p:sp>
    </p:spTree>
    <p:extLst>
      <p:ext uri="{BB962C8B-B14F-4D97-AF65-F5344CB8AC3E}">
        <p14:creationId xmlns:p14="http://schemas.microsoft.com/office/powerpoint/2010/main" val="478007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kapitel 10 </a:t>
            </a:r>
          </a:p>
          <a:p>
            <a:endParaRPr lang="da-DK" dirty="0" smtClean="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15</a:t>
            </a:fld>
            <a:endParaRPr lang="da-DK" dirty="0"/>
          </a:p>
        </p:txBody>
      </p:sp>
    </p:spTree>
    <p:extLst>
      <p:ext uri="{BB962C8B-B14F-4D97-AF65-F5344CB8AC3E}">
        <p14:creationId xmlns:p14="http://schemas.microsoft.com/office/powerpoint/2010/main" val="169714143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Nye felter er markeret</a:t>
            </a:r>
            <a:r>
              <a:rPr lang="da-DK" baseline="0" dirty="0" smtClean="0"/>
              <a:t> med fed skrift </a:t>
            </a:r>
          </a:p>
          <a:p>
            <a:r>
              <a:rPr lang="da-DK" dirty="0" smtClean="0"/>
              <a:t>Den lysegrå skrift viser felter, hvor oplysningerne</a:t>
            </a:r>
            <a:r>
              <a:rPr lang="da-DK" baseline="0" dirty="0" smtClean="0"/>
              <a:t> </a:t>
            </a:r>
            <a:r>
              <a:rPr lang="da-DK" dirty="0" smtClean="0"/>
              <a:t>videreføres fra tidligere faser</a:t>
            </a:r>
            <a:endParaRPr lang="da-DK" i="1" dirty="0" smtClean="0"/>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117</a:t>
            </a:fld>
            <a:endParaRPr lang="da-DK" dirty="0"/>
          </a:p>
        </p:txBody>
      </p:sp>
    </p:spTree>
    <p:extLst>
      <p:ext uri="{BB962C8B-B14F-4D97-AF65-F5344CB8AC3E}">
        <p14:creationId xmlns:p14="http://schemas.microsoft.com/office/powerpoint/2010/main" val="365323468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Nye felter er markeret</a:t>
            </a:r>
            <a:r>
              <a:rPr lang="da-DK" baseline="0" dirty="0" smtClean="0"/>
              <a:t> med fed skrift </a:t>
            </a:r>
          </a:p>
          <a:p>
            <a:r>
              <a:rPr lang="da-DK" dirty="0" smtClean="0"/>
              <a:t>Den lysegrå skrift viser felter, hvor oplysningerne</a:t>
            </a:r>
            <a:r>
              <a:rPr lang="da-DK" baseline="0" dirty="0" smtClean="0"/>
              <a:t> </a:t>
            </a:r>
            <a:r>
              <a:rPr lang="da-DK" dirty="0" smtClean="0"/>
              <a:t>videreføres fra tidligere faser</a:t>
            </a:r>
            <a:endParaRPr lang="da-DK" i="1" dirty="0" smtClean="0"/>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118</a:t>
            </a:fld>
            <a:endParaRPr lang="da-DK" dirty="0"/>
          </a:p>
        </p:txBody>
      </p:sp>
    </p:spTree>
    <p:extLst>
      <p:ext uri="{BB962C8B-B14F-4D97-AF65-F5344CB8AC3E}">
        <p14:creationId xmlns:p14="http://schemas.microsoft.com/office/powerpoint/2010/main" val="357354685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Nye felter er markeret</a:t>
            </a:r>
            <a:r>
              <a:rPr lang="da-DK" baseline="0" dirty="0" smtClean="0"/>
              <a:t> med fed skrift </a:t>
            </a:r>
          </a:p>
          <a:p>
            <a:r>
              <a:rPr lang="da-DK" dirty="0" smtClean="0"/>
              <a:t>Den lysegrå skrift viser felter, hvor oplysningerne</a:t>
            </a:r>
            <a:r>
              <a:rPr lang="da-DK" baseline="0" dirty="0" smtClean="0"/>
              <a:t> </a:t>
            </a:r>
            <a:r>
              <a:rPr lang="da-DK" dirty="0" smtClean="0"/>
              <a:t>videreføres fra tidligere faser</a:t>
            </a:r>
            <a:endParaRPr lang="da-DK" i="1" dirty="0" smtClean="0"/>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119</a:t>
            </a:fld>
            <a:endParaRPr lang="da-DK" dirty="0"/>
          </a:p>
        </p:txBody>
      </p:sp>
    </p:spTree>
    <p:extLst>
      <p:ext uri="{BB962C8B-B14F-4D97-AF65-F5344CB8AC3E}">
        <p14:creationId xmlns:p14="http://schemas.microsoft.com/office/powerpoint/2010/main" val="160942725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Nye felter er markeret</a:t>
            </a:r>
            <a:r>
              <a:rPr lang="da-DK" baseline="0" dirty="0" smtClean="0"/>
              <a:t> med fed skrift </a:t>
            </a:r>
          </a:p>
          <a:p>
            <a:r>
              <a:rPr lang="da-DK" dirty="0" smtClean="0"/>
              <a:t>Den lysegrå skrift viser felter, hvor oplysningerne</a:t>
            </a:r>
            <a:r>
              <a:rPr lang="da-DK" baseline="0" dirty="0" smtClean="0"/>
              <a:t> </a:t>
            </a:r>
            <a:r>
              <a:rPr lang="da-DK" dirty="0" smtClean="0"/>
              <a:t>videreføres fra tidligere faser</a:t>
            </a:r>
            <a:endParaRPr lang="da-DK" i="1" dirty="0" smtClean="0"/>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120</a:t>
            </a:fld>
            <a:endParaRPr lang="da-DK" dirty="0"/>
          </a:p>
        </p:txBody>
      </p:sp>
    </p:spTree>
    <p:extLst>
      <p:ext uri="{BB962C8B-B14F-4D97-AF65-F5344CB8AC3E}">
        <p14:creationId xmlns:p14="http://schemas.microsoft.com/office/powerpoint/2010/main" val="214829430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smtClean="0"/>
              <a:t>Metodehåndbogen side 123-128</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smtClean="0"/>
              <a:t>Metodehåndbogen side 17-18 </a:t>
            </a:r>
            <a:r>
              <a:rPr lang="da-DK" sz="1200" b="0" i="1" u="none" strike="noStrike" kern="1200" baseline="0" dirty="0" smtClean="0">
                <a:solidFill>
                  <a:schemeClr val="tx1"/>
                </a:solidFill>
                <a:latin typeface="+mn-lt"/>
                <a:ea typeface="+mn-ea"/>
                <a:cs typeface="+mn-cs"/>
              </a:rPr>
              <a:t>Én eller flere § 141-handleplaner og bestillinger </a:t>
            </a:r>
            <a:endParaRPr lang="da-DK" i="1" dirty="0" smtClean="0"/>
          </a:p>
          <a:p>
            <a:pPr marL="0" lvl="0" indent="0">
              <a:buFont typeface="Arial" panose="020B0604020202020204" pitchFamily="34" charset="0"/>
              <a:buNone/>
            </a:pP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121</a:t>
            </a:fld>
            <a:endParaRPr lang="da-DK" dirty="0"/>
          </a:p>
        </p:txBody>
      </p:sp>
    </p:spTree>
    <p:extLst>
      <p:ext uri="{BB962C8B-B14F-4D97-AF65-F5344CB8AC3E}">
        <p14:creationId xmlns:p14="http://schemas.microsoft.com/office/powerpoint/2010/main" val="335662519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r>
              <a:rPr lang="da-DK" dirty="0" smtClean="0"/>
              <a:t>Metodehåndbogen</a:t>
            </a:r>
            <a:r>
              <a:rPr lang="da-DK" baseline="0" dirty="0" smtClean="0"/>
              <a:t> side 123-128</a:t>
            </a: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122</a:t>
            </a:fld>
            <a:endParaRPr lang="da-DK" dirty="0"/>
          </a:p>
        </p:txBody>
      </p:sp>
    </p:spTree>
    <p:extLst>
      <p:ext uri="{BB962C8B-B14F-4D97-AF65-F5344CB8AC3E}">
        <p14:creationId xmlns:p14="http://schemas.microsoft.com/office/powerpoint/2010/main" val="326822049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Nye felter er markeret</a:t>
            </a:r>
            <a:r>
              <a:rPr lang="da-DK" baseline="0" dirty="0" smtClean="0"/>
              <a:t> med fed skrift </a:t>
            </a:r>
          </a:p>
          <a:p>
            <a:r>
              <a:rPr lang="da-DK" dirty="0" smtClean="0"/>
              <a:t>Den lysegrå skrift viser felter, hvor oplysningerne</a:t>
            </a:r>
            <a:r>
              <a:rPr lang="da-DK" baseline="0" dirty="0" smtClean="0"/>
              <a:t> </a:t>
            </a:r>
            <a:r>
              <a:rPr lang="da-DK" dirty="0" smtClean="0"/>
              <a:t>videreføres fra tidligere faser</a:t>
            </a:r>
            <a:endParaRPr lang="da-DK" i="1" dirty="0" smtClean="0"/>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123</a:t>
            </a:fld>
            <a:endParaRPr lang="da-DK" dirty="0"/>
          </a:p>
        </p:txBody>
      </p:sp>
    </p:spTree>
    <p:extLst>
      <p:ext uri="{BB962C8B-B14F-4D97-AF65-F5344CB8AC3E}">
        <p14:creationId xmlns:p14="http://schemas.microsoft.com/office/powerpoint/2010/main" val="362584055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dirty="0" smtClean="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124</a:t>
            </a:fld>
            <a:endParaRPr lang="da-DK" dirty="0"/>
          </a:p>
        </p:txBody>
      </p:sp>
    </p:spTree>
    <p:extLst>
      <p:ext uri="{BB962C8B-B14F-4D97-AF65-F5344CB8AC3E}">
        <p14:creationId xmlns:p14="http://schemas.microsoft.com/office/powerpoint/2010/main" val="110756307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125</a:t>
            </a:fld>
            <a:endParaRPr lang="da-DK" dirty="0"/>
          </a:p>
        </p:txBody>
      </p:sp>
    </p:spTree>
    <p:extLst>
      <p:ext uri="{BB962C8B-B14F-4D97-AF65-F5344CB8AC3E}">
        <p14:creationId xmlns:p14="http://schemas.microsoft.com/office/powerpoint/2010/main" val="39043545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dirty="0">
              <a:solidFill>
                <a:srgbClr val="FF0000"/>
              </a:solidFill>
            </a:endParaRPr>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B2AAD-4FDA-43BD-9D8E-D617AADE5195}"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 august 2021</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92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smtClean="0">
                <a:solidFill>
                  <a:schemeClr val="tx1"/>
                </a:solidFill>
                <a:latin typeface="+mn-lt"/>
                <a:ea typeface="+mn-ea"/>
                <a:cs typeface="+mn-cs"/>
              </a:rPr>
              <a:t>Metodehåndbogen side 15-16</a:t>
            </a:r>
          </a:p>
          <a:p>
            <a:endParaRPr lang="da-DK" sz="1200" b="0" i="0" u="none" strike="noStrike" kern="1200" baseline="0" dirty="0" smtClean="0">
              <a:solidFill>
                <a:srgbClr val="FFFF00"/>
              </a:solidFill>
              <a:latin typeface="+mn-lt"/>
              <a:ea typeface="+mn-ea"/>
              <a:cs typeface="+mn-cs"/>
            </a:endParaRPr>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16</a:t>
            </a:fld>
            <a:endParaRPr lang="da-DK" dirty="0"/>
          </a:p>
        </p:txBody>
      </p:sp>
    </p:spTree>
    <p:extLst>
      <p:ext uri="{BB962C8B-B14F-4D97-AF65-F5344CB8AC3E}">
        <p14:creationId xmlns:p14="http://schemas.microsoft.com/office/powerpoint/2010/main" val="310617226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127</a:t>
            </a:fld>
            <a:endParaRPr lang="da-DK" dirty="0"/>
          </a:p>
        </p:txBody>
      </p:sp>
    </p:spTree>
    <p:extLst>
      <p:ext uri="{BB962C8B-B14F-4D97-AF65-F5344CB8AC3E}">
        <p14:creationId xmlns:p14="http://schemas.microsoft.com/office/powerpoint/2010/main" val="211754667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smtClean="0"/>
              <a:t>Metodehåndbogen side 132-133</a:t>
            </a:r>
          </a:p>
          <a:p>
            <a:pPr marL="0" indent="0">
              <a:buFont typeface="Arial" panose="020B0604020202020204" pitchFamily="34" charset="0"/>
              <a:buNone/>
            </a:pP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128</a:t>
            </a:fld>
            <a:endParaRPr lang="da-DK" dirty="0"/>
          </a:p>
        </p:txBody>
      </p:sp>
    </p:spTree>
    <p:extLst>
      <p:ext uri="{BB962C8B-B14F-4D97-AF65-F5344CB8AC3E}">
        <p14:creationId xmlns:p14="http://schemas.microsoft.com/office/powerpoint/2010/main" val="415476631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a:t>
            </a:r>
            <a:r>
              <a:rPr lang="da-DK" baseline="0" dirty="0" smtClean="0"/>
              <a:t> 134-142</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129</a:t>
            </a:fld>
            <a:endParaRPr lang="da-DK" dirty="0"/>
          </a:p>
        </p:txBody>
      </p:sp>
    </p:spTree>
    <p:extLst>
      <p:ext uri="{BB962C8B-B14F-4D97-AF65-F5344CB8AC3E}">
        <p14:creationId xmlns:p14="http://schemas.microsoft.com/office/powerpoint/2010/main" val="230353893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a:t>
            </a:r>
            <a:r>
              <a:rPr lang="da-DK" baseline="0" dirty="0" smtClean="0"/>
              <a:t> 134-142</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130</a:t>
            </a:fld>
            <a:endParaRPr lang="da-DK" dirty="0"/>
          </a:p>
        </p:txBody>
      </p:sp>
    </p:spTree>
    <p:extLst>
      <p:ext uri="{BB962C8B-B14F-4D97-AF65-F5344CB8AC3E}">
        <p14:creationId xmlns:p14="http://schemas.microsoft.com/office/powerpoint/2010/main" val="144680735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142</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131</a:t>
            </a:fld>
            <a:endParaRPr lang="da-DK" dirty="0"/>
          </a:p>
        </p:txBody>
      </p:sp>
    </p:spTree>
    <p:extLst>
      <p:ext uri="{BB962C8B-B14F-4D97-AF65-F5344CB8AC3E}">
        <p14:creationId xmlns:p14="http://schemas.microsoft.com/office/powerpoint/2010/main" val="115634282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132</a:t>
            </a:fld>
            <a:endParaRPr lang="da-DK" dirty="0"/>
          </a:p>
        </p:txBody>
      </p:sp>
    </p:spTree>
    <p:extLst>
      <p:ext uri="{BB962C8B-B14F-4D97-AF65-F5344CB8AC3E}">
        <p14:creationId xmlns:p14="http://schemas.microsoft.com/office/powerpoint/2010/main" val="55804143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dirty="0">
              <a:solidFill>
                <a:srgbClr val="FF0000"/>
              </a:solidFill>
            </a:endParaRPr>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B2AAD-4FDA-43BD-9D8E-D617AADE5195}"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 august 2021</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94650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a:t>
            </a:r>
            <a:r>
              <a:rPr lang="da-DK" baseline="0" dirty="0" smtClean="0"/>
              <a:t> 146-147</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136</a:t>
            </a:fld>
            <a:endParaRPr lang="da-DK" dirty="0"/>
          </a:p>
        </p:txBody>
      </p:sp>
    </p:spTree>
    <p:extLst>
      <p:ext uri="{BB962C8B-B14F-4D97-AF65-F5344CB8AC3E}">
        <p14:creationId xmlns:p14="http://schemas.microsoft.com/office/powerpoint/2010/main" val="88982665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148-164</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137</a:t>
            </a:fld>
            <a:endParaRPr lang="da-DK" dirty="0"/>
          </a:p>
        </p:txBody>
      </p:sp>
    </p:spTree>
    <p:extLst>
      <p:ext uri="{BB962C8B-B14F-4D97-AF65-F5344CB8AC3E}">
        <p14:creationId xmlns:p14="http://schemas.microsoft.com/office/powerpoint/2010/main" val="224507392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148-164</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138</a:t>
            </a:fld>
            <a:endParaRPr lang="da-DK" dirty="0"/>
          </a:p>
        </p:txBody>
      </p:sp>
    </p:spTree>
    <p:extLst>
      <p:ext uri="{BB962C8B-B14F-4D97-AF65-F5344CB8AC3E}">
        <p14:creationId xmlns:p14="http://schemas.microsoft.com/office/powerpoint/2010/main" val="348960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smtClean="0">
                <a:solidFill>
                  <a:schemeClr val="tx1"/>
                </a:solidFill>
                <a:latin typeface="+mn-lt"/>
                <a:ea typeface="+mn-ea"/>
                <a:cs typeface="+mn-cs"/>
              </a:rPr>
              <a:t>Metodehåndbogen side 15-16</a:t>
            </a:r>
          </a:p>
          <a:p>
            <a:endParaRPr lang="da-DK" sz="1200" b="0" i="0" u="none" strike="noStrike" kern="1200" baseline="0" dirty="0" smtClean="0">
              <a:solidFill>
                <a:srgbClr val="FFFF00"/>
              </a:solidFill>
              <a:latin typeface="+mn-lt"/>
              <a:ea typeface="+mn-ea"/>
              <a:cs typeface="+mn-cs"/>
            </a:endParaRPr>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17</a:t>
            </a:fld>
            <a:endParaRPr lang="da-DK" dirty="0"/>
          </a:p>
        </p:txBody>
      </p:sp>
    </p:spTree>
    <p:extLst>
      <p:ext uri="{BB962C8B-B14F-4D97-AF65-F5344CB8AC3E}">
        <p14:creationId xmlns:p14="http://schemas.microsoft.com/office/powerpoint/2010/main" val="295369946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148-164</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139</a:t>
            </a:fld>
            <a:endParaRPr lang="da-DK" dirty="0"/>
          </a:p>
        </p:txBody>
      </p:sp>
    </p:spTree>
    <p:extLst>
      <p:ext uri="{BB962C8B-B14F-4D97-AF65-F5344CB8AC3E}">
        <p14:creationId xmlns:p14="http://schemas.microsoft.com/office/powerpoint/2010/main" val="160435840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148-164</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140</a:t>
            </a:fld>
            <a:endParaRPr lang="da-DK" dirty="0"/>
          </a:p>
        </p:txBody>
      </p:sp>
    </p:spTree>
    <p:extLst>
      <p:ext uri="{BB962C8B-B14F-4D97-AF65-F5344CB8AC3E}">
        <p14:creationId xmlns:p14="http://schemas.microsoft.com/office/powerpoint/2010/main" val="112236883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148-164</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141</a:t>
            </a:fld>
            <a:endParaRPr lang="da-DK" dirty="0"/>
          </a:p>
        </p:txBody>
      </p:sp>
    </p:spTree>
    <p:extLst>
      <p:ext uri="{BB962C8B-B14F-4D97-AF65-F5344CB8AC3E}">
        <p14:creationId xmlns:p14="http://schemas.microsoft.com/office/powerpoint/2010/main" val="306441970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148-164</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142</a:t>
            </a:fld>
            <a:endParaRPr lang="da-DK" dirty="0"/>
          </a:p>
        </p:txBody>
      </p:sp>
    </p:spTree>
    <p:extLst>
      <p:ext uri="{BB962C8B-B14F-4D97-AF65-F5344CB8AC3E}">
        <p14:creationId xmlns:p14="http://schemas.microsoft.com/office/powerpoint/2010/main" val="35536305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148-164</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143</a:t>
            </a:fld>
            <a:endParaRPr lang="da-DK" dirty="0"/>
          </a:p>
        </p:txBody>
      </p:sp>
    </p:spTree>
    <p:extLst>
      <p:ext uri="{BB962C8B-B14F-4D97-AF65-F5344CB8AC3E}">
        <p14:creationId xmlns:p14="http://schemas.microsoft.com/office/powerpoint/2010/main" val="199713112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148-164</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144</a:t>
            </a:fld>
            <a:endParaRPr lang="da-DK" dirty="0"/>
          </a:p>
        </p:txBody>
      </p:sp>
    </p:spTree>
    <p:extLst>
      <p:ext uri="{BB962C8B-B14F-4D97-AF65-F5344CB8AC3E}">
        <p14:creationId xmlns:p14="http://schemas.microsoft.com/office/powerpoint/2010/main" val="257797007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148-164</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145</a:t>
            </a:fld>
            <a:endParaRPr lang="da-DK" dirty="0"/>
          </a:p>
        </p:txBody>
      </p:sp>
    </p:spTree>
    <p:extLst>
      <p:ext uri="{BB962C8B-B14F-4D97-AF65-F5344CB8AC3E}">
        <p14:creationId xmlns:p14="http://schemas.microsoft.com/office/powerpoint/2010/main" val="254482521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Nye felter er markeret</a:t>
            </a:r>
            <a:r>
              <a:rPr lang="da-DK" baseline="0" dirty="0" smtClean="0"/>
              <a:t> med fed skrift </a:t>
            </a:r>
          </a:p>
          <a:p>
            <a:r>
              <a:rPr lang="da-DK" dirty="0" smtClean="0"/>
              <a:t>Den lysegrå skrift viser felter, hvor oplysningerne</a:t>
            </a:r>
            <a:r>
              <a:rPr lang="da-DK" baseline="0" dirty="0" smtClean="0"/>
              <a:t> </a:t>
            </a:r>
            <a:r>
              <a:rPr lang="da-DK" dirty="0" smtClean="0"/>
              <a:t>videreføres fra tidligere faser</a:t>
            </a:r>
            <a:endParaRPr lang="da-DK" i="1" dirty="0" smtClean="0"/>
          </a:p>
          <a:p>
            <a:pPr marL="0" indent="0">
              <a:buFont typeface="Arial" panose="020B0604020202020204" pitchFamily="34" charset="0"/>
              <a:buNone/>
            </a:pP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146</a:t>
            </a:fld>
            <a:endParaRPr lang="da-DK" dirty="0"/>
          </a:p>
        </p:txBody>
      </p:sp>
    </p:spTree>
    <p:extLst>
      <p:ext uri="{BB962C8B-B14F-4D97-AF65-F5344CB8AC3E}">
        <p14:creationId xmlns:p14="http://schemas.microsoft.com/office/powerpoint/2010/main" val="374765886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Nye felter er markeret</a:t>
            </a:r>
            <a:r>
              <a:rPr lang="da-DK" baseline="0" dirty="0" smtClean="0"/>
              <a:t> med fed skrift </a:t>
            </a:r>
          </a:p>
          <a:p>
            <a:r>
              <a:rPr lang="da-DK" dirty="0" smtClean="0"/>
              <a:t>Den lysegrå skrift viser felter, hvor oplysningerne</a:t>
            </a:r>
            <a:r>
              <a:rPr lang="da-DK" baseline="0" dirty="0" smtClean="0"/>
              <a:t> </a:t>
            </a:r>
            <a:r>
              <a:rPr lang="da-DK" dirty="0" smtClean="0"/>
              <a:t>videreføres fra tidligere faser</a:t>
            </a:r>
            <a:endParaRPr lang="da-DK" i="1" dirty="0" smtClean="0"/>
          </a:p>
          <a:p>
            <a:endParaRPr lang="da-DK" dirty="0" smtClean="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147</a:t>
            </a:fld>
            <a:endParaRPr lang="da-DK" dirty="0"/>
          </a:p>
        </p:txBody>
      </p:sp>
    </p:spTree>
    <p:extLst>
      <p:ext uri="{BB962C8B-B14F-4D97-AF65-F5344CB8AC3E}">
        <p14:creationId xmlns:p14="http://schemas.microsoft.com/office/powerpoint/2010/main" val="321514027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Indsatskataloget</a:t>
            </a: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148</a:t>
            </a:fld>
            <a:endParaRPr lang="da-DK" dirty="0"/>
          </a:p>
        </p:txBody>
      </p:sp>
    </p:spTree>
    <p:extLst>
      <p:ext uri="{BB962C8B-B14F-4D97-AF65-F5344CB8AC3E}">
        <p14:creationId xmlns:p14="http://schemas.microsoft.com/office/powerpoint/2010/main" val="3599631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smtClean="0"/>
              <a:t>Metodehåndbogen kapitel 10 </a:t>
            </a:r>
          </a:p>
          <a:p>
            <a:pPr marL="0" indent="0">
              <a:buFont typeface="Arial" panose="020B0604020202020204" pitchFamily="34" charset="0"/>
              <a:buNone/>
            </a:pP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18</a:t>
            </a:fld>
            <a:endParaRPr lang="da-DK" dirty="0"/>
          </a:p>
        </p:txBody>
      </p:sp>
    </p:spTree>
    <p:extLst>
      <p:ext uri="{BB962C8B-B14F-4D97-AF65-F5344CB8AC3E}">
        <p14:creationId xmlns:p14="http://schemas.microsoft.com/office/powerpoint/2010/main" val="90047265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Indsatskataloget </a:t>
            </a: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149</a:t>
            </a:fld>
            <a:endParaRPr lang="da-DK" dirty="0"/>
          </a:p>
        </p:txBody>
      </p:sp>
    </p:spTree>
    <p:extLst>
      <p:ext uri="{BB962C8B-B14F-4D97-AF65-F5344CB8AC3E}">
        <p14:creationId xmlns:p14="http://schemas.microsoft.com/office/powerpoint/2010/main" val="131473379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smtClean="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150</a:t>
            </a:fld>
            <a:endParaRPr lang="da-DK" dirty="0"/>
          </a:p>
        </p:txBody>
      </p:sp>
    </p:spTree>
    <p:extLst>
      <p:ext uri="{BB962C8B-B14F-4D97-AF65-F5344CB8AC3E}">
        <p14:creationId xmlns:p14="http://schemas.microsoft.com/office/powerpoint/2010/main" val="264640190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151</a:t>
            </a:fld>
            <a:endParaRPr lang="da-DK" dirty="0"/>
          </a:p>
        </p:txBody>
      </p:sp>
    </p:spTree>
    <p:extLst>
      <p:ext uri="{BB962C8B-B14F-4D97-AF65-F5344CB8AC3E}">
        <p14:creationId xmlns:p14="http://schemas.microsoft.com/office/powerpoint/2010/main" val="134900226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dirty="0">
              <a:solidFill>
                <a:srgbClr val="FF0000"/>
              </a:solidFill>
            </a:endParaRPr>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B2AAD-4FDA-43BD-9D8E-D617AADE5195}"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 august 2021</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26873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154</a:t>
            </a:fld>
            <a:endParaRPr lang="da-DK" dirty="0"/>
          </a:p>
        </p:txBody>
      </p:sp>
    </p:spTree>
    <p:extLst>
      <p:ext uri="{BB962C8B-B14F-4D97-AF65-F5344CB8AC3E}">
        <p14:creationId xmlns:p14="http://schemas.microsoft.com/office/powerpoint/2010/main" val="347437836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0" i="0" u="none" strike="noStrike" kern="1200" baseline="0" dirty="0" smtClean="0">
                <a:solidFill>
                  <a:schemeClr val="tx1"/>
                </a:solidFill>
                <a:latin typeface="+mn-lt"/>
                <a:ea typeface="+mn-ea"/>
                <a:cs typeface="+mn-cs"/>
              </a:rPr>
              <a:t>Metodehåndbogen side 168-169</a:t>
            </a:r>
          </a:p>
          <a:p>
            <a:pPr marL="0" indent="0">
              <a:buFont typeface="Arial" panose="020B0604020202020204" pitchFamily="34" charset="0"/>
              <a:buNone/>
            </a:pP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155</a:t>
            </a:fld>
            <a:endParaRPr lang="da-DK" dirty="0"/>
          </a:p>
        </p:txBody>
      </p:sp>
    </p:spTree>
    <p:extLst>
      <p:ext uri="{BB962C8B-B14F-4D97-AF65-F5344CB8AC3E}">
        <p14:creationId xmlns:p14="http://schemas.microsoft.com/office/powerpoint/2010/main" val="231316872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170-172</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156</a:t>
            </a:fld>
            <a:endParaRPr lang="da-DK" dirty="0"/>
          </a:p>
        </p:txBody>
      </p:sp>
    </p:spTree>
    <p:extLst>
      <p:ext uri="{BB962C8B-B14F-4D97-AF65-F5344CB8AC3E}">
        <p14:creationId xmlns:p14="http://schemas.microsoft.com/office/powerpoint/2010/main" val="98030271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173-175</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157</a:t>
            </a:fld>
            <a:endParaRPr lang="da-DK" dirty="0"/>
          </a:p>
        </p:txBody>
      </p:sp>
    </p:spTree>
    <p:extLst>
      <p:ext uri="{BB962C8B-B14F-4D97-AF65-F5344CB8AC3E}">
        <p14:creationId xmlns:p14="http://schemas.microsoft.com/office/powerpoint/2010/main" val="381503320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158</a:t>
            </a:fld>
            <a:endParaRPr lang="da-DK" dirty="0"/>
          </a:p>
        </p:txBody>
      </p:sp>
    </p:spTree>
    <p:extLst>
      <p:ext uri="{BB962C8B-B14F-4D97-AF65-F5344CB8AC3E}">
        <p14:creationId xmlns:p14="http://schemas.microsoft.com/office/powerpoint/2010/main" val="112632023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159</a:t>
            </a:fld>
            <a:endParaRPr lang="da-DK" dirty="0"/>
          </a:p>
        </p:txBody>
      </p:sp>
    </p:spTree>
    <p:extLst>
      <p:ext uri="{BB962C8B-B14F-4D97-AF65-F5344CB8AC3E}">
        <p14:creationId xmlns:p14="http://schemas.microsoft.com/office/powerpoint/2010/main" val="3058543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kapitel 10 </a:t>
            </a:r>
          </a:p>
          <a:p>
            <a:endParaRPr lang="da-DK" dirty="0" smtClean="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19</a:t>
            </a:fld>
            <a:endParaRPr lang="da-DK" dirty="0"/>
          </a:p>
        </p:txBody>
      </p:sp>
    </p:spTree>
    <p:extLst>
      <p:ext uri="{BB962C8B-B14F-4D97-AF65-F5344CB8AC3E}">
        <p14:creationId xmlns:p14="http://schemas.microsoft.com/office/powerpoint/2010/main" val="206711828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160</a:t>
            </a:fld>
            <a:endParaRPr lang="da-DK" dirty="0"/>
          </a:p>
        </p:txBody>
      </p:sp>
    </p:spTree>
    <p:extLst>
      <p:ext uri="{BB962C8B-B14F-4D97-AF65-F5344CB8AC3E}">
        <p14:creationId xmlns:p14="http://schemas.microsoft.com/office/powerpoint/2010/main" val="315903080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r>
              <a:rPr lang="da-DK" dirty="0" smtClean="0"/>
              <a:t>Metodehåndbogen side 176-193</a:t>
            </a: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161</a:t>
            </a:fld>
            <a:endParaRPr lang="da-DK" dirty="0"/>
          </a:p>
        </p:txBody>
      </p:sp>
    </p:spTree>
    <p:extLst>
      <p:ext uri="{BB962C8B-B14F-4D97-AF65-F5344CB8AC3E}">
        <p14:creationId xmlns:p14="http://schemas.microsoft.com/office/powerpoint/2010/main" val="339139166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baseline="0" dirty="0"/>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B2AAD-4FDA-43BD-9D8E-D617AADE5195}"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 august 2021</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10229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164</a:t>
            </a:fld>
            <a:endParaRPr lang="da-DK" dirty="0"/>
          </a:p>
        </p:txBody>
      </p:sp>
    </p:spTree>
    <p:extLst>
      <p:ext uri="{BB962C8B-B14F-4D97-AF65-F5344CB8AC3E}">
        <p14:creationId xmlns:p14="http://schemas.microsoft.com/office/powerpoint/2010/main" val="169388872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178-181</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165</a:t>
            </a:fld>
            <a:endParaRPr lang="da-DK" dirty="0"/>
          </a:p>
        </p:txBody>
      </p:sp>
    </p:spTree>
    <p:extLst>
      <p:ext uri="{BB962C8B-B14F-4D97-AF65-F5344CB8AC3E}">
        <p14:creationId xmlns:p14="http://schemas.microsoft.com/office/powerpoint/2010/main" val="174778623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182-183</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166</a:t>
            </a:fld>
            <a:endParaRPr lang="da-DK" dirty="0"/>
          </a:p>
        </p:txBody>
      </p:sp>
    </p:spTree>
    <p:extLst>
      <p:ext uri="{BB962C8B-B14F-4D97-AF65-F5344CB8AC3E}">
        <p14:creationId xmlns:p14="http://schemas.microsoft.com/office/powerpoint/2010/main" val="83889622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182-183</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167</a:t>
            </a:fld>
            <a:endParaRPr lang="da-DK" dirty="0"/>
          </a:p>
        </p:txBody>
      </p:sp>
    </p:spTree>
    <p:extLst>
      <p:ext uri="{BB962C8B-B14F-4D97-AF65-F5344CB8AC3E}">
        <p14:creationId xmlns:p14="http://schemas.microsoft.com/office/powerpoint/2010/main" val="403205039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169</a:t>
            </a:fld>
            <a:endParaRPr lang="da-DK" dirty="0"/>
          </a:p>
        </p:txBody>
      </p:sp>
    </p:spTree>
    <p:extLst>
      <p:ext uri="{BB962C8B-B14F-4D97-AF65-F5344CB8AC3E}">
        <p14:creationId xmlns:p14="http://schemas.microsoft.com/office/powerpoint/2010/main" val="56325601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r>
              <a:rPr lang="da-DK" dirty="0" smtClean="0"/>
              <a:t>Metodehåndbogen side 184</a:t>
            </a: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170</a:t>
            </a:fld>
            <a:endParaRPr lang="da-DK" dirty="0"/>
          </a:p>
        </p:txBody>
      </p:sp>
    </p:spTree>
    <p:extLst>
      <p:ext uri="{BB962C8B-B14F-4D97-AF65-F5344CB8AC3E}">
        <p14:creationId xmlns:p14="http://schemas.microsoft.com/office/powerpoint/2010/main" val="381722557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smtClean="0"/>
              <a:t>Metodehåndbogen side 186-188 ex 9.5</a:t>
            </a:r>
          </a:p>
          <a:p>
            <a:pPr marL="0" indent="0">
              <a:buFont typeface="Arial" panose="020B0604020202020204" pitchFamily="34" charset="0"/>
              <a:buNone/>
            </a:pP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171</a:t>
            </a:fld>
            <a:endParaRPr lang="da-DK" dirty="0"/>
          </a:p>
        </p:txBody>
      </p:sp>
    </p:spTree>
    <p:extLst>
      <p:ext uri="{BB962C8B-B14F-4D97-AF65-F5344CB8AC3E}">
        <p14:creationId xmlns:p14="http://schemas.microsoft.com/office/powerpoint/2010/main" val="2320517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dirty="0">
              <a:solidFill>
                <a:srgbClr val="FF0000"/>
              </a:solidFill>
            </a:endParaRPr>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B2AAD-4FDA-43BD-9D8E-D617AADE5195}"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 august 2021</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71503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172</a:t>
            </a:fld>
            <a:endParaRPr lang="da-DK" dirty="0"/>
          </a:p>
        </p:txBody>
      </p:sp>
    </p:spTree>
    <p:extLst>
      <p:ext uri="{BB962C8B-B14F-4D97-AF65-F5344CB8AC3E}">
        <p14:creationId xmlns:p14="http://schemas.microsoft.com/office/powerpoint/2010/main" val="276888563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a:t>
            </a:r>
            <a:r>
              <a:rPr lang="da-DK" baseline="0" dirty="0" smtClean="0"/>
              <a:t> side 188</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173</a:t>
            </a:fld>
            <a:endParaRPr lang="da-DK" dirty="0"/>
          </a:p>
        </p:txBody>
      </p:sp>
    </p:spTree>
    <p:extLst>
      <p:ext uri="{BB962C8B-B14F-4D97-AF65-F5344CB8AC3E}">
        <p14:creationId xmlns:p14="http://schemas.microsoft.com/office/powerpoint/2010/main" val="348167122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smtClean="0">
                <a:solidFill>
                  <a:schemeClr val="tx1"/>
                </a:solidFill>
                <a:latin typeface="+mn-lt"/>
                <a:ea typeface="+mn-ea"/>
                <a:cs typeface="+mn-cs"/>
              </a:rPr>
              <a:t>Metodehåndbogen side 191</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175</a:t>
            </a:fld>
            <a:endParaRPr lang="da-DK" dirty="0"/>
          </a:p>
        </p:txBody>
      </p:sp>
    </p:spTree>
    <p:extLst>
      <p:ext uri="{BB962C8B-B14F-4D97-AF65-F5344CB8AC3E}">
        <p14:creationId xmlns:p14="http://schemas.microsoft.com/office/powerpoint/2010/main" val="227781600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189</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177</a:t>
            </a:fld>
            <a:endParaRPr lang="da-DK" dirty="0"/>
          </a:p>
        </p:txBody>
      </p:sp>
    </p:spTree>
    <p:extLst>
      <p:ext uri="{BB962C8B-B14F-4D97-AF65-F5344CB8AC3E}">
        <p14:creationId xmlns:p14="http://schemas.microsoft.com/office/powerpoint/2010/main" val="59155228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190-191</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178</a:t>
            </a:fld>
            <a:endParaRPr lang="da-DK" dirty="0"/>
          </a:p>
        </p:txBody>
      </p:sp>
    </p:spTree>
    <p:extLst>
      <p:ext uri="{BB962C8B-B14F-4D97-AF65-F5344CB8AC3E}">
        <p14:creationId xmlns:p14="http://schemas.microsoft.com/office/powerpoint/2010/main" val="171756727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179</a:t>
            </a:fld>
            <a:endParaRPr lang="da-DK" dirty="0"/>
          </a:p>
        </p:txBody>
      </p:sp>
    </p:spTree>
    <p:extLst>
      <p:ext uri="{BB962C8B-B14F-4D97-AF65-F5344CB8AC3E}">
        <p14:creationId xmlns:p14="http://schemas.microsoft.com/office/powerpoint/2010/main" val="324476737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180</a:t>
            </a:fld>
            <a:endParaRPr lang="da-DK" dirty="0"/>
          </a:p>
        </p:txBody>
      </p:sp>
    </p:spTree>
    <p:extLst>
      <p:ext uri="{BB962C8B-B14F-4D97-AF65-F5344CB8AC3E}">
        <p14:creationId xmlns:p14="http://schemas.microsoft.com/office/powerpoint/2010/main" val="3165697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smtClean="0">
                <a:solidFill>
                  <a:schemeClr val="tx1"/>
                </a:solidFill>
                <a:latin typeface="+mn-lt"/>
                <a:ea typeface="+mn-ea"/>
                <a:cs typeface="+mn-cs"/>
              </a:rPr>
              <a:t>Metodehåndbogen side 16</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21</a:t>
            </a:fld>
            <a:endParaRPr lang="da-DK" dirty="0"/>
          </a:p>
        </p:txBody>
      </p:sp>
    </p:spTree>
    <p:extLst>
      <p:ext uri="{BB962C8B-B14F-4D97-AF65-F5344CB8AC3E}">
        <p14:creationId xmlns:p14="http://schemas.microsoft.com/office/powerpoint/2010/main" val="2661182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dato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B4C446-721E-4A3B-AC8A-75198D7175E5}"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 august 2021</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553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23</a:t>
            </a:fld>
            <a:endParaRPr lang="da-DK" dirty="0"/>
          </a:p>
        </p:txBody>
      </p:sp>
    </p:spTree>
    <p:extLst>
      <p:ext uri="{BB962C8B-B14F-4D97-AF65-F5344CB8AC3E}">
        <p14:creationId xmlns:p14="http://schemas.microsoft.com/office/powerpoint/2010/main" val="1634696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smtClean="0">
                <a:solidFill>
                  <a:schemeClr val="tx1"/>
                </a:solidFill>
                <a:effectLst/>
                <a:latin typeface="+mn-lt"/>
                <a:ea typeface="+mn-ea"/>
                <a:cs typeface="+mn-cs"/>
              </a:rPr>
              <a:t> </a:t>
            </a:r>
            <a:r>
              <a:rPr lang="da-DK" dirty="0" smtClean="0"/>
              <a:t>Metodehåndbogen side</a:t>
            </a:r>
            <a:r>
              <a:rPr lang="da-DK" baseline="0" dirty="0" smtClean="0"/>
              <a:t> 3 </a:t>
            </a:r>
            <a:endParaRPr lang="da-DK" dirty="0" smtClean="0"/>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2</a:t>
            </a:fld>
            <a:endParaRPr lang="da-DK" dirty="0"/>
          </a:p>
        </p:txBody>
      </p:sp>
    </p:spTree>
    <p:extLst>
      <p:ext uri="{BB962C8B-B14F-4D97-AF65-F5344CB8AC3E}">
        <p14:creationId xmlns:p14="http://schemas.microsoft.com/office/powerpoint/2010/main" val="393974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457200" lvl="1" indent="0">
              <a:buFont typeface="Arial" panose="020B0604020202020204" pitchFamily="34" charset="0"/>
              <a:buNone/>
            </a:pPr>
            <a:endParaRPr lang="da-DK" baseline="0" dirty="0" smtClean="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24</a:t>
            </a:fld>
            <a:endParaRPr lang="da-DK" dirty="0"/>
          </a:p>
        </p:txBody>
      </p:sp>
    </p:spTree>
    <p:extLst>
      <p:ext uri="{BB962C8B-B14F-4D97-AF65-F5344CB8AC3E}">
        <p14:creationId xmlns:p14="http://schemas.microsoft.com/office/powerpoint/2010/main" val="234719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baseline="0" dirty="0"/>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B2AAD-4FDA-43BD-9D8E-D617AADE5195}"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 august 2021</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024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smtClean="0">
                <a:solidFill>
                  <a:schemeClr val="tx1"/>
                </a:solidFill>
                <a:latin typeface="+mn-lt"/>
                <a:ea typeface="+mn-ea"/>
                <a:cs typeface="+mn-cs"/>
              </a:rPr>
              <a:t>Metodehåndbogen side 22-45</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27</a:t>
            </a:fld>
            <a:endParaRPr lang="da-DK" dirty="0"/>
          </a:p>
        </p:txBody>
      </p:sp>
    </p:spTree>
    <p:extLst>
      <p:ext uri="{BB962C8B-B14F-4D97-AF65-F5344CB8AC3E}">
        <p14:creationId xmlns:p14="http://schemas.microsoft.com/office/powerpoint/2010/main" val="1348429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25-27</a:t>
            </a:r>
          </a:p>
          <a:p>
            <a:endParaRPr lang="da-DK" b="0"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28</a:t>
            </a:fld>
            <a:endParaRPr lang="da-DK" dirty="0"/>
          </a:p>
        </p:txBody>
      </p:sp>
    </p:spTree>
    <p:extLst>
      <p:ext uri="{BB962C8B-B14F-4D97-AF65-F5344CB8AC3E}">
        <p14:creationId xmlns:p14="http://schemas.microsoft.com/office/powerpoint/2010/main" val="3881751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27-28</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29</a:t>
            </a:fld>
            <a:endParaRPr lang="da-DK" dirty="0"/>
          </a:p>
        </p:txBody>
      </p:sp>
    </p:spTree>
    <p:extLst>
      <p:ext uri="{BB962C8B-B14F-4D97-AF65-F5344CB8AC3E}">
        <p14:creationId xmlns:p14="http://schemas.microsoft.com/office/powerpoint/2010/main" val="1029064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smtClean="0">
                <a:solidFill>
                  <a:schemeClr val="tx1"/>
                </a:solidFill>
                <a:latin typeface="+mn-lt"/>
                <a:ea typeface="+mn-ea"/>
                <a:cs typeface="+mn-cs"/>
              </a:rPr>
              <a:t>Metodehåndbogen side 29-30</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30</a:t>
            </a:fld>
            <a:endParaRPr lang="da-DK" dirty="0"/>
          </a:p>
        </p:txBody>
      </p:sp>
    </p:spTree>
    <p:extLst>
      <p:ext uri="{BB962C8B-B14F-4D97-AF65-F5344CB8AC3E}">
        <p14:creationId xmlns:p14="http://schemas.microsoft.com/office/powerpoint/2010/main" val="2894004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smtClean="0">
                <a:solidFill>
                  <a:schemeClr val="tx1"/>
                </a:solidFill>
                <a:latin typeface="+mn-lt"/>
                <a:ea typeface="+mn-ea"/>
                <a:cs typeface="+mn-cs"/>
              </a:rPr>
              <a:t>Metodehåndbogen side 30-32</a:t>
            </a:r>
          </a:p>
          <a:p>
            <a:endParaRPr lang="da-DK" b="0"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31</a:t>
            </a:fld>
            <a:endParaRPr lang="da-DK" dirty="0"/>
          </a:p>
        </p:txBody>
      </p:sp>
    </p:spTree>
    <p:extLst>
      <p:ext uri="{BB962C8B-B14F-4D97-AF65-F5344CB8AC3E}">
        <p14:creationId xmlns:p14="http://schemas.microsoft.com/office/powerpoint/2010/main" val="3316161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0" i="0" u="none" strike="noStrike" kern="1200" baseline="0" dirty="0" smtClean="0">
                <a:solidFill>
                  <a:schemeClr val="tx1"/>
                </a:solidFill>
                <a:latin typeface="+mn-lt"/>
                <a:ea typeface="+mn-ea"/>
                <a:cs typeface="+mn-cs"/>
              </a:rPr>
              <a:t>Metodehåndbogen side 32-34</a:t>
            </a:r>
          </a:p>
          <a:p>
            <a:pPr>
              <a:buFont typeface="Arial" panose="020B0604020202020204" pitchFamily="34" charset="0"/>
              <a:buNone/>
            </a:pPr>
            <a:endParaRPr lang="da-DK" b="0"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32</a:t>
            </a:fld>
            <a:endParaRPr lang="da-DK" dirty="0"/>
          </a:p>
        </p:txBody>
      </p:sp>
    </p:spTree>
    <p:extLst>
      <p:ext uri="{BB962C8B-B14F-4D97-AF65-F5344CB8AC3E}">
        <p14:creationId xmlns:p14="http://schemas.microsoft.com/office/powerpoint/2010/main" val="119026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smtClean="0">
                <a:solidFill>
                  <a:schemeClr val="tx1"/>
                </a:solidFill>
                <a:latin typeface="+mn-lt"/>
                <a:ea typeface="+mn-ea"/>
                <a:cs typeface="+mn-cs"/>
              </a:rPr>
              <a:t>Metodehåndbogen side 35-38</a:t>
            </a:r>
          </a:p>
          <a:p>
            <a:endParaRPr lang="da-DK" sz="1200" b="0" i="0" u="none" strike="noStrike" kern="1200" baseline="0" dirty="0" smtClean="0">
              <a:solidFill>
                <a:schemeClr val="tx1"/>
              </a:solidFill>
              <a:latin typeface="+mn-lt"/>
              <a:ea typeface="+mn-ea"/>
              <a:cs typeface="+mn-cs"/>
            </a:endParaRPr>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33</a:t>
            </a:fld>
            <a:endParaRPr lang="da-DK" dirty="0"/>
          </a:p>
        </p:txBody>
      </p:sp>
    </p:spTree>
    <p:extLst>
      <p:ext uri="{BB962C8B-B14F-4D97-AF65-F5344CB8AC3E}">
        <p14:creationId xmlns:p14="http://schemas.microsoft.com/office/powerpoint/2010/main" val="35825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Metodehåndbogen side 36</a:t>
            </a: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34</a:t>
            </a:fld>
            <a:endParaRPr lang="da-DK" dirty="0"/>
          </a:p>
        </p:txBody>
      </p:sp>
    </p:spTree>
    <p:extLst>
      <p:ext uri="{BB962C8B-B14F-4D97-AF65-F5344CB8AC3E}">
        <p14:creationId xmlns:p14="http://schemas.microsoft.com/office/powerpoint/2010/main" val="2961756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smtClean="0">
                <a:solidFill>
                  <a:schemeClr val="tx1"/>
                </a:solidFill>
                <a:effectLst/>
                <a:latin typeface="+mn-lt"/>
                <a:ea typeface="+mn-ea"/>
                <a:cs typeface="+mn-cs"/>
              </a:rPr>
              <a:t> Metodehåndbogen side 7-9</a:t>
            </a:r>
          </a:p>
          <a:p>
            <a:endParaRPr lang="da-DK" dirty="0"/>
          </a:p>
        </p:txBody>
      </p:sp>
      <p:sp>
        <p:nvSpPr>
          <p:cNvPr id="4" name="Pladsholder til slidenummer 3"/>
          <p:cNvSpPr>
            <a:spLocks noGrp="1"/>
          </p:cNvSpPr>
          <p:nvPr>
            <p:ph type="sldNum" sz="quarter" idx="10"/>
          </p:nvPr>
        </p:nvSpPr>
        <p:spPr/>
        <p:txBody>
          <a:bodyPr/>
          <a:lstStyle/>
          <a:p>
            <a:fld id="{80913D85-34BC-4FA7-A491-B95498CAAD60}" type="slidenum">
              <a:rPr lang="da-DK" smtClean="0"/>
              <a:t>3</a:t>
            </a:fld>
            <a:endParaRPr lang="da-DK" dirty="0"/>
          </a:p>
        </p:txBody>
      </p:sp>
      <p:sp>
        <p:nvSpPr>
          <p:cNvPr id="5" name="Pladsholder til dato 4"/>
          <p:cNvSpPr>
            <a:spLocks noGrp="1"/>
          </p:cNvSpPr>
          <p:nvPr>
            <p:ph type="dt" idx="11"/>
          </p:nvPr>
        </p:nvSpPr>
        <p:spPr/>
        <p:txBody>
          <a:bodyPr/>
          <a:lstStyle/>
          <a:p>
            <a:fld id="{44720BA9-2ED4-4E90-9C5A-21E70D901BFB}" type="datetime2">
              <a:rPr lang="da-DK" smtClean="0"/>
              <a:t>27. august 2021</a:t>
            </a:fld>
            <a:endParaRPr lang="da-DK" dirty="0"/>
          </a:p>
        </p:txBody>
      </p:sp>
    </p:spTree>
    <p:extLst>
      <p:ext uri="{BB962C8B-B14F-4D97-AF65-F5344CB8AC3E}">
        <p14:creationId xmlns:p14="http://schemas.microsoft.com/office/powerpoint/2010/main" val="4065889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r>
              <a:rPr lang="da-DK" sz="1200" b="0" i="0" u="none" strike="noStrike" kern="1200" baseline="0" dirty="0" smtClean="0">
                <a:solidFill>
                  <a:schemeClr val="tx1"/>
                </a:solidFill>
                <a:latin typeface="+mn-lt"/>
                <a:ea typeface="+mn-ea"/>
                <a:cs typeface="+mn-cs"/>
              </a:rPr>
              <a:t>Metodehåndbogen side 37-38, Ex 3.11</a:t>
            </a:r>
          </a:p>
          <a:p>
            <a:pPr>
              <a:buFont typeface="Arial" panose="020B0604020202020204" pitchFamily="34" charset="0"/>
              <a:buNone/>
            </a:pPr>
            <a:endParaRPr lang="da-DK" b="0" baseline="0" dirty="0" smtClean="0"/>
          </a:p>
          <a:p>
            <a:pPr>
              <a:buFont typeface="Arial" panose="020B0604020202020204" pitchFamily="34" charset="0"/>
              <a:buNone/>
            </a:pPr>
            <a:endParaRPr lang="da-DK" b="0"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35</a:t>
            </a:fld>
            <a:endParaRPr lang="da-DK" dirty="0"/>
          </a:p>
        </p:txBody>
      </p:sp>
    </p:spTree>
    <p:extLst>
      <p:ext uri="{BB962C8B-B14F-4D97-AF65-F5344CB8AC3E}">
        <p14:creationId xmlns:p14="http://schemas.microsoft.com/office/powerpoint/2010/main" val="3754726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smtClean="0">
                <a:solidFill>
                  <a:schemeClr val="tx1"/>
                </a:solidFill>
                <a:latin typeface="+mn-lt"/>
                <a:ea typeface="+mn-ea"/>
                <a:cs typeface="+mn-cs"/>
              </a:rPr>
              <a:t>Metodehåndbogen side 38-39</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baseline="0" dirty="0">
              <a:solidFill>
                <a:schemeClr val="tx1"/>
              </a:solidFill>
              <a:effectLst/>
              <a:latin typeface="+mn-lt"/>
              <a:ea typeface="+mn-ea"/>
              <a:cs typeface="+mn-cs"/>
            </a:endParaRPr>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36</a:t>
            </a:fld>
            <a:endParaRPr lang="da-DK" dirty="0"/>
          </a:p>
        </p:txBody>
      </p:sp>
    </p:spTree>
    <p:extLst>
      <p:ext uri="{BB962C8B-B14F-4D97-AF65-F5344CB8AC3E}">
        <p14:creationId xmlns:p14="http://schemas.microsoft.com/office/powerpoint/2010/main" val="449839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smtClean="0">
                <a:solidFill>
                  <a:schemeClr val="tx1"/>
                </a:solidFill>
                <a:latin typeface="+mn-lt"/>
                <a:ea typeface="+mn-ea"/>
                <a:cs typeface="+mn-cs"/>
              </a:rPr>
              <a:t>Metodehåndbogen side 39</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37</a:t>
            </a:fld>
            <a:endParaRPr lang="da-DK" dirty="0"/>
          </a:p>
        </p:txBody>
      </p:sp>
    </p:spTree>
    <p:extLst>
      <p:ext uri="{BB962C8B-B14F-4D97-AF65-F5344CB8AC3E}">
        <p14:creationId xmlns:p14="http://schemas.microsoft.com/office/powerpoint/2010/main" val="2094513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smtClean="0">
                <a:solidFill>
                  <a:schemeClr val="tx1"/>
                </a:solidFill>
                <a:latin typeface="+mn-lt"/>
                <a:ea typeface="+mn-ea"/>
                <a:cs typeface="+mn-cs"/>
              </a:rPr>
              <a:t>Metodehåndbogen side 39-40</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38</a:t>
            </a:fld>
            <a:endParaRPr lang="da-DK" dirty="0"/>
          </a:p>
        </p:txBody>
      </p:sp>
    </p:spTree>
    <p:extLst>
      <p:ext uri="{BB962C8B-B14F-4D97-AF65-F5344CB8AC3E}">
        <p14:creationId xmlns:p14="http://schemas.microsoft.com/office/powerpoint/2010/main" val="3169692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smtClean="0">
                <a:solidFill>
                  <a:schemeClr val="tx1"/>
                </a:solidFill>
                <a:latin typeface="+mn-lt"/>
                <a:ea typeface="+mn-ea"/>
                <a:cs typeface="+mn-cs"/>
              </a:rPr>
              <a:t>Metodehåndbogen side 40-41</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39</a:t>
            </a:fld>
            <a:endParaRPr lang="da-DK" dirty="0"/>
          </a:p>
        </p:txBody>
      </p:sp>
    </p:spTree>
    <p:extLst>
      <p:ext uri="{BB962C8B-B14F-4D97-AF65-F5344CB8AC3E}">
        <p14:creationId xmlns:p14="http://schemas.microsoft.com/office/powerpoint/2010/main" val="98413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smtClean="0">
                <a:solidFill>
                  <a:schemeClr val="tx1"/>
                </a:solidFill>
                <a:latin typeface="+mn-lt"/>
                <a:ea typeface="+mn-ea"/>
                <a:cs typeface="+mn-cs"/>
              </a:rPr>
              <a:t>Metodehåndbogen side 41-44</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40</a:t>
            </a:fld>
            <a:endParaRPr lang="da-DK" dirty="0"/>
          </a:p>
        </p:txBody>
      </p:sp>
    </p:spTree>
    <p:extLst>
      <p:ext uri="{BB962C8B-B14F-4D97-AF65-F5344CB8AC3E}">
        <p14:creationId xmlns:p14="http://schemas.microsoft.com/office/powerpoint/2010/main" val="9044054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Metodehåndbogen side 42,</a:t>
            </a:r>
            <a:r>
              <a:rPr lang="da-DK" baseline="0" dirty="0" smtClean="0"/>
              <a:t> ex 3.16</a:t>
            </a: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41</a:t>
            </a:fld>
            <a:endParaRPr lang="da-DK" dirty="0"/>
          </a:p>
        </p:txBody>
      </p:sp>
    </p:spTree>
    <p:extLst>
      <p:ext uri="{BB962C8B-B14F-4D97-AF65-F5344CB8AC3E}">
        <p14:creationId xmlns:p14="http://schemas.microsoft.com/office/powerpoint/2010/main" val="3407083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42</a:t>
            </a:fld>
            <a:endParaRPr lang="da-DK" dirty="0"/>
          </a:p>
        </p:txBody>
      </p:sp>
    </p:spTree>
    <p:extLst>
      <p:ext uri="{BB962C8B-B14F-4D97-AF65-F5344CB8AC3E}">
        <p14:creationId xmlns:p14="http://schemas.microsoft.com/office/powerpoint/2010/main" val="28777646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43</a:t>
            </a:fld>
            <a:endParaRPr lang="da-DK" dirty="0"/>
          </a:p>
        </p:txBody>
      </p:sp>
    </p:spTree>
    <p:extLst>
      <p:ext uri="{BB962C8B-B14F-4D97-AF65-F5344CB8AC3E}">
        <p14:creationId xmlns:p14="http://schemas.microsoft.com/office/powerpoint/2010/main" val="14380911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Nye felter er markeret med fed</a:t>
            </a:r>
            <a:r>
              <a:rPr lang="da-DK" baseline="0" dirty="0" smtClean="0"/>
              <a:t> skrift </a:t>
            </a: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44</a:t>
            </a:fld>
            <a:endParaRPr lang="da-DK" dirty="0"/>
          </a:p>
        </p:txBody>
      </p:sp>
    </p:spTree>
    <p:extLst>
      <p:ext uri="{BB962C8B-B14F-4D97-AF65-F5344CB8AC3E}">
        <p14:creationId xmlns:p14="http://schemas.microsoft.com/office/powerpoint/2010/main" val="135844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4</a:t>
            </a:fld>
            <a:endParaRPr lang="da-DK" dirty="0"/>
          </a:p>
        </p:txBody>
      </p:sp>
    </p:spTree>
    <p:extLst>
      <p:ext uri="{BB962C8B-B14F-4D97-AF65-F5344CB8AC3E}">
        <p14:creationId xmlns:p14="http://schemas.microsoft.com/office/powerpoint/2010/main" val="580968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45</a:t>
            </a:fld>
            <a:endParaRPr lang="da-DK" dirty="0"/>
          </a:p>
        </p:txBody>
      </p:sp>
    </p:spTree>
    <p:extLst>
      <p:ext uri="{BB962C8B-B14F-4D97-AF65-F5344CB8AC3E}">
        <p14:creationId xmlns:p14="http://schemas.microsoft.com/office/powerpoint/2010/main" val="42249468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baseline="0" dirty="0"/>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B2AAD-4FDA-43BD-9D8E-D617AADE5195}"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 august 2021</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7290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48</a:t>
            </a:fld>
            <a:endParaRPr lang="da-DK" dirty="0"/>
          </a:p>
        </p:txBody>
      </p:sp>
    </p:spTree>
    <p:extLst>
      <p:ext uri="{BB962C8B-B14F-4D97-AF65-F5344CB8AC3E}">
        <p14:creationId xmlns:p14="http://schemas.microsoft.com/office/powerpoint/2010/main" val="25623196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48-50</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49</a:t>
            </a:fld>
            <a:endParaRPr lang="da-DK" dirty="0"/>
          </a:p>
        </p:txBody>
      </p:sp>
    </p:spTree>
    <p:extLst>
      <p:ext uri="{BB962C8B-B14F-4D97-AF65-F5344CB8AC3E}">
        <p14:creationId xmlns:p14="http://schemas.microsoft.com/office/powerpoint/2010/main" val="33482515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i="0" dirty="0" smtClean="0"/>
              <a:t>Metodehåndbogen side 50-51</a:t>
            </a:r>
            <a:endParaRPr lang="da-DK" i="0"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50</a:t>
            </a:fld>
            <a:endParaRPr lang="da-DK" dirty="0"/>
          </a:p>
        </p:txBody>
      </p:sp>
    </p:spTree>
    <p:extLst>
      <p:ext uri="{BB962C8B-B14F-4D97-AF65-F5344CB8AC3E}">
        <p14:creationId xmlns:p14="http://schemas.microsoft.com/office/powerpoint/2010/main" val="2866984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r>
              <a:rPr lang="da-DK" dirty="0" smtClean="0"/>
              <a:t>Metodehåndbogen side 52-60</a:t>
            </a: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51</a:t>
            </a:fld>
            <a:endParaRPr lang="da-DK" dirty="0"/>
          </a:p>
        </p:txBody>
      </p:sp>
    </p:spTree>
    <p:extLst>
      <p:ext uri="{BB962C8B-B14F-4D97-AF65-F5344CB8AC3E}">
        <p14:creationId xmlns:p14="http://schemas.microsoft.com/office/powerpoint/2010/main" val="21355546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r>
              <a:rPr lang="da-DK" dirty="0" smtClean="0"/>
              <a:t>Metodehåndbogen side 52-60</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52</a:t>
            </a:fld>
            <a:endParaRPr lang="da-DK" dirty="0"/>
          </a:p>
        </p:txBody>
      </p:sp>
    </p:spTree>
    <p:extLst>
      <p:ext uri="{BB962C8B-B14F-4D97-AF65-F5344CB8AC3E}">
        <p14:creationId xmlns:p14="http://schemas.microsoft.com/office/powerpoint/2010/main" val="29407609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r>
              <a:rPr lang="da-DK" dirty="0" smtClean="0"/>
              <a:t>Metodehåndbogen side 52-60</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53</a:t>
            </a:fld>
            <a:endParaRPr lang="da-DK" dirty="0"/>
          </a:p>
        </p:txBody>
      </p:sp>
    </p:spTree>
    <p:extLst>
      <p:ext uri="{BB962C8B-B14F-4D97-AF65-F5344CB8AC3E}">
        <p14:creationId xmlns:p14="http://schemas.microsoft.com/office/powerpoint/2010/main" val="7104350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r>
              <a:rPr lang="da-DK" dirty="0" smtClean="0"/>
              <a:t>Metodehåndbogen side 52-60</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54</a:t>
            </a:fld>
            <a:endParaRPr lang="da-DK" dirty="0"/>
          </a:p>
        </p:txBody>
      </p:sp>
    </p:spTree>
    <p:extLst>
      <p:ext uri="{BB962C8B-B14F-4D97-AF65-F5344CB8AC3E}">
        <p14:creationId xmlns:p14="http://schemas.microsoft.com/office/powerpoint/2010/main" val="27416573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Metodehåndbogen side</a:t>
            </a:r>
            <a:r>
              <a:rPr lang="da-DK" baseline="0" dirty="0" smtClean="0"/>
              <a:t> 59</a:t>
            </a: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55</a:t>
            </a:fld>
            <a:endParaRPr lang="da-DK" dirty="0"/>
          </a:p>
        </p:txBody>
      </p:sp>
    </p:spTree>
    <p:extLst>
      <p:ext uri="{BB962C8B-B14F-4D97-AF65-F5344CB8AC3E}">
        <p14:creationId xmlns:p14="http://schemas.microsoft.com/office/powerpoint/2010/main" val="1366827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i="0" dirty="0" smtClean="0"/>
              <a:t>Metodehåndbogen side 21</a:t>
            </a:r>
            <a:endParaRPr lang="da-DK" i="0"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9</a:t>
            </a:fld>
            <a:endParaRPr lang="da-DK" dirty="0"/>
          </a:p>
        </p:txBody>
      </p:sp>
    </p:spTree>
    <p:extLst>
      <p:ext uri="{BB962C8B-B14F-4D97-AF65-F5344CB8AC3E}">
        <p14:creationId xmlns:p14="http://schemas.microsoft.com/office/powerpoint/2010/main" val="3917569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r>
              <a:rPr lang="da-DK" dirty="0" smtClean="0"/>
              <a:t>Metodehåndbogen side 55-56</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56</a:t>
            </a:fld>
            <a:endParaRPr lang="da-DK" dirty="0"/>
          </a:p>
        </p:txBody>
      </p:sp>
    </p:spTree>
    <p:extLst>
      <p:ext uri="{BB962C8B-B14F-4D97-AF65-F5344CB8AC3E}">
        <p14:creationId xmlns:p14="http://schemas.microsoft.com/office/powerpoint/2010/main" val="26686686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56-57</a:t>
            </a:r>
          </a:p>
          <a:p>
            <a:pPr lvl="1"/>
            <a:endParaRPr lang="da-DK" sz="1200" b="0" i="0" u="none" strike="noStrike" kern="1200" baseline="0" dirty="0" smtClean="0">
              <a:solidFill>
                <a:schemeClr val="tx1"/>
              </a:solidFill>
              <a:latin typeface="+mn-lt"/>
              <a:ea typeface="+mn-ea"/>
              <a:cs typeface="+mn-cs"/>
            </a:endParaRPr>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57</a:t>
            </a:fld>
            <a:endParaRPr lang="da-DK" dirty="0"/>
          </a:p>
        </p:txBody>
      </p:sp>
    </p:spTree>
    <p:extLst>
      <p:ext uri="{BB962C8B-B14F-4D97-AF65-F5344CB8AC3E}">
        <p14:creationId xmlns:p14="http://schemas.microsoft.com/office/powerpoint/2010/main" val="29870163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Metodehåndbogen side 57-58</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58</a:t>
            </a:fld>
            <a:endParaRPr lang="da-DK" dirty="0"/>
          </a:p>
        </p:txBody>
      </p:sp>
    </p:spTree>
    <p:extLst>
      <p:ext uri="{BB962C8B-B14F-4D97-AF65-F5344CB8AC3E}">
        <p14:creationId xmlns:p14="http://schemas.microsoft.com/office/powerpoint/2010/main" val="26784769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52-60</a:t>
            </a:r>
          </a:p>
          <a:p>
            <a:endParaRPr lang="da-DK" i="1"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59</a:t>
            </a:fld>
            <a:endParaRPr lang="da-DK" dirty="0"/>
          </a:p>
        </p:txBody>
      </p:sp>
    </p:spTree>
    <p:extLst>
      <p:ext uri="{BB962C8B-B14F-4D97-AF65-F5344CB8AC3E}">
        <p14:creationId xmlns:p14="http://schemas.microsoft.com/office/powerpoint/2010/main" val="16808442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5863" rtl="0" eaLnBrk="1" fontAlgn="auto" latinLnBrk="0" hangingPunct="1">
              <a:lnSpc>
                <a:spcPct val="100000"/>
              </a:lnSpc>
              <a:spcBef>
                <a:spcPts val="0"/>
              </a:spcBef>
              <a:spcAft>
                <a:spcPts val="0"/>
              </a:spcAft>
              <a:buClrTx/>
              <a:buSzTx/>
              <a:buFontTx/>
              <a:buNone/>
              <a:tabLst/>
              <a:defRPr/>
            </a:pPr>
            <a:r>
              <a:rPr lang="da-DK" dirty="0" smtClean="0"/>
              <a:t>Metodehåndbogen side 52-60</a:t>
            </a:r>
          </a:p>
          <a:p>
            <a:pPr marL="0" marR="0" lvl="0" indent="0" algn="l" defTabSz="915863"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dato 3"/>
          <p:cNvSpPr>
            <a:spLocks noGrp="1"/>
          </p:cNvSpPr>
          <p:nvPr>
            <p:ph type="dt" idx="10"/>
          </p:nvPr>
        </p:nvSpPr>
        <p:spPr/>
        <p:txBody>
          <a:bodyPr/>
          <a:lstStyle/>
          <a:p>
            <a:pPr defTabSz="915863">
              <a:defRPr/>
            </a:pPr>
            <a:fld id="{5B2B2AAD-4FDA-43BD-9D8E-D617AADE5195}" type="datetime2">
              <a:rPr lang="da-DK">
                <a:solidFill>
                  <a:prstClr val="black"/>
                </a:solidFill>
                <a:latin typeface="Calibri" panose="020F0502020204030204"/>
              </a:rPr>
              <a:pPr defTabSz="915863">
                <a:defRPr/>
              </a:pPr>
              <a:t>27. august 2021</a:t>
            </a:fld>
            <a:endParaRPr lang="da-DK" dirty="0">
              <a:solidFill>
                <a:prstClr val="black"/>
              </a:solidFill>
              <a:latin typeface="Calibri" panose="020F0502020204030204"/>
            </a:endParaRPr>
          </a:p>
        </p:txBody>
      </p:sp>
      <p:sp>
        <p:nvSpPr>
          <p:cNvPr id="5" name="Pladsholder til slidenummer 4"/>
          <p:cNvSpPr>
            <a:spLocks noGrp="1"/>
          </p:cNvSpPr>
          <p:nvPr>
            <p:ph type="sldNum" sz="quarter" idx="11"/>
          </p:nvPr>
        </p:nvSpPr>
        <p:spPr/>
        <p:txBody>
          <a:bodyPr/>
          <a:lstStyle/>
          <a:p>
            <a:pPr defTabSz="915863">
              <a:defRPr/>
            </a:pPr>
            <a:fld id="{80913D85-34BC-4FA7-A491-B95498CAAD60}" type="slidenum">
              <a:rPr lang="da-DK">
                <a:solidFill>
                  <a:prstClr val="black"/>
                </a:solidFill>
                <a:latin typeface="Calibri" panose="020F0502020204030204"/>
              </a:rPr>
              <a:pPr defTabSz="915863">
                <a:defRPr/>
              </a:pPr>
              <a:t>60</a:t>
            </a:fld>
            <a:endParaRPr lang="da-DK" dirty="0">
              <a:solidFill>
                <a:prstClr val="black"/>
              </a:solidFill>
              <a:latin typeface="Calibri" panose="020F0502020204030204"/>
            </a:endParaRPr>
          </a:p>
        </p:txBody>
      </p:sp>
    </p:spTree>
    <p:extLst>
      <p:ext uri="{BB962C8B-B14F-4D97-AF65-F5344CB8AC3E}">
        <p14:creationId xmlns:p14="http://schemas.microsoft.com/office/powerpoint/2010/main" val="5234258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dirty="0" smtClean="0"/>
              <a:t>Metodehåndbogen side</a:t>
            </a:r>
            <a:r>
              <a:rPr lang="da-DK" baseline="0" dirty="0" smtClean="0"/>
              <a:t> 62-67</a:t>
            </a: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61</a:t>
            </a:fld>
            <a:endParaRPr lang="da-DK" dirty="0"/>
          </a:p>
        </p:txBody>
      </p:sp>
    </p:spTree>
    <p:extLst>
      <p:ext uri="{BB962C8B-B14F-4D97-AF65-F5344CB8AC3E}">
        <p14:creationId xmlns:p14="http://schemas.microsoft.com/office/powerpoint/2010/main" val="38739481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Metodehåndbogen side 63-66,</a:t>
            </a:r>
            <a:r>
              <a:rPr lang="da-DK" baseline="0" dirty="0" smtClean="0"/>
              <a:t> ex 4.2 og 4.3 </a:t>
            </a: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62</a:t>
            </a:fld>
            <a:endParaRPr lang="da-DK" dirty="0"/>
          </a:p>
        </p:txBody>
      </p:sp>
    </p:spTree>
    <p:extLst>
      <p:ext uri="{BB962C8B-B14F-4D97-AF65-F5344CB8AC3E}">
        <p14:creationId xmlns:p14="http://schemas.microsoft.com/office/powerpoint/2010/main" val="38183427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63</a:t>
            </a:fld>
            <a:endParaRPr lang="da-DK" dirty="0"/>
          </a:p>
        </p:txBody>
      </p:sp>
    </p:spTree>
    <p:extLst>
      <p:ext uri="{BB962C8B-B14F-4D97-AF65-F5344CB8AC3E}">
        <p14:creationId xmlns:p14="http://schemas.microsoft.com/office/powerpoint/2010/main" val="23856936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65</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64</a:t>
            </a:fld>
            <a:endParaRPr lang="da-DK" dirty="0"/>
          </a:p>
        </p:txBody>
      </p:sp>
    </p:spTree>
    <p:extLst>
      <p:ext uri="{BB962C8B-B14F-4D97-AF65-F5344CB8AC3E}">
        <p14:creationId xmlns:p14="http://schemas.microsoft.com/office/powerpoint/2010/main" val="26783124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a:t>
            </a:r>
            <a:r>
              <a:rPr lang="da-DK" baseline="0" dirty="0" smtClean="0"/>
              <a:t> side 53-55 og 69-72</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65</a:t>
            </a:fld>
            <a:endParaRPr lang="da-DK" dirty="0"/>
          </a:p>
        </p:txBody>
      </p:sp>
    </p:spTree>
    <p:extLst>
      <p:ext uri="{BB962C8B-B14F-4D97-AF65-F5344CB8AC3E}">
        <p14:creationId xmlns:p14="http://schemas.microsoft.com/office/powerpoint/2010/main" val="2070014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kapitel 10 </a:t>
            </a:r>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dato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B4C446-721E-4A3B-AC8A-75198D7175E5}"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 august 2021</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227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smtClean="0"/>
              <a:t>Metodehåndbogen</a:t>
            </a:r>
            <a:r>
              <a:rPr lang="da-DK" baseline="0" dirty="0" smtClean="0"/>
              <a:t> side 70</a:t>
            </a:r>
          </a:p>
          <a:p>
            <a:pPr marL="0" indent="0">
              <a:buFont typeface="Arial" panose="020B0604020202020204" pitchFamily="34" charset="0"/>
              <a:buNone/>
            </a:pPr>
            <a:endParaRPr lang="da-DK" i="0"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66</a:t>
            </a:fld>
            <a:endParaRPr lang="da-DK" dirty="0"/>
          </a:p>
        </p:txBody>
      </p:sp>
    </p:spTree>
    <p:extLst>
      <p:ext uri="{BB962C8B-B14F-4D97-AF65-F5344CB8AC3E}">
        <p14:creationId xmlns:p14="http://schemas.microsoft.com/office/powerpoint/2010/main" val="37762491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dirty="0" smtClean="0"/>
              <a:t>Eksempelhæfte side 63</a:t>
            </a: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67</a:t>
            </a:fld>
            <a:endParaRPr lang="da-DK" dirty="0"/>
          </a:p>
        </p:txBody>
      </p:sp>
    </p:spTree>
    <p:extLst>
      <p:ext uri="{BB962C8B-B14F-4D97-AF65-F5344CB8AC3E}">
        <p14:creationId xmlns:p14="http://schemas.microsoft.com/office/powerpoint/2010/main" val="29972098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68</a:t>
            </a:fld>
            <a:endParaRPr lang="da-DK" dirty="0"/>
          </a:p>
        </p:txBody>
      </p:sp>
    </p:spTree>
    <p:extLst>
      <p:ext uri="{BB962C8B-B14F-4D97-AF65-F5344CB8AC3E}">
        <p14:creationId xmlns:p14="http://schemas.microsoft.com/office/powerpoint/2010/main" val="2638352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69</a:t>
            </a:fld>
            <a:endParaRPr lang="da-DK" dirty="0"/>
          </a:p>
        </p:txBody>
      </p:sp>
    </p:spTree>
    <p:extLst>
      <p:ext uri="{BB962C8B-B14F-4D97-AF65-F5344CB8AC3E}">
        <p14:creationId xmlns:p14="http://schemas.microsoft.com/office/powerpoint/2010/main" val="22900510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67-68</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70</a:t>
            </a:fld>
            <a:endParaRPr lang="da-DK" dirty="0"/>
          </a:p>
        </p:txBody>
      </p:sp>
    </p:spTree>
    <p:extLst>
      <p:ext uri="{BB962C8B-B14F-4D97-AF65-F5344CB8AC3E}">
        <p14:creationId xmlns:p14="http://schemas.microsoft.com/office/powerpoint/2010/main" val="12019565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Eksempelhæfte</a:t>
            </a:r>
            <a:r>
              <a:rPr lang="da-DK" baseline="0" dirty="0" smtClean="0"/>
              <a:t> side 65-67</a:t>
            </a: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71</a:t>
            </a:fld>
            <a:endParaRPr lang="da-DK" dirty="0"/>
          </a:p>
        </p:txBody>
      </p:sp>
    </p:spTree>
    <p:extLst>
      <p:ext uri="{BB962C8B-B14F-4D97-AF65-F5344CB8AC3E}">
        <p14:creationId xmlns:p14="http://schemas.microsoft.com/office/powerpoint/2010/main" val="17187468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72</a:t>
            </a:fld>
            <a:endParaRPr lang="da-DK" dirty="0"/>
          </a:p>
        </p:txBody>
      </p:sp>
    </p:spTree>
    <p:extLst>
      <p:ext uri="{BB962C8B-B14F-4D97-AF65-F5344CB8AC3E}">
        <p14:creationId xmlns:p14="http://schemas.microsoft.com/office/powerpoint/2010/main" val="20044889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r>
              <a:rPr lang="da-DK" dirty="0" smtClean="0"/>
              <a:t>Nye felter er markeret</a:t>
            </a:r>
            <a:r>
              <a:rPr lang="da-DK" baseline="0" dirty="0" smtClean="0"/>
              <a:t> med fed skrift </a:t>
            </a:r>
          </a:p>
          <a:p>
            <a:r>
              <a:rPr lang="da-DK" dirty="0" smtClean="0"/>
              <a:t>Den lysegrå skrift viser felter, hvor oplysningerne</a:t>
            </a:r>
            <a:r>
              <a:rPr lang="da-DK" baseline="0" dirty="0" smtClean="0"/>
              <a:t> </a:t>
            </a:r>
            <a:r>
              <a:rPr lang="da-DK" dirty="0" smtClean="0"/>
              <a:t>videreføres fra tidligere faser</a:t>
            </a:r>
            <a:endParaRPr lang="da-DK" i="1" dirty="0" smtClean="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73</a:t>
            </a:fld>
            <a:endParaRPr lang="da-DK" dirty="0"/>
          </a:p>
        </p:txBody>
      </p:sp>
    </p:spTree>
    <p:extLst>
      <p:ext uri="{BB962C8B-B14F-4D97-AF65-F5344CB8AC3E}">
        <p14:creationId xmlns:p14="http://schemas.microsoft.com/office/powerpoint/2010/main" val="20970007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b="0" baseline="0" dirty="0" smtClean="0"/>
          </a:p>
          <a:p>
            <a:endParaRPr lang="da-DK" dirty="0" smtClean="0"/>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74</a:t>
            </a:fld>
            <a:endParaRPr lang="da-DK" dirty="0"/>
          </a:p>
        </p:txBody>
      </p:sp>
    </p:spTree>
    <p:extLst>
      <p:ext uri="{BB962C8B-B14F-4D97-AF65-F5344CB8AC3E}">
        <p14:creationId xmlns:p14="http://schemas.microsoft.com/office/powerpoint/2010/main" val="26631495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dirty="0">
              <a:solidFill>
                <a:srgbClr val="FF0000"/>
              </a:solidFill>
            </a:endParaRPr>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B2AAD-4FDA-43BD-9D8E-D617AADE5195}"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 august 2021</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365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kapitel 10 </a:t>
            </a:r>
          </a:p>
          <a:p>
            <a:endParaRPr lang="da-DK" baseline="0" dirty="0" smtClean="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11</a:t>
            </a:fld>
            <a:endParaRPr lang="da-DK" dirty="0"/>
          </a:p>
        </p:txBody>
      </p:sp>
    </p:spTree>
    <p:extLst>
      <p:ext uri="{BB962C8B-B14F-4D97-AF65-F5344CB8AC3E}">
        <p14:creationId xmlns:p14="http://schemas.microsoft.com/office/powerpoint/2010/main" val="1026804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77</a:t>
            </a:fld>
            <a:endParaRPr lang="da-DK" dirty="0"/>
          </a:p>
        </p:txBody>
      </p:sp>
    </p:spTree>
    <p:extLst>
      <p:ext uri="{BB962C8B-B14F-4D97-AF65-F5344CB8AC3E}">
        <p14:creationId xmlns:p14="http://schemas.microsoft.com/office/powerpoint/2010/main" val="23466851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77-79</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78</a:t>
            </a:fld>
            <a:endParaRPr lang="da-DK" dirty="0"/>
          </a:p>
        </p:txBody>
      </p:sp>
    </p:spTree>
    <p:extLst>
      <p:ext uri="{BB962C8B-B14F-4D97-AF65-F5344CB8AC3E}">
        <p14:creationId xmlns:p14="http://schemas.microsoft.com/office/powerpoint/2010/main" val="8404752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79-80</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79</a:t>
            </a:fld>
            <a:endParaRPr lang="da-DK" dirty="0"/>
          </a:p>
        </p:txBody>
      </p:sp>
    </p:spTree>
    <p:extLst>
      <p:ext uri="{BB962C8B-B14F-4D97-AF65-F5344CB8AC3E}">
        <p14:creationId xmlns:p14="http://schemas.microsoft.com/office/powerpoint/2010/main" val="2160279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smtClean="0"/>
              <a:t>Metodehåndbogen side</a:t>
            </a:r>
            <a:r>
              <a:rPr lang="da-DK" baseline="0" dirty="0" smtClean="0"/>
              <a:t> 82</a:t>
            </a:r>
            <a:endParaRPr lang="da-DK" dirty="0" smtClean="0"/>
          </a:p>
          <a:p>
            <a:pPr marL="0" indent="0">
              <a:buFont typeface="Arial" panose="020B0604020202020204" pitchFamily="34" charset="0"/>
              <a:buNone/>
            </a:pP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80</a:t>
            </a:fld>
            <a:endParaRPr lang="da-DK" dirty="0"/>
          </a:p>
        </p:txBody>
      </p:sp>
    </p:spTree>
    <p:extLst>
      <p:ext uri="{BB962C8B-B14F-4D97-AF65-F5344CB8AC3E}">
        <p14:creationId xmlns:p14="http://schemas.microsoft.com/office/powerpoint/2010/main" val="4096471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baseline="0" dirty="0" smtClean="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81</a:t>
            </a:fld>
            <a:endParaRPr lang="da-DK" dirty="0"/>
          </a:p>
        </p:txBody>
      </p:sp>
    </p:spTree>
    <p:extLst>
      <p:ext uri="{BB962C8B-B14F-4D97-AF65-F5344CB8AC3E}">
        <p14:creationId xmlns:p14="http://schemas.microsoft.com/office/powerpoint/2010/main" val="2637739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smtClean="0"/>
              <a:t>Metodehåndbogen side</a:t>
            </a:r>
            <a:r>
              <a:rPr lang="da-DK" baseline="0" dirty="0" smtClean="0"/>
              <a:t> 83-84</a:t>
            </a:r>
            <a:endParaRPr lang="da-DK" dirty="0" smtClean="0"/>
          </a:p>
          <a:p>
            <a:pPr marL="0" indent="0">
              <a:buFont typeface="Arial" panose="020B0604020202020204" pitchFamily="34" charset="0"/>
              <a:buNone/>
            </a:pP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82</a:t>
            </a:fld>
            <a:endParaRPr lang="da-DK" dirty="0"/>
          </a:p>
        </p:txBody>
      </p:sp>
    </p:spTree>
    <p:extLst>
      <p:ext uri="{BB962C8B-B14F-4D97-AF65-F5344CB8AC3E}">
        <p14:creationId xmlns:p14="http://schemas.microsoft.com/office/powerpoint/2010/main" val="39830358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84-88 </a:t>
            </a: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83</a:t>
            </a:fld>
            <a:endParaRPr lang="da-DK" dirty="0"/>
          </a:p>
        </p:txBody>
      </p:sp>
    </p:spTree>
    <p:extLst>
      <p:ext uri="{BB962C8B-B14F-4D97-AF65-F5344CB8AC3E}">
        <p14:creationId xmlns:p14="http://schemas.microsoft.com/office/powerpoint/2010/main" val="28478783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83-84</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84</a:t>
            </a:fld>
            <a:endParaRPr lang="da-DK" dirty="0"/>
          </a:p>
        </p:txBody>
      </p:sp>
    </p:spTree>
    <p:extLst>
      <p:ext uri="{BB962C8B-B14F-4D97-AF65-F5344CB8AC3E}">
        <p14:creationId xmlns:p14="http://schemas.microsoft.com/office/powerpoint/2010/main" val="38020777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83-85</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85</a:t>
            </a:fld>
            <a:endParaRPr lang="da-DK" dirty="0"/>
          </a:p>
        </p:txBody>
      </p:sp>
    </p:spTree>
    <p:extLst>
      <p:ext uri="{BB962C8B-B14F-4D97-AF65-F5344CB8AC3E}">
        <p14:creationId xmlns:p14="http://schemas.microsoft.com/office/powerpoint/2010/main" val="31940167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Metodehåndbogen side 85-88, ex 5.1</a:t>
            </a: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86</a:t>
            </a:fld>
            <a:endParaRPr lang="da-DK" dirty="0"/>
          </a:p>
        </p:txBody>
      </p:sp>
    </p:spTree>
    <p:extLst>
      <p:ext uri="{BB962C8B-B14F-4D97-AF65-F5344CB8AC3E}">
        <p14:creationId xmlns:p14="http://schemas.microsoft.com/office/powerpoint/2010/main" val="1319438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smtClean="0"/>
              <a:t>Metodehåndbogen kapitel 10 </a:t>
            </a:r>
          </a:p>
          <a:p>
            <a:pPr marL="0" indent="0">
              <a:buFont typeface="Arial" panose="020B0604020202020204" pitchFamily="34" charset="0"/>
              <a:buNone/>
            </a:pPr>
            <a:endParaRPr lang="da-DK" sz="1200" b="0" i="0" u="none" strike="noStrike" kern="1200" baseline="0" dirty="0" smtClean="0">
              <a:solidFill>
                <a:schemeClr val="tx1"/>
              </a:solidFill>
              <a:latin typeface="+mn-lt"/>
              <a:ea typeface="+mn-ea"/>
              <a:cs typeface="+mn-cs"/>
            </a:endParaRPr>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12</a:t>
            </a:fld>
            <a:endParaRPr lang="da-DK" dirty="0"/>
          </a:p>
        </p:txBody>
      </p:sp>
    </p:spTree>
    <p:extLst>
      <p:ext uri="{BB962C8B-B14F-4D97-AF65-F5344CB8AC3E}">
        <p14:creationId xmlns:p14="http://schemas.microsoft.com/office/powerpoint/2010/main" val="40269699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87</a:t>
            </a:fld>
            <a:endParaRPr lang="da-DK" dirty="0"/>
          </a:p>
        </p:txBody>
      </p:sp>
    </p:spTree>
    <p:extLst>
      <p:ext uri="{BB962C8B-B14F-4D97-AF65-F5344CB8AC3E}">
        <p14:creationId xmlns:p14="http://schemas.microsoft.com/office/powerpoint/2010/main" val="23098464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a:t>
            </a:r>
            <a:r>
              <a:rPr lang="da-DK" baseline="0" dirty="0" smtClean="0"/>
              <a:t> 88-99</a:t>
            </a:r>
            <a:endParaRPr lang="da-DK" dirty="0" smtClean="0"/>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88</a:t>
            </a:fld>
            <a:endParaRPr lang="da-DK" dirty="0"/>
          </a:p>
        </p:txBody>
      </p:sp>
    </p:spTree>
    <p:extLst>
      <p:ext uri="{BB962C8B-B14F-4D97-AF65-F5344CB8AC3E}">
        <p14:creationId xmlns:p14="http://schemas.microsoft.com/office/powerpoint/2010/main" val="2225216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aseline="0" dirty="0" smtClean="0"/>
              <a:t>Metodehåndbogen side 94-99</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89</a:t>
            </a:fld>
            <a:endParaRPr lang="da-DK" dirty="0"/>
          </a:p>
        </p:txBody>
      </p:sp>
    </p:spTree>
    <p:extLst>
      <p:ext uri="{BB962C8B-B14F-4D97-AF65-F5344CB8AC3E}">
        <p14:creationId xmlns:p14="http://schemas.microsoft.com/office/powerpoint/2010/main" val="27113361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aseline="0" dirty="0" smtClean="0"/>
              <a:t>Metodehåndbogen side 94-99</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90</a:t>
            </a:fld>
            <a:endParaRPr lang="da-DK" dirty="0"/>
          </a:p>
        </p:txBody>
      </p:sp>
    </p:spTree>
    <p:extLst>
      <p:ext uri="{BB962C8B-B14F-4D97-AF65-F5344CB8AC3E}">
        <p14:creationId xmlns:p14="http://schemas.microsoft.com/office/powerpoint/2010/main" val="11690081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Metodehåndbogen side 94-99</a:t>
            </a: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91</a:t>
            </a:fld>
            <a:endParaRPr lang="da-DK" dirty="0"/>
          </a:p>
        </p:txBody>
      </p:sp>
    </p:spTree>
    <p:extLst>
      <p:ext uri="{BB962C8B-B14F-4D97-AF65-F5344CB8AC3E}">
        <p14:creationId xmlns:p14="http://schemas.microsoft.com/office/powerpoint/2010/main" val="30545922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Metodehåndbogen</a:t>
            </a:r>
            <a:r>
              <a:rPr lang="da-DK" baseline="0" dirty="0" smtClean="0"/>
              <a:t> side 89-90</a:t>
            </a: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92</a:t>
            </a:fld>
            <a:endParaRPr lang="da-DK" dirty="0"/>
          </a:p>
        </p:txBody>
      </p:sp>
    </p:spTree>
    <p:extLst>
      <p:ext uri="{BB962C8B-B14F-4D97-AF65-F5344CB8AC3E}">
        <p14:creationId xmlns:p14="http://schemas.microsoft.com/office/powerpoint/2010/main" val="41002909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93</a:t>
            </a:fld>
            <a:endParaRPr lang="da-DK" dirty="0"/>
          </a:p>
        </p:txBody>
      </p:sp>
    </p:spTree>
    <p:extLst>
      <p:ext uri="{BB962C8B-B14F-4D97-AF65-F5344CB8AC3E}">
        <p14:creationId xmlns:p14="http://schemas.microsoft.com/office/powerpoint/2010/main" val="25398933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Metodehåndbogen</a:t>
            </a:r>
            <a:r>
              <a:rPr lang="da-DK" baseline="0" dirty="0" smtClean="0"/>
              <a:t> side 90</a:t>
            </a: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94</a:t>
            </a:fld>
            <a:endParaRPr lang="da-DK" dirty="0"/>
          </a:p>
        </p:txBody>
      </p:sp>
    </p:spTree>
    <p:extLst>
      <p:ext uri="{BB962C8B-B14F-4D97-AF65-F5344CB8AC3E}">
        <p14:creationId xmlns:p14="http://schemas.microsoft.com/office/powerpoint/2010/main" val="27253623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91-92</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95</a:t>
            </a:fld>
            <a:endParaRPr lang="da-DK" dirty="0"/>
          </a:p>
        </p:txBody>
      </p:sp>
    </p:spTree>
    <p:extLst>
      <p:ext uri="{BB962C8B-B14F-4D97-AF65-F5344CB8AC3E}">
        <p14:creationId xmlns:p14="http://schemas.microsoft.com/office/powerpoint/2010/main" val="21213995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Metodehåndbogen side 173</a:t>
            </a: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96</a:t>
            </a:fld>
            <a:endParaRPr lang="da-DK" dirty="0"/>
          </a:p>
        </p:txBody>
      </p:sp>
    </p:spTree>
    <p:extLst>
      <p:ext uri="{BB962C8B-B14F-4D97-AF65-F5344CB8AC3E}">
        <p14:creationId xmlns:p14="http://schemas.microsoft.com/office/powerpoint/2010/main" val="1776598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13</a:t>
            </a:fld>
            <a:endParaRPr lang="da-DK" dirty="0"/>
          </a:p>
        </p:txBody>
      </p:sp>
    </p:spTree>
    <p:extLst>
      <p:ext uri="{BB962C8B-B14F-4D97-AF65-F5344CB8AC3E}">
        <p14:creationId xmlns:p14="http://schemas.microsoft.com/office/powerpoint/2010/main" val="438445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173</a:t>
            </a:r>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97</a:t>
            </a:fld>
            <a:endParaRPr lang="da-DK" dirty="0"/>
          </a:p>
        </p:txBody>
      </p:sp>
    </p:spTree>
    <p:extLst>
      <p:ext uri="{BB962C8B-B14F-4D97-AF65-F5344CB8AC3E}">
        <p14:creationId xmlns:p14="http://schemas.microsoft.com/office/powerpoint/2010/main" val="14398341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98</a:t>
            </a:fld>
            <a:endParaRPr lang="da-DK" dirty="0"/>
          </a:p>
        </p:txBody>
      </p:sp>
    </p:spTree>
    <p:extLst>
      <p:ext uri="{BB962C8B-B14F-4D97-AF65-F5344CB8AC3E}">
        <p14:creationId xmlns:p14="http://schemas.microsoft.com/office/powerpoint/2010/main" val="26291357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99</a:t>
            </a:fld>
            <a:endParaRPr lang="da-DK" dirty="0"/>
          </a:p>
        </p:txBody>
      </p:sp>
    </p:spTree>
    <p:extLst>
      <p:ext uri="{BB962C8B-B14F-4D97-AF65-F5344CB8AC3E}">
        <p14:creationId xmlns:p14="http://schemas.microsoft.com/office/powerpoint/2010/main" val="39884186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smtClean="0"/>
              <a:t>Metodehåndbogen side 99-103</a:t>
            </a:r>
          </a:p>
          <a:p>
            <a:pPr marL="0" indent="0">
              <a:buFont typeface="Arial" panose="020B0604020202020204" pitchFamily="34" charset="0"/>
              <a:buNone/>
            </a:pPr>
            <a:endParaRPr lang="da-DK" b="0" i="0"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100</a:t>
            </a:fld>
            <a:endParaRPr lang="da-DK" dirty="0"/>
          </a:p>
        </p:txBody>
      </p:sp>
    </p:spTree>
    <p:extLst>
      <p:ext uri="{BB962C8B-B14F-4D97-AF65-F5344CB8AC3E}">
        <p14:creationId xmlns:p14="http://schemas.microsoft.com/office/powerpoint/2010/main" val="39627232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smtClean="0"/>
              <a:t>Metodehåndbogen side 99-103</a:t>
            </a:r>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101</a:t>
            </a:fld>
            <a:endParaRPr lang="da-DK" dirty="0"/>
          </a:p>
        </p:txBody>
      </p:sp>
    </p:spTree>
    <p:extLst>
      <p:ext uri="{BB962C8B-B14F-4D97-AF65-F5344CB8AC3E}">
        <p14:creationId xmlns:p14="http://schemas.microsoft.com/office/powerpoint/2010/main" val="41586314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a:t>
            </a:r>
            <a:r>
              <a:rPr lang="da-DK" baseline="0" dirty="0" smtClean="0"/>
              <a:t> 103-105</a:t>
            </a:r>
            <a:endParaRPr lang="da-DK" dirty="0" smtClean="0"/>
          </a:p>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102</a:t>
            </a:fld>
            <a:endParaRPr lang="da-DK" dirty="0"/>
          </a:p>
        </p:txBody>
      </p:sp>
    </p:spTree>
    <p:extLst>
      <p:ext uri="{BB962C8B-B14F-4D97-AF65-F5344CB8AC3E}">
        <p14:creationId xmlns:p14="http://schemas.microsoft.com/office/powerpoint/2010/main" val="275503089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a:t>
            </a:r>
            <a:r>
              <a:rPr lang="da-DK" baseline="0" dirty="0" smtClean="0"/>
              <a:t> 103-105, ex 5.15, 5.16 og 5.17</a:t>
            </a:r>
            <a:endParaRPr lang="da-DK" dirty="0" smtClean="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103</a:t>
            </a:fld>
            <a:endParaRPr lang="da-DK" dirty="0"/>
          </a:p>
        </p:txBody>
      </p:sp>
    </p:spTree>
    <p:extLst>
      <p:ext uri="{BB962C8B-B14F-4D97-AF65-F5344CB8AC3E}">
        <p14:creationId xmlns:p14="http://schemas.microsoft.com/office/powerpoint/2010/main" val="29792332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104</a:t>
            </a:fld>
            <a:endParaRPr lang="da-DK" dirty="0"/>
          </a:p>
        </p:txBody>
      </p:sp>
    </p:spTree>
    <p:extLst>
      <p:ext uri="{BB962C8B-B14F-4D97-AF65-F5344CB8AC3E}">
        <p14:creationId xmlns:p14="http://schemas.microsoft.com/office/powerpoint/2010/main" val="23225522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3863" y="1243013"/>
            <a:ext cx="5962650" cy="3354387"/>
          </a:xfrm>
        </p:spPr>
      </p:sp>
      <p:sp>
        <p:nvSpPr>
          <p:cNvPr id="3" name="Pladsholder til noter 2"/>
          <p:cNvSpPr>
            <a:spLocks noGrp="1"/>
          </p:cNvSpPr>
          <p:nvPr>
            <p:ph type="body" idx="1"/>
          </p:nvPr>
        </p:nvSpPr>
        <p:spPr/>
        <p:txBody>
          <a:bodyPr/>
          <a:lstStyle/>
          <a:p>
            <a:r>
              <a:rPr lang="da-DK" baseline="0" dirty="0" smtClean="0"/>
              <a:t>Metodehåndbogen side 105-108</a:t>
            </a:r>
            <a:endParaRPr lang="da-DK" dirty="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105</a:t>
            </a:fld>
            <a:endParaRPr lang="da-DK" dirty="0"/>
          </a:p>
        </p:txBody>
      </p:sp>
    </p:spTree>
    <p:extLst>
      <p:ext uri="{BB962C8B-B14F-4D97-AF65-F5344CB8AC3E}">
        <p14:creationId xmlns:p14="http://schemas.microsoft.com/office/powerpoint/2010/main" val="4562529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Metodehåndbogen side 105-108</a:t>
            </a:r>
          </a:p>
          <a:p>
            <a:endParaRPr lang="da-DK" dirty="0" smtClean="0"/>
          </a:p>
        </p:txBody>
      </p:sp>
      <p:sp>
        <p:nvSpPr>
          <p:cNvPr id="4" name="Pladsholder til dato 3"/>
          <p:cNvSpPr>
            <a:spLocks noGrp="1"/>
          </p:cNvSpPr>
          <p:nvPr>
            <p:ph type="dt" idx="10"/>
          </p:nvPr>
        </p:nvSpPr>
        <p:spPr/>
        <p:txBody>
          <a:bodyPr/>
          <a:lstStyle/>
          <a:p>
            <a:fld id="{5B2B2AAD-4FDA-43BD-9D8E-D617AADE5195}" type="datetime2">
              <a:rPr lang="da-DK" smtClean="0"/>
              <a:t>27. august 2021</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106</a:t>
            </a:fld>
            <a:endParaRPr lang="da-DK" dirty="0"/>
          </a:p>
        </p:txBody>
      </p:sp>
    </p:spTree>
    <p:extLst>
      <p:ext uri="{BB962C8B-B14F-4D97-AF65-F5344CB8AC3E}">
        <p14:creationId xmlns:p14="http://schemas.microsoft.com/office/powerpoint/2010/main" val="40166134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slide hvid">
    <p:spTree>
      <p:nvGrpSpPr>
        <p:cNvPr id="1" name=""/>
        <p:cNvGrpSpPr/>
        <p:nvPr/>
      </p:nvGrpSpPr>
      <p:grpSpPr>
        <a:xfrm>
          <a:off x="0" y="0"/>
          <a:ext cx="0" cy="0"/>
          <a:chOff x="0" y="0"/>
          <a:chExt cx="0" cy="0"/>
        </a:xfrm>
      </p:grpSpPr>
      <p:sp>
        <p:nvSpPr>
          <p:cNvPr id="2" name="Titel 1"/>
          <p:cNvSpPr>
            <a:spLocks noGrp="1"/>
          </p:cNvSpPr>
          <p:nvPr>
            <p:ph type="ctrTitle"/>
          </p:nvPr>
        </p:nvSpPr>
        <p:spPr>
          <a:xfrm>
            <a:off x="5231904" y="2265536"/>
            <a:ext cx="5484101" cy="2387600"/>
          </a:xfrm>
        </p:spPr>
        <p:txBody>
          <a:bodyPr anchor="ctr"/>
          <a:lstStyle>
            <a:lvl1pPr algn="l">
              <a:defRPr sz="3000" b="0"/>
            </a:lvl1pPr>
          </a:lstStyle>
          <a:p>
            <a:r>
              <a:rPr lang="da-DK" noProof="0" smtClean="0"/>
              <a:t>Klik for at redigere i master</a:t>
            </a:r>
            <a:endParaRPr lang="da-DK" noProof="0"/>
          </a:p>
        </p:txBody>
      </p:sp>
      <p:sp>
        <p:nvSpPr>
          <p:cNvPr id="25"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26"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29" name="Pladsholder til tekst 5" descr="Socialstyrelsen Logo" title="Socialstyrelsen Logo"/>
          <p:cNvSpPr>
            <a:spLocks noGrp="1"/>
          </p:cNvSpPr>
          <p:nvPr>
            <p:ph type="body" sz="quarter" idx="11"/>
          </p:nvPr>
        </p:nvSpPr>
        <p:spPr>
          <a:xfrm>
            <a:off x="840000" y="2998800"/>
            <a:ext cx="2136000" cy="547200"/>
          </a:xfrm>
          <a:prstGeom prst="rect">
            <a:avLst/>
          </a:prstGeom>
          <a:blipFill>
            <a:blip r:embed="rId2"/>
            <a:stretch>
              <a:fillRect/>
            </a:stretch>
          </a:blipFill>
        </p:spPr>
        <p:txBody>
          <a:bodyPr/>
          <a:lstStyle>
            <a:lvl1pPr marL="0" indent="0">
              <a:buNone/>
              <a:defRPr sz="100">
                <a:solidFill>
                  <a:schemeClr val="bg1"/>
                </a:solidFill>
              </a:defRPr>
            </a:lvl1pPr>
          </a:lstStyle>
          <a:p>
            <a:pPr lvl="0"/>
            <a:r>
              <a:rPr lang="da-DK" noProof="0" smtClean="0"/>
              <a:t>Rediger typografien i masterens</a:t>
            </a:r>
          </a:p>
        </p:txBody>
      </p:sp>
      <p:sp>
        <p:nvSpPr>
          <p:cNvPr id="8" name="Pladsholder til tekst 5" descr="Socialstyrelsen Pay-off" title="Socialstyrelsen Pay-off"/>
          <p:cNvSpPr>
            <a:spLocks noGrp="1"/>
          </p:cNvSpPr>
          <p:nvPr>
            <p:ph type="body" sz="quarter" idx="16"/>
          </p:nvPr>
        </p:nvSpPr>
        <p:spPr>
          <a:xfrm>
            <a:off x="5232000" y="6188400"/>
            <a:ext cx="1353600" cy="298800"/>
          </a:xfrm>
          <a:prstGeom prst="rect">
            <a:avLst/>
          </a:prstGeom>
          <a:blipFill>
            <a:blip r:embed="rId3"/>
            <a:stretch>
              <a:fillRect/>
            </a:stretch>
          </a:blipFill>
        </p:spPr>
        <p:txBody>
          <a:bodyPr tIns="1296000" bIns="144000"/>
          <a:lstStyle>
            <a:lvl1pPr marL="0" indent="0">
              <a:buNone/>
              <a:defRPr sz="100">
                <a:solidFill>
                  <a:schemeClr val="bg1"/>
                </a:solidFill>
              </a:defRPr>
            </a:lvl1pPr>
          </a:lstStyle>
          <a:p>
            <a:pPr lvl="0"/>
            <a:r>
              <a:rPr lang="da-DK" smtClean="0"/>
              <a:t>Rediger typografien i masterens</a:t>
            </a:r>
          </a:p>
        </p:txBody>
      </p:sp>
    </p:spTree>
    <p:extLst>
      <p:ext uri="{BB962C8B-B14F-4D97-AF65-F5344CB8AC3E}">
        <p14:creationId xmlns:p14="http://schemas.microsoft.com/office/powerpoint/2010/main" val="32986972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lede 13">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0" y="0"/>
            <a:ext cx="12192000" cy="6858000"/>
          </a:xfrm>
          <a:prstGeom prst="rect">
            <a:avLst/>
          </a:prstGeom>
        </p:spPr>
      </p:pic>
      <p:sp>
        <p:nvSpPr>
          <p:cNvPr id="2" name="Titel 1"/>
          <p:cNvSpPr>
            <a:spLocks noGrp="1"/>
          </p:cNvSpPr>
          <p:nvPr>
            <p:ph type="ctrTitle"/>
          </p:nvPr>
        </p:nvSpPr>
        <p:spPr>
          <a:xfrm>
            <a:off x="5231904" y="2265536"/>
            <a:ext cx="5484101" cy="2387600"/>
          </a:xfrm>
        </p:spPr>
        <p:txBody>
          <a:bodyPr anchor="ctr"/>
          <a:lstStyle>
            <a:lvl1pPr algn="l">
              <a:defRPr sz="3000" b="0">
                <a:solidFill>
                  <a:schemeClr val="bg1"/>
                </a:solidFill>
              </a:defRPr>
            </a:lvl1pPr>
          </a:lstStyle>
          <a:p>
            <a:r>
              <a:rPr lang="da-DK" smtClean="0"/>
              <a:t>Klik for at redigere i master</a:t>
            </a:r>
            <a:endParaRPr lang="da-DK" dirty="0"/>
          </a:p>
        </p:txBody>
      </p:sp>
      <p:sp>
        <p:nvSpPr>
          <p:cNvPr id="20" name="Tekstfelt 19"/>
          <p:cNvSpPr txBox="1"/>
          <p:nvPr/>
        </p:nvSpPr>
        <p:spPr>
          <a:xfrm>
            <a:off x="-1584853" y="152637"/>
            <a:ext cx="1488165" cy="1631216"/>
          </a:xfrm>
          <a:prstGeom prst="rect">
            <a:avLst/>
          </a:prstGeom>
          <a:noFill/>
        </p:spPr>
        <p:txBody>
          <a:bodyPr wrap="square" rtlCol="0">
            <a:spAutoFit/>
          </a:bodyPr>
          <a:lstStyle/>
          <a:p>
            <a:pPr algn="l"/>
            <a:r>
              <a:rPr lang="da-DK" sz="1000" b="1" dirty="0"/>
              <a:t>For at indsætte</a:t>
            </a:r>
            <a:r>
              <a:rPr lang="da-DK" sz="1000" b="1" baseline="0" dirty="0"/>
              <a:t> et billede</a:t>
            </a:r>
            <a:r>
              <a:rPr lang="da-DK" sz="1000" baseline="0" dirty="0"/>
              <a:t>:</a:t>
            </a:r>
          </a:p>
          <a:p>
            <a:pPr algn="l"/>
            <a:endParaRPr lang="da-DK" sz="1000" baseline="0" dirty="0"/>
          </a:p>
          <a:p>
            <a:pPr algn="l"/>
            <a:r>
              <a:rPr lang="da-DK" sz="1000" baseline="0" dirty="0"/>
              <a:t>Brug først ikonet i midten til at vælg et billede, læg herefter billedet bagerst, ved at højreklikke i billedet, og vælge ”send bagerst”.</a:t>
            </a:r>
            <a:endParaRPr lang="da-DK" sz="1000" dirty="0"/>
          </a:p>
        </p:txBody>
      </p:sp>
      <p:sp>
        <p:nvSpPr>
          <p:cNvPr id="16"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7"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21" name="Pladsholder til tekst 5" descr="Socialstyrelsen Logo" title="Socialstyrelsen Logo"/>
          <p:cNvSpPr>
            <a:spLocks noGrp="1"/>
          </p:cNvSpPr>
          <p:nvPr>
            <p:ph type="body" sz="quarter" idx="11"/>
          </p:nvPr>
        </p:nvSpPr>
        <p:spPr>
          <a:xfrm>
            <a:off x="840000" y="2998800"/>
            <a:ext cx="2136000" cy="547200"/>
          </a:xfrm>
          <a:prstGeom prst="rect">
            <a:avLst/>
          </a:prstGeom>
          <a:blipFill>
            <a:blip r:embed="rId3"/>
            <a:stretch>
              <a:fillRect/>
            </a:stretch>
          </a:blipFill>
        </p:spPr>
        <p:txBody>
          <a:bodyPr/>
          <a:lstStyle>
            <a:lvl1pPr marL="0" indent="0">
              <a:buNone/>
              <a:defRPr sz="100">
                <a:solidFill>
                  <a:schemeClr val="bg1"/>
                </a:solidFill>
              </a:defRPr>
            </a:lvl1pPr>
          </a:lstStyle>
          <a:p>
            <a:pPr lvl="0"/>
            <a:r>
              <a:rPr lang="da-DK" smtClean="0"/>
              <a:t>Rediger typografien i masterens</a:t>
            </a:r>
          </a:p>
        </p:txBody>
      </p:sp>
      <p:sp>
        <p:nvSpPr>
          <p:cNvPr id="22" name="Pladsholder til tekst 5" descr="Socialstyrelsens pay-off" title="Socialstyrelsens pay-off"/>
          <p:cNvSpPr>
            <a:spLocks noGrp="1"/>
          </p:cNvSpPr>
          <p:nvPr>
            <p:ph type="body" sz="quarter" idx="16"/>
          </p:nvPr>
        </p:nvSpPr>
        <p:spPr>
          <a:xfrm>
            <a:off x="5232000" y="6188400"/>
            <a:ext cx="1353600" cy="298800"/>
          </a:xfrm>
          <a:prstGeom prst="rect">
            <a:avLst/>
          </a:prstGeom>
          <a:blipFill>
            <a:blip r:embed="rId4"/>
            <a:stretch>
              <a:fillRect/>
            </a:stretch>
          </a:blipFill>
        </p:spPr>
        <p:txBody>
          <a:bodyPr tIns="1296000" bIns="144000"/>
          <a:lstStyle>
            <a:lvl1pPr marL="0" indent="0">
              <a:buNone/>
              <a:defRPr sz="100">
                <a:solidFill>
                  <a:schemeClr val="bg1"/>
                </a:solidFill>
              </a:defRPr>
            </a:lvl1pPr>
          </a:lstStyle>
          <a:p>
            <a:pPr lvl="0"/>
            <a:r>
              <a:rPr lang="da-DK" smtClean="0"/>
              <a:t>Rediger typografien i masterens</a:t>
            </a:r>
          </a:p>
        </p:txBody>
      </p:sp>
    </p:spTree>
    <p:extLst>
      <p:ext uri="{BB962C8B-B14F-4D97-AF65-F5344CB8AC3E}">
        <p14:creationId xmlns:p14="http://schemas.microsoft.com/office/powerpoint/2010/main" val="3698431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slide mørk grå">
    <p:spTree>
      <p:nvGrpSpPr>
        <p:cNvPr id="1" name=""/>
        <p:cNvGrpSpPr/>
        <p:nvPr/>
      </p:nvGrpSpPr>
      <p:grpSpPr>
        <a:xfrm>
          <a:off x="0" y="0"/>
          <a:ext cx="0" cy="0"/>
          <a:chOff x="0" y="0"/>
          <a:chExt cx="0" cy="0"/>
        </a:xfrm>
      </p:grpSpPr>
      <p:sp>
        <p:nvSpPr>
          <p:cNvPr id="2" name="Titel 1"/>
          <p:cNvSpPr>
            <a:spLocks noGrp="1"/>
          </p:cNvSpPr>
          <p:nvPr>
            <p:ph type="ctrTitle"/>
          </p:nvPr>
        </p:nvSpPr>
        <p:spPr>
          <a:xfrm>
            <a:off x="5231904" y="2265536"/>
            <a:ext cx="5484101" cy="2387600"/>
          </a:xfrm>
        </p:spPr>
        <p:txBody>
          <a:bodyPr anchor="ctr"/>
          <a:lstStyle>
            <a:lvl1pPr algn="l">
              <a:defRPr sz="3000" b="0"/>
            </a:lvl1pPr>
          </a:lstStyle>
          <a:p>
            <a:r>
              <a:rPr lang="da-DK" smtClean="0"/>
              <a:t>Klik for at redigere i master</a:t>
            </a:r>
            <a:endParaRPr lang="da-DK" dirty="0"/>
          </a:p>
        </p:txBody>
      </p:sp>
      <p:sp>
        <p:nvSpPr>
          <p:cNvPr id="10"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1"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2" name="Pladsholder til tekst 5" descr="Socialstyrelsen Logo" title="Socialstyrelsen Logo"/>
          <p:cNvSpPr>
            <a:spLocks noGrp="1"/>
          </p:cNvSpPr>
          <p:nvPr>
            <p:ph type="body" sz="quarter" idx="11"/>
          </p:nvPr>
        </p:nvSpPr>
        <p:spPr>
          <a:xfrm>
            <a:off x="840000" y="2998800"/>
            <a:ext cx="2136000" cy="547200"/>
          </a:xfrm>
          <a:prstGeom prst="rect">
            <a:avLst/>
          </a:prstGeom>
          <a:blipFill>
            <a:blip r:embed="rId2"/>
            <a:stretch>
              <a:fillRect/>
            </a:stretch>
          </a:blipFill>
        </p:spPr>
        <p:txBody>
          <a:bodyPr/>
          <a:lstStyle>
            <a:lvl1pPr marL="0" indent="0">
              <a:buNone/>
              <a:defRPr sz="100">
                <a:solidFill>
                  <a:schemeClr val="bg1"/>
                </a:solidFill>
              </a:defRPr>
            </a:lvl1pPr>
          </a:lstStyle>
          <a:p>
            <a:pPr lvl="0"/>
            <a:r>
              <a:rPr lang="da-DK" smtClean="0"/>
              <a:t>Rediger typografien i masterens</a:t>
            </a:r>
          </a:p>
        </p:txBody>
      </p:sp>
      <p:sp>
        <p:nvSpPr>
          <p:cNvPr id="13" name="Pladsholder til tekst 5" descr="Socialstyrelsens pay-off" title="Socialstyrelsens pay-off"/>
          <p:cNvSpPr>
            <a:spLocks noGrp="1"/>
          </p:cNvSpPr>
          <p:nvPr>
            <p:ph type="body" sz="quarter" idx="16"/>
          </p:nvPr>
        </p:nvSpPr>
        <p:spPr>
          <a:xfrm>
            <a:off x="5232000" y="6188400"/>
            <a:ext cx="1353600" cy="298800"/>
          </a:xfrm>
          <a:prstGeom prst="rect">
            <a:avLst/>
          </a:prstGeom>
          <a:blipFill>
            <a:blip r:embed="rId3"/>
            <a:stretch>
              <a:fillRect/>
            </a:stretch>
          </a:blipFill>
        </p:spPr>
        <p:txBody>
          <a:bodyPr tIns="1296000" bIns="144000"/>
          <a:lstStyle>
            <a:lvl1pPr marL="0" indent="0">
              <a:buNone/>
              <a:defRPr sz="100">
                <a:solidFill>
                  <a:schemeClr val="bg1"/>
                </a:solidFill>
              </a:defRPr>
            </a:lvl1pPr>
          </a:lstStyle>
          <a:p>
            <a:pPr lvl="0"/>
            <a:r>
              <a:rPr lang="da-DK" smtClean="0"/>
              <a:t>Rediger typografien i masterens</a:t>
            </a:r>
          </a:p>
        </p:txBody>
      </p:sp>
    </p:spTree>
    <p:extLst>
      <p:ext uri="{BB962C8B-B14F-4D97-AF65-F5344CB8AC3E}">
        <p14:creationId xmlns:p14="http://schemas.microsoft.com/office/powerpoint/2010/main" val="3239487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useslide mørk grå">
    <p:spTree>
      <p:nvGrpSpPr>
        <p:cNvPr id="1" name=""/>
        <p:cNvGrpSpPr/>
        <p:nvPr/>
      </p:nvGrpSpPr>
      <p:grpSpPr>
        <a:xfrm>
          <a:off x="0" y="0"/>
          <a:ext cx="0" cy="0"/>
          <a:chOff x="0" y="0"/>
          <a:chExt cx="0" cy="0"/>
        </a:xfrm>
      </p:grpSpPr>
      <p:sp>
        <p:nvSpPr>
          <p:cNvPr id="13" name="Pladsholder til tekst 7"/>
          <p:cNvSpPr>
            <a:spLocks noGrp="1"/>
          </p:cNvSpPr>
          <p:nvPr>
            <p:ph type="body" sz="quarter" idx="16"/>
          </p:nvPr>
        </p:nvSpPr>
        <p:spPr>
          <a:xfrm>
            <a:off x="5609861" y="3328192"/>
            <a:ext cx="960000" cy="28800"/>
          </a:xfrm>
          <a:prstGeom prst="rect">
            <a:avLst/>
          </a:prstGeom>
          <a:solidFill>
            <a:schemeClr val="bg1"/>
          </a:solidFill>
        </p:spPr>
        <p:txBody>
          <a:bodyPr/>
          <a:lstStyle>
            <a:lvl1pPr marL="0" indent="0">
              <a:buNone/>
              <a:defRPr sz="100">
                <a:solidFill>
                  <a:schemeClr val="bg1"/>
                </a:solidFill>
              </a:defRPr>
            </a:lvl1pPr>
          </a:lstStyle>
          <a:p>
            <a:pPr lvl="0"/>
            <a:r>
              <a:rPr lang="da-DK" smtClean="0"/>
              <a:t>Rediger typografien i masterens</a:t>
            </a:r>
          </a:p>
        </p:txBody>
      </p:sp>
      <p:sp>
        <p:nvSpPr>
          <p:cNvPr id="14" name="Undertitel 2"/>
          <p:cNvSpPr>
            <a:spLocks noGrp="1"/>
          </p:cNvSpPr>
          <p:nvPr>
            <p:ph type="subTitle" idx="1"/>
          </p:nvPr>
        </p:nvSpPr>
        <p:spPr>
          <a:xfrm>
            <a:off x="5604453" y="3508412"/>
            <a:ext cx="5772631" cy="496652"/>
          </a:xfrm>
          <a:prstGeom prst="rect">
            <a:avLst/>
          </a:prstGeom>
        </p:spPr>
        <p:txBody>
          <a:bodyPr/>
          <a:lstStyle>
            <a:lvl1pPr marL="0" indent="0" algn="l">
              <a:buNone/>
              <a:defRPr sz="22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smtClean="0"/>
              <a:t>Klik for at redigere undertiteltypografien i masteren</a:t>
            </a:r>
            <a:endParaRPr lang="en-GB" dirty="0"/>
          </a:p>
        </p:txBody>
      </p:sp>
      <p:sp>
        <p:nvSpPr>
          <p:cNvPr id="6"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7"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Tree>
    <p:extLst>
      <p:ext uri="{BB962C8B-B14F-4D97-AF65-F5344CB8AC3E}">
        <p14:creationId xmlns:p14="http://schemas.microsoft.com/office/powerpoint/2010/main" val="256427555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lede 7">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0" y="0"/>
            <a:ext cx="12192000" cy="6858000"/>
          </a:xfrm>
          <a:prstGeom prst="rect">
            <a:avLst/>
          </a:prstGeom>
        </p:spPr>
      </p:pic>
      <p:sp>
        <p:nvSpPr>
          <p:cNvPr id="2" name="Titel 1"/>
          <p:cNvSpPr>
            <a:spLocks noGrp="1"/>
          </p:cNvSpPr>
          <p:nvPr>
            <p:ph type="ctrTitle"/>
          </p:nvPr>
        </p:nvSpPr>
        <p:spPr>
          <a:xfrm>
            <a:off x="5231904" y="2265536"/>
            <a:ext cx="5484101" cy="2387600"/>
          </a:xfrm>
        </p:spPr>
        <p:txBody>
          <a:bodyPr anchor="ctr"/>
          <a:lstStyle>
            <a:lvl1pPr algn="l">
              <a:defRPr sz="3000" b="0">
                <a:solidFill>
                  <a:schemeClr val="bg1"/>
                </a:solidFill>
              </a:defRPr>
            </a:lvl1pPr>
          </a:lstStyle>
          <a:p>
            <a:r>
              <a:rPr lang="da-DK" smtClean="0"/>
              <a:t>Klik for at redigere i master</a:t>
            </a:r>
            <a:endParaRPr lang="da-DK" dirty="0"/>
          </a:p>
        </p:txBody>
      </p:sp>
      <p:sp>
        <p:nvSpPr>
          <p:cNvPr id="20" name="Tekstfelt 19"/>
          <p:cNvSpPr txBox="1"/>
          <p:nvPr/>
        </p:nvSpPr>
        <p:spPr>
          <a:xfrm>
            <a:off x="-1584853" y="152637"/>
            <a:ext cx="1488165" cy="1631216"/>
          </a:xfrm>
          <a:prstGeom prst="rect">
            <a:avLst/>
          </a:prstGeom>
          <a:noFill/>
        </p:spPr>
        <p:txBody>
          <a:bodyPr wrap="square" rtlCol="0">
            <a:spAutoFit/>
          </a:bodyPr>
          <a:lstStyle/>
          <a:p>
            <a:pPr algn="l"/>
            <a:r>
              <a:rPr lang="da-DK" sz="1000" b="1" dirty="0"/>
              <a:t>For at indsætte</a:t>
            </a:r>
            <a:r>
              <a:rPr lang="da-DK" sz="1000" b="1" baseline="0" dirty="0"/>
              <a:t> et billede</a:t>
            </a:r>
            <a:r>
              <a:rPr lang="da-DK" sz="1000" baseline="0" dirty="0"/>
              <a:t>:</a:t>
            </a:r>
          </a:p>
          <a:p>
            <a:pPr algn="l"/>
            <a:endParaRPr lang="da-DK" sz="1000" baseline="0" dirty="0"/>
          </a:p>
          <a:p>
            <a:pPr algn="l"/>
            <a:r>
              <a:rPr lang="da-DK" sz="1000" baseline="0" dirty="0"/>
              <a:t>Brug først ikonet i midten til at vælg et billede, læg herefter billedet bagerst, ved at højreklikke i billedet, og vælge ”send bagerst”.</a:t>
            </a:r>
            <a:endParaRPr lang="da-DK" sz="1000" dirty="0"/>
          </a:p>
        </p:txBody>
      </p:sp>
      <p:sp>
        <p:nvSpPr>
          <p:cNvPr id="16"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7"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9" name="Pladsholder til tekst 5" descr="Socialstyrelsen Logo" title="Socialstyrelsen Logo"/>
          <p:cNvSpPr>
            <a:spLocks noGrp="1"/>
          </p:cNvSpPr>
          <p:nvPr>
            <p:ph type="body" sz="quarter" idx="11"/>
          </p:nvPr>
        </p:nvSpPr>
        <p:spPr>
          <a:xfrm>
            <a:off x="840000" y="2998800"/>
            <a:ext cx="2136000" cy="547200"/>
          </a:xfrm>
          <a:prstGeom prst="rect">
            <a:avLst/>
          </a:prstGeom>
          <a:blipFill>
            <a:blip r:embed="rId3"/>
            <a:stretch>
              <a:fillRect/>
            </a:stretch>
          </a:blipFill>
        </p:spPr>
        <p:txBody>
          <a:bodyPr/>
          <a:lstStyle>
            <a:lvl1pPr marL="0" indent="0">
              <a:buNone/>
              <a:defRPr sz="100">
                <a:solidFill>
                  <a:schemeClr val="bg1"/>
                </a:solidFill>
              </a:defRPr>
            </a:lvl1pPr>
          </a:lstStyle>
          <a:p>
            <a:pPr lvl="0"/>
            <a:r>
              <a:rPr lang="da-DK" smtClean="0"/>
              <a:t>Rediger typografien i masterens</a:t>
            </a:r>
          </a:p>
        </p:txBody>
      </p:sp>
      <p:sp>
        <p:nvSpPr>
          <p:cNvPr id="21" name="Pladsholder til tekst 5" descr="Socialstyrelsens pay-off" title="Socialstyrelsens pay-off"/>
          <p:cNvSpPr>
            <a:spLocks noGrp="1"/>
          </p:cNvSpPr>
          <p:nvPr>
            <p:ph type="body" sz="quarter" idx="16"/>
          </p:nvPr>
        </p:nvSpPr>
        <p:spPr>
          <a:xfrm>
            <a:off x="5232000" y="6188400"/>
            <a:ext cx="1353600" cy="298800"/>
          </a:xfrm>
          <a:prstGeom prst="rect">
            <a:avLst/>
          </a:prstGeom>
          <a:blipFill>
            <a:blip r:embed="rId4"/>
            <a:stretch>
              <a:fillRect/>
            </a:stretch>
          </a:blipFill>
        </p:spPr>
        <p:txBody>
          <a:bodyPr tIns="1296000" bIns="144000"/>
          <a:lstStyle>
            <a:lvl1pPr marL="0" indent="0">
              <a:buNone/>
              <a:defRPr sz="100">
                <a:solidFill>
                  <a:schemeClr val="bg1"/>
                </a:solidFill>
              </a:defRPr>
            </a:lvl1pPr>
          </a:lstStyle>
          <a:p>
            <a:pPr lvl="0"/>
            <a:r>
              <a:rPr lang="da-DK" smtClean="0"/>
              <a:t>Rediger typografien i masterens</a:t>
            </a:r>
          </a:p>
        </p:txBody>
      </p:sp>
    </p:spTree>
    <p:extLst>
      <p:ext uri="{BB962C8B-B14F-4D97-AF65-F5344CB8AC3E}">
        <p14:creationId xmlns:p14="http://schemas.microsoft.com/office/powerpoint/2010/main" val="1375744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lede 12">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0" y="0"/>
            <a:ext cx="12192000" cy="6858000"/>
          </a:xfrm>
          <a:prstGeom prst="rect">
            <a:avLst/>
          </a:prstGeom>
        </p:spPr>
      </p:pic>
      <p:sp>
        <p:nvSpPr>
          <p:cNvPr id="2" name="Titel 1"/>
          <p:cNvSpPr>
            <a:spLocks noGrp="1"/>
          </p:cNvSpPr>
          <p:nvPr>
            <p:ph type="ctrTitle"/>
          </p:nvPr>
        </p:nvSpPr>
        <p:spPr>
          <a:xfrm>
            <a:off x="5231904" y="2265536"/>
            <a:ext cx="5484101" cy="2387600"/>
          </a:xfrm>
        </p:spPr>
        <p:txBody>
          <a:bodyPr anchor="ctr"/>
          <a:lstStyle>
            <a:lvl1pPr algn="l">
              <a:defRPr sz="3000" b="0">
                <a:solidFill>
                  <a:schemeClr val="bg1"/>
                </a:solidFill>
              </a:defRPr>
            </a:lvl1pPr>
          </a:lstStyle>
          <a:p>
            <a:r>
              <a:rPr lang="da-DK" smtClean="0"/>
              <a:t>Klik for at redigere i master</a:t>
            </a:r>
            <a:endParaRPr lang="da-DK" dirty="0"/>
          </a:p>
        </p:txBody>
      </p:sp>
      <p:sp>
        <p:nvSpPr>
          <p:cNvPr id="20" name="Tekstfelt 19"/>
          <p:cNvSpPr txBox="1"/>
          <p:nvPr userDrawn="1"/>
        </p:nvSpPr>
        <p:spPr>
          <a:xfrm>
            <a:off x="-1584853" y="152637"/>
            <a:ext cx="1488165" cy="1631216"/>
          </a:xfrm>
          <a:prstGeom prst="rect">
            <a:avLst/>
          </a:prstGeom>
          <a:noFill/>
        </p:spPr>
        <p:txBody>
          <a:bodyPr wrap="square" rtlCol="0">
            <a:spAutoFit/>
          </a:bodyPr>
          <a:lstStyle/>
          <a:p>
            <a:pPr algn="l"/>
            <a:r>
              <a:rPr lang="da-DK" sz="1000" b="1" dirty="0"/>
              <a:t>For at indsætte</a:t>
            </a:r>
            <a:r>
              <a:rPr lang="da-DK" sz="1000" b="1" baseline="0" dirty="0"/>
              <a:t> et billede</a:t>
            </a:r>
            <a:r>
              <a:rPr lang="da-DK" sz="1000" baseline="0" dirty="0"/>
              <a:t>:</a:t>
            </a:r>
          </a:p>
          <a:p>
            <a:pPr algn="l"/>
            <a:endParaRPr lang="da-DK" sz="1000" baseline="0" dirty="0"/>
          </a:p>
          <a:p>
            <a:pPr algn="l"/>
            <a:r>
              <a:rPr lang="da-DK" sz="1000" baseline="0" dirty="0"/>
              <a:t>Brug først ikonet i midten til at vælg et billede, læg herefter billedet bagerst, ved at højreklikke i billedet, og vælge ”send bagerst”.</a:t>
            </a:r>
            <a:endParaRPr lang="da-DK" sz="1000" dirty="0"/>
          </a:p>
        </p:txBody>
      </p:sp>
      <p:sp>
        <p:nvSpPr>
          <p:cNvPr id="16"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7"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9" name="Pladsholder til tekst 5" descr="Socialstyrelsen Logo" title="Socialstyrelsen Logo"/>
          <p:cNvSpPr>
            <a:spLocks noGrp="1"/>
          </p:cNvSpPr>
          <p:nvPr>
            <p:ph type="body" sz="quarter" idx="11"/>
          </p:nvPr>
        </p:nvSpPr>
        <p:spPr>
          <a:xfrm>
            <a:off x="840000" y="2998800"/>
            <a:ext cx="2136000" cy="547200"/>
          </a:xfrm>
          <a:prstGeom prst="rect">
            <a:avLst/>
          </a:prstGeom>
          <a:blipFill>
            <a:blip r:embed="rId3"/>
            <a:stretch>
              <a:fillRect/>
            </a:stretch>
          </a:blipFill>
        </p:spPr>
        <p:txBody>
          <a:bodyPr/>
          <a:lstStyle>
            <a:lvl1pPr marL="0" indent="0">
              <a:buNone/>
              <a:defRPr sz="100">
                <a:solidFill>
                  <a:schemeClr val="bg1"/>
                </a:solidFill>
              </a:defRPr>
            </a:lvl1pPr>
          </a:lstStyle>
          <a:p>
            <a:pPr lvl="0"/>
            <a:r>
              <a:rPr lang="da-DK" smtClean="0"/>
              <a:t>Rediger typografien i masterens</a:t>
            </a:r>
          </a:p>
        </p:txBody>
      </p:sp>
      <p:sp>
        <p:nvSpPr>
          <p:cNvPr id="21" name="Pladsholder til tekst 5" descr="Socialstyrelsens pay-off" title="Socialstyrelsens pay-off"/>
          <p:cNvSpPr>
            <a:spLocks noGrp="1"/>
          </p:cNvSpPr>
          <p:nvPr>
            <p:ph type="body" sz="quarter" idx="16"/>
          </p:nvPr>
        </p:nvSpPr>
        <p:spPr>
          <a:xfrm>
            <a:off x="5232000" y="6188400"/>
            <a:ext cx="1353600" cy="298800"/>
          </a:xfrm>
          <a:prstGeom prst="rect">
            <a:avLst/>
          </a:prstGeom>
          <a:blipFill>
            <a:blip r:embed="rId4"/>
            <a:stretch>
              <a:fillRect/>
            </a:stretch>
          </a:blipFill>
        </p:spPr>
        <p:txBody>
          <a:bodyPr tIns="1296000" bIns="144000"/>
          <a:lstStyle>
            <a:lvl1pPr marL="0" indent="0">
              <a:buNone/>
              <a:defRPr sz="100">
                <a:solidFill>
                  <a:schemeClr val="bg1"/>
                </a:solidFill>
              </a:defRPr>
            </a:lvl1pPr>
          </a:lstStyle>
          <a:p>
            <a:pPr lvl="0"/>
            <a:r>
              <a:rPr lang="da-DK" smtClean="0"/>
              <a:t>Rediger typografien i masterens</a:t>
            </a:r>
          </a:p>
        </p:txBody>
      </p:sp>
    </p:spTree>
    <p:extLst>
      <p:ext uri="{BB962C8B-B14F-4D97-AF65-F5344CB8AC3E}">
        <p14:creationId xmlns:p14="http://schemas.microsoft.com/office/powerpoint/2010/main" val="3772947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slide lys gul">
    <p:spTree>
      <p:nvGrpSpPr>
        <p:cNvPr id="1" name=""/>
        <p:cNvGrpSpPr/>
        <p:nvPr/>
      </p:nvGrpSpPr>
      <p:grpSpPr>
        <a:xfrm>
          <a:off x="0" y="0"/>
          <a:ext cx="0" cy="0"/>
          <a:chOff x="0" y="0"/>
          <a:chExt cx="0" cy="0"/>
        </a:xfrm>
      </p:grpSpPr>
      <p:sp>
        <p:nvSpPr>
          <p:cNvPr id="2" name="Titel 1"/>
          <p:cNvSpPr>
            <a:spLocks noGrp="1"/>
          </p:cNvSpPr>
          <p:nvPr>
            <p:ph type="ctrTitle"/>
          </p:nvPr>
        </p:nvSpPr>
        <p:spPr>
          <a:xfrm>
            <a:off x="5231904" y="2265536"/>
            <a:ext cx="5484101" cy="2387600"/>
          </a:xfrm>
        </p:spPr>
        <p:txBody>
          <a:bodyPr anchor="ctr"/>
          <a:lstStyle>
            <a:lvl1pPr algn="l">
              <a:defRPr sz="3000" b="0"/>
            </a:lvl1pPr>
          </a:lstStyle>
          <a:p>
            <a:r>
              <a:rPr lang="da-DK" smtClean="0"/>
              <a:t>Klik for at redigere i master</a:t>
            </a:r>
            <a:endParaRPr lang="da-DK" dirty="0"/>
          </a:p>
        </p:txBody>
      </p:sp>
      <p:sp>
        <p:nvSpPr>
          <p:cNvPr id="10"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1"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2" name="Pladsholder til tekst 5" descr="Socialstyrelsen Logo" title="Socialstyrelsen Logo"/>
          <p:cNvSpPr>
            <a:spLocks noGrp="1"/>
          </p:cNvSpPr>
          <p:nvPr>
            <p:ph type="body" sz="quarter" idx="11"/>
          </p:nvPr>
        </p:nvSpPr>
        <p:spPr>
          <a:xfrm>
            <a:off x="840000" y="2998800"/>
            <a:ext cx="2136000" cy="547200"/>
          </a:xfrm>
          <a:prstGeom prst="rect">
            <a:avLst/>
          </a:prstGeom>
          <a:blipFill>
            <a:blip r:embed="rId2"/>
            <a:stretch>
              <a:fillRect/>
            </a:stretch>
          </a:blipFill>
        </p:spPr>
        <p:txBody>
          <a:bodyPr/>
          <a:lstStyle>
            <a:lvl1pPr marL="0" indent="0">
              <a:buNone/>
              <a:defRPr sz="100">
                <a:solidFill>
                  <a:schemeClr val="bg1"/>
                </a:solidFill>
              </a:defRPr>
            </a:lvl1pPr>
          </a:lstStyle>
          <a:p>
            <a:pPr lvl="0"/>
            <a:r>
              <a:rPr lang="da-DK" smtClean="0"/>
              <a:t>Rediger typografien i masterens</a:t>
            </a:r>
          </a:p>
        </p:txBody>
      </p:sp>
      <p:sp>
        <p:nvSpPr>
          <p:cNvPr id="13" name="Pladsholder til tekst 5" descr="Socialstyrelsens pay-off" title="Socialstyrelsens pay-off"/>
          <p:cNvSpPr>
            <a:spLocks noGrp="1"/>
          </p:cNvSpPr>
          <p:nvPr>
            <p:ph type="body" sz="quarter" idx="16"/>
          </p:nvPr>
        </p:nvSpPr>
        <p:spPr>
          <a:xfrm>
            <a:off x="5232000" y="6188400"/>
            <a:ext cx="1353600" cy="298800"/>
          </a:xfrm>
          <a:prstGeom prst="rect">
            <a:avLst/>
          </a:prstGeom>
          <a:blipFill>
            <a:blip r:embed="rId3"/>
            <a:stretch>
              <a:fillRect/>
            </a:stretch>
          </a:blipFill>
        </p:spPr>
        <p:txBody>
          <a:bodyPr tIns="1296000" bIns="144000"/>
          <a:lstStyle>
            <a:lvl1pPr marL="0" indent="0">
              <a:buNone/>
              <a:defRPr sz="100">
                <a:solidFill>
                  <a:schemeClr val="bg1"/>
                </a:solidFill>
              </a:defRPr>
            </a:lvl1pPr>
          </a:lstStyle>
          <a:p>
            <a:pPr lvl="0"/>
            <a:r>
              <a:rPr lang="da-DK" smtClean="0"/>
              <a:t>Rediger typografien i masterens</a:t>
            </a:r>
          </a:p>
        </p:txBody>
      </p:sp>
    </p:spTree>
    <p:extLst>
      <p:ext uri="{BB962C8B-B14F-4D97-AF65-F5344CB8AC3E}">
        <p14:creationId xmlns:p14="http://schemas.microsoft.com/office/powerpoint/2010/main" val="400009973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useslide gul">
    <p:spTree>
      <p:nvGrpSpPr>
        <p:cNvPr id="1" name=""/>
        <p:cNvGrpSpPr/>
        <p:nvPr/>
      </p:nvGrpSpPr>
      <p:grpSpPr>
        <a:xfrm>
          <a:off x="0" y="0"/>
          <a:ext cx="0" cy="0"/>
          <a:chOff x="0" y="0"/>
          <a:chExt cx="0" cy="0"/>
        </a:xfrm>
      </p:grpSpPr>
      <p:sp>
        <p:nvSpPr>
          <p:cNvPr id="13" name="Pladsholder til tekst 7"/>
          <p:cNvSpPr>
            <a:spLocks noGrp="1"/>
          </p:cNvSpPr>
          <p:nvPr>
            <p:ph type="body" sz="quarter" idx="16"/>
          </p:nvPr>
        </p:nvSpPr>
        <p:spPr>
          <a:xfrm>
            <a:off x="5609861" y="3328192"/>
            <a:ext cx="960000" cy="28800"/>
          </a:xfrm>
          <a:prstGeom prst="rect">
            <a:avLst/>
          </a:prstGeom>
          <a:solidFill>
            <a:schemeClr val="bg1"/>
          </a:solidFill>
        </p:spPr>
        <p:txBody>
          <a:bodyPr/>
          <a:lstStyle>
            <a:lvl1pPr marL="0" indent="0">
              <a:buNone/>
              <a:defRPr sz="100">
                <a:solidFill>
                  <a:schemeClr val="bg1"/>
                </a:solidFill>
              </a:defRPr>
            </a:lvl1pPr>
          </a:lstStyle>
          <a:p>
            <a:pPr lvl="0"/>
            <a:r>
              <a:rPr lang="da-DK" smtClean="0"/>
              <a:t>Rediger typografien i masterens</a:t>
            </a:r>
          </a:p>
        </p:txBody>
      </p:sp>
      <p:sp>
        <p:nvSpPr>
          <p:cNvPr id="14" name="Undertitel 2"/>
          <p:cNvSpPr>
            <a:spLocks noGrp="1"/>
          </p:cNvSpPr>
          <p:nvPr>
            <p:ph type="subTitle" idx="1"/>
          </p:nvPr>
        </p:nvSpPr>
        <p:spPr>
          <a:xfrm>
            <a:off x="5604453" y="3508412"/>
            <a:ext cx="5772631" cy="496652"/>
          </a:xfrm>
          <a:prstGeom prst="rect">
            <a:avLst/>
          </a:prstGeom>
        </p:spPr>
        <p:txBody>
          <a:bodyPr/>
          <a:lstStyle>
            <a:lvl1pPr marL="0" indent="0" algn="l">
              <a:buNone/>
              <a:defRPr sz="22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smtClean="0"/>
              <a:t>Klik for at redigere undertiteltypografien i masteren</a:t>
            </a:r>
            <a:endParaRPr lang="en-GB" dirty="0"/>
          </a:p>
        </p:txBody>
      </p:sp>
      <p:sp>
        <p:nvSpPr>
          <p:cNvPr id="6"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7"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Tree>
    <p:extLst>
      <p:ext uri="{BB962C8B-B14F-4D97-AF65-F5344CB8AC3E}">
        <p14:creationId xmlns:p14="http://schemas.microsoft.com/office/powerpoint/2010/main" val="353575775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lede 2">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0" y="0"/>
            <a:ext cx="12192000" cy="6858000"/>
          </a:xfrm>
          <a:prstGeom prst="rect">
            <a:avLst/>
          </a:prstGeom>
        </p:spPr>
      </p:pic>
      <p:sp>
        <p:nvSpPr>
          <p:cNvPr id="2" name="Titel 1"/>
          <p:cNvSpPr>
            <a:spLocks noGrp="1"/>
          </p:cNvSpPr>
          <p:nvPr>
            <p:ph type="ctrTitle"/>
          </p:nvPr>
        </p:nvSpPr>
        <p:spPr>
          <a:xfrm>
            <a:off x="5231904" y="2265536"/>
            <a:ext cx="5484101" cy="2387600"/>
          </a:xfrm>
        </p:spPr>
        <p:txBody>
          <a:bodyPr anchor="ctr"/>
          <a:lstStyle>
            <a:lvl1pPr algn="l">
              <a:defRPr sz="3000" b="0">
                <a:solidFill>
                  <a:schemeClr val="bg1"/>
                </a:solidFill>
              </a:defRPr>
            </a:lvl1pPr>
          </a:lstStyle>
          <a:p>
            <a:r>
              <a:rPr lang="da-DK" smtClean="0"/>
              <a:t>Klik for at redigere i master</a:t>
            </a:r>
            <a:endParaRPr lang="da-DK" dirty="0"/>
          </a:p>
        </p:txBody>
      </p:sp>
      <p:sp>
        <p:nvSpPr>
          <p:cNvPr id="19"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21"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22" name="Pladsholder til tekst 5" descr="Socialstyrelsen Logo" title="Socialstyrelsen Logo"/>
          <p:cNvSpPr>
            <a:spLocks noGrp="1"/>
          </p:cNvSpPr>
          <p:nvPr>
            <p:ph type="body" sz="quarter" idx="11"/>
          </p:nvPr>
        </p:nvSpPr>
        <p:spPr>
          <a:xfrm>
            <a:off x="840000" y="2998800"/>
            <a:ext cx="2136000" cy="547200"/>
          </a:xfrm>
          <a:prstGeom prst="rect">
            <a:avLst/>
          </a:prstGeom>
          <a:blipFill>
            <a:blip r:embed="rId3"/>
            <a:stretch>
              <a:fillRect/>
            </a:stretch>
          </a:blipFill>
        </p:spPr>
        <p:txBody>
          <a:bodyPr/>
          <a:lstStyle>
            <a:lvl1pPr marL="0" indent="0">
              <a:buNone/>
              <a:defRPr sz="100">
                <a:solidFill>
                  <a:schemeClr val="bg1"/>
                </a:solidFill>
              </a:defRPr>
            </a:lvl1pPr>
          </a:lstStyle>
          <a:p>
            <a:pPr lvl="0"/>
            <a:r>
              <a:rPr lang="da-DK" smtClean="0"/>
              <a:t>Rediger typografien i masterens</a:t>
            </a:r>
          </a:p>
        </p:txBody>
      </p:sp>
      <p:sp>
        <p:nvSpPr>
          <p:cNvPr id="23" name="Pladsholder til tekst 5" descr="Socialstyrelsens pay-off" title="Socialstyrelsens pay-off"/>
          <p:cNvSpPr>
            <a:spLocks noGrp="1"/>
          </p:cNvSpPr>
          <p:nvPr>
            <p:ph type="body" sz="quarter" idx="16"/>
          </p:nvPr>
        </p:nvSpPr>
        <p:spPr>
          <a:xfrm>
            <a:off x="5232000" y="6188400"/>
            <a:ext cx="1353600" cy="298800"/>
          </a:xfrm>
          <a:prstGeom prst="rect">
            <a:avLst/>
          </a:prstGeom>
          <a:blipFill>
            <a:blip r:embed="rId4"/>
            <a:stretch>
              <a:fillRect/>
            </a:stretch>
          </a:blipFill>
        </p:spPr>
        <p:txBody>
          <a:bodyPr tIns="1296000" bIns="144000"/>
          <a:lstStyle>
            <a:lvl1pPr marL="0" indent="0">
              <a:buNone/>
              <a:defRPr sz="100">
                <a:solidFill>
                  <a:schemeClr val="bg1"/>
                </a:solidFill>
              </a:defRPr>
            </a:lvl1pPr>
          </a:lstStyle>
          <a:p>
            <a:pPr lvl="0"/>
            <a:r>
              <a:rPr lang="da-DK" smtClean="0"/>
              <a:t>Rediger typografien i masterens</a:t>
            </a:r>
          </a:p>
        </p:txBody>
      </p:sp>
      <p:sp>
        <p:nvSpPr>
          <p:cNvPr id="24" name="Tekstfelt 23"/>
          <p:cNvSpPr txBox="1"/>
          <p:nvPr userDrawn="1"/>
        </p:nvSpPr>
        <p:spPr>
          <a:xfrm>
            <a:off x="-1584853" y="152637"/>
            <a:ext cx="1488165" cy="1631216"/>
          </a:xfrm>
          <a:prstGeom prst="rect">
            <a:avLst/>
          </a:prstGeom>
          <a:noFill/>
        </p:spPr>
        <p:txBody>
          <a:bodyPr wrap="square" rtlCol="0">
            <a:spAutoFit/>
          </a:bodyPr>
          <a:lstStyle/>
          <a:p>
            <a:pPr algn="l"/>
            <a:r>
              <a:rPr lang="da-DK" sz="1000" b="1" dirty="0"/>
              <a:t>For at indsætte</a:t>
            </a:r>
            <a:r>
              <a:rPr lang="da-DK" sz="1000" b="1" baseline="0" dirty="0"/>
              <a:t> et billede</a:t>
            </a:r>
            <a:r>
              <a:rPr lang="da-DK" sz="1000" baseline="0" dirty="0"/>
              <a:t>:</a:t>
            </a:r>
          </a:p>
          <a:p>
            <a:pPr algn="l"/>
            <a:endParaRPr lang="da-DK" sz="1000" baseline="0" dirty="0"/>
          </a:p>
          <a:p>
            <a:pPr algn="l"/>
            <a:r>
              <a:rPr lang="da-DK" sz="1000" baseline="0" dirty="0"/>
              <a:t>Brug først ikonet i midten til at vælg et billede, læg herefter billedet bagerst, ved at højreklikke i billedet, og vælge ”send bagerst”.</a:t>
            </a:r>
            <a:endParaRPr lang="da-DK" sz="1000" dirty="0"/>
          </a:p>
        </p:txBody>
      </p:sp>
    </p:spTree>
    <p:extLst>
      <p:ext uri="{BB962C8B-B14F-4D97-AF65-F5344CB8AC3E}">
        <p14:creationId xmlns:p14="http://schemas.microsoft.com/office/powerpoint/2010/main" val="2140909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lede 14">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0" y="0"/>
            <a:ext cx="12192000" cy="6858000"/>
          </a:xfrm>
          <a:prstGeom prst="rect">
            <a:avLst/>
          </a:prstGeom>
        </p:spPr>
      </p:pic>
      <p:sp>
        <p:nvSpPr>
          <p:cNvPr id="2" name="Titel 1"/>
          <p:cNvSpPr>
            <a:spLocks noGrp="1"/>
          </p:cNvSpPr>
          <p:nvPr>
            <p:ph type="ctrTitle"/>
          </p:nvPr>
        </p:nvSpPr>
        <p:spPr>
          <a:xfrm>
            <a:off x="5231904" y="2265536"/>
            <a:ext cx="5484101" cy="2387600"/>
          </a:xfrm>
        </p:spPr>
        <p:txBody>
          <a:bodyPr anchor="ctr"/>
          <a:lstStyle>
            <a:lvl1pPr algn="l">
              <a:defRPr sz="3000" b="0">
                <a:solidFill>
                  <a:schemeClr val="bg1"/>
                </a:solidFill>
              </a:defRPr>
            </a:lvl1pPr>
          </a:lstStyle>
          <a:p>
            <a:r>
              <a:rPr lang="da-DK" smtClean="0"/>
              <a:t>Klik for at redigere i master</a:t>
            </a:r>
            <a:endParaRPr lang="da-DK" dirty="0"/>
          </a:p>
        </p:txBody>
      </p:sp>
      <p:sp>
        <p:nvSpPr>
          <p:cNvPr id="6" name="Pladsholder til tekst 5" descr="Socialstyrelsen Logo" title="Socialstyrelsen Logo"/>
          <p:cNvSpPr>
            <a:spLocks noGrp="1"/>
          </p:cNvSpPr>
          <p:nvPr>
            <p:ph type="body" sz="quarter" idx="11"/>
          </p:nvPr>
        </p:nvSpPr>
        <p:spPr>
          <a:xfrm>
            <a:off x="840000" y="2998800"/>
            <a:ext cx="2136000" cy="547200"/>
          </a:xfrm>
          <a:prstGeom prst="rect">
            <a:avLst/>
          </a:prstGeom>
          <a:blipFill>
            <a:blip r:embed="rId3"/>
            <a:stretch>
              <a:fillRect/>
            </a:stretch>
          </a:blipFill>
        </p:spPr>
        <p:txBody>
          <a:bodyPr/>
          <a:lstStyle>
            <a:lvl1pPr marL="0" indent="0">
              <a:buNone/>
              <a:defRPr sz="100">
                <a:solidFill>
                  <a:schemeClr val="bg1"/>
                </a:solidFill>
              </a:defRPr>
            </a:lvl1pPr>
          </a:lstStyle>
          <a:p>
            <a:pPr lvl="0"/>
            <a:r>
              <a:rPr lang="da-DK" smtClean="0"/>
              <a:t>Rediger typografien i masterens</a:t>
            </a:r>
          </a:p>
        </p:txBody>
      </p:sp>
      <p:sp>
        <p:nvSpPr>
          <p:cNvPr id="20" name="Tekstfelt 19"/>
          <p:cNvSpPr txBox="1"/>
          <p:nvPr/>
        </p:nvSpPr>
        <p:spPr>
          <a:xfrm>
            <a:off x="-1584853" y="152637"/>
            <a:ext cx="1488165" cy="1631216"/>
          </a:xfrm>
          <a:prstGeom prst="rect">
            <a:avLst/>
          </a:prstGeom>
          <a:noFill/>
        </p:spPr>
        <p:txBody>
          <a:bodyPr wrap="square" rtlCol="0">
            <a:spAutoFit/>
          </a:bodyPr>
          <a:lstStyle/>
          <a:p>
            <a:pPr algn="l"/>
            <a:r>
              <a:rPr lang="da-DK" sz="1000" b="1" dirty="0"/>
              <a:t>For at indsætte</a:t>
            </a:r>
            <a:r>
              <a:rPr lang="da-DK" sz="1000" b="1" baseline="0" dirty="0"/>
              <a:t> et billede</a:t>
            </a:r>
            <a:r>
              <a:rPr lang="da-DK" sz="1000" baseline="0" dirty="0"/>
              <a:t>:</a:t>
            </a:r>
          </a:p>
          <a:p>
            <a:pPr algn="l"/>
            <a:endParaRPr lang="da-DK" sz="1000" baseline="0" dirty="0"/>
          </a:p>
          <a:p>
            <a:pPr algn="l"/>
            <a:r>
              <a:rPr lang="da-DK" sz="1000" baseline="0" dirty="0"/>
              <a:t>Brug først ikonet i midten til at vælg et billede, læg herefter billedet bagerst, ved at højreklikke i billedet, og vælge ”send bagerst”.</a:t>
            </a:r>
            <a:endParaRPr lang="da-DK" sz="1000" dirty="0"/>
          </a:p>
        </p:txBody>
      </p:sp>
      <p:sp>
        <p:nvSpPr>
          <p:cNvPr id="10" name="Pladsholder til tekst 5" descr="Socialstyrelsens pay-off" title="Socialstyrelsens pay-off"/>
          <p:cNvSpPr>
            <a:spLocks noGrp="1"/>
          </p:cNvSpPr>
          <p:nvPr>
            <p:ph type="body" sz="quarter" idx="16"/>
          </p:nvPr>
        </p:nvSpPr>
        <p:spPr>
          <a:xfrm>
            <a:off x="5232000" y="6188400"/>
            <a:ext cx="1353600" cy="298800"/>
          </a:xfrm>
          <a:prstGeom prst="rect">
            <a:avLst/>
          </a:prstGeom>
          <a:blipFill>
            <a:blip r:embed="rId4"/>
            <a:stretch>
              <a:fillRect/>
            </a:stretch>
          </a:blipFill>
        </p:spPr>
        <p:txBody>
          <a:bodyPr tIns="1296000" bIns="144000"/>
          <a:lstStyle>
            <a:lvl1pPr marL="0" indent="0">
              <a:buNone/>
              <a:defRPr sz="100">
                <a:solidFill>
                  <a:schemeClr val="bg1"/>
                </a:solidFill>
              </a:defRPr>
            </a:lvl1pPr>
          </a:lstStyle>
          <a:p>
            <a:pPr lvl="0"/>
            <a:r>
              <a:rPr lang="da-DK" smtClean="0"/>
              <a:t>Rediger typografien i masterens</a:t>
            </a:r>
          </a:p>
        </p:txBody>
      </p:sp>
      <p:sp>
        <p:nvSpPr>
          <p:cNvPr id="16"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7"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Tree>
    <p:extLst>
      <p:ext uri="{BB962C8B-B14F-4D97-AF65-F5344CB8AC3E}">
        <p14:creationId xmlns:p14="http://schemas.microsoft.com/office/powerpoint/2010/main" val="3210944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slide blå">
    <p:spTree>
      <p:nvGrpSpPr>
        <p:cNvPr id="1" name=""/>
        <p:cNvGrpSpPr/>
        <p:nvPr/>
      </p:nvGrpSpPr>
      <p:grpSpPr>
        <a:xfrm>
          <a:off x="0" y="0"/>
          <a:ext cx="0" cy="0"/>
          <a:chOff x="0" y="0"/>
          <a:chExt cx="0" cy="0"/>
        </a:xfrm>
      </p:grpSpPr>
      <p:sp>
        <p:nvSpPr>
          <p:cNvPr id="2" name="Titel 1"/>
          <p:cNvSpPr>
            <a:spLocks noGrp="1"/>
          </p:cNvSpPr>
          <p:nvPr>
            <p:ph type="ctrTitle"/>
          </p:nvPr>
        </p:nvSpPr>
        <p:spPr>
          <a:xfrm>
            <a:off x="5231904" y="2265536"/>
            <a:ext cx="5484101" cy="2387600"/>
          </a:xfrm>
        </p:spPr>
        <p:txBody>
          <a:bodyPr anchor="ctr"/>
          <a:lstStyle>
            <a:lvl1pPr algn="l">
              <a:defRPr sz="3000" b="0"/>
            </a:lvl1pPr>
          </a:lstStyle>
          <a:p>
            <a:r>
              <a:rPr lang="da-DK" smtClean="0"/>
              <a:t>Klik for at redigere i master</a:t>
            </a:r>
            <a:endParaRPr lang="da-DK" dirty="0"/>
          </a:p>
        </p:txBody>
      </p:sp>
      <p:sp>
        <p:nvSpPr>
          <p:cNvPr id="10"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1"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2" name="Pladsholder til tekst 5" descr="Socialstyrelsen Logo" title="Socialstyrelsen Logo"/>
          <p:cNvSpPr>
            <a:spLocks noGrp="1"/>
          </p:cNvSpPr>
          <p:nvPr>
            <p:ph type="body" sz="quarter" idx="11"/>
          </p:nvPr>
        </p:nvSpPr>
        <p:spPr>
          <a:xfrm>
            <a:off x="840000" y="2998800"/>
            <a:ext cx="2136000" cy="547200"/>
          </a:xfrm>
          <a:prstGeom prst="rect">
            <a:avLst/>
          </a:prstGeom>
          <a:blipFill>
            <a:blip r:embed="rId2"/>
            <a:stretch>
              <a:fillRect/>
            </a:stretch>
          </a:blipFill>
        </p:spPr>
        <p:txBody>
          <a:bodyPr/>
          <a:lstStyle>
            <a:lvl1pPr marL="0" indent="0">
              <a:buNone/>
              <a:defRPr sz="100">
                <a:solidFill>
                  <a:schemeClr val="bg1"/>
                </a:solidFill>
              </a:defRPr>
            </a:lvl1pPr>
          </a:lstStyle>
          <a:p>
            <a:pPr lvl="0"/>
            <a:r>
              <a:rPr lang="da-DK" smtClean="0"/>
              <a:t>Rediger typografien i masterens</a:t>
            </a:r>
          </a:p>
        </p:txBody>
      </p:sp>
      <p:sp>
        <p:nvSpPr>
          <p:cNvPr id="13" name="Pladsholder til tekst 5" descr="Socialstyrelsens pay-off" title="Socialstyrelsens pay-off"/>
          <p:cNvSpPr>
            <a:spLocks noGrp="1"/>
          </p:cNvSpPr>
          <p:nvPr>
            <p:ph type="body" sz="quarter" idx="16"/>
          </p:nvPr>
        </p:nvSpPr>
        <p:spPr>
          <a:xfrm>
            <a:off x="5232000" y="6188400"/>
            <a:ext cx="1353600" cy="298800"/>
          </a:xfrm>
          <a:prstGeom prst="rect">
            <a:avLst/>
          </a:prstGeom>
          <a:blipFill>
            <a:blip r:embed="rId3"/>
            <a:stretch>
              <a:fillRect/>
            </a:stretch>
          </a:blipFill>
        </p:spPr>
        <p:txBody>
          <a:bodyPr tIns="1296000" bIns="144000"/>
          <a:lstStyle>
            <a:lvl1pPr marL="0" indent="0">
              <a:buNone/>
              <a:defRPr sz="100">
                <a:solidFill>
                  <a:schemeClr val="bg1"/>
                </a:solidFill>
              </a:defRPr>
            </a:lvl1pPr>
          </a:lstStyle>
          <a:p>
            <a:pPr lvl="0"/>
            <a:r>
              <a:rPr lang="da-DK" smtClean="0"/>
              <a:t>Rediger typografien i masterens</a:t>
            </a:r>
          </a:p>
        </p:txBody>
      </p:sp>
    </p:spTree>
    <p:extLst>
      <p:ext uri="{BB962C8B-B14F-4D97-AF65-F5344CB8AC3E}">
        <p14:creationId xmlns:p14="http://schemas.microsoft.com/office/powerpoint/2010/main" val="928051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lide mørk gul">
    <p:spTree>
      <p:nvGrpSpPr>
        <p:cNvPr id="1" name=""/>
        <p:cNvGrpSpPr/>
        <p:nvPr/>
      </p:nvGrpSpPr>
      <p:grpSpPr>
        <a:xfrm>
          <a:off x="0" y="0"/>
          <a:ext cx="0" cy="0"/>
          <a:chOff x="0" y="0"/>
          <a:chExt cx="0" cy="0"/>
        </a:xfrm>
      </p:grpSpPr>
      <p:sp>
        <p:nvSpPr>
          <p:cNvPr id="2" name="Titel 1"/>
          <p:cNvSpPr>
            <a:spLocks noGrp="1"/>
          </p:cNvSpPr>
          <p:nvPr>
            <p:ph type="ctrTitle"/>
          </p:nvPr>
        </p:nvSpPr>
        <p:spPr>
          <a:xfrm>
            <a:off x="5231904" y="2265536"/>
            <a:ext cx="5484101" cy="2387600"/>
          </a:xfrm>
        </p:spPr>
        <p:txBody>
          <a:bodyPr anchor="ctr"/>
          <a:lstStyle>
            <a:lvl1pPr algn="l">
              <a:defRPr sz="3000" b="0"/>
            </a:lvl1pPr>
          </a:lstStyle>
          <a:p>
            <a:r>
              <a:rPr lang="da-DK" smtClean="0"/>
              <a:t>Klik for at redigere i master</a:t>
            </a:r>
            <a:endParaRPr lang="da-DK" dirty="0"/>
          </a:p>
        </p:txBody>
      </p:sp>
      <p:sp>
        <p:nvSpPr>
          <p:cNvPr id="10"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1"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2" name="Pladsholder til tekst 5" descr="Socialstyrelsen Logo" title="Socialstyrelsen Logo"/>
          <p:cNvSpPr>
            <a:spLocks noGrp="1"/>
          </p:cNvSpPr>
          <p:nvPr>
            <p:ph type="body" sz="quarter" idx="11"/>
          </p:nvPr>
        </p:nvSpPr>
        <p:spPr>
          <a:xfrm>
            <a:off x="840000" y="2998800"/>
            <a:ext cx="2136000" cy="547200"/>
          </a:xfrm>
          <a:prstGeom prst="rect">
            <a:avLst/>
          </a:prstGeom>
          <a:blipFill>
            <a:blip r:embed="rId2"/>
            <a:stretch>
              <a:fillRect/>
            </a:stretch>
          </a:blipFill>
        </p:spPr>
        <p:txBody>
          <a:bodyPr/>
          <a:lstStyle>
            <a:lvl1pPr marL="0" indent="0">
              <a:buNone/>
              <a:defRPr sz="100">
                <a:solidFill>
                  <a:schemeClr val="bg1"/>
                </a:solidFill>
              </a:defRPr>
            </a:lvl1pPr>
          </a:lstStyle>
          <a:p>
            <a:pPr lvl="0"/>
            <a:r>
              <a:rPr lang="da-DK" smtClean="0"/>
              <a:t>Rediger typografien i masterens</a:t>
            </a:r>
          </a:p>
        </p:txBody>
      </p:sp>
      <p:sp>
        <p:nvSpPr>
          <p:cNvPr id="13" name="Pladsholder til tekst 5" descr="Socialstyrelsens pay-off" title="Socialstyrelsens pay-off"/>
          <p:cNvSpPr>
            <a:spLocks noGrp="1"/>
          </p:cNvSpPr>
          <p:nvPr>
            <p:ph type="body" sz="quarter" idx="16"/>
          </p:nvPr>
        </p:nvSpPr>
        <p:spPr>
          <a:xfrm>
            <a:off x="5232000" y="6188400"/>
            <a:ext cx="1353600" cy="298800"/>
          </a:xfrm>
          <a:prstGeom prst="rect">
            <a:avLst/>
          </a:prstGeom>
          <a:blipFill>
            <a:blip r:embed="rId3"/>
            <a:stretch>
              <a:fillRect/>
            </a:stretch>
          </a:blipFill>
        </p:spPr>
        <p:txBody>
          <a:bodyPr tIns="1296000" bIns="144000"/>
          <a:lstStyle>
            <a:lvl1pPr marL="0" indent="0">
              <a:buNone/>
              <a:defRPr sz="100">
                <a:solidFill>
                  <a:schemeClr val="bg1"/>
                </a:solidFill>
              </a:defRPr>
            </a:lvl1pPr>
          </a:lstStyle>
          <a:p>
            <a:pPr lvl="0"/>
            <a:r>
              <a:rPr lang="da-DK" smtClean="0"/>
              <a:t>Rediger typografien i masterens</a:t>
            </a:r>
          </a:p>
        </p:txBody>
      </p:sp>
    </p:spTree>
    <p:extLst>
      <p:ext uri="{BB962C8B-B14F-4D97-AF65-F5344CB8AC3E}">
        <p14:creationId xmlns:p14="http://schemas.microsoft.com/office/powerpoint/2010/main" val="241548827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useslide blå">
    <p:spTree>
      <p:nvGrpSpPr>
        <p:cNvPr id="1" name=""/>
        <p:cNvGrpSpPr/>
        <p:nvPr/>
      </p:nvGrpSpPr>
      <p:grpSpPr>
        <a:xfrm>
          <a:off x="0" y="0"/>
          <a:ext cx="0" cy="0"/>
          <a:chOff x="0" y="0"/>
          <a:chExt cx="0" cy="0"/>
        </a:xfrm>
      </p:grpSpPr>
      <p:sp>
        <p:nvSpPr>
          <p:cNvPr id="13" name="Pladsholder til tekst 7"/>
          <p:cNvSpPr>
            <a:spLocks noGrp="1"/>
          </p:cNvSpPr>
          <p:nvPr>
            <p:ph type="body" sz="quarter" idx="16"/>
          </p:nvPr>
        </p:nvSpPr>
        <p:spPr>
          <a:xfrm>
            <a:off x="5609861" y="3328192"/>
            <a:ext cx="960000" cy="28800"/>
          </a:xfrm>
          <a:prstGeom prst="rect">
            <a:avLst/>
          </a:prstGeom>
          <a:solidFill>
            <a:schemeClr val="bg1"/>
          </a:solidFill>
        </p:spPr>
        <p:txBody>
          <a:bodyPr/>
          <a:lstStyle>
            <a:lvl1pPr marL="0" indent="0">
              <a:buNone/>
              <a:defRPr sz="100">
                <a:solidFill>
                  <a:schemeClr val="bg1"/>
                </a:solidFill>
              </a:defRPr>
            </a:lvl1pPr>
          </a:lstStyle>
          <a:p>
            <a:pPr lvl="0"/>
            <a:r>
              <a:rPr lang="da-DK" smtClean="0"/>
              <a:t>Rediger typografien i masterens</a:t>
            </a:r>
          </a:p>
        </p:txBody>
      </p:sp>
      <p:sp>
        <p:nvSpPr>
          <p:cNvPr id="14" name="Undertitel 2"/>
          <p:cNvSpPr>
            <a:spLocks noGrp="1"/>
          </p:cNvSpPr>
          <p:nvPr>
            <p:ph type="subTitle" idx="1"/>
          </p:nvPr>
        </p:nvSpPr>
        <p:spPr>
          <a:xfrm>
            <a:off x="5604453" y="3508412"/>
            <a:ext cx="5772631" cy="496652"/>
          </a:xfrm>
          <a:prstGeom prst="rect">
            <a:avLst/>
          </a:prstGeom>
        </p:spPr>
        <p:txBody>
          <a:bodyPr/>
          <a:lstStyle>
            <a:lvl1pPr marL="0" indent="0" algn="l">
              <a:buNone/>
              <a:defRPr sz="22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smtClean="0"/>
              <a:t>Klik for at redigere undertiteltypografien i masteren</a:t>
            </a:r>
            <a:endParaRPr lang="en-GB" dirty="0"/>
          </a:p>
        </p:txBody>
      </p:sp>
      <p:sp>
        <p:nvSpPr>
          <p:cNvPr id="6"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7"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Tree>
    <p:extLst>
      <p:ext uri="{BB962C8B-B14F-4D97-AF65-F5344CB8AC3E}">
        <p14:creationId xmlns:p14="http://schemas.microsoft.com/office/powerpoint/2010/main" val="306274036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lede 5">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0" y="0"/>
            <a:ext cx="12192000" cy="6858000"/>
          </a:xfrm>
          <a:prstGeom prst="rect">
            <a:avLst/>
          </a:prstGeom>
        </p:spPr>
      </p:pic>
      <p:sp>
        <p:nvSpPr>
          <p:cNvPr id="2" name="Titel 1"/>
          <p:cNvSpPr>
            <a:spLocks noGrp="1"/>
          </p:cNvSpPr>
          <p:nvPr>
            <p:ph type="ctrTitle"/>
          </p:nvPr>
        </p:nvSpPr>
        <p:spPr>
          <a:xfrm>
            <a:off x="5231904" y="2265536"/>
            <a:ext cx="5484101" cy="2387600"/>
          </a:xfrm>
        </p:spPr>
        <p:txBody>
          <a:bodyPr anchor="ctr"/>
          <a:lstStyle>
            <a:lvl1pPr algn="l">
              <a:defRPr sz="3000" b="0">
                <a:solidFill>
                  <a:schemeClr val="bg1"/>
                </a:solidFill>
              </a:defRPr>
            </a:lvl1pPr>
          </a:lstStyle>
          <a:p>
            <a:r>
              <a:rPr lang="da-DK" smtClean="0"/>
              <a:t>Klik for at redigere i master</a:t>
            </a:r>
            <a:endParaRPr lang="da-DK" dirty="0"/>
          </a:p>
        </p:txBody>
      </p:sp>
      <p:sp>
        <p:nvSpPr>
          <p:cNvPr id="20" name="Tekstfelt 19"/>
          <p:cNvSpPr txBox="1"/>
          <p:nvPr/>
        </p:nvSpPr>
        <p:spPr>
          <a:xfrm>
            <a:off x="-1584853" y="152637"/>
            <a:ext cx="1488165" cy="1631216"/>
          </a:xfrm>
          <a:prstGeom prst="rect">
            <a:avLst/>
          </a:prstGeom>
          <a:noFill/>
        </p:spPr>
        <p:txBody>
          <a:bodyPr wrap="square" rtlCol="0">
            <a:spAutoFit/>
          </a:bodyPr>
          <a:lstStyle/>
          <a:p>
            <a:pPr algn="l"/>
            <a:r>
              <a:rPr lang="da-DK" sz="1000" b="1" dirty="0"/>
              <a:t>For at indsætte</a:t>
            </a:r>
            <a:r>
              <a:rPr lang="da-DK" sz="1000" b="1" baseline="0" dirty="0"/>
              <a:t> et billede</a:t>
            </a:r>
            <a:r>
              <a:rPr lang="da-DK" sz="1000" baseline="0" dirty="0"/>
              <a:t>:</a:t>
            </a:r>
          </a:p>
          <a:p>
            <a:pPr algn="l"/>
            <a:endParaRPr lang="da-DK" sz="1000" baseline="0" dirty="0"/>
          </a:p>
          <a:p>
            <a:pPr algn="l"/>
            <a:r>
              <a:rPr lang="da-DK" sz="1000" baseline="0" dirty="0"/>
              <a:t>Brug først ikonet i midten til at vælg et billede, læg herefter billedet bagerst, ved at højreklikke i billedet, og vælge ”send bagerst”.</a:t>
            </a:r>
            <a:endParaRPr lang="da-DK" sz="1000" dirty="0"/>
          </a:p>
        </p:txBody>
      </p:sp>
      <p:sp>
        <p:nvSpPr>
          <p:cNvPr id="16"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7"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9" name="Pladsholder til tekst 5" descr="Socialstyrelsen Logo" title="Socialstyrelsen Logo"/>
          <p:cNvSpPr>
            <a:spLocks noGrp="1"/>
          </p:cNvSpPr>
          <p:nvPr>
            <p:ph type="body" sz="quarter" idx="11"/>
          </p:nvPr>
        </p:nvSpPr>
        <p:spPr>
          <a:xfrm>
            <a:off x="840000" y="2998800"/>
            <a:ext cx="2136000" cy="547200"/>
          </a:xfrm>
          <a:prstGeom prst="rect">
            <a:avLst/>
          </a:prstGeom>
          <a:blipFill>
            <a:blip r:embed="rId3"/>
            <a:stretch>
              <a:fillRect/>
            </a:stretch>
          </a:blipFill>
        </p:spPr>
        <p:txBody>
          <a:bodyPr/>
          <a:lstStyle>
            <a:lvl1pPr marL="0" indent="0">
              <a:buNone/>
              <a:defRPr sz="100">
                <a:solidFill>
                  <a:schemeClr val="bg1"/>
                </a:solidFill>
              </a:defRPr>
            </a:lvl1pPr>
          </a:lstStyle>
          <a:p>
            <a:pPr lvl="0"/>
            <a:r>
              <a:rPr lang="da-DK" smtClean="0"/>
              <a:t>Rediger typografien i masterens</a:t>
            </a:r>
          </a:p>
        </p:txBody>
      </p:sp>
      <p:sp>
        <p:nvSpPr>
          <p:cNvPr id="21" name="Pladsholder til tekst 5" descr="Socialstyrelsens pay-off" title="Socialstyrelsens pay-off"/>
          <p:cNvSpPr>
            <a:spLocks noGrp="1"/>
          </p:cNvSpPr>
          <p:nvPr>
            <p:ph type="body" sz="quarter" idx="16"/>
          </p:nvPr>
        </p:nvSpPr>
        <p:spPr>
          <a:xfrm>
            <a:off x="5232000" y="6188400"/>
            <a:ext cx="1353600" cy="298800"/>
          </a:xfrm>
          <a:prstGeom prst="rect">
            <a:avLst/>
          </a:prstGeom>
          <a:blipFill>
            <a:blip r:embed="rId4"/>
            <a:stretch>
              <a:fillRect/>
            </a:stretch>
          </a:blipFill>
        </p:spPr>
        <p:txBody>
          <a:bodyPr tIns="1296000" bIns="144000"/>
          <a:lstStyle>
            <a:lvl1pPr marL="0" indent="0">
              <a:buNone/>
              <a:defRPr sz="100">
                <a:solidFill>
                  <a:schemeClr val="bg1"/>
                </a:solidFill>
              </a:defRPr>
            </a:lvl1pPr>
          </a:lstStyle>
          <a:p>
            <a:pPr lvl="0"/>
            <a:r>
              <a:rPr lang="da-DK" smtClean="0"/>
              <a:t>Rediger typografien i masterens</a:t>
            </a:r>
          </a:p>
        </p:txBody>
      </p:sp>
    </p:spTree>
    <p:extLst>
      <p:ext uri="{BB962C8B-B14F-4D97-AF65-F5344CB8AC3E}">
        <p14:creationId xmlns:p14="http://schemas.microsoft.com/office/powerpoint/2010/main" val="3784172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lede 9">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0" y="0"/>
            <a:ext cx="12192000" cy="6858000"/>
          </a:xfrm>
          <a:prstGeom prst="rect">
            <a:avLst/>
          </a:prstGeom>
        </p:spPr>
      </p:pic>
      <p:sp>
        <p:nvSpPr>
          <p:cNvPr id="2" name="Titel 1"/>
          <p:cNvSpPr>
            <a:spLocks noGrp="1"/>
          </p:cNvSpPr>
          <p:nvPr>
            <p:ph type="ctrTitle"/>
          </p:nvPr>
        </p:nvSpPr>
        <p:spPr>
          <a:xfrm>
            <a:off x="5231904" y="2265536"/>
            <a:ext cx="5484101" cy="2387600"/>
          </a:xfrm>
        </p:spPr>
        <p:txBody>
          <a:bodyPr anchor="ctr"/>
          <a:lstStyle>
            <a:lvl1pPr algn="l">
              <a:defRPr sz="3000" b="0">
                <a:solidFill>
                  <a:schemeClr val="bg1"/>
                </a:solidFill>
              </a:defRPr>
            </a:lvl1pPr>
          </a:lstStyle>
          <a:p>
            <a:r>
              <a:rPr lang="da-DK" smtClean="0"/>
              <a:t>Klik for at redigere i master</a:t>
            </a:r>
            <a:endParaRPr lang="da-DK" dirty="0"/>
          </a:p>
        </p:txBody>
      </p:sp>
      <p:sp>
        <p:nvSpPr>
          <p:cNvPr id="20" name="Tekstfelt 19"/>
          <p:cNvSpPr txBox="1"/>
          <p:nvPr/>
        </p:nvSpPr>
        <p:spPr>
          <a:xfrm>
            <a:off x="-1584853" y="152637"/>
            <a:ext cx="1488165" cy="1631216"/>
          </a:xfrm>
          <a:prstGeom prst="rect">
            <a:avLst/>
          </a:prstGeom>
          <a:noFill/>
        </p:spPr>
        <p:txBody>
          <a:bodyPr wrap="square" rtlCol="0">
            <a:spAutoFit/>
          </a:bodyPr>
          <a:lstStyle/>
          <a:p>
            <a:pPr algn="l"/>
            <a:r>
              <a:rPr lang="da-DK" sz="1000" b="1" dirty="0"/>
              <a:t>For at indsætte</a:t>
            </a:r>
            <a:r>
              <a:rPr lang="da-DK" sz="1000" b="1" baseline="0" dirty="0"/>
              <a:t> et billede</a:t>
            </a:r>
            <a:r>
              <a:rPr lang="da-DK" sz="1000" baseline="0" dirty="0"/>
              <a:t>:</a:t>
            </a:r>
          </a:p>
          <a:p>
            <a:pPr algn="l"/>
            <a:endParaRPr lang="da-DK" sz="1000" baseline="0" dirty="0"/>
          </a:p>
          <a:p>
            <a:pPr algn="l"/>
            <a:r>
              <a:rPr lang="da-DK" sz="1000" baseline="0" dirty="0"/>
              <a:t>Brug først ikonet i midten til at vælg et billede, læg herefter billedet bagerst, ved at højreklikke i billedet, og vælge ”send bagerst”.</a:t>
            </a:r>
            <a:endParaRPr lang="da-DK" sz="1000" dirty="0"/>
          </a:p>
        </p:txBody>
      </p:sp>
      <p:sp>
        <p:nvSpPr>
          <p:cNvPr id="16"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7"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9" name="Pladsholder til tekst 5" descr="Socialstyrelsen Logo" title="Socialstyrelsen Logo"/>
          <p:cNvSpPr>
            <a:spLocks noGrp="1"/>
          </p:cNvSpPr>
          <p:nvPr>
            <p:ph type="body" sz="quarter" idx="11"/>
          </p:nvPr>
        </p:nvSpPr>
        <p:spPr>
          <a:xfrm>
            <a:off x="840000" y="2998800"/>
            <a:ext cx="2136000" cy="547200"/>
          </a:xfrm>
          <a:prstGeom prst="rect">
            <a:avLst/>
          </a:prstGeom>
          <a:blipFill>
            <a:blip r:embed="rId3"/>
            <a:stretch>
              <a:fillRect/>
            </a:stretch>
          </a:blipFill>
        </p:spPr>
        <p:txBody>
          <a:bodyPr/>
          <a:lstStyle>
            <a:lvl1pPr marL="0" indent="0">
              <a:buNone/>
              <a:defRPr sz="100">
                <a:solidFill>
                  <a:schemeClr val="bg1"/>
                </a:solidFill>
              </a:defRPr>
            </a:lvl1pPr>
          </a:lstStyle>
          <a:p>
            <a:pPr lvl="0"/>
            <a:r>
              <a:rPr lang="da-DK" smtClean="0"/>
              <a:t>Rediger typografien i masterens</a:t>
            </a:r>
          </a:p>
        </p:txBody>
      </p:sp>
      <p:sp>
        <p:nvSpPr>
          <p:cNvPr id="21" name="Pladsholder til tekst 5" descr="Socialstyrelsens pay-off" title="Socialstyrelsens pay-off"/>
          <p:cNvSpPr>
            <a:spLocks noGrp="1"/>
          </p:cNvSpPr>
          <p:nvPr>
            <p:ph type="body" sz="quarter" idx="16"/>
          </p:nvPr>
        </p:nvSpPr>
        <p:spPr>
          <a:xfrm>
            <a:off x="5232000" y="6188400"/>
            <a:ext cx="1353600" cy="298800"/>
          </a:xfrm>
          <a:prstGeom prst="rect">
            <a:avLst/>
          </a:prstGeom>
          <a:blipFill>
            <a:blip r:embed="rId4"/>
            <a:stretch>
              <a:fillRect/>
            </a:stretch>
          </a:blipFill>
        </p:spPr>
        <p:txBody>
          <a:bodyPr tIns="1296000" bIns="144000"/>
          <a:lstStyle>
            <a:lvl1pPr marL="0" indent="0">
              <a:buNone/>
              <a:defRPr sz="100">
                <a:solidFill>
                  <a:schemeClr val="bg1"/>
                </a:solidFill>
              </a:defRPr>
            </a:lvl1pPr>
          </a:lstStyle>
          <a:p>
            <a:pPr lvl="0"/>
            <a:r>
              <a:rPr lang="da-DK" smtClean="0"/>
              <a:t>Rediger typografien i masterens</a:t>
            </a:r>
          </a:p>
        </p:txBody>
      </p:sp>
    </p:spTree>
    <p:extLst>
      <p:ext uri="{BB962C8B-B14F-4D97-AF65-F5344CB8AC3E}">
        <p14:creationId xmlns:p14="http://schemas.microsoft.com/office/powerpoint/2010/main" val="721818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lede 11">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0" y="0"/>
            <a:ext cx="12192000" cy="6858000"/>
          </a:xfrm>
          <a:prstGeom prst="rect">
            <a:avLst/>
          </a:prstGeom>
        </p:spPr>
      </p:pic>
      <p:sp>
        <p:nvSpPr>
          <p:cNvPr id="2" name="Titel 1"/>
          <p:cNvSpPr>
            <a:spLocks noGrp="1"/>
          </p:cNvSpPr>
          <p:nvPr>
            <p:ph type="ctrTitle"/>
          </p:nvPr>
        </p:nvSpPr>
        <p:spPr>
          <a:xfrm>
            <a:off x="5231904" y="2265536"/>
            <a:ext cx="5484101" cy="2387600"/>
          </a:xfrm>
        </p:spPr>
        <p:txBody>
          <a:bodyPr anchor="ctr"/>
          <a:lstStyle>
            <a:lvl1pPr algn="l">
              <a:defRPr sz="3000" b="0">
                <a:solidFill>
                  <a:schemeClr val="bg1"/>
                </a:solidFill>
              </a:defRPr>
            </a:lvl1pPr>
          </a:lstStyle>
          <a:p>
            <a:r>
              <a:rPr lang="da-DK" smtClean="0"/>
              <a:t>Klik for at redigere i master</a:t>
            </a:r>
            <a:endParaRPr lang="da-DK" dirty="0"/>
          </a:p>
        </p:txBody>
      </p:sp>
      <p:sp>
        <p:nvSpPr>
          <p:cNvPr id="20" name="Tekstfelt 19"/>
          <p:cNvSpPr txBox="1"/>
          <p:nvPr/>
        </p:nvSpPr>
        <p:spPr>
          <a:xfrm>
            <a:off x="-1584853" y="152637"/>
            <a:ext cx="1488165" cy="1631216"/>
          </a:xfrm>
          <a:prstGeom prst="rect">
            <a:avLst/>
          </a:prstGeom>
          <a:noFill/>
        </p:spPr>
        <p:txBody>
          <a:bodyPr wrap="square" rtlCol="0">
            <a:spAutoFit/>
          </a:bodyPr>
          <a:lstStyle/>
          <a:p>
            <a:pPr algn="l"/>
            <a:r>
              <a:rPr lang="da-DK" sz="1000" b="1" dirty="0"/>
              <a:t>For at indsætte</a:t>
            </a:r>
            <a:r>
              <a:rPr lang="da-DK" sz="1000" b="1" baseline="0" dirty="0"/>
              <a:t> et billede</a:t>
            </a:r>
            <a:r>
              <a:rPr lang="da-DK" sz="1000" baseline="0" dirty="0"/>
              <a:t>:</a:t>
            </a:r>
          </a:p>
          <a:p>
            <a:pPr algn="l"/>
            <a:endParaRPr lang="da-DK" sz="1000" baseline="0" dirty="0"/>
          </a:p>
          <a:p>
            <a:pPr algn="l"/>
            <a:r>
              <a:rPr lang="da-DK" sz="1000" baseline="0" dirty="0"/>
              <a:t>Brug først ikonet i midten til at vælg et billede, læg herefter billedet bagerst, ved at højreklikke i billedet, og vælge ”send bagerst”.</a:t>
            </a:r>
            <a:endParaRPr lang="da-DK" sz="1000" dirty="0"/>
          </a:p>
        </p:txBody>
      </p:sp>
      <p:sp>
        <p:nvSpPr>
          <p:cNvPr id="16"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7"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9" name="Pladsholder til tekst 5" descr="Socialstyrelsen Logo" title="Socialstyrelsen Logo"/>
          <p:cNvSpPr>
            <a:spLocks noGrp="1"/>
          </p:cNvSpPr>
          <p:nvPr>
            <p:ph type="body" sz="quarter" idx="11"/>
          </p:nvPr>
        </p:nvSpPr>
        <p:spPr>
          <a:xfrm>
            <a:off x="840000" y="2998800"/>
            <a:ext cx="2136000" cy="547200"/>
          </a:xfrm>
          <a:prstGeom prst="rect">
            <a:avLst/>
          </a:prstGeom>
          <a:blipFill>
            <a:blip r:embed="rId3"/>
            <a:stretch>
              <a:fillRect/>
            </a:stretch>
          </a:blipFill>
        </p:spPr>
        <p:txBody>
          <a:bodyPr/>
          <a:lstStyle>
            <a:lvl1pPr marL="0" indent="0">
              <a:buNone/>
              <a:defRPr sz="100">
                <a:solidFill>
                  <a:schemeClr val="bg1"/>
                </a:solidFill>
              </a:defRPr>
            </a:lvl1pPr>
          </a:lstStyle>
          <a:p>
            <a:pPr lvl="0"/>
            <a:r>
              <a:rPr lang="da-DK" smtClean="0"/>
              <a:t>Rediger typografien i masterens</a:t>
            </a:r>
          </a:p>
        </p:txBody>
      </p:sp>
      <p:sp>
        <p:nvSpPr>
          <p:cNvPr id="21" name="Pladsholder til tekst 5" descr="Socialstyrelsens pay-off" title="Socialstyrelsens pay-off"/>
          <p:cNvSpPr>
            <a:spLocks noGrp="1"/>
          </p:cNvSpPr>
          <p:nvPr>
            <p:ph type="body" sz="quarter" idx="16"/>
          </p:nvPr>
        </p:nvSpPr>
        <p:spPr>
          <a:xfrm>
            <a:off x="5232000" y="6188400"/>
            <a:ext cx="1353600" cy="298800"/>
          </a:xfrm>
          <a:prstGeom prst="rect">
            <a:avLst/>
          </a:prstGeom>
          <a:blipFill>
            <a:blip r:embed="rId4"/>
            <a:stretch>
              <a:fillRect/>
            </a:stretch>
          </a:blipFill>
        </p:spPr>
        <p:txBody>
          <a:bodyPr tIns="1296000" bIns="144000"/>
          <a:lstStyle>
            <a:lvl1pPr marL="0" indent="0">
              <a:buNone/>
              <a:defRPr sz="100">
                <a:solidFill>
                  <a:schemeClr val="bg1"/>
                </a:solidFill>
              </a:defRPr>
            </a:lvl1pPr>
          </a:lstStyle>
          <a:p>
            <a:pPr lvl="0"/>
            <a:r>
              <a:rPr lang="da-DK" smtClean="0"/>
              <a:t>Rediger typografien i masterens</a:t>
            </a:r>
          </a:p>
        </p:txBody>
      </p:sp>
    </p:spTree>
    <p:extLst>
      <p:ext uri="{BB962C8B-B14F-4D97-AF65-F5344CB8AC3E}">
        <p14:creationId xmlns:p14="http://schemas.microsoft.com/office/powerpoint/2010/main" val="2439702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slide grå">
    <p:spTree>
      <p:nvGrpSpPr>
        <p:cNvPr id="1" name=""/>
        <p:cNvGrpSpPr/>
        <p:nvPr/>
      </p:nvGrpSpPr>
      <p:grpSpPr>
        <a:xfrm>
          <a:off x="0" y="0"/>
          <a:ext cx="0" cy="0"/>
          <a:chOff x="0" y="0"/>
          <a:chExt cx="0" cy="0"/>
        </a:xfrm>
      </p:grpSpPr>
      <p:sp>
        <p:nvSpPr>
          <p:cNvPr id="2" name="Titel 1"/>
          <p:cNvSpPr>
            <a:spLocks noGrp="1"/>
          </p:cNvSpPr>
          <p:nvPr>
            <p:ph type="ctrTitle"/>
          </p:nvPr>
        </p:nvSpPr>
        <p:spPr>
          <a:xfrm>
            <a:off x="5231904" y="2265536"/>
            <a:ext cx="5484101" cy="2387600"/>
          </a:xfrm>
        </p:spPr>
        <p:txBody>
          <a:bodyPr anchor="ctr"/>
          <a:lstStyle>
            <a:lvl1pPr algn="l">
              <a:defRPr sz="3000" b="0"/>
            </a:lvl1pPr>
          </a:lstStyle>
          <a:p>
            <a:r>
              <a:rPr lang="da-DK" smtClean="0"/>
              <a:t>Klik for at redigere i master</a:t>
            </a:r>
            <a:endParaRPr lang="da-DK" dirty="0"/>
          </a:p>
        </p:txBody>
      </p:sp>
      <p:sp>
        <p:nvSpPr>
          <p:cNvPr id="29" name="Pladsholder til tekst 5"/>
          <p:cNvSpPr>
            <a:spLocks noGrp="1"/>
          </p:cNvSpPr>
          <p:nvPr>
            <p:ph type="body" sz="quarter" idx="11"/>
          </p:nvPr>
        </p:nvSpPr>
        <p:spPr>
          <a:xfrm>
            <a:off x="840000" y="2998800"/>
            <a:ext cx="2136000" cy="547200"/>
          </a:xfrm>
          <a:prstGeom prst="rect">
            <a:avLst/>
          </a:prstGeom>
          <a:blipFill>
            <a:blip r:embed="rId2"/>
            <a:stretch>
              <a:fillRect/>
            </a:stretch>
          </a:blipFill>
        </p:spPr>
        <p:txBody>
          <a:bodyPr/>
          <a:lstStyle>
            <a:lvl1pPr marL="0" indent="0">
              <a:buNone/>
              <a:defRPr sz="100">
                <a:solidFill>
                  <a:srgbClr val="C6C7C9"/>
                </a:solidFill>
              </a:defRPr>
            </a:lvl1pPr>
          </a:lstStyle>
          <a:p>
            <a:pPr lvl="0"/>
            <a:r>
              <a:rPr lang="da-DK" smtClean="0"/>
              <a:t>Rediger typografien i masterens</a:t>
            </a:r>
          </a:p>
        </p:txBody>
      </p:sp>
      <p:sp>
        <p:nvSpPr>
          <p:cNvPr id="7" name="Pladsholder til tekst 5"/>
          <p:cNvSpPr>
            <a:spLocks noGrp="1"/>
          </p:cNvSpPr>
          <p:nvPr>
            <p:ph type="body" sz="quarter" idx="16"/>
          </p:nvPr>
        </p:nvSpPr>
        <p:spPr>
          <a:xfrm>
            <a:off x="5232000" y="6188400"/>
            <a:ext cx="1353600" cy="298800"/>
          </a:xfrm>
          <a:prstGeom prst="rect">
            <a:avLst/>
          </a:prstGeom>
          <a:blipFill>
            <a:blip r:embed="rId3"/>
            <a:stretch>
              <a:fillRect/>
            </a:stretch>
          </a:blipFill>
        </p:spPr>
        <p:txBody>
          <a:bodyPr tIns="1296000" bIns="144000"/>
          <a:lstStyle>
            <a:lvl1pPr marL="0" indent="0">
              <a:buNone/>
              <a:defRPr sz="100">
                <a:solidFill>
                  <a:schemeClr val="bg1"/>
                </a:solidFill>
              </a:defRPr>
            </a:lvl1pPr>
          </a:lstStyle>
          <a:p>
            <a:pPr lvl="0"/>
            <a:r>
              <a:rPr lang="da-DK" smtClean="0"/>
              <a:t>Rediger typografien i masterens</a:t>
            </a:r>
          </a:p>
        </p:txBody>
      </p:sp>
      <p:sp>
        <p:nvSpPr>
          <p:cNvPr id="10"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1"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Tree>
    <p:extLst>
      <p:ext uri="{BB962C8B-B14F-4D97-AF65-F5344CB8AC3E}">
        <p14:creationId xmlns:p14="http://schemas.microsoft.com/office/powerpoint/2010/main" val="423769634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auseslide grå">
    <p:spTree>
      <p:nvGrpSpPr>
        <p:cNvPr id="1" name=""/>
        <p:cNvGrpSpPr/>
        <p:nvPr/>
      </p:nvGrpSpPr>
      <p:grpSpPr>
        <a:xfrm>
          <a:off x="0" y="0"/>
          <a:ext cx="0" cy="0"/>
          <a:chOff x="0" y="0"/>
          <a:chExt cx="0" cy="0"/>
        </a:xfrm>
      </p:grpSpPr>
      <p:sp>
        <p:nvSpPr>
          <p:cNvPr id="13" name="Pladsholder til tekst 7"/>
          <p:cNvSpPr>
            <a:spLocks noGrp="1"/>
          </p:cNvSpPr>
          <p:nvPr>
            <p:ph type="body" sz="quarter" idx="16"/>
          </p:nvPr>
        </p:nvSpPr>
        <p:spPr>
          <a:xfrm>
            <a:off x="5609861" y="3328192"/>
            <a:ext cx="960000" cy="28800"/>
          </a:xfrm>
          <a:prstGeom prst="rect">
            <a:avLst/>
          </a:prstGeom>
          <a:solidFill>
            <a:schemeClr val="bg1"/>
          </a:solidFill>
        </p:spPr>
        <p:txBody>
          <a:bodyPr/>
          <a:lstStyle>
            <a:lvl1pPr marL="0" indent="0">
              <a:buNone/>
              <a:defRPr sz="100">
                <a:solidFill>
                  <a:schemeClr val="bg1"/>
                </a:solidFill>
              </a:defRPr>
            </a:lvl1pPr>
          </a:lstStyle>
          <a:p>
            <a:pPr lvl="0"/>
            <a:r>
              <a:rPr lang="da-DK" smtClean="0"/>
              <a:t>Rediger typografien i masterens</a:t>
            </a:r>
          </a:p>
        </p:txBody>
      </p:sp>
      <p:sp>
        <p:nvSpPr>
          <p:cNvPr id="14" name="Undertitel 2"/>
          <p:cNvSpPr>
            <a:spLocks noGrp="1"/>
          </p:cNvSpPr>
          <p:nvPr>
            <p:ph type="subTitle" idx="1"/>
          </p:nvPr>
        </p:nvSpPr>
        <p:spPr>
          <a:xfrm>
            <a:off x="5604453" y="3508412"/>
            <a:ext cx="5772631" cy="496652"/>
          </a:xfrm>
          <a:prstGeom prst="rect">
            <a:avLst/>
          </a:prstGeom>
        </p:spPr>
        <p:txBody>
          <a:bodyPr/>
          <a:lstStyle>
            <a:lvl1pPr marL="0" indent="0" algn="l">
              <a:buNone/>
              <a:defRPr sz="22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smtClean="0"/>
              <a:t>Klik for at redigere undertiteltypografien i masteren</a:t>
            </a:r>
            <a:endParaRPr lang="en-GB" dirty="0"/>
          </a:p>
        </p:txBody>
      </p:sp>
      <p:sp>
        <p:nvSpPr>
          <p:cNvPr id="6"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7"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Tree>
    <p:extLst>
      <p:ext uri="{BB962C8B-B14F-4D97-AF65-F5344CB8AC3E}">
        <p14:creationId xmlns:p14="http://schemas.microsoft.com/office/powerpoint/2010/main" val="2335271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llede 8">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0" y="0"/>
            <a:ext cx="12192000" cy="6858000"/>
          </a:xfrm>
          <a:prstGeom prst="rect">
            <a:avLst/>
          </a:prstGeom>
        </p:spPr>
      </p:pic>
      <p:sp>
        <p:nvSpPr>
          <p:cNvPr id="2" name="Titel 1"/>
          <p:cNvSpPr>
            <a:spLocks noGrp="1"/>
          </p:cNvSpPr>
          <p:nvPr>
            <p:ph type="ctrTitle"/>
          </p:nvPr>
        </p:nvSpPr>
        <p:spPr>
          <a:xfrm>
            <a:off x="5231904" y="2265536"/>
            <a:ext cx="5484101" cy="2387600"/>
          </a:xfrm>
        </p:spPr>
        <p:txBody>
          <a:bodyPr anchor="ctr"/>
          <a:lstStyle>
            <a:lvl1pPr algn="l">
              <a:defRPr sz="3000" b="0">
                <a:solidFill>
                  <a:schemeClr val="bg1"/>
                </a:solidFill>
              </a:defRPr>
            </a:lvl1pPr>
          </a:lstStyle>
          <a:p>
            <a:r>
              <a:rPr lang="da-DK" smtClean="0"/>
              <a:t>Klik for at redigere i master</a:t>
            </a:r>
            <a:endParaRPr lang="da-DK" dirty="0"/>
          </a:p>
        </p:txBody>
      </p:sp>
      <p:sp>
        <p:nvSpPr>
          <p:cNvPr id="20" name="Tekstfelt 19"/>
          <p:cNvSpPr txBox="1"/>
          <p:nvPr/>
        </p:nvSpPr>
        <p:spPr>
          <a:xfrm>
            <a:off x="-1584853" y="152637"/>
            <a:ext cx="1488165" cy="1631216"/>
          </a:xfrm>
          <a:prstGeom prst="rect">
            <a:avLst/>
          </a:prstGeom>
          <a:noFill/>
        </p:spPr>
        <p:txBody>
          <a:bodyPr wrap="square" rtlCol="0">
            <a:spAutoFit/>
          </a:bodyPr>
          <a:lstStyle/>
          <a:p>
            <a:pPr algn="l"/>
            <a:r>
              <a:rPr lang="da-DK" sz="1000" b="1" dirty="0"/>
              <a:t>For at indsætte</a:t>
            </a:r>
            <a:r>
              <a:rPr lang="da-DK" sz="1000" b="1" baseline="0" dirty="0"/>
              <a:t> et billede</a:t>
            </a:r>
            <a:r>
              <a:rPr lang="da-DK" sz="1000" baseline="0" dirty="0"/>
              <a:t>:</a:t>
            </a:r>
          </a:p>
          <a:p>
            <a:pPr algn="l"/>
            <a:endParaRPr lang="da-DK" sz="1000" baseline="0" dirty="0"/>
          </a:p>
          <a:p>
            <a:pPr algn="l"/>
            <a:r>
              <a:rPr lang="da-DK" sz="1000" baseline="0" dirty="0"/>
              <a:t>Brug først ikonet i midten til at vælg et billede, læg herefter billedet bagerst, ved at højreklikke i billedet, og vælge ”send bagerst”.</a:t>
            </a:r>
            <a:endParaRPr lang="da-DK" sz="1000" dirty="0"/>
          </a:p>
        </p:txBody>
      </p:sp>
      <p:sp>
        <p:nvSpPr>
          <p:cNvPr id="16"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7"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9" name="Pladsholder til tekst 5" descr="Socialstyrelsen Logo" title="Socialstyrelsen Logo"/>
          <p:cNvSpPr>
            <a:spLocks noGrp="1"/>
          </p:cNvSpPr>
          <p:nvPr>
            <p:ph type="body" sz="quarter" idx="11"/>
          </p:nvPr>
        </p:nvSpPr>
        <p:spPr>
          <a:xfrm>
            <a:off x="840000" y="2998800"/>
            <a:ext cx="2136000" cy="547200"/>
          </a:xfrm>
          <a:prstGeom prst="rect">
            <a:avLst/>
          </a:prstGeom>
          <a:blipFill>
            <a:blip r:embed="rId3"/>
            <a:stretch>
              <a:fillRect/>
            </a:stretch>
          </a:blipFill>
        </p:spPr>
        <p:txBody>
          <a:bodyPr/>
          <a:lstStyle>
            <a:lvl1pPr marL="0" indent="0">
              <a:buNone/>
              <a:defRPr sz="100">
                <a:solidFill>
                  <a:schemeClr val="bg1"/>
                </a:solidFill>
              </a:defRPr>
            </a:lvl1pPr>
          </a:lstStyle>
          <a:p>
            <a:pPr lvl="0"/>
            <a:r>
              <a:rPr lang="da-DK" smtClean="0"/>
              <a:t>Rediger typografien i masterens</a:t>
            </a:r>
          </a:p>
        </p:txBody>
      </p:sp>
      <p:sp>
        <p:nvSpPr>
          <p:cNvPr id="21" name="Pladsholder til tekst 5" descr="Socialstyrelsens pay-off" title="Socialstyrelsens pay-off"/>
          <p:cNvSpPr>
            <a:spLocks noGrp="1"/>
          </p:cNvSpPr>
          <p:nvPr>
            <p:ph type="body" sz="quarter" idx="16"/>
          </p:nvPr>
        </p:nvSpPr>
        <p:spPr>
          <a:xfrm>
            <a:off x="5232000" y="6188400"/>
            <a:ext cx="1353600" cy="298800"/>
          </a:xfrm>
          <a:prstGeom prst="rect">
            <a:avLst/>
          </a:prstGeom>
          <a:blipFill>
            <a:blip r:embed="rId4"/>
            <a:stretch>
              <a:fillRect/>
            </a:stretch>
          </a:blipFill>
        </p:spPr>
        <p:txBody>
          <a:bodyPr tIns="1296000" bIns="144000"/>
          <a:lstStyle>
            <a:lvl1pPr marL="0" indent="0">
              <a:buNone/>
              <a:defRPr sz="100">
                <a:solidFill>
                  <a:schemeClr val="bg1"/>
                </a:solidFill>
              </a:defRPr>
            </a:lvl1pPr>
          </a:lstStyle>
          <a:p>
            <a:pPr lvl="0"/>
            <a:r>
              <a:rPr lang="da-DK" smtClean="0"/>
              <a:t>Rediger typografien i masterens</a:t>
            </a:r>
          </a:p>
        </p:txBody>
      </p:sp>
    </p:spTree>
    <p:extLst>
      <p:ext uri="{BB962C8B-B14F-4D97-AF65-F5344CB8AC3E}">
        <p14:creationId xmlns:p14="http://schemas.microsoft.com/office/powerpoint/2010/main" val="1625902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slide med billede">
    <p:spTree>
      <p:nvGrpSpPr>
        <p:cNvPr id="1" name=""/>
        <p:cNvGrpSpPr/>
        <p:nvPr/>
      </p:nvGrpSpPr>
      <p:grpSpPr>
        <a:xfrm>
          <a:off x="0" y="0"/>
          <a:ext cx="0" cy="0"/>
          <a:chOff x="0" y="0"/>
          <a:chExt cx="0" cy="0"/>
        </a:xfrm>
      </p:grpSpPr>
      <p:sp>
        <p:nvSpPr>
          <p:cNvPr id="16" name="Pladsholder til billede 3"/>
          <p:cNvSpPr>
            <a:spLocks noGrp="1"/>
          </p:cNvSpPr>
          <p:nvPr>
            <p:ph type="pic" sz="quarter" idx="10" hasCustomPrompt="1"/>
          </p:nvPr>
        </p:nvSpPr>
        <p:spPr>
          <a:xfrm>
            <a:off x="0" y="0"/>
            <a:ext cx="12192000" cy="6858000"/>
          </a:xfrm>
          <a:prstGeom prst="rect">
            <a:avLst/>
          </a:prstGeom>
          <a:noFill/>
        </p:spPr>
        <p:txBody>
          <a:bodyPr/>
          <a:lstStyle>
            <a:lvl1pPr marL="0" indent="0" algn="ctr">
              <a:lnSpc>
                <a:spcPct val="100000"/>
              </a:lnSpc>
              <a:spcBef>
                <a:spcPts val="0"/>
              </a:spcBef>
              <a:buNone/>
              <a:defRPr sz="1200"/>
            </a:lvl1pPr>
          </a:lstStyle>
          <a:p>
            <a:r>
              <a:rPr lang="da-DK" dirty="0"/>
              <a:t>For at indsætte et billede:</a:t>
            </a:r>
          </a:p>
          <a:p>
            <a:r>
              <a:rPr lang="da-DK" dirty="0"/>
              <a:t>Brug ikonet i midten, vælg et billede, læg herefter billedet bagerst, </a:t>
            </a:r>
          </a:p>
          <a:p>
            <a:r>
              <a:rPr lang="da-DK" dirty="0"/>
              <a:t>ved at højreklikke i billedet, og vælge ”send bagerst”.</a:t>
            </a:r>
          </a:p>
          <a:p>
            <a:endParaRPr lang="da-DK" dirty="0"/>
          </a:p>
        </p:txBody>
      </p:sp>
      <p:sp>
        <p:nvSpPr>
          <p:cNvPr id="2" name="Titel 1"/>
          <p:cNvSpPr>
            <a:spLocks noGrp="1"/>
          </p:cNvSpPr>
          <p:nvPr>
            <p:ph type="ctrTitle"/>
          </p:nvPr>
        </p:nvSpPr>
        <p:spPr>
          <a:xfrm>
            <a:off x="5231904" y="2265536"/>
            <a:ext cx="5484101" cy="2387600"/>
          </a:xfrm>
        </p:spPr>
        <p:txBody>
          <a:bodyPr anchor="ctr"/>
          <a:lstStyle>
            <a:lvl1pPr algn="l">
              <a:defRPr sz="3000" b="0">
                <a:solidFill>
                  <a:schemeClr val="bg1"/>
                </a:solidFill>
              </a:defRPr>
            </a:lvl1pPr>
          </a:lstStyle>
          <a:p>
            <a:r>
              <a:rPr lang="da-DK" smtClean="0"/>
              <a:t>Klik for at redigere i master</a:t>
            </a:r>
            <a:endParaRPr lang="da-DK" dirty="0"/>
          </a:p>
        </p:txBody>
      </p:sp>
      <p:sp>
        <p:nvSpPr>
          <p:cNvPr id="17"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9"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21" name="Pladsholder til tekst 5" descr="Socialstyrelsen Logo" title="Socialstyrelsen Logo"/>
          <p:cNvSpPr>
            <a:spLocks noGrp="1"/>
          </p:cNvSpPr>
          <p:nvPr>
            <p:ph type="body" sz="quarter" idx="11"/>
          </p:nvPr>
        </p:nvSpPr>
        <p:spPr>
          <a:xfrm>
            <a:off x="840000" y="2998800"/>
            <a:ext cx="2136000" cy="547200"/>
          </a:xfrm>
          <a:prstGeom prst="rect">
            <a:avLst/>
          </a:prstGeom>
          <a:blipFill>
            <a:blip r:embed="rId2"/>
            <a:stretch>
              <a:fillRect/>
            </a:stretch>
          </a:blipFill>
        </p:spPr>
        <p:txBody>
          <a:bodyPr/>
          <a:lstStyle>
            <a:lvl1pPr marL="0" indent="0">
              <a:buNone/>
              <a:defRPr sz="100">
                <a:solidFill>
                  <a:schemeClr val="bg1"/>
                </a:solidFill>
              </a:defRPr>
            </a:lvl1pPr>
          </a:lstStyle>
          <a:p>
            <a:pPr lvl="0"/>
            <a:r>
              <a:rPr lang="da-DK" smtClean="0"/>
              <a:t>Rediger typografien i masterens</a:t>
            </a:r>
          </a:p>
        </p:txBody>
      </p:sp>
      <p:sp>
        <p:nvSpPr>
          <p:cNvPr id="22" name="Pladsholder til tekst 5" descr="Socialstyrelsens pay-off" title="Socialstyrelsens pay-off"/>
          <p:cNvSpPr>
            <a:spLocks noGrp="1"/>
          </p:cNvSpPr>
          <p:nvPr>
            <p:ph type="body" sz="quarter" idx="16"/>
          </p:nvPr>
        </p:nvSpPr>
        <p:spPr>
          <a:xfrm>
            <a:off x="5232000" y="6188400"/>
            <a:ext cx="1353600" cy="298800"/>
          </a:xfrm>
          <a:prstGeom prst="rect">
            <a:avLst/>
          </a:prstGeom>
          <a:blipFill>
            <a:blip r:embed="rId3"/>
            <a:stretch>
              <a:fillRect/>
            </a:stretch>
          </a:blipFill>
        </p:spPr>
        <p:txBody>
          <a:bodyPr tIns="1296000" bIns="144000"/>
          <a:lstStyle>
            <a:lvl1pPr marL="0" indent="0">
              <a:buNone/>
              <a:defRPr sz="100">
                <a:solidFill>
                  <a:schemeClr val="bg1"/>
                </a:solidFill>
              </a:defRPr>
            </a:lvl1pPr>
          </a:lstStyle>
          <a:p>
            <a:pPr lvl="0"/>
            <a:r>
              <a:rPr lang="da-DK" smtClean="0"/>
              <a:t>Rediger typografien i masterens</a:t>
            </a:r>
          </a:p>
        </p:txBody>
      </p:sp>
      <p:sp>
        <p:nvSpPr>
          <p:cNvPr id="23" name="Tekstfelt 22"/>
          <p:cNvSpPr txBox="1"/>
          <p:nvPr userDrawn="1"/>
        </p:nvSpPr>
        <p:spPr>
          <a:xfrm>
            <a:off x="-1584853" y="152637"/>
            <a:ext cx="1488165" cy="1631216"/>
          </a:xfrm>
          <a:prstGeom prst="rect">
            <a:avLst/>
          </a:prstGeom>
          <a:noFill/>
        </p:spPr>
        <p:txBody>
          <a:bodyPr wrap="square" rtlCol="0">
            <a:spAutoFit/>
          </a:bodyPr>
          <a:lstStyle/>
          <a:p>
            <a:pPr algn="l"/>
            <a:r>
              <a:rPr lang="da-DK" sz="1000" b="1" dirty="0"/>
              <a:t>For at indsætte</a:t>
            </a:r>
            <a:r>
              <a:rPr lang="da-DK" sz="1000" b="1" baseline="0" dirty="0"/>
              <a:t> et billede</a:t>
            </a:r>
            <a:r>
              <a:rPr lang="da-DK" sz="1000" baseline="0" dirty="0"/>
              <a:t>:</a:t>
            </a:r>
          </a:p>
          <a:p>
            <a:pPr algn="l"/>
            <a:endParaRPr lang="da-DK" sz="1000" baseline="0" dirty="0"/>
          </a:p>
          <a:p>
            <a:pPr algn="l"/>
            <a:r>
              <a:rPr lang="da-DK" sz="1000" baseline="0" dirty="0"/>
              <a:t>Brug først ikonet i midten til at vælg et billede, læg herefter billedet bagerst, ved at højreklikke i billedet, og vælge ”send bagerst”.</a:t>
            </a:r>
            <a:endParaRPr lang="da-DK" sz="1000" dirty="0"/>
          </a:p>
        </p:txBody>
      </p:sp>
    </p:spTree>
    <p:extLst>
      <p:ext uri="{BB962C8B-B14F-4D97-AF65-F5344CB8AC3E}">
        <p14:creationId xmlns:p14="http://schemas.microsoft.com/office/powerpoint/2010/main" val="242600053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4000" b="0">
                <a:latin typeface="Trebuchet MS" panose="020B0603020202020204" pitchFamily="34" charset="0"/>
              </a:defRPr>
            </a:lvl1pPr>
          </a:lstStyle>
          <a:p>
            <a:r>
              <a:rPr lang="da-DK" dirty="0" smtClean="0"/>
              <a:t>Klik for at redigere i master</a:t>
            </a:r>
            <a:endParaRPr lang="da-DK" dirty="0"/>
          </a:p>
        </p:txBody>
      </p:sp>
      <p:sp>
        <p:nvSpPr>
          <p:cNvPr id="3" name="Pladsholder til indhold 2"/>
          <p:cNvSpPr>
            <a:spLocks noGrp="1"/>
          </p:cNvSpPr>
          <p:nvPr>
            <p:ph idx="1"/>
          </p:nvPr>
        </p:nvSpPr>
        <p:spPr>
          <a:xfrm>
            <a:off x="838199" y="1628775"/>
            <a:ext cx="10538884" cy="4248150"/>
          </a:xfrm>
          <a:prstGeom prst="rect">
            <a:avLst/>
          </a:prstGeom>
        </p:spPr>
        <p:txBody>
          <a:bodyPr/>
          <a:lstStyle/>
          <a:p>
            <a:pPr lvl="0"/>
            <a:r>
              <a:rPr lang="da-DK" dirty="0" smtClean="0"/>
              <a:t>Rediger typografien i masterens</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0" name="Tekstfelt 9"/>
          <p:cNvSpPr txBox="1"/>
          <p:nvPr userDrawn="1"/>
        </p:nvSpPr>
        <p:spPr>
          <a:xfrm>
            <a:off x="838199" y="6170822"/>
            <a:ext cx="1440160" cy="138499"/>
          </a:xfrm>
          <a:prstGeom prst="rect">
            <a:avLst/>
          </a:prstGeom>
          <a:noFill/>
        </p:spPr>
        <p:txBody>
          <a:bodyPr wrap="square" lIns="0" tIns="0" rIns="0" bIns="0" rtlCol="0">
            <a:spAutoFit/>
          </a:bodyPr>
          <a:lstStyle/>
          <a:p>
            <a:r>
              <a:rPr lang="da-DK" sz="900" b="1" dirty="0">
                <a:solidFill>
                  <a:schemeClr val="tx2"/>
                </a:solidFill>
              </a:rPr>
              <a:t>Socialstyrelsen</a:t>
            </a:r>
          </a:p>
        </p:txBody>
      </p:sp>
      <p:sp>
        <p:nvSpPr>
          <p:cNvPr id="11" name="Pladsholder til dato 10"/>
          <p:cNvSpPr>
            <a:spLocks noGrp="1"/>
          </p:cNvSpPr>
          <p:nvPr>
            <p:ph type="dt" sz="half" idx="10"/>
          </p:nvPr>
        </p:nvSpPr>
        <p:spPr>
          <a:xfrm>
            <a:off x="8610600" y="6052208"/>
            <a:ext cx="2743200" cy="365125"/>
          </a:xfrm>
        </p:spPr>
        <p:txBody>
          <a:bodyPr/>
          <a:lstStyle/>
          <a:p>
            <a:fld id="{A9FD73C5-910D-481F-A0D0-6243E490C7FB}" type="datetime2">
              <a:rPr lang="da-DK" smtClean="0"/>
              <a:t>27. august 2021</a:t>
            </a:fld>
            <a:endParaRPr lang="da-DK" dirty="0"/>
          </a:p>
        </p:txBody>
      </p:sp>
      <p:sp>
        <p:nvSpPr>
          <p:cNvPr id="12" name="Pladsholder til sidefod 11"/>
          <p:cNvSpPr>
            <a:spLocks noGrp="1"/>
          </p:cNvSpPr>
          <p:nvPr>
            <p:ph type="ftr" sz="quarter" idx="11"/>
          </p:nvPr>
        </p:nvSpPr>
        <p:spPr/>
        <p:txBody>
          <a:bodyPr/>
          <a:lstStyle/>
          <a:p>
            <a:r>
              <a:rPr lang="da-DK" smtClean="0"/>
              <a:t>Voksenudredningsmetoden version 2.0</a:t>
            </a:r>
            <a:endParaRPr lang="da-DK" dirty="0"/>
          </a:p>
        </p:txBody>
      </p:sp>
      <p:sp>
        <p:nvSpPr>
          <p:cNvPr id="13" name="Pladsholder til slidenummer 12"/>
          <p:cNvSpPr>
            <a:spLocks noGrp="1"/>
          </p:cNvSpPr>
          <p:nvPr>
            <p:ph type="sldNum" sz="quarter" idx="12"/>
          </p:nvPr>
        </p:nvSpPr>
        <p:spPr/>
        <p:txBody>
          <a:bodyPr/>
          <a:lstStyle/>
          <a:p>
            <a:fld id="{1C4DB2EE-0873-4EBD-BD17-6A767A2B9A33}" type="slidenum">
              <a:rPr lang="da-DK" smtClean="0"/>
              <a:pPr/>
              <a:t>‹nr.›</a:t>
            </a:fld>
            <a:endParaRPr lang="da-DK" dirty="0"/>
          </a:p>
        </p:txBody>
      </p:sp>
    </p:spTree>
    <p:extLst>
      <p:ext uri="{BB962C8B-B14F-4D97-AF65-F5344CB8AC3E}">
        <p14:creationId xmlns:p14="http://schemas.microsoft.com/office/powerpoint/2010/main" val="60271425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kst og to indholdsobjekter nederst">
    <p:spTree>
      <p:nvGrpSpPr>
        <p:cNvPr id="1" name=""/>
        <p:cNvGrpSpPr/>
        <p:nvPr/>
      </p:nvGrpSpPr>
      <p:grpSpPr>
        <a:xfrm>
          <a:off x="0" y="0"/>
          <a:ext cx="0" cy="0"/>
          <a:chOff x="0" y="0"/>
          <a:chExt cx="0" cy="0"/>
        </a:xfrm>
      </p:grpSpPr>
      <p:sp>
        <p:nvSpPr>
          <p:cNvPr id="2" name="Titel 1"/>
          <p:cNvSpPr>
            <a:spLocks noGrp="1"/>
          </p:cNvSpPr>
          <p:nvPr>
            <p:ph type="title"/>
          </p:nvPr>
        </p:nvSpPr>
        <p:spPr>
          <a:xfrm>
            <a:off x="838199" y="360000"/>
            <a:ext cx="10515600" cy="612000"/>
          </a:xfrm>
        </p:spPr>
        <p:txBody>
          <a:bodyPr/>
          <a:lstStyle>
            <a:lvl1pPr>
              <a:defRPr sz="4000" b="0">
                <a:latin typeface="Trebuchet MS" panose="020B0603020202020204" pitchFamily="34" charset="0"/>
              </a:defRPr>
            </a:lvl1pPr>
          </a:lstStyle>
          <a:p>
            <a:r>
              <a:rPr lang="da-DK" dirty="0" smtClean="0"/>
              <a:t>Klik for at redigere i master</a:t>
            </a:r>
            <a:endParaRPr lang="da-DK" dirty="0"/>
          </a:p>
        </p:txBody>
      </p:sp>
      <p:sp>
        <p:nvSpPr>
          <p:cNvPr id="3" name="Pladsholder til indhold 2"/>
          <p:cNvSpPr>
            <a:spLocks noGrp="1"/>
          </p:cNvSpPr>
          <p:nvPr>
            <p:ph sz="half" idx="1"/>
          </p:nvPr>
        </p:nvSpPr>
        <p:spPr>
          <a:xfrm>
            <a:off x="838196" y="3356993"/>
            <a:ext cx="5088000" cy="2519933"/>
          </a:xfrm>
          <a:prstGeom prst="rect">
            <a:avLst/>
          </a:prstGeo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3"/>
          <p:cNvSpPr>
            <a:spLocks noGrp="1"/>
          </p:cNvSpPr>
          <p:nvPr>
            <p:ph sz="half" idx="2"/>
          </p:nvPr>
        </p:nvSpPr>
        <p:spPr>
          <a:xfrm>
            <a:off x="6289084" y="3356993"/>
            <a:ext cx="5088000" cy="2519933"/>
          </a:xfrm>
          <a:prstGeom prst="rect">
            <a:avLst/>
          </a:prstGeo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3" name="Pladsholder til tekst 12"/>
          <p:cNvSpPr>
            <a:spLocks noGrp="1"/>
          </p:cNvSpPr>
          <p:nvPr>
            <p:ph type="body" sz="quarter" idx="13"/>
          </p:nvPr>
        </p:nvSpPr>
        <p:spPr>
          <a:xfrm>
            <a:off x="838199" y="1628775"/>
            <a:ext cx="10538885" cy="1620838"/>
          </a:xfrm>
          <a:prstGeom prst="rect">
            <a:avLst/>
          </a:prstGeom>
        </p:spPr>
        <p:txBody>
          <a:bodyPr/>
          <a:lstStyle/>
          <a:p>
            <a:pPr lvl="0"/>
            <a:r>
              <a:rPr lang="da-DK" dirty="0" smtClean="0"/>
              <a:t>Rediger typografien i masterens</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4" name="Pladsholder til dato 13"/>
          <p:cNvSpPr>
            <a:spLocks noGrp="1"/>
          </p:cNvSpPr>
          <p:nvPr>
            <p:ph type="dt" sz="half" idx="14"/>
          </p:nvPr>
        </p:nvSpPr>
        <p:spPr/>
        <p:txBody>
          <a:bodyPr/>
          <a:lstStyle/>
          <a:p>
            <a:fld id="{6159B910-059A-45FD-902E-3949F5E7BEDE}" type="datetime2">
              <a:rPr lang="da-DK" smtClean="0"/>
              <a:t>27. august 2021</a:t>
            </a:fld>
            <a:endParaRPr lang="da-DK" dirty="0"/>
          </a:p>
        </p:txBody>
      </p:sp>
      <p:sp>
        <p:nvSpPr>
          <p:cNvPr id="15" name="Pladsholder til sidefod 14"/>
          <p:cNvSpPr>
            <a:spLocks noGrp="1"/>
          </p:cNvSpPr>
          <p:nvPr>
            <p:ph type="ftr" sz="quarter" idx="15"/>
          </p:nvPr>
        </p:nvSpPr>
        <p:spPr/>
        <p:txBody>
          <a:bodyPr/>
          <a:lstStyle/>
          <a:p>
            <a:r>
              <a:rPr lang="da-DK" smtClean="0"/>
              <a:t>Voksenudredningsmetoden version 2.0</a:t>
            </a:r>
            <a:endParaRPr lang="da-DK" dirty="0"/>
          </a:p>
        </p:txBody>
      </p:sp>
      <p:sp>
        <p:nvSpPr>
          <p:cNvPr id="16" name="Pladsholder til slidenummer 15"/>
          <p:cNvSpPr>
            <a:spLocks noGrp="1"/>
          </p:cNvSpPr>
          <p:nvPr>
            <p:ph type="sldNum" sz="quarter" idx="16"/>
          </p:nvPr>
        </p:nvSpPr>
        <p:spPr/>
        <p:txBody>
          <a:bodyPr/>
          <a:lstStyle/>
          <a:p>
            <a:fld id="{1C4DB2EE-0873-4EBD-BD17-6A767A2B9A33}" type="slidenum">
              <a:rPr lang="da-DK" smtClean="0"/>
              <a:pPr/>
              <a:t>‹nr.›</a:t>
            </a:fld>
            <a:endParaRPr lang="da-DK" dirty="0"/>
          </a:p>
        </p:txBody>
      </p:sp>
      <p:sp>
        <p:nvSpPr>
          <p:cNvPr id="17" name="Tekstfelt 16"/>
          <p:cNvSpPr txBox="1"/>
          <p:nvPr userDrawn="1"/>
        </p:nvSpPr>
        <p:spPr>
          <a:xfrm>
            <a:off x="838199" y="6170822"/>
            <a:ext cx="1440160" cy="138499"/>
          </a:xfrm>
          <a:prstGeom prst="rect">
            <a:avLst/>
          </a:prstGeom>
          <a:noFill/>
        </p:spPr>
        <p:txBody>
          <a:bodyPr wrap="square" lIns="0" tIns="0" rIns="0" bIns="0" rtlCol="0">
            <a:spAutoFit/>
          </a:bodyPr>
          <a:lstStyle/>
          <a:p>
            <a:r>
              <a:rPr lang="da-DK" sz="900" b="1" dirty="0">
                <a:solidFill>
                  <a:schemeClr val="tx2"/>
                </a:solidFill>
              </a:rPr>
              <a:t>Socialstyrelsen</a:t>
            </a:r>
          </a:p>
        </p:txBody>
      </p:sp>
    </p:spTree>
    <p:extLst>
      <p:ext uri="{BB962C8B-B14F-4D97-AF65-F5344CB8AC3E}">
        <p14:creationId xmlns:p14="http://schemas.microsoft.com/office/powerpoint/2010/main" val="246067875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useslide mørk gul">
    <p:spTree>
      <p:nvGrpSpPr>
        <p:cNvPr id="1" name=""/>
        <p:cNvGrpSpPr/>
        <p:nvPr/>
      </p:nvGrpSpPr>
      <p:grpSpPr>
        <a:xfrm>
          <a:off x="0" y="0"/>
          <a:ext cx="0" cy="0"/>
          <a:chOff x="0" y="0"/>
          <a:chExt cx="0" cy="0"/>
        </a:xfrm>
      </p:grpSpPr>
      <p:sp>
        <p:nvSpPr>
          <p:cNvPr id="13" name="Pladsholder til tekst 7"/>
          <p:cNvSpPr>
            <a:spLocks noGrp="1"/>
          </p:cNvSpPr>
          <p:nvPr>
            <p:ph type="body" sz="quarter" idx="16"/>
          </p:nvPr>
        </p:nvSpPr>
        <p:spPr>
          <a:xfrm>
            <a:off x="5609861" y="3328192"/>
            <a:ext cx="960000" cy="28800"/>
          </a:xfrm>
          <a:prstGeom prst="rect">
            <a:avLst/>
          </a:prstGeom>
          <a:solidFill>
            <a:schemeClr val="bg1"/>
          </a:solidFill>
        </p:spPr>
        <p:txBody>
          <a:bodyPr/>
          <a:lstStyle>
            <a:lvl1pPr marL="0" indent="0">
              <a:buNone/>
              <a:defRPr sz="100">
                <a:solidFill>
                  <a:schemeClr val="bg1"/>
                </a:solidFill>
              </a:defRPr>
            </a:lvl1pPr>
          </a:lstStyle>
          <a:p>
            <a:pPr lvl="0"/>
            <a:r>
              <a:rPr lang="da-DK" smtClean="0"/>
              <a:t>Rediger typografien i masterens</a:t>
            </a:r>
          </a:p>
        </p:txBody>
      </p:sp>
      <p:sp>
        <p:nvSpPr>
          <p:cNvPr id="14" name="Undertitel 2"/>
          <p:cNvSpPr>
            <a:spLocks noGrp="1"/>
          </p:cNvSpPr>
          <p:nvPr>
            <p:ph type="subTitle" idx="1"/>
          </p:nvPr>
        </p:nvSpPr>
        <p:spPr>
          <a:xfrm>
            <a:off x="5604453" y="3508412"/>
            <a:ext cx="5772631" cy="496652"/>
          </a:xfrm>
          <a:prstGeom prst="rect">
            <a:avLst/>
          </a:prstGeom>
        </p:spPr>
        <p:txBody>
          <a:bodyPr/>
          <a:lstStyle>
            <a:lvl1pPr marL="0" indent="0" algn="l">
              <a:buNone/>
              <a:defRPr sz="22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smtClean="0"/>
              <a:t>Klik for at redigere undertiteltypografien i masteren</a:t>
            </a:r>
            <a:endParaRPr lang="en-GB" dirty="0"/>
          </a:p>
        </p:txBody>
      </p:sp>
      <p:sp>
        <p:nvSpPr>
          <p:cNvPr id="6"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7"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Tree>
    <p:extLst>
      <p:ext uri="{BB962C8B-B14F-4D97-AF65-F5344CB8AC3E}">
        <p14:creationId xmlns:p14="http://schemas.microsoft.com/office/powerpoint/2010/main" val="248834727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ekst og to billeder nederst">
    <p:spTree>
      <p:nvGrpSpPr>
        <p:cNvPr id="1" name=""/>
        <p:cNvGrpSpPr/>
        <p:nvPr/>
      </p:nvGrpSpPr>
      <p:grpSpPr>
        <a:xfrm>
          <a:off x="0" y="0"/>
          <a:ext cx="0" cy="0"/>
          <a:chOff x="0" y="0"/>
          <a:chExt cx="0" cy="0"/>
        </a:xfrm>
      </p:grpSpPr>
      <p:sp>
        <p:nvSpPr>
          <p:cNvPr id="2" name="Titel 1"/>
          <p:cNvSpPr>
            <a:spLocks noGrp="1"/>
          </p:cNvSpPr>
          <p:nvPr>
            <p:ph type="title"/>
          </p:nvPr>
        </p:nvSpPr>
        <p:spPr>
          <a:xfrm>
            <a:off x="838199" y="360000"/>
            <a:ext cx="10515600" cy="612000"/>
          </a:xfrm>
        </p:spPr>
        <p:txBody>
          <a:bodyPr/>
          <a:lstStyle>
            <a:lvl1pPr>
              <a:defRPr sz="4000" b="0">
                <a:latin typeface="Trebuchet MS" panose="020B0603020202020204" pitchFamily="34" charset="0"/>
              </a:defRPr>
            </a:lvl1pPr>
          </a:lstStyle>
          <a:p>
            <a:r>
              <a:rPr lang="da-DK" dirty="0" smtClean="0"/>
              <a:t>Klik for at redigere i master</a:t>
            </a:r>
            <a:endParaRPr lang="da-DK" dirty="0"/>
          </a:p>
        </p:txBody>
      </p:sp>
      <p:sp>
        <p:nvSpPr>
          <p:cNvPr id="13" name="Pladsholder til tekst 12"/>
          <p:cNvSpPr>
            <a:spLocks noGrp="1"/>
          </p:cNvSpPr>
          <p:nvPr>
            <p:ph type="body" sz="quarter" idx="13"/>
          </p:nvPr>
        </p:nvSpPr>
        <p:spPr>
          <a:xfrm>
            <a:off x="838199" y="1628775"/>
            <a:ext cx="10538885" cy="612000"/>
          </a:xfrm>
          <a:prstGeom prst="rect">
            <a:avLst/>
          </a:prstGeom>
        </p:spPr>
        <p:txBody>
          <a:bodyPr/>
          <a:lstStyle/>
          <a:p>
            <a:pPr lvl="0"/>
            <a:r>
              <a:rPr lang="da-DK" dirty="0" smtClean="0"/>
              <a:t>Rediger typografien i masterens</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6" name="Pladsholder til billede 5"/>
          <p:cNvSpPr>
            <a:spLocks noGrp="1"/>
          </p:cNvSpPr>
          <p:nvPr>
            <p:ph type="pic" sz="quarter" idx="14"/>
          </p:nvPr>
        </p:nvSpPr>
        <p:spPr>
          <a:xfrm>
            <a:off x="814917" y="3357563"/>
            <a:ext cx="5087999" cy="2519362"/>
          </a:xfrm>
          <a:prstGeom prst="rect">
            <a:avLst/>
          </a:prstGeom>
        </p:spPr>
        <p:txBody>
          <a:bodyPr/>
          <a:lstStyle>
            <a:lvl1pPr marL="0" indent="0" algn="ctr">
              <a:buNone/>
              <a:defRPr/>
            </a:lvl1pPr>
          </a:lstStyle>
          <a:p>
            <a:r>
              <a:rPr lang="da-DK" smtClean="0"/>
              <a:t>Klik på ikonet for at tilføje et billede</a:t>
            </a:r>
            <a:endParaRPr lang="da-DK" dirty="0"/>
          </a:p>
        </p:txBody>
      </p:sp>
      <p:sp>
        <p:nvSpPr>
          <p:cNvPr id="11" name="Pladsholder til billede 5"/>
          <p:cNvSpPr>
            <a:spLocks noGrp="1"/>
          </p:cNvSpPr>
          <p:nvPr>
            <p:ph type="pic" sz="quarter" idx="15"/>
          </p:nvPr>
        </p:nvSpPr>
        <p:spPr>
          <a:xfrm>
            <a:off x="6288000" y="3357563"/>
            <a:ext cx="5088000" cy="2519362"/>
          </a:xfrm>
          <a:prstGeom prst="rect">
            <a:avLst/>
          </a:prstGeom>
        </p:spPr>
        <p:txBody>
          <a:bodyPr/>
          <a:lstStyle>
            <a:lvl1pPr marL="0" indent="0" algn="ctr">
              <a:buNone/>
              <a:defRPr/>
            </a:lvl1pPr>
          </a:lstStyle>
          <a:p>
            <a:r>
              <a:rPr lang="da-DK" smtClean="0"/>
              <a:t>Klik på ikonet for at tilføje et billede</a:t>
            </a:r>
            <a:endParaRPr lang="da-DK" dirty="0"/>
          </a:p>
        </p:txBody>
      </p:sp>
      <p:sp>
        <p:nvSpPr>
          <p:cNvPr id="7" name="Pladsholder til dato 6"/>
          <p:cNvSpPr>
            <a:spLocks noGrp="1"/>
          </p:cNvSpPr>
          <p:nvPr>
            <p:ph type="dt" sz="half" idx="16"/>
          </p:nvPr>
        </p:nvSpPr>
        <p:spPr/>
        <p:txBody>
          <a:bodyPr/>
          <a:lstStyle/>
          <a:p>
            <a:fld id="{8C6E4AE0-CAC5-4E9D-9E13-0FA1B84E95F0}" type="datetime2">
              <a:rPr lang="da-DK" smtClean="0"/>
              <a:t>27. august 2021</a:t>
            </a:fld>
            <a:endParaRPr lang="da-DK" dirty="0"/>
          </a:p>
        </p:txBody>
      </p:sp>
      <p:sp>
        <p:nvSpPr>
          <p:cNvPr id="12" name="Pladsholder til sidefod 11"/>
          <p:cNvSpPr>
            <a:spLocks noGrp="1"/>
          </p:cNvSpPr>
          <p:nvPr>
            <p:ph type="ftr" sz="quarter" idx="17"/>
          </p:nvPr>
        </p:nvSpPr>
        <p:spPr/>
        <p:txBody>
          <a:bodyPr/>
          <a:lstStyle/>
          <a:p>
            <a:r>
              <a:rPr lang="da-DK" smtClean="0"/>
              <a:t>Voksenudredningsmetoden version 2.0</a:t>
            </a:r>
            <a:endParaRPr lang="da-DK" dirty="0"/>
          </a:p>
        </p:txBody>
      </p:sp>
      <p:sp>
        <p:nvSpPr>
          <p:cNvPr id="14" name="Pladsholder til slidenummer 13"/>
          <p:cNvSpPr>
            <a:spLocks noGrp="1"/>
          </p:cNvSpPr>
          <p:nvPr>
            <p:ph type="sldNum" sz="quarter" idx="18"/>
          </p:nvPr>
        </p:nvSpPr>
        <p:spPr/>
        <p:txBody>
          <a:bodyPr/>
          <a:lstStyle/>
          <a:p>
            <a:fld id="{1C4DB2EE-0873-4EBD-BD17-6A767A2B9A33}" type="slidenum">
              <a:rPr lang="da-DK" smtClean="0"/>
              <a:pPr/>
              <a:t>‹nr.›</a:t>
            </a:fld>
            <a:endParaRPr lang="da-DK" dirty="0"/>
          </a:p>
        </p:txBody>
      </p:sp>
      <p:sp>
        <p:nvSpPr>
          <p:cNvPr id="15" name="Tekstfelt 14"/>
          <p:cNvSpPr txBox="1"/>
          <p:nvPr userDrawn="1"/>
        </p:nvSpPr>
        <p:spPr>
          <a:xfrm>
            <a:off x="838199" y="6170822"/>
            <a:ext cx="1440160" cy="138499"/>
          </a:xfrm>
          <a:prstGeom prst="rect">
            <a:avLst/>
          </a:prstGeom>
          <a:noFill/>
        </p:spPr>
        <p:txBody>
          <a:bodyPr wrap="square" lIns="0" tIns="0" rIns="0" bIns="0" rtlCol="0">
            <a:spAutoFit/>
          </a:bodyPr>
          <a:lstStyle/>
          <a:p>
            <a:r>
              <a:rPr lang="da-DK" sz="900" b="1" dirty="0">
                <a:solidFill>
                  <a:schemeClr val="tx2"/>
                </a:solidFill>
              </a:rPr>
              <a:t>Socialstyrelsen</a:t>
            </a:r>
          </a:p>
        </p:txBody>
      </p:sp>
    </p:spTree>
    <p:extLst>
      <p:ext uri="{BB962C8B-B14F-4D97-AF65-F5344CB8AC3E}">
        <p14:creationId xmlns:p14="http://schemas.microsoft.com/office/powerpoint/2010/main" val="152104854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0" orient="horz" pos="2160" userDrawn="1">
          <p15:clr>
            <a:srgbClr val="FBAE40"/>
          </p15:clr>
        </p15:guide>
        <p15:guide id="11"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ekst og Indhold til venstre">
    <p:spTree>
      <p:nvGrpSpPr>
        <p:cNvPr id="1" name=""/>
        <p:cNvGrpSpPr/>
        <p:nvPr/>
      </p:nvGrpSpPr>
      <p:grpSpPr>
        <a:xfrm>
          <a:off x="0" y="0"/>
          <a:ext cx="0" cy="0"/>
          <a:chOff x="0" y="0"/>
          <a:chExt cx="0" cy="0"/>
        </a:xfrm>
      </p:grpSpPr>
      <p:sp>
        <p:nvSpPr>
          <p:cNvPr id="4" name="Pladsholder til indhold 3"/>
          <p:cNvSpPr>
            <a:spLocks noGrp="1"/>
          </p:cNvSpPr>
          <p:nvPr>
            <p:ph sz="half" idx="2"/>
          </p:nvPr>
        </p:nvSpPr>
        <p:spPr>
          <a:xfrm>
            <a:off x="5615948" y="945073"/>
            <a:ext cx="5761137" cy="4931853"/>
          </a:xfrm>
          <a:prstGeom prst="rect">
            <a:avLst/>
          </a:prstGeo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3" name="Pladsholder til tekst 12"/>
          <p:cNvSpPr>
            <a:spLocks noGrp="1"/>
          </p:cNvSpPr>
          <p:nvPr>
            <p:ph type="body" sz="quarter" idx="13"/>
          </p:nvPr>
        </p:nvSpPr>
        <p:spPr>
          <a:xfrm>
            <a:off x="838198" y="2204865"/>
            <a:ext cx="4633733" cy="3672061"/>
          </a:xfrm>
          <a:prstGeom prst="rect">
            <a:avLst/>
          </a:prstGeo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p:cNvSpPr>
            <a:spLocks noGrp="1"/>
          </p:cNvSpPr>
          <p:nvPr>
            <p:ph type="dt" sz="half" idx="14"/>
          </p:nvPr>
        </p:nvSpPr>
        <p:spPr/>
        <p:txBody>
          <a:bodyPr/>
          <a:lstStyle/>
          <a:p>
            <a:fld id="{44F5C028-8D53-433B-8E85-D8D55FCDE279}" type="datetime2">
              <a:rPr lang="da-DK" smtClean="0"/>
              <a:t>27. august 2021</a:t>
            </a:fld>
            <a:endParaRPr lang="da-DK" dirty="0"/>
          </a:p>
        </p:txBody>
      </p:sp>
      <p:sp>
        <p:nvSpPr>
          <p:cNvPr id="6" name="Pladsholder til sidefod 5"/>
          <p:cNvSpPr>
            <a:spLocks noGrp="1"/>
          </p:cNvSpPr>
          <p:nvPr>
            <p:ph type="ftr" sz="quarter" idx="15"/>
          </p:nvPr>
        </p:nvSpPr>
        <p:spPr/>
        <p:txBody>
          <a:bodyPr/>
          <a:lstStyle/>
          <a:p>
            <a:r>
              <a:rPr lang="da-DK" smtClean="0"/>
              <a:t>Voksenudredningsmetoden version 2.0</a:t>
            </a:r>
            <a:endParaRPr lang="da-DK" dirty="0"/>
          </a:p>
        </p:txBody>
      </p:sp>
      <p:sp>
        <p:nvSpPr>
          <p:cNvPr id="7" name="Pladsholder til slidenummer 6"/>
          <p:cNvSpPr>
            <a:spLocks noGrp="1"/>
          </p:cNvSpPr>
          <p:nvPr>
            <p:ph type="sldNum" sz="quarter" idx="16"/>
          </p:nvPr>
        </p:nvSpPr>
        <p:spPr/>
        <p:txBody>
          <a:bodyPr/>
          <a:lstStyle/>
          <a:p>
            <a:fld id="{1C4DB2EE-0873-4EBD-BD17-6A767A2B9A33}" type="slidenum">
              <a:rPr lang="da-DK" smtClean="0"/>
              <a:pPr/>
              <a:t>‹nr.›</a:t>
            </a:fld>
            <a:endParaRPr lang="da-DK" dirty="0"/>
          </a:p>
        </p:txBody>
      </p:sp>
      <p:sp>
        <p:nvSpPr>
          <p:cNvPr id="12" name="Tekstfelt 11"/>
          <p:cNvSpPr txBox="1"/>
          <p:nvPr/>
        </p:nvSpPr>
        <p:spPr>
          <a:xfrm>
            <a:off x="838199" y="6170822"/>
            <a:ext cx="1440160" cy="138499"/>
          </a:xfrm>
          <a:prstGeom prst="rect">
            <a:avLst/>
          </a:prstGeom>
          <a:noFill/>
        </p:spPr>
        <p:txBody>
          <a:bodyPr wrap="square" lIns="0" tIns="0" rIns="0" bIns="0" rtlCol="0">
            <a:spAutoFit/>
          </a:bodyPr>
          <a:lstStyle/>
          <a:p>
            <a:r>
              <a:rPr lang="da-DK" sz="900" b="1" dirty="0">
                <a:solidFill>
                  <a:schemeClr val="tx2"/>
                </a:solidFill>
              </a:rPr>
              <a:t>Socialstyrelsen</a:t>
            </a:r>
          </a:p>
        </p:txBody>
      </p:sp>
      <p:sp>
        <p:nvSpPr>
          <p:cNvPr id="10" name="Titel 1"/>
          <p:cNvSpPr>
            <a:spLocks noGrp="1"/>
          </p:cNvSpPr>
          <p:nvPr>
            <p:ph type="title"/>
          </p:nvPr>
        </p:nvSpPr>
        <p:spPr>
          <a:xfrm>
            <a:off x="838199" y="360000"/>
            <a:ext cx="10515600" cy="612000"/>
          </a:xfrm>
        </p:spPr>
        <p:txBody>
          <a:bodyPr anchor="t"/>
          <a:lstStyle>
            <a:lvl1pPr>
              <a:defRPr sz="4000" b="0">
                <a:latin typeface="Trebuchet MS" panose="020B0603020202020204" pitchFamily="34" charset="0"/>
              </a:defRPr>
            </a:lvl1pPr>
          </a:lstStyle>
          <a:p>
            <a:r>
              <a:rPr lang="da-DK" dirty="0" smtClean="0"/>
              <a:t>Klik for at redigere i master</a:t>
            </a:r>
            <a:endParaRPr lang="da-DK" dirty="0"/>
          </a:p>
        </p:txBody>
      </p:sp>
    </p:spTree>
    <p:extLst>
      <p:ext uri="{BB962C8B-B14F-4D97-AF65-F5344CB8AC3E}">
        <p14:creationId xmlns:p14="http://schemas.microsoft.com/office/powerpoint/2010/main" val="853016532"/>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ekst og billede til venstre">
    <p:spTree>
      <p:nvGrpSpPr>
        <p:cNvPr id="1" name=""/>
        <p:cNvGrpSpPr/>
        <p:nvPr/>
      </p:nvGrpSpPr>
      <p:grpSpPr>
        <a:xfrm>
          <a:off x="0" y="0"/>
          <a:ext cx="0" cy="0"/>
          <a:chOff x="0" y="0"/>
          <a:chExt cx="0" cy="0"/>
        </a:xfrm>
      </p:grpSpPr>
      <p:sp>
        <p:nvSpPr>
          <p:cNvPr id="13" name="Pladsholder til tekst 12"/>
          <p:cNvSpPr>
            <a:spLocks noGrp="1"/>
          </p:cNvSpPr>
          <p:nvPr>
            <p:ph type="body" sz="quarter" idx="13"/>
          </p:nvPr>
        </p:nvSpPr>
        <p:spPr>
          <a:xfrm>
            <a:off x="838198" y="2204865"/>
            <a:ext cx="4633733" cy="3672061"/>
          </a:xfrm>
          <a:prstGeom prst="rect">
            <a:avLst/>
          </a:prstGeo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p:cNvSpPr>
            <a:spLocks noGrp="1"/>
          </p:cNvSpPr>
          <p:nvPr>
            <p:ph type="dt" sz="half" idx="14"/>
          </p:nvPr>
        </p:nvSpPr>
        <p:spPr/>
        <p:txBody>
          <a:bodyPr/>
          <a:lstStyle/>
          <a:p>
            <a:fld id="{EEB38468-FB07-4D3F-9B8F-10F69913AF03}" type="datetime2">
              <a:rPr lang="da-DK" smtClean="0"/>
              <a:t>27. august 2021</a:t>
            </a:fld>
            <a:endParaRPr lang="da-DK" dirty="0"/>
          </a:p>
        </p:txBody>
      </p:sp>
      <p:sp>
        <p:nvSpPr>
          <p:cNvPr id="6" name="Pladsholder til sidefod 5"/>
          <p:cNvSpPr>
            <a:spLocks noGrp="1"/>
          </p:cNvSpPr>
          <p:nvPr>
            <p:ph type="ftr" sz="quarter" idx="15"/>
          </p:nvPr>
        </p:nvSpPr>
        <p:spPr/>
        <p:txBody>
          <a:bodyPr/>
          <a:lstStyle/>
          <a:p>
            <a:r>
              <a:rPr lang="da-DK" smtClean="0"/>
              <a:t>Voksenudredningsmetoden version 2.0</a:t>
            </a:r>
            <a:endParaRPr lang="da-DK" dirty="0"/>
          </a:p>
        </p:txBody>
      </p:sp>
      <p:sp>
        <p:nvSpPr>
          <p:cNvPr id="7" name="Pladsholder til slidenummer 6"/>
          <p:cNvSpPr>
            <a:spLocks noGrp="1"/>
          </p:cNvSpPr>
          <p:nvPr>
            <p:ph type="sldNum" sz="quarter" idx="16"/>
          </p:nvPr>
        </p:nvSpPr>
        <p:spPr/>
        <p:txBody>
          <a:bodyPr/>
          <a:lstStyle/>
          <a:p>
            <a:fld id="{1C4DB2EE-0873-4EBD-BD17-6A767A2B9A33}" type="slidenum">
              <a:rPr lang="da-DK" smtClean="0"/>
              <a:pPr/>
              <a:t>‹nr.›</a:t>
            </a:fld>
            <a:endParaRPr lang="da-DK" dirty="0"/>
          </a:p>
        </p:txBody>
      </p:sp>
      <p:sp>
        <p:nvSpPr>
          <p:cNvPr id="12" name="Tekstfelt 11"/>
          <p:cNvSpPr txBox="1"/>
          <p:nvPr/>
        </p:nvSpPr>
        <p:spPr>
          <a:xfrm>
            <a:off x="838199" y="6170822"/>
            <a:ext cx="1440160" cy="138499"/>
          </a:xfrm>
          <a:prstGeom prst="rect">
            <a:avLst/>
          </a:prstGeom>
          <a:noFill/>
        </p:spPr>
        <p:txBody>
          <a:bodyPr wrap="square" lIns="0" tIns="0" rIns="0" bIns="0" rtlCol="0">
            <a:spAutoFit/>
          </a:bodyPr>
          <a:lstStyle/>
          <a:p>
            <a:r>
              <a:rPr lang="da-DK" sz="900" b="1" dirty="0">
                <a:solidFill>
                  <a:schemeClr val="tx2"/>
                </a:solidFill>
              </a:rPr>
              <a:t>Socialstyrelsen</a:t>
            </a:r>
          </a:p>
        </p:txBody>
      </p:sp>
      <p:sp>
        <p:nvSpPr>
          <p:cNvPr id="8" name="Pladsholder til billede 7"/>
          <p:cNvSpPr>
            <a:spLocks noGrp="1"/>
          </p:cNvSpPr>
          <p:nvPr>
            <p:ph type="pic" sz="quarter" idx="17"/>
          </p:nvPr>
        </p:nvSpPr>
        <p:spPr>
          <a:xfrm>
            <a:off x="5615518" y="945071"/>
            <a:ext cx="5761567" cy="4931854"/>
          </a:xfrm>
          <a:prstGeom prst="rect">
            <a:avLst/>
          </a:prstGeom>
        </p:spPr>
        <p:txBody>
          <a:bodyPr/>
          <a:lstStyle/>
          <a:p>
            <a:r>
              <a:rPr lang="da-DK" dirty="0" smtClean="0"/>
              <a:t>Klik på ikonet for at tilføje et billede</a:t>
            </a:r>
            <a:endParaRPr lang="da-DK" dirty="0"/>
          </a:p>
        </p:txBody>
      </p:sp>
      <p:sp>
        <p:nvSpPr>
          <p:cNvPr id="11" name="Titel 1"/>
          <p:cNvSpPr>
            <a:spLocks noGrp="1"/>
          </p:cNvSpPr>
          <p:nvPr>
            <p:ph type="title"/>
          </p:nvPr>
        </p:nvSpPr>
        <p:spPr>
          <a:xfrm>
            <a:off x="838199" y="360000"/>
            <a:ext cx="10515600" cy="612000"/>
          </a:xfrm>
        </p:spPr>
        <p:txBody>
          <a:bodyPr anchor="t"/>
          <a:lstStyle>
            <a:lvl1pPr>
              <a:defRPr sz="4000" b="0">
                <a:latin typeface="Trebuchet MS" panose="020B0603020202020204" pitchFamily="34" charset="0"/>
              </a:defRPr>
            </a:lvl1pPr>
          </a:lstStyle>
          <a:p>
            <a:r>
              <a:rPr lang="da-DK" dirty="0" smtClean="0"/>
              <a:t>Klik for at redigere i master</a:t>
            </a:r>
            <a:endParaRPr lang="da-DK" dirty="0"/>
          </a:p>
        </p:txBody>
      </p:sp>
    </p:spTree>
    <p:extLst>
      <p:ext uri="{BB962C8B-B14F-4D97-AF65-F5344CB8AC3E}">
        <p14:creationId xmlns:p14="http://schemas.microsoft.com/office/powerpoint/2010/main" val="12199126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3537"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4000" b="0">
                <a:latin typeface="Trebuchet MS" panose="020B0603020202020204" pitchFamily="34" charset="0"/>
              </a:defRPr>
            </a:lvl1pPr>
          </a:lstStyle>
          <a:p>
            <a:r>
              <a:rPr lang="da-DK" dirty="0" smtClean="0"/>
              <a:t>Klik for at redigere i master</a:t>
            </a:r>
            <a:endParaRPr lang="da-DK" dirty="0"/>
          </a:p>
        </p:txBody>
      </p:sp>
      <p:sp>
        <p:nvSpPr>
          <p:cNvPr id="3" name="Pladsholder til dato 2"/>
          <p:cNvSpPr>
            <a:spLocks noGrp="1"/>
          </p:cNvSpPr>
          <p:nvPr>
            <p:ph type="dt" sz="half" idx="10"/>
          </p:nvPr>
        </p:nvSpPr>
        <p:spPr/>
        <p:txBody>
          <a:bodyPr/>
          <a:lstStyle/>
          <a:p>
            <a:fld id="{471CBC69-08FB-4F55-A176-0B3D6926F58C}" type="datetime2">
              <a:rPr lang="da-DK" smtClean="0"/>
              <a:t>27. august 2021</a:t>
            </a:fld>
            <a:endParaRPr lang="da-DK" dirty="0"/>
          </a:p>
        </p:txBody>
      </p:sp>
      <p:sp>
        <p:nvSpPr>
          <p:cNvPr id="4" name="Pladsholder til sidefod 3"/>
          <p:cNvSpPr>
            <a:spLocks noGrp="1"/>
          </p:cNvSpPr>
          <p:nvPr>
            <p:ph type="ftr" sz="quarter" idx="11"/>
          </p:nvPr>
        </p:nvSpPr>
        <p:spPr/>
        <p:txBody>
          <a:bodyPr/>
          <a:lstStyle/>
          <a:p>
            <a:r>
              <a:rPr lang="da-DK" smtClean="0"/>
              <a:t>Voksenudredningsmetoden version 2.0</a:t>
            </a:r>
            <a:endParaRPr lang="da-DK" dirty="0"/>
          </a:p>
        </p:txBody>
      </p:sp>
      <p:sp>
        <p:nvSpPr>
          <p:cNvPr id="5" name="Pladsholder til slidenummer 4"/>
          <p:cNvSpPr>
            <a:spLocks noGrp="1"/>
          </p:cNvSpPr>
          <p:nvPr>
            <p:ph type="sldNum" sz="quarter" idx="12"/>
          </p:nvPr>
        </p:nvSpPr>
        <p:spPr/>
        <p:txBody>
          <a:bodyPr/>
          <a:lstStyle/>
          <a:p>
            <a:fld id="{1C4DB2EE-0873-4EBD-BD17-6A767A2B9A33}" type="slidenum">
              <a:rPr lang="da-DK" smtClean="0"/>
              <a:pPr/>
              <a:t>‹nr.›</a:t>
            </a:fld>
            <a:endParaRPr lang="da-DK" dirty="0"/>
          </a:p>
        </p:txBody>
      </p:sp>
    </p:spTree>
    <p:extLst>
      <p:ext uri="{BB962C8B-B14F-4D97-AF65-F5344CB8AC3E}">
        <p14:creationId xmlns:p14="http://schemas.microsoft.com/office/powerpoint/2010/main" val="97317669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kst og 1 billede nederst">
    <p:spTree>
      <p:nvGrpSpPr>
        <p:cNvPr id="1" name=""/>
        <p:cNvGrpSpPr/>
        <p:nvPr/>
      </p:nvGrpSpPr>
      <p:grpSpPr>
        <a:xfrm>
          <a:off x="0" y="0"/>
          <a:ext cx="0" cy="0"/>
          <a:chOff x="0" y="0"/>
          <a:chExt cx="0" cy="0"/>
        </a:xfrm>
      </p:grpSpPr>
      <p:sp>
        <p:nvSpPr>
          <p:cNvPr id="2" name="Titel 1"/>
          <p:cNvSpPr>
            <a:spLocks noGrp="1"/>
          </p:cNvSpPr>
          <p:nvPr>
            <p:ph type="title"/>
          </p:nvPr>
        </p:nvSpPr>
        <p:spPr>
          <a:xfrm>
            <a:off x="838199" y="360000"/>
            <a:ext cx="10515600" cy="612000"/>
          </a:xfrm>
        </p:spPr>
        <p:txBody>
          <a:bodyPr/>
          <a:lstStyle>
            <a:lvl1pPr>
              <a:defRPr sz="4000" b="0">
                <a:latin typeface="Trebuchet MS" panose="020B0603020202020204" pitchFamily="34" charset="0"/>
              </a:defRPr>
            </a:lvl1pPr>
          </a:lstStyle>
          <a:p>
            <a:r>
              <a:rPr lang="da-DK" dirty="0" smtClean="0"/>
              <a:t>Klik for at redigere i master</a:t>
            </a:r>
            <a:endParaRPr lang="en-GB" dirty="0"/>
          </a:p>
        </p:txBody>
      </p:sp>
      <p:sp>
        <p:nvSpPr>
          <p:cNvPr id="13" name="Pladsholder til tekst 12"/>
          <p:cNvSpPr>
            <a:spLocks noGrp="1"/>
          </p:cNvSpPr>
          <p:nvPr>
            <p:ph type="body" sz="quarter" idx="13"/>
          </p:nvPr>
        </p:nvSpPr>
        <p:spPr>
          <a:xfrm>
            <a:off x="838199" y="1628775"/>
            <a:ext cx="10538885" cy="1620838"/>
          </a:xfrm>
          <a:prstGeom prst="rect">
            <a:avLst/>
          </a:prstGeo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GB" dirty="0"/>
          </a:p>
        </p:txBody>
      </p:sp>
      <p:sp>
        <p:nvSpPr>
          <p:cNvPr id="5" name="Pladsholder til billede 4"/>
          <p:cNvSpPr>
            <a:spLocks noGrp="1"/>
          </p:cNvSpPr>
          <p:nvPr>
            <p:ph type="pic" sz="quarter" idx="14"/>
          </p:nvPr>
        </p:nvSpPr>
        <p:spPr>
          <a:xfrm>
            <a:off x="838766" y="3357563"/>
            <a:ext cx="10538887" cy="2519362"/>
          </a:xfrm>
          <a:prstGeom prst="rect">
            <a:avLst/>
          </a:prstGeom>
        </p:spPr>
        <p:txBody>
          <a:bodyPr/>
          <a:lstStyle>
            <a:lvl1pPr marL="0" indent="0" algn="ctr">
              <a:buNone/>
              <a:defRPr/>
            </a:lvl1pPr>
          </a:lstStyle>
          <a:p>
            <a:r>
              <a:rPr lang="da-DK" smtClean="0"/>
              <a:t>Klik på ikonet for at tilføje et billede</a:t>
            </a:r>
            <a:endParaRPr lang="en-GB" dirty="0"/>
          </a:p>
        </p:txBody>
      </p:sp>
      <p:sp>
        <p:nvSpPr>
          <p:cNvPr id="6" name="Pladsholder til dato 5"/>
          <p:cNvSpPr>
            <a:spLocks noGrp="1"/>
          </p:cNvSpPr>
          <p:nvPr>
            <p:ph type="dt" sz="half" idx="15"/>
          </p:nvPr>
        </p:nvSpPr>
        <p:spPr/>
        <p:txBody>
          <a:bodyPr/>
          <a:lstStyle/>
          <a:p>
            <a:fld id="{4AC7B382-13F7-4A48-8577-D12A1074478C}" type="datetime2">
              <a:rPr lang="da-DK" smtClean="0"/>
              <a:t>27. august 2021</a:t>
            </a:fld>
            <a:endParaRPr lang="en-GB" dirty="0"/>
          </a:p>
        </p:txBody>
      </p:sp>
      <p:sp>
        <p:nvSpPr>
          <p:cNvPr id="7" name="Pladsholder til sidefod 6"/>
          <p:cNvSpPr>
            <a:spLocks noGrp="1"/>
          </p:cNvSpPr>
          <p:nvPr>
            <p:ph type="ftr" sz="quarter" idx="16"/>
          </p:nvPr>
        </p:nvSpPr>
        <p:spPr/>
        <p:txBody>
          <a:bodyPr/>
          <a:lstStyle/>
          <a:p>
            <a:r>
              <a:rPr lang="da-DK" smtClean="0"/>
              <a:t>Voksenudredningsmetoden version 2.0</a:t>
            </a:r>
            <a:endParaRPr lang="en-GB" dirty="0"/>
          </a:p>
        </p:txBody>
      </p:sp>
      <p:sp>
        <p:nvSpPr>
          <p:cNvPr id="11" name="Pladsholder til slidenummer 10"/>
          <p:cNvSpPr>
            <a:spLocks noGrp="1"/>
          </p:cNvSpPr>
          <p:nvPr>
            <p:ph type="sldNum" sz="quarter" idx="17"/>
          </p:nvPr>
        </p:nvSpPr>
        <p:spPr/>
        <p:txBody>
          <a:bodyPr/>
          <a:lstStyle/>
          <a:p>
            <a:fld id="{1C4DB2EE-0873-4EBD-BD17-6A767A2B9A33}" type="slidenum">
              <a:rPr lang="en-GB" smtClean="0"/>
              <a:pPr/>
              <a:t>‹nr.›</a:t>
            </a:fld>
            <a:endParaRPr lang="en-GB" dirty="0"/>
          </a:p>
        </p:txBody>
      </p:sp>
      <p:sp>
        <p:nvSpPr>
          <p:cNvPr id="10" name="Tekstfelt 9"/>
          <p:cNvSpPr txBox="1"/>
          <p:nvPr userDrawn="1"/>
        </p:nvSpPr>
        <p:spPr>
          <a:xfrm>
            <a:off x="838199" y="6170822"/>
            <a:ext cx="1440160" cy="138499"/>
          </a:xfrm>
          <a:prstGeom prst="rect">
            <a:avLst/>
          </a:prstGeom>
          <a:noFill/>
        </p:spPr>
        <p:txBody>
          <a:bodyPr wrap="square" lIns="0" tIns="0" rIns="0" bIns="0" rtlCol="0">
            <a:spAutoFit/>
          </a:bodyPr>
          <a:lstStyle/>
          <a:p>
            <a:r>
              <a:rPr lang="da-DK" sz="900" b="1" dirty="0">
                <a:solidFill>
                  <a:schemeClr val="tx2"/>
                </a:solidFill>
              </a:rPr>
              <a:t>Socialstyrelsen</a:t>
            </a:r>
          </a:p>
        </p:txBody>
      </p:sp>
    </p:spTree>
    <p:extLst>
      <p:ext uri="{BB962C8B-B14F-4D97-AF65-F5344CB8AC3E}">
        <p14:creationId xmlns:p14="http://schemas.microsoft.com/office/powerpoint/2010/main" val="197754779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15"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kst og 1 indhold nederst">
    <p:spTree>
      <p:nvGrpSpPr>
        <p:cNvPr id="1" name=""/>
        <p:cNvGrpSpPr/>
        <p:nvPr/>
      </p:nvGrpSpPr>
      <p:grpSpPr>
        <a:xfrm>
          <a:off x="0" y="0"/>
          <a:ext cx="0" cy="0"/>
          <a:chOff x="0" y="0"/>
          <a:chExt cx="0" cy="0"/>
        </a:xfrm>
      </p:grpSpPr>
      <p:sp>
        <p:nvSpPr>
          <p:cNvPr id="2" name="Titel 1"/>
          <p:cNvSpPr>
            <a:spLocks noGrp="1"/>
          </p:cNvSpPr>
          <p:nvPr>
            <p:ph type="title"/>
          </p:nvPr>
        </p:nvSpPr>
        <p:spPr>
          <a:xfrm>
            <a:off x="838199" y="764704"/>
            <a:ext cx="10538885" cy="756084"/>
          </a:xfrm>
        </p:spPr>
        <p:txBody>
          <a:bodyPr/>
          <a:lstStyle/>
          <a:p>
            <a:r>
              <a:rPr lang="da-DK" smtClean="0"/>
              <a:t>Klik for at redigere i master</a:t>
            </a:r>
            <a:endParaRPr lang="en-GB" dirty="0"/>
          </a:p>
        </p:txBody>
      </p:sp>
      <p:sp>
        <p:nvSpPr>
          <p:cNvPr id="13" name="Pladsholder til tekst 12"/>
          <p:cNvSpPr>
            <a:spLocks noGrp="1"/>
          </p:cNvSpPr>
          <p:nvPr>
            <p:ph type="body" sz="quarter" idx="13"/>
          </p:nvPr>
        </p:nvSpPr>
        <p:spPr>
          <a:xfrm>
            <a:off x="838199" y="1628775"/>
            <a:ext cx="10538885" cy="1620838"/>
          </a:xfrm>
          <a:prstGeom prst="rect">
            <a:avLst/>
          </a:prstGeo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GB" dirty="0"/>
          </a:p>
        </p:txBody>
      </p:sp>
      <p:sp>
        <p:nvSpPr>
          <p:cNvPr id="4" name="Pladsholder til indhold 3"/>
          <p:cNvSpPr>
            <a:spLocks noGrp="1"/>
          </p:cNvSpPr>
          <p:nvPr>
            <p:ph sz="quarter" idx="14"/>
          </p:nvPr>
        </p:nvSpPr>
        <p:spPr>
          <a:xfrm>
            <a:off x="838199" y="3357563"/>
            <a:ext cx="10538885" cy="2519362"/>
          </a:xfrm>
          <a:prstGeom prst="rect">
            <a:avLst/>
          </a:prstGeo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GB" dirty="0"/>
          </a:p>
        </p:txBody>
      </p:sp>
      <p:sp>
        <p:nvSpPr>
          <p:cNvPr id="6" name="Pladsholder til dato 5"/>
          <p:cNvSpPr>
            <a:spLocks noGrp="1"/>
          </p:cNvSpPr>
          <p:nvPr>
            <p:ph type="dt" sz="half" idx="15"/>
          </p:nvPr>
        </p:nvSpPr>
        <p:spPr/>
        <p:txBody>
          <a:bodyPr/>
          <a:lstStyle/>
          <a:p>
            <a:fld id="{37D2B25C-2ABB-4D7D-8431-D0E7500B07A4}" type="datetime2">
              <a:rPr lang="da-DK" smtClean="0"/>
              <a:t>27. august 2021</a:t>
            </a:fld>
            <a:endParaRPr lang="en-GB" dirty="0"/>
          </a:p>
        </p:txBody>
      </p:sp>
      <p:sp>
        <p:nvSpPr>
          <p:cNvPr id="7" name="Pladsholder til sidefod 6"/>
          <p:cNvSpPr>
            <a:spLocks noGrp="1"/>
          </p:cNvSpPr>
          <p:nvPr>
            <p:ph type="ftr" sz="quarter" idx="16"/>
          </p:nvPr>
        </p:nvSpPr>
        <p:spPr/>
        <p:txBody>
          <a:bodyPr/>
          <a:lstStyle/>
          <a:p>
            <a:r>
              <a:rPr lang="da-DK" smtClean="0"/>
              <a:t>Voksenudredningsmetoden version 2.0</a:t>
            </a:r>
            <a:endParaRPr lang="en-GB" dirty="0"/>
          </a:p>
        </p:txBody>
      </p:sp>
      <p:sp>
        <p:nvSpPr>
          <p:cNvPr id="11" name="Pladsholder til slidenummer 10"/>
          <p:cNvSpPr>
            <a:spLocks noGrp="1"/>
          </p:cNvSpPr>
          <p:nvPr>
            <p:ph type="sldNum" sz="quarter" idx="17"/>
          </p:nvPr>
        </p:nvSpPr>
        <p:spPr/>
        <p:txBody>
          <a:bodyPr/>
          <a:lstStyle/>
          <a:p>
            <a:fld id="{1C4DB2EE-0873-4EBD-BD17-6A767A2B9A33}" type="slidenum">
              <a:rPr lang="en-GB" smtClean="0"/>
              <a:pPr/>
              <a:t>‹nr.›</a:t>
            </a:fld>
            <a:endParaRPr lang="en-GB" dirty="0"/>
          </a:p>
        </p:txBody>
      </p:sp>
      <p:sp>
        <p:nvSpPr>
          <p:cNvPr id="10" name="Tekstfelt 9"/>
          <p:cNvSpPr txBox="1"/>
          <p:nvPr userDrawn="1"/>
        </p:nvSpPr>
        <p:spPr>
          <a:xfrm>
            <a:off x="838199" y="6170822"/>
            <a:ext cx="1440160" cy="138499"/>
          </a:xfrm>
          <a:prstGeom prst="rect">
            <a:avLst/>
          </a:prstGeom>
          <a:noFill/>
        </p:spPr>
        <p:txBody>
          <a:bodyPr wrap="square" lIns="0" tIns="0" rIns="0" bIns="0" rtlCol="0">
            <a:spAutoFit/>
          </a:bodyPr>
          <a:lstStyle/>
          <a:p>
            <a:r>
              <a:rPr lang="da-DK" sz="900" b="1" dirty="0">
                <a:solidFill>
                  <a:schemeClr val="tx2"/>
                </a:solidFill>
              </a:rPr>
              <a:t>Socialstyrelsen</a:t>
            </a:r>
          </a:p>
        </p:txBody>
      </p:sp>
    </p:spTree>
    <p:extLst>
      <p:ext uri="{BB962C8B-B14F-4D97-AF65-F5344CB8AC3E}">
        <p14:creationId xmlns:p14="http://schemas.microsoft.com/office/powerpoint/2010/main" val="388893425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15"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auseslide med billede">
    <p:spTree>
      <p:nvGrpSpPr>
        <p:cNvPr id="1" name=""/>
        <p:cNvGrpSpPr/>
        <p:nvPr/>
      </p:nvGrpSpPr>
      <p:grpSpPr>
        <a:xfrm>
          <a:off x="0" y="0"/>
          <a:ext cx="0" cy="0"/>
          <a:chOff x="0" y="0"/>
          <a:chExt cx="0" cy="0"/>
        </a:xfrm>
      </p:grpSpPr>
      <p:sp>
        <p:nvSpPr>
          <p:cNvPr id="15" name="Pladsholder til tekst 7"/>
          <p:cNvSpPr>
            <a:spLocks noGrp="1"/>
          </p:cNvSpPr>
          <p:nvPr>
            <p:ph type="body" sz="quarter" idx="16"/>
          </p:nvPr>
        </p:nvSpPr>
        <p:spPr>
          <a:xfrm>
            <a:off x="5609861" y="3328192"/>
            <a:ext cx="960000" cy="28800"/>
          </a:xfrm>
          <a:prstGeom prst="rect">
            <a:avLst/>
          </a:prstGeom>
          <a:solidFill>
            <a:schemeClr val="bg1"/>
          </a:solidFill>
        </p:spPr>
        <p:txBody>
          <a:bodyPr/>
          <a:lstStyle>
            <a:lvl1pPr marL="0" indent="0">
              <a:buNone/>
              <a:defRPr sz="100">
                <a:solidFill>
                  <a:schemeClr val="bg1"/>
                </a:solidFill>
              </a:defRPr>
            </a:lvl1pPr>
          </a:lstStyle>
          <a:p>
            <a:pPr lvl="0"/>
            <a:r>
              <a:rPr lang="da-DK" smtClean="0"/>
              <a:t>Rediger typografien i masterens</a:t>
            </a:r>
          </a:p>
        </p:txBody>
      </p:sp>
      <p:sp>
        <p:nvSpPr>
          <p:cNvPr id="16" name="Undertitel 2"/>
          <p:cNvSpPr>
            <a:spLocks noGrp="1"/>
          </p:cNvSpPr>
          <p:nvPr>
            <p:ph type="subTitle" idx="1"/>
          </p:nvPr>
        </p:nvSpPr>
        <p:spPr>
          <a:xfrm>
            <a:off x="5604453" y="3508412"/>
            <a:ext cx="5772631" cy="496652"/>
          </a:xfrm>
          <a:prstGeom prst="rect">
            <a:avLst/>
          </a:prstGeom>
        </p:spPr>
        <p:txBody>
          <a:bodyPr/>
          <a:lstStyle>
            <a:lvl1pPr marL="0" indent="0" algn="l">
              <a:buNone/>
              <a:defRPr sz="22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smtClean="0"/>
              <a:t>Klik for at redigere undertiteltypografien i masteren</a:t>
            </a:r>
            <a:endParaRPr lang="en-GB" dirty="0"/>
          </a:p>
        </p:txBody>
      </p:sp>
      <p:sp>
        <p:nvSpPr>
          <p:cNvPr id="10" name="Tekstfelt 9"/>
          <p:cNvSpPr txBox="1"/>
          <p:nvPr userDrawn="1"/>
        </p:nvSpPr>
        <p:spPr>
          <a:xfrm>
            <a:off x="-1584853" y="152637"/>
            <a:ext cx="1488165" cy="1631216"/>
          </a:xfrm>
          <a:prstGeom prst="rect">
            <a:avLst/>
          </a:prstGeom>
          <a:noFill/>
        </p:spPr>
        <p:txBody>
          <a:bodyPr wrap="square" rtlCol="0">
            <a:spAutoFit/>
          </a:bodyPr>
          <a:lstStyle/>
          <a:p>
            <a:pPr algn="l"/>
            <a:r>
              <a:rPr lang="en-GB" sz="1000" b="1" noProof="1"/>
              <a:t>For at indsætte</a:t>
            </a:r>
            <a:r>
              <a:rPr lang="en-GB" sz="1000" b="1" baseline="0" noProof="1"/>
              <a:t> et billede</a:t>
            </a:r>
            <a:r>
              <a:rPr lang="en-GB" sz="1000" baseline="0" noProof="1"/>
              <a:t>:</a:t>
            </a:r>
          </a:p>
          <a:p>
            <a:pPr algn="l"/>
            <a:endParaRPr lang="en-GB" sz="1000" baseline="0" noProof="1"/>
          </a:p>
          <a:p>
            <a:pPr algn="l"/>
            <a:r>
              <a:rPr lang="en-GB" sz="1000" baseline="0" noProof="1"/>
              <a:t>Brug ikonet i midten til at vælg et billede, læg herefter billedet bagerst, ved at højreklikke i billedet, og vælge ”send bagerst”.</a:t>
            </a:r>
            <a:endParaRPr lang="en-GB" sz="1000" noProof="1"/>
          </a:p>
        </p:txBody>
      </p:sp>
      <p:sp>
        <p:nvSpPr>
          <p:cNvPr id="13"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4"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8" name="Pladsholder til billede 3"/>
          <p:cNvSpPr>
            <a:spLocks noGrp="1"/>
          </p:cNvSpPr>
          <p:nvPr>
            <p:ph type="pic" sz="quarter" idx="10" hasCustomPrompt="1"/>
          </p:nvPr>
        </p:nvSpPr>
        <p:spPr>
          <a:xfrm>
            <a:off x="9601" y="-13389"/>
            <a:ext cx="12192000" cy="6858000"/>
          </a:xfrm>
          <a:prstGeom prst="rect">
            <a:avLst/>
          </a:prstGeom>
          <a:solidFill>
            <a:schemeClr val="bg1"/>
          </a:solidFill>
        </p:spPr>
        <p:txBody>
          <a:bodyPr/>
          <a:lstStyle>
            <a:lvl1pPr marL="0" indent="0" algn="ctr">
              <a:lnSpc>
                <a:spcPct val="100000"/>
              </a:lnSpc>
              <a:spcBef>
                <a:spcPts val="0"/>
              </a:spcBef>
              <a:buNone/>
              <a:defRPr sz="1200"/>
            </a:lvl1pPr>
          </a:lstStyle>
          <a:p>
            <a:r>
              <a:rPr lang="en-GB" dirty="0"/>
              <a:t>For at </a:t>
            </a:r>
            <a:r>
              <a:rPr lang="en-GB" dirty="0" err="1"/>
              <a:t>indsætte</a:t>
            </a:r>
            <a:r>
              <a:rPr lang="en-GB" dirty="0"/>
              <a:t> et </a:t>
            </a:r>
            <a:r>
              <a:rPr lang="en-GB" dirty="0" err="1"/>
              <a:t>billede</a:t>
            </a:r>
            <a:r>
              <a:rPr lang="en-GB" dirty="0"/>
              <a:t>:</a:t>
            </a:r>
          </a:p>
          <a:p>
            <a:r>
              <a:rPr lang="en-GB" dirty="0" err="1"/>
              <a:t>Brug</a:t>
            </a:r>
            <a:r>
              <a:rPr lang="en-GB" dirty="0"/>
              <a:t> </a:t>
            </a:r>
            <a:r>
              <a:rPr lang="en-GB" dirty="0" err="1"/>
              <a:t>ikonet</a:t>
            </a:r>
            <a:r>
              <a:rPr lang="en-GB" dirty="0"/>
              <a:t> </a:t>
            </a:r>
            <a:r>
              <a:rPr lang="en-GB" dirty="0" err="1"/>
              <a:t>i</a:t>
            </a:r>
            <a:r>
              <a:rPr lang="en-GB" dirty="0"/>
              <a:t> </a:t>
            </a:r>
            <a:r>
              <a:rPr lang="en-GB" dirty="0" err="1"/>
              <a:t>midten</a:t>
            </a:r>
            <a:r>
              <a:rPr lang="en-GB" dirty="0"/>
              <a:t>, </a:t>
            </a:r>
            <a:r>
              <a:rPr lang="en-GB" dirty="0" err="1"/>
              <a:t>vælg</a:t>
            </a:r>
            <a:r>
              <a:rPr lang="en-GB" dirty="0"/>
              <a:t> et </a:t>
            </a:r>
            <a:r>
              <a:rPr lang="en-GB" dirty="0" err="1"/>
              <a:t>billede</a:t>
            </a:r>
            <a:r>
              <a:rPr lang="en-GB" dirty="0"/>
              <a:t>, </a:t>
            </a:r>
            <a:r>
              <a:rPr lang="en-GB" dirty="0" err="1"/>
              <a:t>læg</a:t>
            </a:r>
            <a:r>
              <a:rPr lang="en-GB" dirty="0"/>
              <a:t> </a:t>
            </a:r>
            <a:r>
              <a:rPr lang="en-GB" dirty="0" err="1"/>
              <a:t>herefter</a:t>
            </a:r>
            <a:r>
              <a:rPr lang="en-GB" dirty="0"/>
              <a:t> </a:t>
            </a:r>
            <a:r>
              <a:rPr lang="en-GB" dirty="0" err="1"/>
              <a:t>billedet</a:t>
            </a:r>
            <a:r>
              <a:rPr lang="en-GB" dirty="0"/>
              <a:t> </a:t>
            </a:r>
            <a:r>
              <a:rPr lang="en-GB" dirty="0" err="1"/>
              <a:t>bagerst</a:t>
            </a:r>
            <a:r>
              <a:rPr lang="en-GB" dirty="0"/>
              <a:t>, </a:t>
            </a:r>
          </a:p>
          <a:p>
            <a:r>
              <a:rPr lang="en-GB" dirty="0" err="1"/>
              <a:t>ved</a:t>
            </a:r>
            <a:r>
              <a:rPr lang="en-GB" dirty="0"/>
              <a:t> at højreklikke </a:t>
            </a:r>
            <a:r>
              <a:rPr lang="en-GB" dirty="0" err="1"/>
              <a:t>i</a:t>
            </a:r>
            <a:r>
              <a:rPr lang="en-GB" dirty="0"/>
              <a:t> </a:t>
            </a:r>
            <a:r>
              <a:rPr lang="en-GB" dirty="0" err="1"/>
              <a:t>billedet</a:t>
            </a:r>
            <a:r>
              <a:rPr lang="en-GB" dirty="0"/>
              <a:t>, </a:t>
            </a:r>
            <a:r>
              <a:rPr lang="en-GB" dirty="0" err="1"/>
              <a:t>og</a:t>
            </a:r>
            <a:r>
              <a:rPr lang="en-GB" dirty="0"/>
              <a:t> </a:t>
            </a:r>
            <a:r>
              <a:rPr lang="en-GB" dirty="0" err="1"/>
              <a:t>vælge</a:t>
            </a:r>
            <a:r>
              <a:rPr lang="en-GB" dirty="0"/>
              <a:t> ”send </a:t>
            </a:r>
            <a:r>
              <a:rPr lang="en-GB" dirty="0" err="1"/>
              <a:t>bagerst</a:t>
            </a:r>
            <a:r>
              <a:rPr lang="en-GB" dirty="0"/>
              <a:t>”.</a:t>
            </a:r>
          </a:p>
          <a:p>
            <a:endParaRPr lang="en-GB" dirty="0"/>
          </a:p>
        </p:txBody>
      </p:sp>
    </p:spTree>
    <p:extLst>
      <p:ext uri="{BB962C8B-B14F-4D97-AF65-F5344CB8AC3E}">
        <p14:creationId xmlns:p14="http://schemas.microsoft.com/office/powerpoint/2010/main" val="28522099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4000" b="0">
                <a:latin typeface="Trebuchet MS" panose="020B0603020202020204" pitchFamily="34" charset="0"/>
              </a:defRPr>
            </a:lvl1pPr>
          </a:lstStyle>
          <a:p>
            <a:r>
              <a:rPr lang="da-DK" dirty="0" smtClean="0"/>
              <a:t>Klik for at redigere i master</a:t>
            </a:r>
            <a:endParaRPr lang="en-GB" dirty="0"/>
          </a:p>
        </p:txBody>
      </p:sp>
      <p:sp>
        <p:nvSpPr>
          <p:cNvPr id="10" name="Pladsholder til dato 9"/>
          <p:cNvSpPr>
            <a:spLocks noGrp="1"/>
          </p:cNvSpPr>
          <p:nvPr>
            <p:ph type="dt" sz="half" idx="10"/>
          </p:nvPr>
        </p:nvSpPr>
        <p:spPr/>
        <p:txBody>
          <a:bodyPr/>
          <a:lstStyle/>
          <a:p>
            <a:fld id="{58B63FAD-65B9-4ADD-BE72-FB1AD797709C}" type="datetime2">
              <a:rPr lang="da-DK" smtClean="0"/>
              <a:t>27. august 2021</a:t>
            </a:fld>
            <a:endParaRPr lang="en-GB" dirty="0"/>
          </a:p>
        </p:txBody>
      </p:sp>
      <p:sp>
        <p:nvSpPr>
          <p:cNvPr id="11" name="Pladsholder til sidefod 10"/>
          <p:cNvSpPr>
            <a:spLocks noGrp="1"/>
          </p:cNvSpPr>
          <p:nvPr>
            <p:ph type="ftr" sz="quarter" idx="11"/>
          </p:nvPr>
        </p:nvSpPr>
        <p:spPr/>
        <p:txBody>
          <a:bodyPr/>
          <a:lstStyle/>
          <a:p>
            <a:r>
              <a:rPr lang="da-DK" smtClean="0"/>
              <a:t>Voksenudredningsmetoden version 2.0</a:t>
            </a:r>
            <a:endParaRPr lang="en-GB" dirty="0"/>
          </a:p>
        </p:txBody>
      </p:sp>
      <p:sp>
        <p:nvSpPr>
          <p:cNvPr id="12" name="Pladsholder til slidenummer 11"/>
          <p:cNvSpPr>
            <a:spLocks noGrp="1"/>
          </p:cNvSpPr>
          <p:nvPr>
            <p:ph type="sldNum" sz="quarter" idx="12"/>
          </p:nvPr>
        </p:nvSpPr>
        <p:spPr/>
        <p:txBody>
          <a:bodyPr/>
          <a:lstStyle/>
          <a:p>
            <a:fld id="{1C4DB2EE-0873-4EBD-BD17-6A767A2B9A33}" type="slidenum">
              <a:rPr lang="en-GB" smtClean="0"/>
              <a:pPr/>
              <a:t>‹nr.›</a:t>
            </a:fld>
            <a:endParaRPr lang="en-GB" dirty="0"/>
          </a:p>
        </p:txBody>
      </p:sp>
      <p:sp>
        <p:nvSpPr>
          <p:cNvPr id="8" name="Tekstfelt 7"/>
          <p:cNvSpPr txBox="1"/>
          <p:nvPr userDrawn="1"/>
        </p:nvSpPr>
        <p:spPr>
          <a:xfrm>
            <a:off x="838199" y="6170822"/>
            <a:ext cx="1440160" cy="138499"/>
          </a:xfrm>
          <a:prstGeom prst="rect">
            <a:avLst/>
          </a:prstGeom>
          <a:noFill/>
        </p:spPr>
        <p:txBody>
          <a:bodyPr wrap="square" lIns="0" tIns="0" rIns="0" bIns="0" rtlCol="0">
            <a:spAutoFit/>
          </a:bodyPr>
          <a:lstStyle/>
          <a:p>
            <a:r>
              <a:rPr lang="da-DK" sz="900" b="1" dirty="0">
                <a:solidFill>
                  <a:schemeClr val="tx2"/>
                </a:solidFill>
              </a:rPr>
              <a:t>Socialstyrelsen</a:t>
            </a:r>
          </a:p>
        </p:txBody>
      </p:sp>
    </p:spTree>
    <p:extLst>
      <p:ext uri="{BB962C8B-B14F-4D97-AF65-F5344CB8AC3E}">
        <p14:creationId xmlns:p14="http://schemas.microsoft.com/office/powerpoint/2010/main" val="245667633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11" name="Pladsholder til dato 10"/>
          <p:cNvSpPr>
            <a:spLocks noGrp="1"/>
          </p:cNvSpPr>
          <p:nvPr>
            <p:ph type="dt" sz="half" idx="10"/>
          </p:nvPr>
        </p:nvSpPr>
        <p:spPr/>
        <p:txBody>
          <a:bodyPr/>
          <a:lstStyle/>
          <a:p>
            <a:fld id="{939D2A3B-11CF-4BB7-84F7-8D792BA29BF3}" type="datetime2">
              <a:rPr lang="da-DK" smtClean="0"/>
              <a:t>27. august 2021</a:t>
            </a:fld>
            <a:endParaRPr lang="en-GB" dirty="0"/>
          </a:p>
        </p:txBody>
      </p:sp>
      <p:sp>
        <p:nvSpPr>
          <p:cNvPr id="12" name="Pladsholder til sidefod 11"/>
          <p:cNvSpPr>
            <a:spLocks noGrp="1"/>
          </p:cNvSpPr>
          <p:nvPr>
            <p:ph type="ftr" sz="quarter" idx="11"/>
          </p:nvPr>
        </p:nvSpPr>
        <p:spPr/>
        <p:txBody>
          <a:bodyPr/>
          <a:lstStyle/>
          <a:p>
            <a:r>
              <a:rPr lang="da-DK" smtClean="0"/>
              <a:t>Voksenudredningsmetoden version 2.0</a:t>
            </a:r>
            <a:endParaRPr lang="en-GB" dirty="0"/>
          </a:p>
        </p:txBody>
      </p:sp>
      <p:sp>
        <p:nvSpPr>
          <p:cNvPr id="13" name="Pladsholder til slidenummer 12"/>
          <p:cNvSpPr>
            <a:spLocks noGrp="1"/>
          </p:cNvSpPr>
          <p:nvPr>
            <p:ph type="sldNum" sz="quarter" idx="12"/>
          </p:nvPr>
        </p:nvSpPr>
        <p:spPr/>
        <p:txBody>
          <a:bodyPr/>
          <a:lstStyle/>
          <a:p>
            <a:fld id="{1C4DB2EE-0873-4EBD-BD17-6A767A2B9A33}" type="slidenum">
              <a:rPr lang="en-GB" smtClean="0"/>
              <a:pPr/>
              <a:t>‹nr.›</a:t>
            </a:fld>
            <a:endParaRPr lang="en-GB" dirty="0"/>
          </a:p>
        </p:txBody>
      </p:sp>
      <p:sp>
        <p:nvSpPr>
          <p:cNvPr id="7" name="Tekstfelt 6"/>
          <p:cNvSpPr txBox="1"/>
          <p:nvPr userDrawn="1"/>
        </p:nvSpPr>
        <p:spPr>
          <a:xfrm>
            <a:off x="838199" y="6170822"/>
            <a:ext cx="1440160" cy="138499"/>
          </a:xfrm>
          <a:prstGeom prst="rect">
            <a:avLst/>
          </a:prstGeom>
          <a:noFill/>
        </p:spPr>
        <p:txBody>
          <a:bodyPr wrap="square" lIns="0" tIns="0" rIns="0" bIns="0" rtlCol="0">
            <a:spAutoFit/>
          </a:bodyPr>
          <a:lstStyle/>
          <a:p>
            <a:r>
              <a:rPr lang="da-DK" sz="900" b="1" dirty="0">
                <a:solidFill>
                  <a:schemeClr val="tx2"/>
                </a:solidFill>
              </a:rPr>
              <a:t>Socialstyrelsen</a:t>
            </a:r>
          </a:p>
        </p:txBody>
      </p:sp>
    </p:spTree>
    <p:extLst>
      <p:ext uri="{BB962C8B-B14F-4D97-AF65-F5344CB8AC3E}">
        <p14:creationId xmlns:p14="http://schemas.microsoft.com/office/powerpoint/2010/main" val="274941745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lle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tretch>
            <a:fillRect/>
          </a:stretch>
        </p:blipFill>
        <p:spPr>
          <a:xfrm>
            <a:off x="0" y="0"/>
            <a:ext cx="12192000" cy="6858000"/>
          </a:xfrm>
          <a:prstGeom prst="rect">
            <a:avLst/>
          </a:prstGeom>
        </p:spPr>
      </p:pic>
      <p:pic>
        <p:nvPicPr>
          <p:cNvPr id="3" name="Billede 2"/>
          <p:cNvPicPr>
            <a:picLocks noChangeAspect="1"/>
          </p:cNvPicPr>
          <p:nvPr/>
        </p:nvPicPr>
        <p:blipFill>
          <a:blip r:embed="rId2"/>
          <a:stretch>
            <a:fillRect/>
          </a:stretch>
        </p:blipFill>
        <p:spPr>
          <a:xfrm>
            <a:off x="0" y="0"/>
            <a:ext cx="12192000" cy="6858000"/>
          </a:xfrm>
          <a:prstGeom prst="rect">
            <a:avLst/>
          </a:prstGeom>
        </p:spPr>
      </p:pic>
      <p:sp>
        <p:nvSpPr>
          <p:cNvPr id="2" name="Titel 1"/>
          <p:cNvSpPr>
            <a:spLocks noGrp="1"/>
          </p:cNvSpPr>
          <p:nvPr>
            <p:ph type="ctrTitle"/>
          </p:nvPr>
        </p:nvSpPr>
        <p:spPr>
          <a:xfrm>
            <a:off x="5231904" y="2265536"/>
            <a:ext cx="5484101" cy="2387600"/>
          </a:xfrm>
        </p:spPr>
        <p:txBody>
          <a:bodyPr anchor="ctr"/>
          <a:lstStyle>
            <a:lvl1pPr algn="l">
              <a:defRPr sz="3000" b="0">
                <a:solidFill>
                  <a:schemeClr val="bg1"/>
                </a:solidFill>
              </a:defRPr>
            </a:lvl1pPr>
          </a:lstStyle>
          <a:p>
            <a:r>
              <a:rPr lang="da-DK" smtClean="0"/>
              <a:t>Klik for at redigere i master</a:t>
            </a:r>
            <a:endParaRPr lang="da-DK" dirty="0"/>
          </a:p>
        </p:txBody>
      </p:sp>
      <p:sp>
        <p:nvSpPr>
          <p:cNvPr id="20" name="Tekstfelt 19"/>
          <p:cNvSpPr txBox="1"/>
          <p:nvPr userDrawn="1"/>
        </p:nvSpPr>
        <p:spPr>
          <a:xfrm>
            <a:off x="-1584853" y="152637"/>
            <a:ext cx="1488165" cy="1631216"/>
          </a:xfrm>
          <a:prstGeom prst="rect">
            <a:avLst/>
          </a:prstGeom>
          <a:noFill/>
        </p:spPr>
        <p:txBody>
          <a:bodyPr wrap="square" rtlCol="0">
            <a:spAutoFit/>
          </a:bodyPr>
          <a:lstStyle/>
          <a:p>
            <a:pPr algn="l"/>
            <a:r>
              <a:rPr lang="da-DK" sz="1000" b="1" dirty="0"/>
              <a:t>For at indsætte</a:t>
            </a:r>
            <a:r>
              <a:rPr lang="da-DK" sz="1000" b="1" baseline="0" dirty="0"/>
              <a:t> et billede</a:t>
            </a:r>
            <a:r>
              <a:rPr lang="da-DK" sz="1000" baseline="0" dirty="0"/>
              <a:t>:</a:t>
            </a:r>
          </a:p>
          <a:p>
            <a:pPr algn="l"/>
            <a:endParaRPr lang="da-DK" sz="1000" baseline="0" dirty="0"/>
          </a:p>
          <a:p>
            <a:pPr algn="l"/>
            <a:r>
              <a:rPr lang="da-DK" sz="1000" baseline="0" dirty="0"/>
              <a:t>Brug først ikonet i midten til at vælg et billede, læg herefter billedet bagerst, ved at højreklikke i billedet, og vælge ”send bagerst”.</a:t>
            </a:r>
            <a:endParaRPr lang="da-DK" sz="1000" dirty="0"/>
          </a:p>
        </p:txBody>
      </p:sp>
      <p:sp>
        <p:nvSpPr>
          <p:cNvPr id="19"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21"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22" name="Pladsholder til tekst 5" descr="Socialstyrelsen Logo" title="Socialstyrelsen Logo"/>
          <p:cNvSpPr>
            <a:spLocks noGrp="1"/>
          </p:cNvSpPr>
          <p:nvPr>
            <p:ph type="body" sz="quarter" idx="11"/>
          </p:nvPr>
        </p:nvSpPr>
        <p:spPr>
          <a:xfrm>
            <a:off x="840000" y="2998800"/>
            <a:ext cx="2136000" cy="547200"/>
          </a:xfrm>
          <a:prstGeom prst="rect">
            <a:avLst/>
          </a:prstGeom>
          <a:blipFill>
            <a:blip r:embed="rId3"/>
            <a:stretch>
              <a:fillRect/>
            </a:stretch>
          </a:blipFill>
        </p:spPr>
        <p:txBody>
          <a:bodyPr/>
          <a:lstStyle>
            <a:lvl1pPr marL="0" indent="0">
              <a:buNone/>
              <a:defRPr sz="100">
                <a:solidFill>
                  <a:schemeClr val="bg1"/>
                </a:solidFill>
              </a:defRPr>
            </a:lvl1pPr>
          </a:lstStyle>
          <a:p>
            <a:pPr lvl="0"/>
            <a:r>
              <a:rPr lang="da-DK" smtClean="0"/>
              <a:t>Rediger typografien i masterens</a:t>
            </a:r>
          </a:p>
        </p:txBody>
      </p:sp>
      <p:sp>
        <p:nvSpPr>
          <p:cNvPr id="23" name="Pladsholder til tekst 5" descr="Socialstyrelsens pay-off" title="Socialstyrelsens pay-off"/>
          <p:cNvSpPr>
            <a:spLocks noGrp="1"/>
          </p:cNvSpPr>
          <p:nvPr>
            <p:ph type="body" sz="quarter" idx="16"/>
          </p:nvPr>
        </p:nvSpPr>
        <p:spPr>
          <a:xfrm>
            <a:off x="5232000" y="6188400"/>
            <a:ext cx="1353600" cy="298800"/>
          </a:xfrm>
          <a:prstGeom prst="rect">
            <a:avLst/>
          </a:prstGeom>
          <a:blipFill>
            <a:blip r:embed="rId4"/>
            <a:stretch>
              <a:fillRect/>
            </a:stretch>
          </a:blipFill>
        </p:spPr>
        <p:txBody>
          <a:bodyPr tIns="1296000" bIns="144000"/>
          <a:lstStyle>
            <a:lvl1pPr marL="0" indent="0">
              <a:buNone/>
              <a:defRPr sz="100">
                <a:solidFill>
                  <a:schemeClr val="bg1"/>
                </a:solidFill>
              </a:defRPr>
            </a:lvl1pPr>
          </a:lstStyle>
          <a:p>
            <a:pPr lvl="0"/>
            <a:r>
              <a:rPr lang="da-DK" smtClean="0"/>
              <a:t>Rediger typografien i masterens</a:t>
            </a:r>
          </a:p>
        </p:txBody>
      </p:sp>
    </p:spTree>
    <p:extLst>
      <p:ext uri="{BB962C8B-B14F-4D97-AF65-F5344CB8AC3E}">
        <p14:creationId xmlns:p14="http://schemas.microsoft.com/office/powerpoint/2010/main" val="3859511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lede 6">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0" y="0"/>
            <a:ext cx="12192000" cy="6858000"/>
          </a:xfrm>
          <a:prstGeom prst="rect">
            <a:avLst/>
          </a:prstGeom>
        </p:spPr>
      </p:pic>
      <p:sp>
        <p:nvSpPr>
          <p:cNvPr id="2" name="Titel 1"/>
          <p:cNvSpPr>
            <a:spLocks noGrp="1"/>
          </p:cNvSpPr>
          <p:nvPr>
            <p:ph type="ctrTitle"/>
          </p:nvPr>
        </p:nvSpPr>
        <p:spPr>
          <a:xfrm>
            <a:off x="5231904" y="2265536"/>
            <a:ext cx="5484101" cy="2387600"/>
          </a:xfrm>
        </p:spPr>
        <p:txBody>
          <a:bodyPr anchor="ctr"/>
          <a:lstStyle>
            <a:lvl1pPr algn="l">
              <a:defRPr sz="3000" b="0">
                <a:solidFill>
                  <a:schemeClr val="bg1"/>
                </a:solidFill>
              </a:defRPr>
            </a:lvl1pPr>
          </a:lstStyle>
          <a:p>
            <a:r>
              <a:rPr lang="da-DK" smtClean="0"/>
              <a:t>Klik for at redigere i master</a:t>
            </a:r>
            <a:endParaRPr lang="da-DK" dirty="0"/>
          </a:p>
        </p:txBody>
      </p:sp>
      <p:sp>
        <p:nvSpPr>
          <p:cNvPr id="20" name="Tekstfelt 19"/>
          <p:cNvSpPr txBox="1"/>
          <p:nvPr/>
        </p:nvSpPr>
        <p:spPr>
          <a:xfrm>
            <a:off x="-1584853" y="152637"/>
            <a:ext cx="1488165" cy="1631216"/>
          </a:xfrm>
          <a:prstGeom prst="rect">
            <a:avLst/>
          </a:prstGeom>
          <a:noFill/>
        </p:spPr>
        <p:txBody>
          <a:bodyPr wrap="square" rtlCol="0">
            <a:spAutoFit/>
          </a:bodyPr>
          <a:lstStyle/>
          <a:p>
            <a:pPr algn="l"/>
            <a:r>
              <a:rPr lang="da-DK" sz="1000" b="1" dirty="0"/>
              <a:t>For at indsætte</a:t>
            </a:r>
            <a:r>
              <a:rPr lang="da-DK" sz="1000" b="1" baseline="0" dirty="0"/>
              <a:t> et billede</a:t>
            </a:r>
            <a:r>
              <a:rPr lang="da-DK" sz="1000" baseline="0" dirty="0"/>
              <a:t>:</a:t>
            </a:r>
          </a:p>
          <a:p>
            <a:pPr algn="l"/>
            <a:endParaRPr lang="da-DK" sz="1000" baseline="0" dirty="0"/>
          </a:p>
          <a:p>
            <a:pPr algn="l"/>
            <a:r>
              <a:rPr lang="da-DK" sz="1000" baseline="0" dirty="0"/>
              <a:t>Brug først ikonet i midten til at vælg et billede, læg herefter billedet bagerst, ved at højreklikke i billedet, og vælge ”send bagerst”.</a:t>
            </a:r>
            <a:endParaRPr lang="da-DK" sz="1000" dirty="0"/>
          </a:p>
        </p:txBody>
      </p:sp>
      <p:sp>
        <p:nvSpPr>
          <p:cNvPr id="16"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7"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9" name="Pladsholder til tekst 5" descr="Socialstyrelsen Logo" title="Socialstyrelsen Logo"/>
          <p:cNvSpPr>
            <a:spLocks noGrp="1"/>
          </p:cNvSpPr>
          <p:nvPr>
            <p:ph type="body" sz="quarter" idx="11"/>
          </p:nvPr>
        </p:nvSpPr>
        <p:spPr>
          <a:xfrm>
            <a:off x="840000" y="2998800"/>
            <a:ext cx="2136000" cy="547200"/>
          </a:xfrm>
          <a:prstGeom prst="rect">
            <a:avLst/>
          </a:prstGeom>
          <a:blipFill>
            <a:blip r:embed="rId3"/>
            <a:stretch>
              <a:fillRect/>
            </a:stretch>
          </a:blipFill>
        </p:spPr>
        <p:txBody>
          <a:bodyPr/>
          <a:lstStyle>
            <a:lvl1pPr marL="0" indent="0">
              <a:buNone/>
              <a:defRPr sz="100">
                <a:solidFill>
                  <a:schemeClr val="bg1"/>
                </a:solidFill>
              </a:defRPr>
            </a:lvl1pPr>
          </a:lstStyle>
          <a:p>
            <a:pPr lvl="0"/>
            <a:r>
              <a:rPr lang="da-DK" smtClean="0"/>
              <a:t>Rediger typografien i masterens</a:t>
            </a:r>
          </a:p>
        </p:txBody>
      </p:sp>
      <p:sp>
        <p:nvSpPr>
          <p:cNvPr id="21" name="Pladsholder til tekst 5" descr="Socialstyrelsens pay-off" title="Socialstyrelsens pay-off"/>
          <p:cNvSpPr>
            <a:spLocks noGrp="1"/>
          </p:cNvSpPr>
          <p:nvPr>
            <p:ph type="body" sz="quarter" idx="16"/>
          </p:nvPr>
        </p:nvSpPr>
        <p:spPr>
          <a:xfrm>
            <a:off x="5232000" y="6188400"/>
            <a:ext cx="1353600" cy="298800"/>
          </a:xfrm>
          <a:prstGeom prst="rect">
            <a:avLst/>
          </a:prstGeom>
          <a:blipFill>
            <a:blip r:embed="rId4"/>
            <a:stretch>
              <a:fillRect/>
            </a:stretch>
          </a:blipFill>
        </p:spPr>
        <p:txBody>
          <a:bodyPr tIns="1296000" bIns="144000"/>
          <a:lstStyle>
            <a:lvl1pPr marL="0" indent="0">
              <a:buNone/>
              <a:defRPr sz="100">
                <a:solidFill>
                  <a:schemeClr val="bg1"/>
                </a:solidFill>
              </a:defRPr>
            </a:lvl1pPr>
          </a:lstStyle>
          <a:p>
            <a:pPr lvl="0"/>
            <a:r>
              <a:rPr lang="da-DK" smtClean="0"/>
              <a:t>Rediger typografien i masterens</a:t>
            </a:r>
          </a:p>
        </p:txBody>
      </p:sp>
    </p:spTree>
    <p:extLst>
      <p:ext uri="{BB962C8B-B14F-4D97-AF65-F5344CB8AC3E}">
        <p14:creationId xmlns:p14="http://schemas.microsoft.com/office/powerpoint/2010/main" val="214433349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smtClean="0"/>
              <a:t>Klik for at redigere i master</a:t>
            </a:r>
            <a:endParaRPr lang="da-DK"/>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19212A7D-DF76-4BA0-BAC6-5862EF85AC74}" type="datetimeFigureOut">
              <a:rPr lang="da-DK" smtClean="0"/>
              <a:t>27-08-2021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E9F7F4EB-C279-4F36-827B-1E6CAC19BBA2}" type="slidenum">
              <a:rPr lang="da-DK" smtClean="0"/>
              <a:t>‹nr.›</a:t>
            </a:fld>
            <a:endParaRPr lang="da-DK"/>
          </a:p>
        </p:txBody>
      </p:sp>
    </p:spTree>
    <p:extLst>
      <p:ext uri="{BB962C8B-B14F-4D97-AF65-F5344CB8AC3E}">
        <p14:creationId xmlns:p14="http://schemas.microsoft.com/office/powerpoint/2010/main" val="132905554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19212A7D-DF76-4BA0-BAC6-5862EF85AC74}" type="datetimeFigureOut">
              <a:rPr lang="da-DK" smtClean="0"/>
              <a:t>27-08-2021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E9F7F4EB-C279-4F36-827B-1E6CAC19BBA2}" type="slidenum">
              <a:rPr lang="da-DK" smtClean="0"/>
              <a:t>‹nr.›</a:t>
            </a:fld>
            <a:endParaRPr lang="da-DK"/>
          </a:p>
        </p:txBody>
      </p:sp>
    </p:spTree>
    <p:extLst>
      <p:ext uri="{BB962C8B-B14F-4D97-AF65-F5344CB8AC3E}">
        <p14:creationId xmlns:p14="http://schemas.microsoft.com/office/powerpoint/2010/main" val="394480458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smtClean="0"/>
              <a:t>Klik for at redigere i master</a:t>
            </a:r>
            <a:endParaRPr lang="da-DK"/>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smtClean="0"/>
              <a:t>Rediger typografien i masterens</a:t>
            </a:r>
          </a:p>
        </p:txBody>
      </p:sp>
      <p:sp>
        <p:nvSpPr>
          <p:cNvPr id="4" name="Pladsholder til dato 3"/>
          <p:cNvSpPr>
            <a:spLocks noGrp="1"/>
          </p:cNvSpPr>
          <p:nvPr>
            <p:ph type="dt" sz="half" idx="10"/>
          </p:nvPr>
        </p:nvSpPr>
        <p:spPr/>
        <p:txBody>
          <a:bodyPr/>
          <a:lstStyle/>
          <a:p>
            <a:fld id="{19212A7D-DF76-4BA0-BAC6-5862EF85AC74}" type="datetimeFigureOut">
              <a:rPr lang="da-DK" smtClean="0"/>
              <a:t>27-08-2021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E9F7F4EB-C279-4F36-827B-1E6CAC19BBA2}" type="slidenum">
              <a:rPr lang="da-DK" smtClean="0"/>
              <a:t>‹nr.›</a:t>
            </a:fld>
            <a:endParaRPr lang="da-DK"/>
          </a:p>
        </p:txBody>
      </p:sp>
    </p:spTree>
    <p:extLst>
      <p:ext uri="{BB962C8B-B14F-4D97-AF65-F5344CB8AC3E}">
        <p14:creationId xmlns:p14="http://schemas.microsoft.com/office/powerpoint/2010/main" val="160033413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838200" y="1825625"/>
            <a:ext cx="5181600" cy="435133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6172200" y="1825625"/>
            <a:ext cx="5181600" cy="435133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19212A7D-DF76-4BA0-BAC6-5862EF85AC74}" type="datetimeFigureOut">
              <a:rPr lang="da-DK" smtClean="0"/>
              <a:t>27-08-2021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E9F7F4EB-C279-4F36-827B-1E6CAC19BBA2}" type="slidenum">
              <a:rPr lang="da-DK" smtClean="0"/>
              <a:t>‹nr.›</a:t>
            </a:fld>
            <a:endParaRPr lang="da-DK"/>
          </a:p>
        </p:txBody>
      </p:sp>
    </p:spTree>
    <p:extLst>
      <p:ext uri="{BB962C8B-B14F-4D97-AF65-F5344CB8AC3E}">
        <p14:creationId xmlns:p14="http://schemas.microsoft.com/office/powerpoint/2010/main" val="50541756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smtClean="0"/>
              <a:t>Klik for at redigere i master</a:t>
            </a:r>
            <a:endParaRPr lang="da-DK"/>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4" name="Pladsholder til indhold 3"/>
          <p:cNvSpPr>
            <a:spLocks noGrp="1"/>
          </p:cNvSpPr>
          <p:nvPr>
            <p:ph sz="half" idx="2"/>
          </p:nvPr>
        </p:nvSpPr>
        <p:spPr>
          <a:xfrm>
            <a:off x="839788" y="2505075"/>
            <a:ext cx="5157787" cy="368458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6" name="Pladsholder til indhold 5"/>
          <p:cNvSpPr>
            <a:spLocks noGrp="1"/>
          </p:cNvSpPr>
          <p:nvPr>
            <p:ph sz="quarter" idx="4"/>
          </p:nvPr>
        </p:nvSpPr>
        <p:spPr>
          <a:xfrm>
            <a:off x="6172200" y="2505075"/>
            <a:ext cx="5183188" cy="368458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19212A7D-DF76-4BA0-BAC6-5862EF85AC74}" type="datetimeFigureOut">
              <a:rPr lang="da-DK" smtClean="0"/>
              <a:t>27-08-2021</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E9F7F4EB-C279-4F36-827B-1E6CAC19BBA2}" type="slidenum">
              <a:rPr lang="da-DK" smtClean="0"/>
              <a:t>‹nr.›</a:t>
            </a:fld>
            <a:endParaRPr lang="da-DK"/>
          </a:p>
        </p:txBody>
      </p:sp>
    </p:spTree>
    <p:extLst>
      <p:ext uri="{BB962C8B-B14F-4D97-AF65-F5344CB8AC3E}">
        <p14:creationId xmlns:p14="http://schemas.microsoft.com/office/powerpoint/2010/main" val="326199392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19212A7D-DF76-4BA0-BAC6-5862EF85AC74}" type="datetimeFigureOut">
              <a:rPr lang="da-DK" smtClean="0"/>
              <a:t>27-08-2021</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E9F7F4EB-C279-4F36-827B-1E6CAC19BBA2}" type="slidenum">
              <a:rPr lang="da-DK" smtClean="0"/>
              <a:t>‹nr.›</a:t>
            </a:fld>
            <a:endParaRPr lang="da-DK"/>
          </a:p>
        </p:txBody>
      </p:sp>
    </p:spTree>
    <p:extLst>
      <p:ext uri="{BB962C8B-B14F-4D97-AF65-F5344CB8AC3E}">
        <p14:creationId xmlns:p14="http://schemas.microsoft.com/office/powerpoint/2010/main" val="50444427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19212A7D-DF76-4BA0-BAC6-5862EF85AC74}" type="datetimeFigureOut">
              <a:rPr lang="da-DK" smtClean="0"/>
              <a:t>27-08-2021</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E9F7F4EB-C279-4F36-827B-1E6CAC19BBA2}" type="slidenum">
              <a:rPr lang="da-DK" smtClean="0"/>
              <a:t>‹nr.›</a:t>
            </a:fld>
            <a:endParaRPr lang="da-DK"/>
          </a:p>
        </p:txBody>
      </p:sp>
    </p:spTree>
    <p:extLst>
      <p:ext uri="{BB962C8B-B14F-4D97-AF65-F5344CB8AC3E}">
        <p14:creationId xmlns:p14="http://schemas.microsoft.com/office/powerpoint/2010/main" val="201628434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da-DK"/>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Rediger typografien i masterens</a:t>
            </a:r>
          </a:p>
        </p:txBody>
      </p:sp>
      <p:sp>
        <p:nvSpPr>
          <p:cNvPr id="5" name="Pladsholder til dato 4"/>
          <p:cNvSpPr>
            <a:spLocks noGrp="1"/>
          </p:cNvSpPr>
          <p:nvPr>
            <p:ph type="dt" sz="half" idx="10"/>
          </p:nvPr>
        </p:nvSpPr>
        <p:spPr/>
        <p:txBody>
          <a:bodyPr/>
          <a:lstStyle/>
          <a:p>
            <a:fld id="{19212A7D-DF76-4BA0-BAC6-5862EF85AC74}" type="datetimeFigureOut">
              <a:rPr lang="da-DK" smtClean="0"/>
              <a:t>27-08-2021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E9F7F4EB-C279-4F36-827B-1E6CAC19BBA2}" type="slidenum">
              <a:rPr lang="da-DK" smtClean="0"/>
              <a:t>‹nr.›</a:t>
            </a:fld>
            <a:endParaRPr lang="da-DK"/>
          </a:p>
        </p:txBody>
      </p:sp>
    </p:spTree>
    <p:extLst>
      <p:ext uri="{BB962C8B-B14F-4D97-AF65-F5344CB8AC3E}">
        <p14:creationId xmlns:p14="http://schemas.microsoft.com/office/powerpoint/2010/main" val="406629043"/>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da-DK"/>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Rediger typografien i masterens</a:t>
            </a:r>
          </a:p>
        </p:txBody>
      </p:sp>
      <p:sp>
        <p:nvSpPr>
          <p:cNvPr id="5" name="Pladsholder til dato 4"/>
          <p:cNvSpPr>
            <a:spLocks noGrp="1"/>
          </p:cNvSpPr>
          <p:nvPr>
            <p:ph type="dt" sz="half" idx="10"/>
          </p:nvPr>
        </p:nvSpPr>
        <p:spPr/>
        <p:txBody>
          <a:bodyPr/>
          <a:lstStyle/>
          <a:p>
            <a:fld id="{19212A7D-DF76-4BA0-BAC6-5862EF85AC74}" type="datetimeFigureOut">
              <a:rPr lang="da-DK" smtClean="0"/>
              <a:t>27-08-2021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E9F7F4EB-C279-4F36-827B-1E6CAC19BBA2}" type="slidenum">
              <a:rPr lang="da-DK" smtClean="0"/>
              <a:t>‹nr.›</a:t>
            </a:fld>
            <a:endParaRPr lang="da-DK"/>
          </a:p>
        </p:txBody>
      </p:sp>
    </p:spTree>
    <p:extLst>
      <p:ext uri="{BB962C8B-B14F-4D97-AF65-F5344CB8AC3E}">
        <p14:creationId xmlns:p14="http://schemas.microsoft.com/office/powerpoint/2010/main" val="354628057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19212A7D-DF76-4BA0-BAC6-5862EF85AC74}" type="datetimeFigureOut">
              <a:rPr lang="da-DK" smtClean="0"/>
              <a:t>27-08-2021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E9F7F4EB-C279-4F36-827B-1E6CAC19BBA2}" type="slidenum">
              <a:rPr lang="da-DK" smtClean="0"/>
              <a:t>‹nr.›</a:t>
            </a:fld>
            <a:endParaRPr lang="da-DK"/>
          </a:p>
        </p:txBody>
      </p:sp>
    </p:spTree>
    <p:extLst>
      <p:ext uri="{BB962C8B-B14F-4D97-AF65-F5344CB8AC3E}">
        <p14:creationId xmlns:p14="http://schemas.microsoft.com/office/powerpoint/2010/main" val="73165001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slide grøn">
    <p:spTree>
      <p:nvGrpSpPr>
        <p:cNvPr id="1" name=""/>
        <p:cNvGrpSpPr/>
        <p:nvPr/>
      </p:nvGrpSpPr>
      <p:grpSpPr>
        <a:xfrm>
          <a:off x="0" y="0"/>
          <a:ext cx="0" cy="0"/>
          <a:chOff x="0" y="0"/>
          <a:chExt cx="0" cy="0"/>
        </a:xfrm>
      </p:grpSpPr>
      <p:sp>
        <p:nvSpPr>
          <p:cNvPr id="2" name="Titel 1"/>
          <p:cNvSpPr>
            <a:spLocks noGrp="1"/>
          </p:cNvSpPr>
          <p:nvPr>
            <p:ph type="ctrTitle"/>
          </p:nvPr>
        </p:nvSpPr>
        <p:spPr>
          <a:xfrm>
            <a:off x="5231904" y="2265536"/>
            <a:ext cx="5484101" cy="2387600"/>
          </a:xfrm>
        </p:spPr>
        <p:txBody>
          <a:bodyPr anchor="ctr"/>
          <a:lstStyle>
            <a:lvl1pPr algn="l">
              <a:defRPr sz="3000" b="0"/>
            </a:lvl1pPr>
          </a:lstStyle>
          <a:p>
            <a:r>
              <a:rPr lang="da-DK" smtClean="0"/>
              <a:t>Klik for at redigere i master</a:t>
            </a:r>
            <a:endParaRPr lang="da-DK" dirty="0"/>
          </a:p>
        </p:txBody>
      </p:sp>
      <p:sp>
        <p:nvSpPr>
          <p:cNvPr id="10"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1"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2" name="Pladsholder til tekst 5" descr="Socialstyrelsen Logo" title="Socialstyrelsen Logo"/>
          <p:cNvSpPr>
            <a:spLocks noGrp="1"/>
          </p:cNvSpPr>
          <p:nvPr>
            <p:ph type="body" sz="quarter" idx="11"/>
          </p:nvPr>
        </p:nvSpPr>
        <p:spPr>
          <a:xfrm>
            <a:off x="840000" y="2998800"/>
            <a:ext cx="2136000" cy="547200"/>
          </a:xfrm>
          <a:prstGeom prst="rect">
            <a:avLst/>
          </a:prstGeom>
          <a:blipFill>
            <a:blip r:embed="rId2"/>
            <a:stretch>
              <a:fillRect/>
            </a:stretch>
          </a:blipFill>
        </p:spPr>
        <p:txBody>
          <a:bodyPr/>
          <a:lstStyle>
            <a:lvl1pPr marL="0" indent="0">
              <a:buNone/>
              <a:defRPr sz="100">
                <a:solidFill>
                  <a:schemeClr val="bg1"/>
                </a:solidFill>
              </a:defRPr>
            </a:lvl1pPr>
          </a:lstStyle>
          <a:p>
            <a:pPr lvl="0"/>
            <a:r>
              <a:rPr lang="da-DK" smtClean="0"/>
              <a:t>Rediger typografien i masterens</a:t>
            </a:r>
          </a:p>
        </p:txBody>
      </p:sp>
      <p:sp>
        <p:nvSpPr>
          <p:cNvPr id="13" name="Pladsholder til tekst 5" descr="Socialstyrelsens pay-off" title="Socialstyrelsens pay-off"/>
          <p:cNvSpPr>
            <a:spLocks noGrp="1"/>
          </p:cNvSpPr>
          <p:nvPr>
            <p:ph type="body" sz="quarter" idx="16"/>
          </p:nvPr>
        </p:nvSpPr>
        <p:spPr>
          <a:xfrm>
            <a:off x="5232000" y="6188400"/>
            <a:ext cx="1353600" cy="298800"/>
          </a:xfrm>
          <a:prstGeom prst="rect">
            <a:avLst/>
          </a:prstGeom>
          <a:blipFill>
            <a:blip r:embed="rId3"/>
            <a:stretch>
              <a:fillRect/>
            </a:stretch>
          </a:blipFill>
        </p:spPr>
        <p:txBody>
          <a:bodyPr tIns="1296000" bIns="144000"/>
          <a:lstStyle>
            <a:lvl1pPr marL="0" indent="0">
              <a:buNone/>
              <a:defRPr sz="100">
                <a:solidFill>
                  <a:schemeClr val="bg1"/>
                </a:solidFill>
              </a:defRPr>
            </a:lvl1pPr>
          </a:lstStyle>
          <a:p>
            <a:pPr lvl="0"/>
            <a:r>
              <a:rPr lang="da-DK" smtClean="0"/>
              <a:t>Rediger typografien i masterens</a:t>
            </a:r>
          </a:p>
        </p:txBody>
      </p:sp>
    </p:spTree>
    <p:extLst>
      <p:ext uri="{BB962C8B-B14F-4D97-AF65-F5344CB8AC3E}">
        <p14:creationId xmlns:p14="http://schemas.microsoft.com/office/powerpoint/2010/main" val="276035348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19212A7D-DF76-4BA0-BAC6-5862EF85AC74}" type="datetimeFigureOut">
              <a:rPr lang="da-DK" smtClean="0"/>
              <a:t>27-08-2021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E9F7F4EB-C279-4F36-827B-1E6CAC19BBA2}" type="slidenum">
              <a:rPr lang="da-DK" smtClean="0"/>
              <a:t>‹nr.›</a:t>
            </a:fld>
            <a:endParaRPr lang="da-DK"/>
          </a:p>
        </p:txBody>
      </p:sp>
    </p:spTree>
    <p:extLst>
      <p:ext uri="{BB962C8B-B14F-4D97-AF65-F5344CB8AC3E}">
        <p14:creationId xmlns:p14="http://schemas.microsoft.com/office/powerpoint/2010/main" val="288283876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19212A7D-DF76-4BA0-BAC6-5862EF85AC74}" type="datetimeFigureOut">
              <a:rPr lang="da-DK" smtClean="0"/>
              <a:t>27-08-2021</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E9F7F4EB-C279-4F36-827B-1E6CAC19BBA2}" type="slidenum">
              <a:rPr lang="da-DK" smtClean="0"/>
              <a:t>‹nr.›</a:t>
            </a:fld>
            <a:endParaRPr lang="da-DK"/>
          </a:p>
        </p:txBody>
      </p:sp>
    </p:spTree>
    <p:extLst>
      <p:ext uri="{BB962C8B-B14F-4D97-AF65-F5344CB8AC3E}">
        <p14:creationId xmlns:p14="http://schemas.microsoft.com/office/powerpoint/2010/main" val="1217285304"/>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smtClean="0"/>
              <a:t>Klik for at redigere i master</a:t>
            </a:r>
            <a:endParaRPr lang="da-DK"/>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CA09B068-0DCC-473E-A695-BD9C691F3791}" type="datetimeFigureOut">
              <a:rPr lang="da-DK" smtClean="0"/>
              <a:t>27-08-2021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8620D980-315D-4B8E-922D-3D7EBFA2B838}" type="slidenum">
              <a:rPr lang="da-DK" smtClean="0"/>
              <a:t>‹nr.›</a:t>
            </a:fld>
            <a:endParaRPr lang="da-DK"/>
          </a:p>
        </p:txBody>
      </p:sp>
    </p:spTree>
    <p:extLst>
      <p:ext uri="{BB962C8B-B14F-4D97-AF65-F5344CB8AC3E}">
        <p14:creationId xmlns:p14="http://schemas.microsoft.com/office/powerpoint/2010/main" val="115991489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CA09B068-0DCC-473E-A695-BD9C691F3791}" type="datetimeFigureOut">
              <a:rPr lang="da-DK" smtClean="0"/>
              <a:t>27-08-2021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8620D980-315D-4B8E-922D-3D7EBFA2B838}" type="slidenum">
              <a:rPr lang="da-DK" smtClean="0"/>
              <a:t>‹nr.›</a:t>
            </a:fld>
            <a:endParaRPr lang="da-DK"/>
          </a:p>
        </p:txBody>
      </p:sp>
    </p:spTree>
    <p:extLst>
      <p:ext uri="{BB962C8B-B14F-4D97-AF65-F5344CB8AC3E}">
        <p14:creationId xmlns:p14="http://schemas.microsoft.com/office/powerpoint/2010/main" val="11007265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smtClean="0"/>
              <a:t>Klik for at redigere i master</a:t>
            </a:r>
            <a:endParaRPr lang="da-DK"/>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smtClean="0"/>
              <a:t>Rediger typografien i masterens</a:t>
            </a:r>
          </a:p>
        </p:txBody>
      </p:sp>
      <p:sp>
        <p:nvSpPr>
          <p:cNvPr id="4" name="Pladsholder til dato 3"/>
          <p:cNvSpPr>
            <a:spLocks noGrp="1"/>
          </p:cNvSpPr>
          <p:nvPr>
            <p:ph type="dt" sz="half" idx="10"/>
          </p:nvPr>
        </p:nvSpPr>
        <p:spPr/>
        <p:txBody>
          <a:bodyPr/>
          <a:lstStyle/>
          <a:p>
            <a:fld id="{CA09B068-0DCC-473E-A695-BD9C691F3791}" type="datetimeFigureOut">
              <a:rPr lang="da-DK" smtClean="0"/>
              <a:t>27-08-2021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8620D980-315D-4B8E-922D-3D7EBFA2B838}" type="slidenum">
              <a:rPr lang="da-DK" smtClean="0"/>
              <a:t>‹nr.›</a:t>
            </a:fld>
            <a:endParaRPr lang="da-DK"/>
          </a:p>
        </p:txBody>
      </p:sp>
    </p:spTree>
    <p:extLst>
      <p:ext uri="{BB962C8B-B14F-4D97-AF65-F5344CB8AC3E}">
        <p14:creationId xmlns:p14="http://schemas.microsoft.com/office/powerpoint/2010/main" val="119185002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838200" y="1825625"/>
            <a:ext cx="5181600" cy="435133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6172200" y="1825625"/>
            <a:ext cx="5181600" cy="435133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CA09B068-0DCC-473E-A695-BD9C691F3791}" type="datetimeFigureOut">
              <a:rPr lang="da-DK" smtClean="0"/>
              <a:t>27-08-2021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8620D980-315D-4B8E-922D-3D7EBFA2B838}" type="slidenum">
              <a:rPr lang="da-DK" smtClean="0"/>
              <a:t>‹nr.›</a:t>
            </a:fld>
            <a:endParaRPr lang="da-DK"/>
          </a:p>
        </p:txBody>
      </p:sp>
    </p:spTree>
    <p:extLst>
      <p:ext uri="{BB962C8B-B14F-4D97-AF65-F5344CB8AC3E}">
        <p14:creationId xmlns:p14="http://schemas.microsoft.com/office/powerpoint/2010/main" val="354965201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smtClean="0"/>
              <a:t>Klik for at redigere i master</a:t>
            </a:r>
            <a:endParaRPr lang="da-DK"/>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4" name="Pladsholder til indhold 3"/>
          <p:cNvSpPr>
            <a:spLocks noGrp="1"/>
          </p:cNvSpPr>
          <p:nvPr>
            <p:ph sz="half" idx="2"/>
          </p:nvPr>
        </p:nvSpPr>
        <p:spPr>
          <a:xfrm>
            <a:off x="839788" y="2505075"/>
            <a:ext cx="5157787" cy="368458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6" name="Pladsholder til indhold 5"/>
          <p:cNvSpPr>
            <a:spLocks noGrp="1"/>
          </p:cNvSpPr>
          <p:nvPr>
            <p:ph sz="quarter" idx="4"/>
          </p:nvPr>
        </p:nvSpPr>
        <p:spPr>
          <a:xfrm>
            <a:off x="6172200" y="2505075"/>
            <a:ext cx="5183188" cy="368458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CA09B068-0DCC-473E-A695-BD9C691F3791}" type="datetimeFigureOut">
              <a:rPr lang="da-DK" smtClean="0"/>
              <a:t>27-08-2021</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8620D980-315D-4B8E-922D-3D7EBFA2B838}" type="slidenum">
              <a:rPr lang="da-DK" smtClean="0"/>
              <a:t>‹nr.›</a:t>
            </a:fld>
            <a:endParaRPr lang="da-DK"/>
          </a:p>
        </p:txBody>
      </p:sp>
    </p:spTree>
    <p:extLst>
      <p:ext uri="{BB962C8B-B14F-4D97-AF65-F5344CB8AC3E}">
        <p14:creationId xmlns:p14="http://schemas.microsoft.com/office/powerpoint/2010/main" val="31406988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CA09B068-0DCC-473E-A695-BD9C691F3791}" type="datetimeFigureOut">
              <a:rPr lang="da-DK" smtClean="0"/>
              <a:t>27-08-2021</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8620D980-315D-4B8E-922D-3D7EBFA2B838}" type="slidenum">
              <a:rPr lang="da-DK" smtClean="0"/>
              <a:t>‹nr.›</a:t>
            </a:fld>
            <a:endParaRPr lang="da-DK"/>
          </a:p>
        </p:txBody>
      </p:sp>
    </p:spTree>
    <p:extLst>
      <p:ext uri="{BB962C8B-B14F-4D97-AF65-F5344CB8AC3E}">
        <p14:creationId xmlns:p14="http://schemas.microsoft.com/office/powerpoint/2010/main" val="38662015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CA09B068-0DCC-473E-A695-BD9C691F3791}" type="datetimeFigureOut">
              <a:rPr lang="da-DK" smtClean="0"/>
              <a:t>27-08-2021</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8620D980-315D-4B8E-922D-3D7EBFA2B838}" type="slidenum">
              <a:rPr lang="da-DK" smtClean="0"/>
              <a:t>‹nr.›</a:t>
            </a:fld>
            <a:endParaRPr lang="da-DK"/>
          </a:p>
        </p:txBody>
      </p:sp>
    </p:spTree>
    <p:extLst>
      <p:ext uri="{BB962C8B-B14F-4D97-AF65-F5344CB8AC3E}">
        <p14:creationId xmlns:p14="http://schemas.microsoft.com/office/powerpoint/2010/main" val="1616606345"/>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da-DK"/>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Rediger typografien i masterens</a:t>
            </a:r>
          </a:p>
        </p:txBody>
      </p:sp>
      <p:sp>
        <p:nvSpPr>
          <p:cNvPr id="5" name="Pladsholder til dato 4"/>
          <p:cNvSpPr>
            <a:spLocks noGrp="1"/>
          </p:cNvSpPr>
          <p:nvPr>
            <p:ph type="dt" sz="half" idx="10"/>
          </p:nvPr>
        </p:nvSpPr>
        <p:spPr/>
        <p:txBody>
          <a:bodyPr/>
          <a:lstStyle/>
          <a:p>
            <a:fld id="{CA09B068-0DCC-473E-A695-BD9C691F3791}" type="datetimeFigureOut">
              <a:rPr lang="da-DK" smtClean="0"/>
              <a:t>27-08-2021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8620D980-315D-4B8E-922D-3D7EBFA2B838}" type="slidenum">
              <a:rPr lang="da-DK" smtClean="0"/>
              <a:t>‹nr.›</a:t>
            </a:fld>
            <a:endParaRPr lang="da-DK"/>
          </a:p>
        </p:txBody>
      </p:sp>
    </p:spTree>
    <p:extLst>
      <p:ext uri="{BB962C8B-B14F-4D97-AF65-F5344CB8AC3E}">
        <p14:creationId xmlns:p14="http://schemas.microsoft.com/office/powerpoint/2010/main" val="3740412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useslide grøn">
    <p:spTree>
      <p:nvGrpSpPr>
        <p:cNvPr id="1" name=""/>
        <p:cNvGrpSpPr/>
        <p:nvPr/>
      </p:nvGrpSpPr>
      <p:grpSpPr>
        <a:xfrm>
          <a:off x="0" y="0"/>
          <a:ext cx="0" cy="0"/>
          <a:chOff x="0" y="0"/>
          <a:chExt cx="0" cy="0"/>
        </a:xfrm>
      </p:grpSpPr>
      <p:sp>
        <p:nvSpPr>
          <p:cNvPr id="13" name="Pladsholder til tekst 7"/>
          <p:cNvSpPr>
            <a:spLocks noGrp="1"/>
          </p:cNvSpPr>
          <p:nvPr>
            <p:ph type="body" sz="quarter" idx="16"/>
          </p:nvPr>
        </p:nvSpPr>
        <p:spPr>
          <a:xfrm>
            <a:off x="5609861" y="3328192"/>
            <a:ext cx="960000" cy="28800"/>
          </a:xfrm>
          <a:prstGeom prst="rect">
            <a:avLst/>
          </a:prstGeom>
          <a:solidFill>
            <a:schemeClr val="bg1"/>
          </a:solidFill>
        </p:spPr>
        <p:txBody>
          <a:bodyPr/>
          <a:lstStyle>
            <a:lvl1pPr marL="0" indent="0">
              <a:buNone/>
              <a:defRPr sz="100">
                <a:solidFill>
                  <a:schemeClr val="bg1"/>
                </a:solidFill>
              </a:defRPr>
            </a:lvl1pPr>
          </a:lstStyle>
          <a:p>
            <a:pPr lvl="0"/>
            <a:r>
              <a:rPr lang="da-DK" smtClean="0"/>
              <a:t>Rediger typografien i masterens</a:t>
            </a:r>
          </a:p>
        </p:txBody>
      </p:sp>
      <p:sp>
        <p:nvSpPr>
          <p:cNvPr id="14" name="Undertitel 2"/>
          <p:cNvSpPr>
            <a:spLocks noGrp="1"/>
          </p:cNvSpPr>
          <p:nvPr>
            <p:ph type="subTitle" idx="1"/>
          </p:nvPr>
        </p:nvSpPr>
        <p:spPr>
          <a:xfrm>
            <a:off x="5604453" y="3508412"/>
            <a:ext cx="5772631" cy="496652"/>
          </a:xfrm>
          <a:prstGeom prst="rect">
            <a:avLst/>
          </a:prstGeom>
        </p:spPr>
        <p:txBody>
          <a:bodyPr/>
          <a:lstStyle>
            <a:lvl1pPr marL="0" indent="0" algn="l">
              <a:buNone/>
              <a:defRPr sz="22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smtClean="0"/>
              <a:t>Klik for at redigere undertiteltypografien i masteren</a:t>
            </a:r>
            <a:endParaRPr lang="en-GB" dirty="0"/>
          </a:p>
        </p:txBody>
      </p:sp>
      <p:sp>
        <p:nvSpPr>
          <p:cNvPr id="6"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7"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Tree>
    <p:extLst>
      <p:ext uri="{BB962C8B-B14F-4D97-AF65-F5344CB8AC3E}">
        <p14:creationId xmlns:p14="http://schemas.microsoft.com/office/powerpoint/2010/main" val="3831322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da-DK"/>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Rediger typografien i masterens</a:t>
            </a:r>
          </a:p>
        </p:txBody>
      </p:sp>
      <p:sp>
        <p:nvSpPr>
          <p:cNvPr id="5" name="Pladsholder til dato 4"/>
          <p:cNvSpPr>
            <a:spLocks noGrp="1"/>
          </p:cNvSpPr>
          <p:nvPr>
            <p:ph type="dt" sz="half" idx="10"/>
          </p:nvPr>
        </p:nvSpPr>
        <p:spPr/>
        <p:txBody>
          <a:bodyPr/>
          <a:lstStyle/>
          <a:p>
            <a:fld id="{CA09B068-0DCC-473E-A695-BD9C691F3791}" type="datetimeFigureOut">
              <a:rPr lang="da-DK" smtClean="0"/>
              <a:t>27-08-2021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8620D980-315D-4B8E-922D-3D7EBFA2B838}" type="slidenum">
              <a:rPr lang="da-DK" smtClean="0"/>
              <a:t>‹nr.›</a:t>
            </a:fld>
            <a:endParaRPr lang="da-DK"/>
          </a:p>
        </p:txBody>
      </p:sp>
    </p:spTree>
    <p:extLst>
      <p:ext uri="{BB962C8B-B14F-4D97-AF65-F5344CB8AC3E}">
        <p14:creationId xmlns:p14="http://schemas.microsoft.com/office/powerpoint/2010/main" val="11798675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CA09B068-0DCC-473E-A695-BD9C691F3791}" type="datetimeFigureOut">
              <a:rPr lang="da-DK" smtClean="0"/>
              <a:t>27-08-2021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8620D980-315D-4B8E-922D-3D7EBFA2B838}" type="slidenum">
              <a:rPr lang="da-DK" smtClean="0"/>
              <a:t>‹nr.›</a:t>
            </a:fld>
            <a:endParaRPr lang="da-DK"/>
          </a:p>
        </p:txBody>
      </p:sp>
    </p:spTree>
    <p:extLst>
      <p:ext uri="{BB962C8B-B14F-4D97-AF65-F5344CB8AC3E}">
        <p14:creationId xmlns:p14="http://schemas.microsoft.com/office/powerpoint/2010/main" val="3084479393"/>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CA09B068-0DCC-473E-A695-BD9C691F3791}" type="datetimeFigureOut">
              <a:rPr lang="da-DK" smtClean="0"/>
              <a:t>27-08-2021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8620D980-315D-4B8E-922D-3D7EBFA2B838}" type="slidenum">
              <a:rPr lang="da-DK" smtClean="0"/>
              <a:t>‹nr.›</a:t>
            </a:fld>
            <a:endParaRPr lang="da-DK"/>
          </a:p>
        </p:txBody>
      </p:sp>
    </p:spTree>
    <p:extLst>
      <p:ext uri="{BB962C8B-B14F-4D97-AF65-F5344CB8AC3E}">
        <p14:creationId xmlns:p14="http://schemas.microsoft.com/office/powerpoint/2010/main" val="258277694"/>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a:t>
            </a:r>
            <a:endParaRPr lang="da-DK" dirty="0"/>
          </a:p>
        </p:txBody>
      </p:sp>
      <p:sp>
        <p:nvSpPr>
          <p:cNvPr id="3" name="Pladsholder til dato 2"/>
          <p:cNvSpPr>
            <a:spLocks noGrp="1"/>
          </p:cNvSpPr>
          <p:nvPr>
            <p:ph type="dt" sz="half" idx="10"/>
          </p:nvPr>
        </p:nvSpPr>
        <p:spPr/>
        <p:txBody>
          <a:bodyPr/>
          <a:lstStyle/>
          <a:p>
            <a:fld id="{CA09B068-0DCC-473E-A695-BD9C691F3791}" type="datetimeFigureOut">
              <a:rPr lang="da-DK" smtClean="0"/>
              <a:t>27-08-2021</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8620D980-315D-4B8E-922D-3D7EBFA2B838}" type="slidenum">
              <a:rPr lang="da-DK" smtClean="0"/>
              <a:t>‹nr.›</a:t>
            </a:fld>
            <a:endParaRPr lang="da-DK"/>
          </a:p>
        </p:txBody>
      </p:sp>
    </p:spTree>
    <p:extLst>
      <p:ext uri="{BB962C8B-B14F-4D97-AF65-F5344CB8AC3E}">
        <p14:creationId xmlns:p14="http://schemas.microsoft.com/office/powerpoint/2010/main" val="2754322750"/>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a:t>
            </a:r>
            <a:endParaRPr lang="da-DK" dirty="0"/>
          </a:p>
        </p:txBody>
      </p:sp>
      <p:sp>
        <p:nvSpPr>
          <p:cNvPr id="3" name="Pladsholder til dato 2"/>
          <p:cNvSpPr>
            <a:spLocks noGrp="1"/>
          </p:cNvSpPr>
          <p:nvPr>
            <p:ph type="dt" sz="half" idx="10"/>
          </p:nvPr>
        </p:nvSpPr>
        <p:spPr/>
        <p:txBody>
          <a:bodyPr/>
          <a:lstStyle/>
          <a:p>
            <a:fld id="{CA09B068-0DCC-473E-A695-BD9C691F3791}" type="datetimeFigureOut">
              <a:rPr lang="da-DK" smtClean="0"/>
              <a:t>27-08-2021</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8620D980-315D-4B8E-922D-3D7EBFA2B838}" type="slidenum">
              <a:rPr lang="da-DK" smtClean="0"/>
              <a:t>‹nr.›</a:t>
            </a:fld>
            <a:endParaRPr lang="da-DK"/>
          </a:p>
        </p:txBody>
      </p:sp>
    </p:spTree>
    <p:extLst>
      <p:ext uri="{BB962C8B-B14F-4D97-AF65-F5344CB8AC3E}">
        <p14:creationId xmlns:p14="http://schemas.microsoft.com/office/powerpoint/2010/main" val="912654574"/>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fld id="{CA09B068-0DCC-473E-A695-BD9C691F3791}" type="datetimeFigureOut">
              <a:rPr lang="da-DK" smtClean="0"/>
              <a:t>27-08-2021</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8620D980-315D-4B8E-922D-3D7EBFA2B838}" type="slidenum">
              <a:rPr lang="da-DK" smtClean="0"/>
              <a:t>‹nr.›</a:t>
            </a:fld>
            <a:endParaRPr lang="da-DK"/>
          </a:p>
        </p:txBody>
      </p:sp>
      <p:sp>
        <p:nvSpPr>
          <p:cNvPr id="6" name="Titel 5"/>
          <p:cNvSpPr>
            <a:spLocks noGrp="1"/>
          </p:cNvSpPr>
          <p:nvPr>
            <p:ph type="title"/>
          </p:nvPr>
        </p:nvSpPr>
        <p:spPr/>
        <p:txBody>
          <a:bodyPr/>
          <a:lstStyle/>
          <a:p>
            <a:r>
              <a:rPr lang="da-DK" smtClean="0"/>
              <a:t>Klik for at redigere i master</a:t>
            </a:r>
            <a:endParaRPr lang="da-DK"/>
          </a:p>
        </p:txBody>
      </p:sp>
    </p:spTree>
    <p:extLst>
      <p:ext uri="{BB962C8B-B14F-4D97-AF65-F5344CB8AC3E}">
        <p14:creationId xmlns:p14="http://schemas.microsoft.com/office/powerpoint/2010/main" val="194620130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lede 3">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0" y="0"/>
            <a:ext cx="12192000" cy="6858000"/>
          </a:xfrm>
          <a:prstGeom prst="rect">
            <a:avLst/>
          </a:prstGeom>
        </p:spPr>
      </p:pic>
      <p:sp>
        <p:nvSpPr>
          <p:cNvPr id="2" name="Titel 1"/>
          <p:cNvSpPr>
            <a:spLocks noGrp="1"/>
          </p:cNvSpPr>
          <p:nvPr>
            <p:ph type="ctrTitle"/>
          </p:nvPr>
        </p:nvSpPr>
        <p:spPr>
          <a:xfrm>
            <a:off x="5231904" y="2265536"/>
            <a:ext cx="5484101" cy="2387600"/>
          </a:xfrm>
        </p:spPr>
        <p:txBody>
          <a:bodyPr anchor="ctr"/>
          <a:lstStyle>
            <a:lvl1pPr algn="l">
              <a:defRPr sz="3000" b="0">
                <a:solidFill>
                  <a:schemeClr val="bg1"/>
                </a:solidFill>
              </a:defRPr>
            </a:lvl1pPr>
          </a:lstStyle>
          <a:p>
            <a:r>
              <a:rPr lang="da-DK" smtClean="0"/>
              <a:t>Klik for at redigere i master</a:t>
            </a:r>
            <a:endParaRPr lang="da-DK" dirty="0"/>
          </a:p>
        </p:txBody>
      </p:sp>
      <p:sp>
        <p:nvSpPr>
          <p:cNvPr id="20" name="Tekstfelt 19"/>
          <p:cNvSpPr txBox="1"/>
          <p:nvPr/>
        </p:nvSpPr>
        <p:spPr>
          <a:xfrm>
            <a:off x="-1584853" y="152637"/>
            <a:ext cx="1488165" cy="1631216"/>
          </a:xfrm>
          <a:prstGeom prst="rect">
            <a:avLst/>
          </a:prstGeom>
          <a:noFill/>
        </p:spPr>
        <p:txBody>
          <a:bodyPr wrap="square" rtlCol="0">
            <a:spAutoFit/>
          </a:bodyPr>
          <a:lstStyle/>
          <a:p>
            <a:pPr algn="l"/>
            <a:r>
              <a:rPr lang="da-DK" sz="1000" b="1" dirty="0"/>
              <a:t>For at indsætte</a:t>
            </a:r>
            <a:r>
              <a:rPr lang="da-DK" sz="1000" b="1" baseline="0" dirty="0"/>
              <a:t> et billede</a:t>
            </a:r>
            <a:r>
              <a:rPr lang="da-DK" sz="1000" baseline="0" dirty="0"/>
              <a:t>:</a:t>
            </a:r>
          </a:p>
          <a:p>
            <a:pPr algn="l"/>
            <a:endParaRPr lang="da-DK" sz="1000" baseline="0" dirty="0"/>
          </a:p>
          <a:p>
            <a:pPr algn="l"/>
            <a:r>
              <a:rPr lang="da-DK" sz="1000" baseline="0" dirty="0"/>
              <a:t>Brug først ikonet i midten til at vælg et billede, læg herefter billedet bagerst, ved at højreklikke i billedet, og vælge ”send bagerst”.</a:t>
            </a:r>
            <a:endParaRPr lang="da-DK" sz="1000" dirty="0"/>
          </a:p>
        </p:txBody>
      </p:sp>
      <p:sp>
        <p:nvSpPr>
          <p:cNvPr id="19"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21"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22" name="Pladsholder til tekst 5" descr="Socialstyrelsen Logo" title="Socialstyrelsen Logo"/>
          <p:cNvSpPr>
            <a:spLocks noGrp="1"/>
          </p:cNvSpPr>
          <p:nvPr>
            <p:ph type="body" sz="quarter" idx="11"/>
          </p:nvPr>
        </p:nvSpPr>
        <p:spPr>
          <a:xfrm>
            <a:off x="840000" y="2998800"/>
            <a:ext cx="2136000" cy="547200"/>
          </a:xfrm>
          <a:prstGeom prst="rect">
            <a:avLst/>
          </a:prstGeom>
          <a:blipFill>
            <a:blip r:embed="rId3"/>
            <a:stretch>
              <a:fillRect/>
            </a:stretch>
          </a:blipFill>
        </p:spPr>
        <p:txBody>
          <a:bodyPr/>
          <a:lstStyle>
            <a:lvl1pPr marL="0" indent="0">
              <a:buNone/>
              <a:defRPr sz="100">
                <a:solidFill>
                  <a:schemeClr val="bg1"/>
                </a:solidFill>
              </a:defRPr>
            </a:lvl1pPr>
          </a:lstStyle>
          <a:p>
            <a:pPr lvl="0"/>
            <a:r>
              <a:rPr lang="da-DK" smtClean="0"/>
              <a:t>Rediger typografien i masterens</a:t>
            </a:r>
          </a:p>
        </p:txBody>
      </p:sp>
      <p:sp>
        <p:nvSpPr>
          <p:cNvPr id="23" name="Pladsholder til tekst 5" descr="Socialstyrelsens pay-off" title="Socialstyrelsens pay-off"/>
          <p:cNvSpPr>
            <a:spLocks noGrp="1"/>
          </p:cNvSpPr>
          <p:nvPr>
            <p:ph type="body" sz="quarter" idx="16"/>
          </p:nvPr>
        </p:nvSpPr>
        <p:spPr>
          <a:xfrm>
            <a:off x="5232000" y="6188400"/>
            <a:ext cx="1353600" cy="298800"/>
          </a:xfrm>
          <a:prstGeom prst="rect">
            <a:avLst/>
          </a:prstGeom>
          <a:blipFill>
            <a:blip r:embed="rId4"/>
            <a:stretch>
              <a:fillRect/>
            </a:stretch>
          </a:blipFill>
        </p:spPr>
        <p:txBody>
          <a:bodyPr tIns="1296000" bIns="144000"/>
          <a:lstStyle>
            <a:lvl1pPr marL="0" indent="0">
              <a:buNone/>
              <a:defRPr sz="100">
                <a:solidFill>
                  <a:schemeClr val="bg1"/>
                </a:solidFill>
              </a:defRPr>
            </a:lvl1pPr>
          </a:lstStyle>
          <a:p>
            <a:pPr lvl="0"/>
            <a:r>
              <a:rPr lang="da-DK" smtClean="0"/>
              <a:t>Rediger typografien i masterens</a:t>
            </a:r>
          </a:p>
        </p:txBody>
      </p:sp>
    </p:spTree>
    <p:extLst>
      <p:ext uri="{BB962C8B-B14F-4D97-AF65-F5344CB8AC3E}">
        <p14:creationId xmlns:p14="http://schemas.microsoft.com/office/powerpoint/2010/main" val="819994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lede 4">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0" y="0"/>
            <a:ext cx="12192000" cy="6858000"/>
          </a:xfrm>
          <a:prstGeom prst="rect">
            <a:avLst/>
          </a:prstGeom>
        </p:spPr>
      </p:pic>
      <p:sp>
        <p:nvSpPr>
          <p:cNvPr id="2" name="Titel 1"/>
          <p:cNvSpPr>
            <a:spLocks noGrp="1"/>
          </p:cNvSpPr>
          <p:nvPr>
            <p:ph type="ctrTitle"/>
          </p:nvPr>
        </p:nvSpPr>
        <p:spPr>
          <a:xfrm>
            <a:off x="5231904" y="2265536"/>
            <a:ext cx="5484101" cy="2387600"/>
          </a:xfrm>
        </p:spPr>
        <p:txBody>
          <a:bodyPr anchor="ctr"/>
          <a:lstStyle>
            <a:lvl1pPr algn="l">
              <a:defRPr sz="3000" b="0">
                <a:solidFill>
                  <a:schemeClr val="bg1"/>
                </a:solidFill>
              </a:defRPr>
            </a:lvl1pPr>
          </a:lstStyle>
          <a:p>
            <a:r>
              <a:rPr lang="da-DK" smtClean="0"/>
              <a:t>Klik for at redigere i master</a:t>
            </a:r>
            <a:endParaRPr lang="da-DK" dirty="0"/>
          </a:p>
        </p:txBody>
      </p:sp>
      <p:sp>
        <p:nvSpPr>
          <p:cNvPr id="20" name="Tekstfelt 19"/>
          <p:cNvSpPr txBox="1"/>
          <p:nvPr/>
        </p:nvSpPr>
        <p:spPr>
          <a:xfrm>
            <a:off x="-1584853" y="152637"/>
            <a:ext cx="1488165" cy="1631216"/>
          </a:xfrm>
          <a:prstGeom prst="rect">
            <a:avLst/>
          </a:prstGeom>
          <a:noFill/>
        </p:spPr>
        <p:txBody>
          <a:bodyPr wrap="square" rtlCol="0">
            <a:spAutoFit/>
          </a:bodyPr>
          <a:lstStyle/>
          <a:p>
            <a:pPr algn="l"/>
            <a:r>
              <a:rPr lang="da-DK" sz="1000" b="1" dirty="0"/>
              <a:t>For at indsætte</a:t>
            </a:r>
            <a:r>
              <a:rPr lang="da-DK" sz="1000" b="1" baseline="0" dirty="0"/>
              <a:t> et billede</a:t>
            </a:r>
            <a:r>
              <a:rPr lang="da-DK" sz="1000" baseline="0" dirty="0"/>
              <a:t>:</a:t>
            </a:r>
          </a:p>
          <a:p>
            <a:pPr algn="l"/>
            <a:endParaRPr lang="da-DK" sz="1000" baseline="0" dirty="0"/>
          </a:p>
          <a:p>
            <a:pPr algn="l"/>
            <a:r>
              <a:rPr lang="da-DK" sz="1000" baseline="0" dirty="0"/>
              <a:t>Brug først ikonet i midten til at vælg et billede, læg herefter billedet bagerst, ved at højreklikke i billedet, og vælge ”send bagerst”.</a:t>
            </a:r>
            <a:endParaRPr lang="da-DK" sz="1000" dirty="0"/>
          </a:p>
        </p:txBody>
      </p:sp>
      <p:sp>
        <p:nvSpPr>
          <p:cNvPr id="16"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7"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9" name="Pladsholder til tekst 5" descr="Socialstyrelsen Logo" title="Socialstyrelsen Logo"/>
          <p:cNvSpPr>
            <a:spLocks noGrp="1"/>
          </p:cNvSpPr>
          <p:nvPr>
            <p:ph type="body" sz="quarter" idx="11"/>
          </p:nvPr>
        </p:nvSpPr>
        <p:spPr>
          <a:xfrm>
            <a:off x="840000" y="2998800"/>
            <a:ext cx="2136000" cy="547200"/>
          </a:xfrm>
          <a:prstGeom prst="rect">
            <a:avLst/>
          </a:prstGeom>
          <a:blipFill>
            <a:blip r:embed="rId3"/>
            <a:stretch>
              <a:fillRect/>
            </a:stretch>
          </a:blipFill>
        </p:spPr>
        <p:txBody>
          <a:bodyPr/>
          <a:lstStyle>
            <a:lvl1pPr marL="0" indent="0">
              <a:buNone/>
              <a:defRPr sz="100">
                <a:solidFill>
                  <a:schemeClr val="bg1"/>
                </a:solidFill>
              </a:defRPr>
            </a:lvl1pPr>
          </a:lstStyle>
          <a:p>
            <a:pPr lvl="0"/>
            <a:r>
              <a:rPr lang="da-DK" smtClean="0"/>
              <a:t>Rediger typografien i masterens</a:t>
            </a:r>
          </a:p>
        </p:txBody>
      </p:sp>
      <p:sp>
        <p:nvSpPr>
          <p:cNvPr id="21" name="Pladsholder til tekst 5" descr="Socialstyrelsens pay-off" title="Socialstyrelsens pay-off"/>
          <p:cNvSpPr>
            <a:spLocks noGrp="1"/>
          </p:cNvSpPr>
          <p:nvPr>
            <p:ph type="body" sz="quarter" idx="16"/>
          </p:nvPr>
        </p:nvSpPr>
        <p:spPr>
          <a:xfrm>
            <a:off x="5232000" y="6188400"/>
            <a:ext cx="1353600" cy="298800"/>
          </a:xfrm>
          <a:prstGeom prst="rect">
            <a:avLst/>
          </a:prstGeom>
          <a:blipFill>
            <a:blip r:embed="rId4"/>
            <a:stretch>
              <a:fillRect/>
            </a:stretch>
          </a:blipFill>
        </p:spPr>
        <p:txBody>
          <a:bodyPr tIns="1296000" bIns="144000"/>
          <a:lstStyle>
            <a:lvl1pPr marL="0" indent="0">
              <a:buNone/>
              <a:defRPr sz="100">
                <a:solidFill>
                  <a:schemeClr val="bg1"/>
                </a:solidFill>
              </a:defRPr>
            </a:lvl1pPr>
          </a:lstStyle>
          <a:p>
            <a:pPr lvl="0"/>
            <a:r>
              <a:rPr lang="da-DK" smtClean="0"/>
              <a:t>Rediger typografien i masterens</a:t>
            </a:r>
          </a:p>
        </p:txBody>
      </p:sp>
    </p:spTree>
    <p:extLst>
      <p:ext uri="{BB962C8B-B14F-4D97-AF65-F5344CB8AC3E}">
        <p14:creationId xmlns:p14="http://schemas.microsoft.com/office/powerpoint/2010/main" val="3166247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lede 10">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0" y="0"/>
            <a:ext cx="12192000" cy="6858000"/>
          </a:xfrm>
          <a:prstGeom prst="rect">
            <a:avLst/>
          </a:prstGeom>
        </p:spPr>
      </p:pic>
      <p:sp>
        <p:nvSpPr>
          <p:cNvPr id="2" name="Titel 1"/>
          <p:cNvSpPr>
            <a:spLocks noGrp="1"/>
          </p:cNvSpPr>
          <p:nvPr>
            <p:ph type="ctrTitle"/>
          </p:nvPr>
        </p:nvSpPr>
        <p:spPr>
          <a:xfrm>
            <a:off x="5231904" y="2265536"/>
            <a:ext cx="5484101" cy="2387600"/>
          </a:xfrm>
        </p:spPr>
        <p:txBody>
          <a:bodyPr anchor="ctr"/>
          <a:lstStyle>
            <a:lvl1pPr algn="l">
              <a:defRPr sz="3000" b="0">
                <a:solidFill>
                  <a:schemeClr val="bg1"/>
                </a:solidFill>
              </a:defRPr>
            </a:lvl1pPr>
          </a:lstStyle>
          <a:p>
            <a:r>
              <a:rPr lang="da-DK" smtClean="0"/>
              <a:t>Klik for at redigere i master</a:t>
            </a:r>
            <a:endParaRPr lang="da-DK" dirty="0"/>
          </a:p>
        </p:txBody>
      </p:sp>
      <p:sp>
        <p:nvSpPr>
          <p:cNvPr id="20" name="Tekstfelt 19"/>
          <p:cNvSpPr txBox="1"/>
          <p:nvPr/>
        </p:nvSpPr>
        <p:spPr>
          <a:xfrm>
            <a:off x="-1584853" y="152637"/>
            <a:ext cx="1488165" cy="1631216"/>
          </a:xfrm>
          <a:prstGeom prst="rect">
            <a:avLst/>
          </a:prstGeom>
          <a:noFill/>
        </p:spPr>
        <p:txBody>
          <a:bodyPr wrap="square" rtlCol="0">
            <a:spAutoFit/>
          </a:bodyPr>
          <a:lstStyle/>
          <a:p>
            <a:pPr algn="l"/>
            <a:r>
              <a:rPr lang="da-DK" sz="1000" b="1" dirty="0"/>
              <a:t>For at indsætte</a:t>
            </a:r>
            <a:r>
              <a:rPr lang="da-DK" sz="1000" b="1" baseline="0" dirty="0"/>
              <a:t> et billede</a:t>
            </a:r>
            <a:r>
              <a:rPr lang="da-DK" sz="1000" baseline="0" dirty="0"/>
              <a:t>:</a:t>
            </a:r>
          </a:p>
          <a:p>
            <a:pPr algn="l"/>
            <a:endParaRPr lang="da-DK" sz="1000" baseline="0" dirty="0"/>
          </a:p>
          <a:p>
            <a:pPr algn="l"/>
            <a:r>
              <a:rPr lang="da-DK" sz="1000" baseline="0" dirty="0"/>
              <a:t>Brug først ikonet i midten til at vælg et billede, læg herefter billedet bagerst, ved at højreklikke i billedet, og vælge ”send bagerst”.</a:t>
            </a:r>
            <a:endParaRPr lang="da-DK" sz="1000" dirty="0"/>
          </a:p>
        </p:txBody>
      </p:sp>
      <p:sp>
        <p:nvSpPr>
          <p:cNvPr id="16" name="Pladsholder til tekst 7" descr="&quot;&quot;" title="&quot;&quot;"/>
          <p:cNvSpPr>
            <a:spLocks noGrp="1"/>
          </p:cNvSpPr>
          <p:nvPr>
            <p:ph type="body" sz="quarter" idx="14"/>
          </p:nvPr>
        </p:nvSpPr>
        <p:spPr>
          <a:xfrm rot="14880000">
            <a:off x="1713995" y="1672017"/>
            <a:ext cx="3708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7" name="Pladsholder til tekst 7" descr="&quot;&quot;" title="&quot;&quot;"/>
          <p:cNvSpPr>
            <a:spLocks noGrp="1"/>
          </p:cNvSpPr>
          <p:nvPr>
            <p:ph type="body" sz="quarter" idx="13"/>
          </p:nvPr>
        </p:nvSpPr>
        <p:spPr>
          <a:xfrm rot="17520000">
            <a:off x="1687005" y="5112169"/>
            <a:ext cx="3744000" cy="38400"/>
          </a:xfrm>
          <a:prstGeom prst="rect">
            <a:avLst/>
          </a:prstGeom>
          <a:solidFill>
            <a:schemeClr val="bg1"/>
          </a:solidFill>
        </p:spPr>
        <p:txBody>
          <a:bodyPr/>
          <a:lstStyle>
            <a:lvl1pPr marL="0" indent="0">
              <a:buNone/>
              <a:defRPr sz="100">
                <a:solidFill>
                  <a:schemeClr val="bg1"/>
                </a:solidFill>
              </a:defRPr>
            </a:lvl1pPr>
          </a:lstStyle>
          <a:p>
            <a:pPr lvl="0"/>
            <a:r>
              <a:rPr lang="da-DK" noProof="0" smtClean="0"/>
              <a:t>Rediger typografien i masterens</a:t>
            </a:r>
          </a:p>
        </p:txBody>
      </p:sp>
      <p:sp>
        <p:nvSpPr>
          <p:cNvPr id="19" name="Pladsholder til tekst 5" descr="Socialstyrelsen Logo" title="Socialstyrelsen Logo"/>
          <p:cNvSpPr>
            <a:spLocks noGrp="1"/>
          </p:cNvSpPr>
          <p:nvPr>
            <p:ph type="body" sz="quarter" idx="11"/>
          </p:nvPr>
        </p:nvSpPr>
        <p:spPr>
          <a:xfrm>
            <a:off x="840000" y="2998800"/>
            <a:ext cx="2136000" cy="547200"/>
          </a:xfrm>
          <a:prstGeom prst="rect">
            <a:avLst/>
          </a:prstGeom>
          <a:blipFill>
            <a:blip r:embed="rId3"/>
            <a:stretch>
              <a:fillRect/>
            </a:stretch>
          </a:blipFill>
        </p:spPr>
        <p:txBody>
          <a:bodyPr/>
          <a:lstStyle>
            <a:lvl1pPr marL="0" indent="0">
              <a:buNone/>
              <a:defRPr sz="100">
                <a:solidFill>
                  <a:schemeClr val="bg1"/>
                </a:solidFill>
              </a:defRPr>
            </a:lvl1pPr>
          </a:lstStyle>
          <a:p>
            <a:pPr lvl="0"/>
            <a:r>
              <a:rPr lang="da-DK" smtClean="0"/>
              <a:t>Rediger typografien i masterens</a:t>
            </a:r>
          </a:p>
        </p:txBody>
      </p:sp>
      <p:sp>
        <p:nvSpPr>
          <p:cNvPr id="21" name="Pladsholder til tekst 5" descr="Socialstyrelsens pay-off" title="Socialstyrelsens pay-off"/>
          <p:cNvSpPr>
            <a:spLocks noGrp="1"/>
          </p:cNvSpPr>
          <p:nvPr>
            <p:ph type="body" sz="quarter" idx="16"/>
          </p:nvPr>
        </p:nvSpPr>
        <p:spPr>
          <a:xfrm>
            <a:off x="5232000" y="6188400"/>
            <a:ext cx="1353600" cy="298800"/>
          </a:xfrm>
          <a:prstGeom prst="rect">
            <a:avLst/>
          </a:prstGeom>
          <a:blipFill>
            <a:blip r:embed="rId4"/>
            <a:stretch>
              <a:fillRect/>
            </a:stretch>
          </a:blipFill>
        </p:spPr>
        <p:txBody>
          <a:bodyPr tIns="1296000" bIns="144000"/>
          <a:lstStyle>
            <a:lvl1pPr marL="0" indent="0">
              <a:buNone/>
              <a:defRPr sz="100">
                <a:solidFill>
                  <a:schemeClr val="bg1"/>
                </a:solidFill>
              </a:defRPr>
            </a:lvl1pPr>
          </a:lstStyle>
          <a:p>
            <a:pPr lvl="0"/>
            <a:r>
              <a:rPr lang="da-DK" smtClean="0"/>
              <a:t>Rediger typografien i masterens</a:t>
            </a:r>
          </a:p>
        </p:txBody>
      </p:sp>
    </p:spTree>
    <p:extLst>
      <p:ext uri="{BB962C8B-B14F-4D97-AF65-F5344CB8AC3E}">
        <p14:creationId xmlns:p14="http://schemas.microsoft.com/office/powerpoint/2010/main" val="3629262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3.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199" y="360000"/>
            <a:ext cx="10515600" cy="612000"/>
          </a:xfrm>
          <a:prstGeom prst="rect">
            <a:avLst/>
          </a:prstGeom>
        </p:spPr>
        <p:txBody>
          <a:bodyPr vert="horz" lIns="0" tIns="0" rIns="0" bIns="0" rtlCol="0" anchor="ctr">
            <a:noAutofit/>
          </a:bodyPr>
          <a:lstStyle/>
          <a:p>
            <a:endParaRPr lang="da-DK" dirty="0"/>
          </a:p>
        </p:txBody>
      </p:sp>
      <p:sp>
        <p:nvSpPr>
          <p:cNvPr id="4" name="Pladsholder til dato 3"/>
          <p:cNvSpPr>
            <a:spLocks noGrp="1"/>
          </p:cNvSpPr>
          <p:nvPr>
            <p:ph type="dt" sz="half" idx="2"/>
          </p:nvPr>
        </p:nvSpPr>
        <p:spPr>
          <a:xfrm>
            <a:off x="8610600" y="6052208"/>
            <a:ext cx="2743200" cy="365125"/>
          </a:xfrm>
          <a:prstGeom prst="rect">
            <a:avLst/>
          </a:prstGeom>
        </p:spPr>
        <p:txBody>
          <a:bodyPr vert="horz" lIns="0" tIns="0" rIns="0" bIns="0" rtlCol="0" anchor="ctr">
            <a:noAutofit/>
          </a:bodyPr>
          <a:lstStyle>
            <a:lvl1pPr algn="r">
              <a:defRPr sz="900" b="1">
                <a:solidFill>
                  <a:schemeClr val="tx2"/>
                </a:solidFill>
              </a:defRPr>
            </a:lvl1pPr>
          </a:lstStyle>
          <a:p>
            <a:fld id="{471CBC69-08FB-4F55-A176-0B3D6926F58C}" type="datetime2">
              <a:rPr lang="da-DK" smtClean="0"/>
              <a:t>27. august 2021</a:t>
            </a:fld>
            <a:endParaRPr lang="da-DK" dirty="0"/>
          </a:p>
        </p:txBody>
      </p:sp>
      <p:sp>
        <p:nvSpPr>
          <p:cNvPr id="5" name="Pladsholder til sidefod 4"/>
          <p:cNvSpPr>
            <a:spLocks noGrp="1"/>
          </p:cNvSpPr>
          <p:nvPr>
            <p:ph type="ftr" sz="quarter" idx="3"/>
          </p:nvPr>
        </p:nvSpPr>
        <p:spPr>
          <a:xfrm>
            <a:off x="838199" y="6273316"/>
            <a:ext cx="6346079" cy="180020"/>
          </a:xfrm>
          <a:prstGeom prst="rect">
            <a:avLst/>
          </a:prstGeom>
        </p:spPr>
        <p:txBody>
          <a:bodyPr vert="horz" lIns="0" tIns="0" rIns="0" bIns="0" rtlCol="0" anchor="b">
            <a:noAutofit/>
          </a:bodyPr>
          <a:lstStyle>
            <a:lvl1pPr algn="l">
              <a:defRPr sz="900" b="0">
                <a:solidFill>
                  <a:schemeClr val="bg2"/>
                </a:solidFill>
              </a:defRPr>
            </a:lvl1pPr>
          </a:lstStyle>
          <a:p>
            <a:r>
              <a:rPr lang="da-DK" smtClean="0"/>
              <a:t>Voksenudredningsmetoden version 2.0</a:t>
            </a:r>
            <a:endParaRPr lang="da-DK" dirty="0"/>
          </a:p>
        </p:txBody>
      </p:sp>
      <p:sp>
        <p:nvSpPr>
          <p:cNvPr id="6" name="Pladsholder til slidenummer 5"/>
          <p:cNvSpPr>
            <a:spLocks noGrp="1"/>
          </p:cNvSpPr>
          <p:nvPr>
            <p:ph type="sldNum" sz="quarter" idx="4"/>
          </p:nvPr>
        </p:nvSpPr>
        <p:spPr>
          <a:xfrm>
            <a:off x="8610600" y="6356352"/>
            <a:ext cx="2743200" cy="365125"/>
          </a:xfrm>
          <a:prstGeom prst="rect">
            <a:avLst/>
          </a:prstGeom>
        </p:spPr>
        <p:txBody>
          <a:bodyPr vert="horz" lIns="0" tIns="0" rIns="0" bIns="0" rtlCol="0" anchor="ctr">
            <a:noAutofit/>
          </a:bodyPr>
          <a:lstStyle>
            <a:lvl1pPr algn="r">
              <a:defRPr sz="900">
                <a:solidFill>
                  <a:schemeClr val="bg1"/>
                </a:solidFill>
              </a:defRPr>
            </a:lvl1pPr>
          </a:lstStyle>
          <a:p>
            <a:fld id="{1C4DB2EE-0873-4EBD-BD17-6A767A2B9A33}" type="slidenum">
              <a:rPr lang="da-DK" smtClean="0"/>
              <a:pPr/>
              <a:t>‹nr.›</a:t>
            </a:fld>
            <a:endParaRPr lang="da-DK" dirty="0"/>
          </a:p>
        </p:txBody>
      </p:sp>
      <p:sp>
        <p:nvSpPr>
          <p:cNvPr id="8" name="Pladsholder til tekst 7"/>
          <p:cNvSpPr>
            <a:spLocks noGrp="1"/>
          </p:cNvSpPr>
          <p:nvPr>
            <p:ph type="body" idx="1"/>
          </p:nvPr>
        </p:nvSpPr>
        <p:spPr>
          <a:xfrm>
            <a:off x="838200" y="1628776"/>
            <a:ext cx="10515600" cy="4248497"/>
          </a:xfrm>
          <a:prstGeom prst="rect">
            <a:avLst/>
          </a:prstGeom>
        </p:spPr>
        <p:txBody>
          <a:bodyPr vert="horz" lIns="91440" tIns="45720" rIns="91440" bIns="45720" rtlCol="0">
            <a:normAutofit/>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GB" dirty="0"/>
          </a:p>
        </p:txBody>
      </p:sp>
    </p:spTree>
    <p:extLst>
      <p:ext uri="{BB962C8B-B14F-4D97-AF65-F5344CB8AC3E}">
        <p14:creationId xmlns:p14="http://schemas.microsoft.com/office/powerpoint/2010/main" val="209100554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88" r:id="rId3"/>
    <p:sldLayoutId id="2147483772" r:id="rId4"/>
    <p:sldLayoutId id="2147483761" r:id="rId5"/>
    <p:sldLayoutId id="2147483789" r:id="rId6"/>
    <p:sldLayoutId id="2147483769" r:id="rId7"/>
    <p:sldLayoutId id="2147483770" r:id="rId8"/>
    <p:sldLayoutId id="2147483776" r:id="rId9"/>
    <p:sldLayoutId id="2147483779" r:id="rId10"/>
    <p:sldLayoutId id="2147483765" r:id="rId11"/>
    <p:sldLayoutId id="2147483793" r:id="rId12"/>
    <p:sldLayoutId id="2147483773" r:id="rId13"/>
    <p:sldLayoutId id="2147483778" r:id="rId14"/>
    <p:sldLayoutId id="2147483763" r:id="rId15"/>
    <p:sldLayoutId id="2147483791" r:id="rId16"/>
    <p:sldLayoutId id="2147483768" r:id="rId17"/>
    <p:sldLayoutId id="2147483780" r:id="rId18"/>
    <p:sldLayoutId id="2147483764" r:id="rId19"/>
    <p:sldLayoutId id="2147483792" r:id="rId20"/>
    <p:sldLayoutId id="2147483771" r:id="rId21"/>
    <p:sldLayoutId id="2147483775" r:id="rId22"/>
    <p:sldLayoutId id="2147483777" r:id="rId23"/>
    <p:sldLayoutId id="2147483762" r:id="rId24"/>
    <p:sldLayoutId id="2147483790" r:id="rId25"/>
    <p:sldLayoutId id="2147483774" r:id="rId26"/>
    <p:sldLayoutId id="2147483766" r:id="rId27"/>
    <p:sldLayoutId id="2147483781" r:id="rId28"/>
    <p:sldLayoutId id="2147483782" r:id="rId29"/>
    <p:sldLayoutId id="2147483783" r:id="rId30"/>
    <p:sldLayoutId id="2147483784" r:id="rId31"/>
    <p:sldLayoutId id="2147483785" r:id="rId32"/>
    <p:sldLayoutId id="2147483797" r:id="rId33"/>
    <p:sldLayoutId id="2147483786" r:id="rId34"/>
    <p:sldLayoutId id="2147483787" r:id="rId35"/>
    <p:sldLayoutId id="2147483794" r:id="rId36"/>
    <p:sldLayoutId id="2147483795" r:id="rId37"/>
    <p:sldLayoutId id="2147483796" r:id="rId38"/>
    <p:sldLayoutId id="2147483767" r:id="rId39"/>
  </p:sldLayoutIdLst>
  <p:timing>
    <p:tnLst>
      <p:par>
        <p:cTn id="1" dur="indefinite" restart="never" nodeType="tmRoot"/>
      </p:par>
    </p:tnLst>
  </p:timing>
  <p:hf hdr="0" dt="0"/>
  <p:txStyles>
    <p:title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p:titleStyle>
    <p:bodyStyle>
      <a:lvl1pPr marL="180000" indent="-180000" algn="l" defTabSz="685800" rtl="0" eaLnBrk="1" latinLnBrk="0" hangingPunct="1">
        <a:lnSpc>
          <a:spcPct val="100000"/>
        </a:lnSpc>
        <a:spcBef>
          <a:spcPts val="750"/>
        </a:spcBef>
        <a:buFont typeface="Arial" panose="020B0604020202020204" pitchFamily="34" charset="0"/>
        <a:buChar char="•"/>
        <a:defRPr sz="1800" kern="1200">
          <a:solidFill>
            <a:schemeClr val="tx1"/>
          </a:solidFill>
          <a:latin typeface="+mn-lt"/>
          <a:ea typeface="+mn-ea"/>
          <a:cs typeface="+mn-cs"/>
        </a:defRPr>
      </a:lvl1pPr>
      <a:lvl2pPr marL="36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2pPr>
      <a:lvl3pPr marL="54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3pPr>
      <a:lvl4pPr marL="72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4pPr>
      <a:lvl5pPr marL="90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2" orient="horz" pos="1026" userDrawn="1">
          <p15:clr>
            <a:srgbClr val="F26B43"/>
          </p15:clr>
        </p15:guide>
        <p15:guide id="13" pos="513" userDrawn="1">
          <p15:clr>
            <a:srgbClr val="F26B43"/>
          </p15:clr>
        </p15:guide>
        <p15:guide id="14" pos="7167" userDrawn="1">
          <p15:clr>
            <a:srgbClr val="F26B43"/>
          </p15:clr>
        </p15:guide>
        <p15:guide id="15" orient="horz" pos="370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0000"/>
            <a:ext cx="10515600" cy="612000"/>
          </a:xfrm>
          <a:prstGeom prst="rect">
            <a:avLst/>
          </a:prstGeom>
        </p:spPr>
        <p:txBody>
          <a:bodyPr vert="horz" lIns="91440" tIns="45720" rIns="91440" bIns="45720" rtlCol="0" anchor="ctr">
            <a:norm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212A7D-DF76-4BA0-BAC6-5862EF85AC74}" type="datetimeFigureOut">
              <a:rPr lang="da-DK" smtClean="0"/>
              <a:t>27-08-2021</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F7F4EB-C279-4F36-827B-1E6CAC19BBA2}" type="slidenum">
              <a:rPr lang="da-DK" smtClean="0"/>
              <a:t>‹nr.›</a:t>
            </a:fld>
            <a:endParaRPr lang="da-DK"/>
          </a:p>
        </p:txBody>
      </p:sp>
    </p:spTree>
    <p:extLst>
      <p:ext uri="{BB962C8B-B14F-4D97-AF65-F5344CB8AC3E}">
        <p14:creationId xmlns:p14="http://schemas.microsoft.com/office/powerpoint/2010/main" val="1142353697"/>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09B068-0DCC-473E-A695-BD9C691F3791}" type="datetimeFigureOut">
              <a:rPr lang="da-DK" smtClean="0"/>
              <a:t>27-08-2021</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20D980-315D-4B8E-922D-3D7EBFA2B838}" type="slidenum">
              <a:rPr lang="da-DK" smtClean="0"/>
              <a:t>‹nr.›</a:t>
            </a:fld>
            <a:endParaRPr lang="da-DK"/>
          </a:p>
        </p:txBody>
      </p:sp>
    </p:spTree>
    <p:extLst>
      <p:ext uri="{BB962C8B-B14F-4D97-AF65-F5344CB8AC3E}">
        <p14:creationId xmlns:p14="http://schemas.microsoft.com/office/powerpoint/2010/main" val="262990645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2.xml"/></Relationships>
</file>

<file path=ppt/slides/_rels/slide10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94.xml"/><Relationship Id="rId1" Type="http://schemas.openxmlformats.org/officeDocument/2006/relationships/slideLayout" Target="../slideLayouts/slideLayout3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2.xml"/></Relationships>
</file>

<file path=ppt/slides/_rels/slide10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7.xml"/><Relationship Id="rId1" Type="http://schemas.openxmlformats.org/officeDocument/2006/relationships/slideLayout" Target="../slideLayouts/slideLayout3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2.xml"/></Relationships>
</file>

<file path=ppt/slides/_rels/slide10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0.xml"/><Relationship Id="rId1" Type="http://schemas.openxmlformats.org/officeDocument/2006/relationships/slideLayout" Target="../slideLayouts/slideLayout3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2.xml"/></Relationships>
</file>

<file path=ppt/slides/_rels/slide1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9.xml"/><Relationship Id="rId1" Type="http://schemas.openxmlformats.org/officeDocument/2006/relationships/slideLayout" Target="../slideLayouts/slideLayout3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2.xml"/></Relationships>
</file>

<file path=ppt/slides/_rels/slide12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17.xml"/><Relationship Id="rId1" Type="http://schemas.openxmlformats.org/officeDocument/2006/relationships/slideLayout" Target="../slideLayouts/slideLayout32.xml"/></Relationships>
</file>

<file path=ppt/slides/_rels/slide125.xml.rels><?xml version="1.0" encoding="UTF-8" standalone="yes"?>
<Relationships xmlns="http://schemas.openxmlformats.org/package/2006/relationships"><Relationship Id="rId3" Type="http://schemas.openxmlformats.org/officeDocument/2006/relationships/hyperlink" Target="https://socialstyrelsen.dk/tvaergaende-omrader/sagsbehandling/ny-voksenudredningsmetoden/redskaber-og-materiale/metodehandbog" TargetMode="External"/><Relationship Id="rId2" Type="http://schemas.openxmlformats.org/officeDocument/2006/relationships/notesSlide" Target="../notesSlides/notesSlide118.xml"/><Relationship Id="rId1" Type="http://schemas.openxmlformats.org/officeDocument/2006/relationships/slideLayout" Target="../slideLayouts/slideLayout32.xml"/><Relationship Id="rId4" Type="http://schemas.openxmlformats.org/officeDocument/2006/relationships/hyperlink" Target="https://www.kl.dk/media/24716/guide-til-ffb-v120.pdf"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19.xml"/><Relationship Id="rId1" Type="http://schemas.openxmlformats.org/officeDocument/2006/relationships/slideLayout" Target="../slideLayouts/slideLayout3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2.xml"/></Relationships>
</file>

<file path=ppt/slides/_rels/slide13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25.xml"/><Relationship Id="rId1" Type="http://schemas.openxmlformats.org/officeDocument/2006/relationships/slideLayout" Target="../slideLayouts/slideLayout32.xml"/></Relationships>
</file>

<file path=ppt/slides/_rels/slide133.xml.rels><?xml version="1.0" encoding="UTF-8" standalone="yes"?>
<Relationships xmlns="http://schemas.openxmlformats.org/package/2006/relationships"><Relationship Id="rId3" Type="http://schemas.openxmlformats.org/officeDocument/2006/relationships/hyperlink" Target="https://www.kl.dk/media/24716/guide-til-ffb-v120.pdf" TargetMode="External"/><Relationship Id="rId2" Type="http://schemas.openxmlformats.org/officeDocument/2006/relationships/hyperlink" Target="https://socialstyrelsen.dk/tvaergaende-omrader/sagsbehandling/ny-voksenudredningsmetoden/redskaber-og-materiale/metodehandbog" TargetMode="External"/><Relationship Id="rId1" Type="http://schemas.openxmlformats.org/officeDocument/2006/relationships/slideLayout" Target="../slideLayouts/slideLayout32.xml"/><Relationship Id="rId4" Type="http://schemas.openxmlformats.org/officeDocument/2006/relationships/hyperlink" Target="https://www.kl.dk/media/23548/overblik-faelleskommunalt-indsatskatalog-vers-200.pdf"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26.xml"/><Relationship Id="rId1" Type="http://schemas.openxmlformats.org/officeDocument/2006/relationships/slideLayout" Target="../slideLayouts/slideLayout3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2.xml"/></Relationships>
</file>

<file path=ppt/slides/_rels/slide14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9.xml"/><Relationship Id="rId1" Type="http://schemas.openxmlformats.org/officeDocument/2006/relationships/slideLayout" Target="../slideLayouts/slideLayout3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5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1.xml"/><Relationship Id="rId1" Type="http://schemas.openxmlformats.org/officeDocument/2006/relationships/slideLayout" Target="../slideLayouts/slideLayout32.xml"/></Relationships>
</file>

<file path=ppt/slides/_rels/slide15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2.xml"/><Relationship Id="rId1" Type="http://schemas.openxmlformats.org/officeDocument/2006/relationships/slideLayout" Target="../slideLayouts/slideLayout32.xml"/></Relationships>
</file>

<file path=ppt/slides/_rels/slide152.xml.rels><?xml version="1.0" encoding="UTF-8" standalone="yes"?>
<Relationships xmlns="http://schemas.openxmlformats.org/package/2006/relationships"><Relationship Id="rId3" Type="http://schemas.openxmlformats.org/officeDocument/2006/relationships/hyperlink" Target="https://www.kl.dk/media/24716/guide-til-ffb-v120.pdf" TargetMode="External"/><Relationship Id="rId2" Type="http://schemas.openxmlformats.org/officeDocument/2006/relationships/hyperlink" Target="https://socialstyrelsen.dk/tvaergaende-omrader/sagsbehandling/ny-voksenudredningsmetoden/redskaber-og-materiale/metodehandbog" TargetMode="External"/><Relationship Id="rId1" Type="http://schemas.openxmlformats.org/officeDocument/2006/relationships/slideLayout" Target="../slideLayouts/slideLayout32.xml"/></Relationships>
</file>

<file path=ppt/slides/_rels/slide15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43.xml"/><Relationship Id="rId1" Type="http://schemas.openxmlformats.org/officeDocument/2006/relationships/slideLayout" Target="../slideLayouts/slideLayout3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37.emf"/></Relationships>
</file>

<file path=ppt/slides/_rels/slide16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0.xml"/><Relationship Id="rId1" Type="http://schemas.openxmlformats.org/officeDocument/2006/relationships/slideLayout" Target="../slideLayouts/slideLayout32.xml"/></Relationships>
</file>

<file path=ppt/slides/_rels/slide16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51.xml"/><Relationship Id="rId1" Type="http://schemas.openxmlformats.org/officeDocument/2006/relationships/slideLayout" Target="../slideLayouts/slideLayout32.xml"/></Relationships>
</file>

<file path=ppt/slides/_rels/slide162.xml.rels><?xml version="1.0" encoding="UTF-8" standalone="yes"?>
<Relationships xmlns="http://schemas.openxmlformats.org/package/2006/relationships"><Relationship Id="rId3" Type="http://schemas.openxmlformats.org/officeDocument/2006/relationships/hyperlink" Target="https://www.kl.dk/media/24716/guide-til-ffb-v120.pdf" TargetMode="External"/><Relationship Id="rId2" Type="http://schemas.openxmlformats.org/officeDocument/2006/relationships/hyperlink" Target="https://socialstyrelsen.dk/tvaergaende-omrader/sagsbehandling/ny-voksenudredningsmetoden/redskaber-og-materiale/metodehandbog" TargetMode="External"/><Relationship Id="rId1" Type="http://schemas.openxmlformats.org/officeDocument/2006/relationships/slideLayout" Target="../slideLayouts/slideLayout32.xml"/></Relationships>
</file>

<file path=ppt/slides/_rels/slide16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52.xml"/><Relationship Id="rId1" Type="http://schemas.openxmlformats.org/officeDocument/2006/relationships/slideLayout" Target="../slideLayouts/slideLayout3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7.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37.emf"/></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3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2.xml"/></Relationships>
</file>

<file path=ppt/slides/_rels/slide17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5.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8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6.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hyperlink" Target="https://socialstyrelsen.dk/filer/tvaergaende/vum-2.0/vum_casehaefte_-2869-_socialstyrelsen_web.pdf" TargetMode="External"/><Relationship Id="rId2" Type="http://schemas.openxmlformats.org/officeDocument/2006/relationships/hyperlink" Target="https://socialstyrelsen.dk/tvaergaende-omrader/sagsbehandling/ny-voksenudredningsmetoden/redskaber-og-materiale/metodehandbog" TargetMode="External"/><Relationship Id="rId1" Type="http://schemas.openxmlformats.org/officeDocument/2006/relationships/slideLayout" Target="../slideLayouts/slideLayout32.xml"/><Relationship Id="rId4" Type="http://schemas.openxmlformats.org/officeDocument/2006/relationships/hyperlink" Target="https://socialstyrelsen.dk/filer/tvaergaende/vum-2.0/undervisningsmaterialer-til-vum-2.0/analysemodellen-i-vum-2-0-1.docx/view"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2.xml"/><Relationship Id="rId5" Type="http://schemas.openxmlformats.org/officeDocument/2006/relationships/image" Target="../media/image42.emf"/><Relationship Id="rId4" Type="http://schemas.openxmlformats.org/officeDocument/2006/relationships/image" Target="../media/image41.emf"/></Relationships>
</file>

<file path=ppt/slides/_rels/slide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3.emf"/><Relationship Id="rId7"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hyperlink" Target="https://socialstyrelsen.dk/filer/tvaergaende/vum-2.0/vum_casehaefte_-2869-_socialstyrelsen_web.pdf" TargetMode="External"/><Relationship Id="rId5" Type="http://schemas.openxmlformats.org/officeDocument/2006/relationships/hyperlink" Target="https://socialstyrelsen.dk/filer/tvaergaende/vum-2.0/vum_begrebshaefte_-2869-_socialstyrelsen_web.pdf" TargetMode="External"/><Relationship Id="rId4" Type="http://schemas.openxmlformats.org/officeDocument/2006/relationships/hyperlink" Target="https://socialstyrelsen.dk/tvaergaende-omrader/sagsbehandling/ny-voksenudredningsmetoden/redskaber-og-materiale/metodehandbo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8" Type="http://schemas.openxmlformats.org/officeDocument/2006/relationships/hyperlink" Target="https://www.kl.dk/media/24716/guide-til-ffb-v120.pdf" TargetMode="External"/><Relationship Id="rId3" Type="http://schemas.openxmlformats.org/officeDocument/2006/relationships/hyperlink" Target="https://socialstyrelsen.dk/filer/tvaergaende/vum-2.0/vum_casehaefte_-2869-_socialstyrelsen_web.pdf" TargetMode="External"/><Relationship Id="rId7" Type="http://schemas.openxmlformats.org/officeDocument/2006/relationships/hyperlink" Target="https://socialstyrelsen.dk/filer/tvaergaende/vum-2.0/undervisningsmaterialer-til-vum-2.0/analysemodellen-i-vum-2-0-1.docx/view" TargetMode="External"/><Relationship Id="rId2" Type="http://schemas.openxmlformats.org/officeDocument/2006/relationships/hyperlink" Target="https://socialstyrelsen.dk/tvaergaende-omrader/sagsbehandling/ny-voksenudredningsmetoden/redskaber-og-materiale/metodehandbog" TargetMode="External"/><Relationship Id="rId1" Type="http://schemas.openxmlformats.org/officeDocument/2006/relationships/slideLayout" Target="../slideLayouts/slideLayout32.xml"/><Relationship Id="rId6" Type="http://schemas.openxmlformats.org/officeDocument/2006/relationships/hyperlink" Target="https://socialstyrelsen.dk/filer/tvaergaende/vum-2.0/vum_borgerpjece_-2869-_socialstyrelsen_web.pdf" TargetMode="External"/><Relationship Id="rId5" Type="http://schemas.openxmlformats.org/officeDocument/2006/relationships/hyperlink" Target="https://socialstyrelsen.dk/filer/tvaergaende/vum-2.0/aegget_-2869-_socialstyrelsen_web.pdf" TargetMode="External"/><Relationship Id="rId4" Type="http://schemas.openxmlformats.org/officeDocument/2006/relationships/hyperlink" Target="https://socialstyrelsen.dk/filer/tvaergaende/vum-2.0/vum_begrebshaefte_-2869-_socialstyrelsen_web.pdf" TargetMode="External"/><Relationship Id="rId9" Type="http://schemas.openxmlformats.org/officeDocument/2006/relationships/hyperlink" Target="https://www.kl.dk/media/24101/funktionsevneguide-vers-200.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hyperlink" Target="https://socialstyrelsen.dk/filer/tvaergaende/vum-2.0/undervisningsmaterialer-til-vum-2.0/analysemodellen-i-vum-2-0-1.docx/view" TargetMode="External"/><Relationship Id="rId2" Type="http://schemas.openxmlformats.org/officeDocument/2006/relationships/hyperlink" Target="https://socialstyrelsen.dk/filer/tvaergaende/vum-2.0/aegget_-2869-_socialstyrelsen_web.pdf" TargetMode="External"/><Relationship Id="rId1" Type="http://schemas.openxmlformats.org/officeDocument/2006/relationships/slideLayout" Target="../slideLayouts/slideLayout32.xml"/><Relationship Id="rId5" Type="http://schemas.openxmlformats.org/officeDocument/2006/relationships/image" Target="../media/image27.emf"/><Relationship Id="rId4" Type="http://schemas.openxmlformats.org/officeDocument/2006/relationships/image" Target="../media/image26.emf"/></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32.xml"/><Relationship Id="rId5" Type="http://schemas.openxmlformats.org/officeDocument/2006/relationships/image" Target="../media/image45.emf"/><Relationship Id="rId4" Type="http://schemas.openxmlformats.org/officeDocument/2006/relationships/image" Target="../media/image44.emf"/></Relationships>
</file>

<file path=ppt/slides/_rels/slide5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5.xml"/><Relationship Id="rId1" Type="http://schemas.openxmlformats.org/officeDocument/2006/relationships/slideLayout" Target="../slideLayouts/slideLayout32.xml"/><Relationship Id="rId4" Type="http://schemas.openxmlformats.org/officeDocument/2006/relationships/image" Target="../media/image35.emf"/></Relationships>
</file>

<file path=ppt/slides/_rels/slide5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6.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8.xml"/><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0.xml"/><Relationship Id="rId1" Type="http://schemas.openxmlformats.org/officeDocument/2006/relationships/slideLayout" Target="../slideLayouts/slideLayout32.xml"/><Relationship Id="rId4" Type="http://schemas.openxmlformats.org/officeDocument/2006/relationships/image" Target="../media/image48.emf"/></Relationships>
</file>

<file path=ppt/slides/_rels/slide5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51.xml"/><Relationship Id="rId1" Type="http://schemas.openxmlformats.org/officeDocument/2006/relationships/slideLayout" Target="../slideLayouts/slideLayout32.xml"/><Relationship Id="rId4" Type="http://schemas.openxmlformats.org/officeDocument/2006/relationships/image" Target="../media/image48.emf"/></Relationships>
</file>

<file path=ppt/slides/_rels/slide5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2.xml"/><Relationship Id="rId1" Type="http://schemas.openxmlformats.org/officeDocument/2006/relationships/slideLayout" Target="../slideLayouts/slideLayout32.xml"/><Relationship Id="rId4" Type="http://schemas.openxmlformats.org/officeDocument/2006/relationships/image" Target="../media/image48.emf"/></Relationships>
</file>

<file path=ppt/slides/_rels/slide5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3.xml"/><Relationship Id="rId1" Type="http://schemas.openxmlformats.org/officeDocument/2006/relationships/slideLayout" Target="../slideLayouts/slideLayout32.xml"/><Relationship Id="rId4" Type="http://schemas.openxmlformats.org/officeDocument/2006/relationships/image" Target="../media/image52.emf"/></Relationships>
</file>

<file path=ppt/slides/_rels/slide6.xml.rels><?xml version="1.0" encoding="UTF-8" standalone="yes"?>
<Relationships xmlns="http://schemas.openxmlformats.org/package/2006/relationships"><Relationship Id="rId3" Type="http://schemas.openxmlformats.org/officeDocument/2006/relationships/hyperlink" Target="https://socialstyrelsen.dk/filer/tvaergaende/vum-2.0/vum_myndighedspjece_-2869-_socialstyrelsen_web.pdf" TargetMode="External"/><Relationship Id="rId2" Type="http://schemas.openxmlformats.org/officeDocument/2006/relationships/hyperlink" Target="https://socialstyrelsen.dk/filer/tvaergaende/vum-2.0/vum_borgerpjece_-2869-_socialstyrelsen_web.pdf" TargetMode="External"/><Relationship Id="rId1" Type="http://schemas.openxmlformats.org/officeDocument/2006/relationships/slideLayout" Target="../slideLayouts/slideLayout32.xml"/><Relationship Id="rId5" Type="http://schemas.openxmlformats.org/officeDocument/2006/relationships/image" Target="../media/image28.emf"/><Relationship Id="rId4" Type="http://schemas.openxmlformats.org/officeDocument/2006/relationships/hyperlink" Target="https://socialstyrelsen.dk/tvaergaende-omrader/sagsbehandling/ny-voksenudredningsmetoden/it"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54.xml"/><Relationship Id="rId1" Type="http://schemas.openxmlformats.org/officeDocument/2006/relationships/slideLayout" Target="../slideLayouts/slideLayout32.xml"/><Relationship Id="rId4" Type="http://schemas.openxmlformats.org/officeDocument/2006/relationships/image" Target="../media/image52.em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7.xml"/><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9.xml"/><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2.xml"/><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socialstyrelsen.dk/tvaergaende-omrader/sagsbehandling/ny-voksenudredningsmetoden/redskaber-og-materiale/undervisningsmaterialer/undervisningsmaterialer" TargetMode="External"/><Relationship Id="rId1" Type="http://schemas.openxmlformats.org/officeDocument/2006/relationships/slideLayout" Target="../slideLayouts/slideLayout3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6.xml"/><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8.xml"/><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3" Type="http://schemas.openxmlformats.org/officeDocument/2006/relationships/hyperlink" Target="https://socialstyrelsen.dk/filer/tvaergaende/vum-2.0/vum_casehaefte_-2869-_socialstyrelsen_web.pdf" TargetMode="External"/><Relationship Id="rId2" Type="http://schemas.openxmlformats.org/officeDocument/2006/relationships/hyperlink" Target="https://socialstyrelsen.dk/tvaergaende-omrader/sagsbehandling/ny-voksenudredningsmetoden/redskaber-og-materiale/metodehandbog" TargetMode="External"/><Relationship Id="rId1" Type="http://schemas.openxmlformats.org/officeDocument/2006/relationships/slideLayout" Target="../slideLayouts/slideLayout32.xml"/><Relationship Id="rId5" Type="http://schemas.openxmlformats.org/officeDocument/2006/relationships/hyperlink" Target="https://www.kl.dk/media/24716/guide-til-ffb-v120.pdf" TargetMode="External"/><Relationship Id="rId4" Type="http://schemas.openxmlformats.org/officeDocument/2006/relationships/hyperlink" Target="https://socialstyrelsen.dk/filer/tvaergaende/vum-2.0/undervisningsmaterialer-til-vum-2.0/analysemodellen-i-vum-2-0-1.docx/view"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69.xml"/><Relationship Id="rId1" Type="http://schemas.openxmlformats.org/officeDocument/2006/relationships/slideLayout" Target="../slideLayouts/slideLayout3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2.xml"/></Relationships>
</file>

<file path=ppt/slides/_rels/slide7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72.xml"/><Relationship Id="rId1" Type="http://schemas.openxmlformats.org/officeDocument/2006/relationships/slideLayout" Target="../slideLayouts/slideLayout32.xml"/><Relationship Id="rId5" Type="http://schemas.openxmlformats.org/officeDocument/2006/relationships/image" Target="../media/image37.emf"/><Relationship Id="rId4" Type="http://schemas.openxmlformats.org/officeDocument/2006/relationships/image" Target="../media/image54.emf"/></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kl.dk/kommunale-opgaver/socialomraadet/faelles-faglige-begreber/" TargetMode="External"/><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8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73.xml"/><Relationship Id="rId1" Type="http://schemas.openxmlformats.org/officeDocument/2006/relationships/slideLayout" Target="../slideLayouts/slideLayout3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2.xml"/></Relationships>
</file>

<file path=ppt/slides/_rels/slide8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75.xml"/><Relationship Id="rId1" Type="http://schemas.openxmlformats.org/officeDocument/2006/relationships/slideLayout" Target="../slideLayouts/slideLayout3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77.xml"/><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78.xml"/><Relationship Id="rId1" Type="http://schemas.openxmlformats.org/officeDocument/2006/relationships/slideLayout" Target="../slideLayouts/slideLayout3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0.xml"/><Relationship Id="rId1" Type="http://schemas.openxmlformats.org/officeDocument/2006/relationships/slideLayout" Target="../slideLayouts/slideLayout3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2.xml"/></Relationships>
</file>

<file path=ppt/slides/_rels/slide9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88.xml"/><Relationship Id="rId1" Type="http://schemas.openxmlformats.org/officeDocument/2006/relationships/slideLayout" Target="../slideLayouts/slideLayout32.xml"/></Relationships>
</file>

<file path=ppt/slides/_rels/slide9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89.xml"/><Relationship Id="rId1" Type="http://schemas.openxmlformats.org/officeDocument/2006/relationships/slideLayout" Target="../slideLayouts/slideLayout3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1.xml"/><Relationship Id="rId1" Type="http://schemas.openxmlformats.org/officeDocument/2006/relationships/slideLayout" Target="../slideLayouts/slideLayout32.xml"/></Relationships>
</file>

<file path=ppt/slides/_rels/slide9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2.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0D7"/>
        </a:solidFill>
        <a:effectLst/>
      </p:bgPr>
    </p:bg>
    <p:spTree>
      <p:nvGrpSpPr>
        <p:cNvPr id="1" name=""/>
        <p:cNvGrpSpPr/>
        <p:nvPr/>
      </p:nvGrpSpPr>
      <p:grpSpPr>
        <a:xfrm>
          <a:off x="0" y="0"/>
          <a:ext cx="0" cy="0"/>
          <a:chOff x="0" y="0"/>
          <a:chExt cx="0" cy="0"/>
        </a:xfrm>
      </p:grpSpPr>
      <p:pic>
        <p:nvPicPr>
          <p:cNvPr id="2" name="Billede 1"/>
          <p:cNvPicPr>
            <a:picLocks noChangeAspect="1"/>
          </p:cNvPicPr>
          <p:nvPr/>
        </p:nvPicPr>
        <p:blipFill rotWithShape="1">
          <a:blip r:embed="rId3"/>
          <a:srcRect t="28918" b="16997"/>
          <a:stretch/>
        </p:blipFill>
        <p:spPr>
          <a:xfrm>
            <a:off x="0" y="-34975"/>
            <a:ext cx="4313866" cy="6912768"/>
          </a:xfrm>
          <a:prstGeom prst="rect">
            <a:avLst/>
          </a:prstGeom>
        </p:spPr>
      </p:pic>
      <p:sp>
        <p:nvSpPr>
          <p:cNvPr id="7" name="Titel 6"/>
          <p:cNvSpPr>
            <a:spLocks noGrp="1"/>
          </p:cNvSpPr>
          <p:nvPr>
            <p:ph type="ctrTitle"/>
          </p:nvPr>
        </p:nvSpPr>
        <p:spPr/>
        <p:txBody>
          <a:bodyPr/>
          <a:lstStyle/>
          <a:p>
            <a:r>
              <a:rPr lang="da-DK" sz="3600" dirty="0">
                <a:latin typeface="Trebuchet MS" panose="020B0603020202020204" pitchFamily="34" charset="0"/>
              </a:rPr>
              <a:t>Voksenudrednings-metoden</a:t>
            </a:r>
            <a:r>
              <a:rPr lang="da-DK" sz="2800" dirty="0">
                <a:latin typeface="Trebuchet MS" panose="020B0603020202020204" pitchFamily="34" charset="0"/>
              </a:rPr>
              <a:t/>
            </a:r>
            <a:br>
              <a:rPr lang="da-DK" sz="2800" dirty="0">
                <a:latin typeface="Trebuchet MS" panose="020B0603020202020204" pitchFamily="34" charset="0"/>
              </a:rPr>
            </a:br>
            <a:r>
              <a:rPr lang="da-DK" sz="1800" b="1" dirty="0">
                <a:latin typeface="Trebuchet MS" panose="020B0603020202020204" pitchFamily="34" charset="0"/>
              </a:rPr>
              <a:t>Version 2.0</a:t>
            </a:r>
            <a:r>
              <a:rPr lang="da-DK" sz="1800" dirty="0">
                <a:latin typeface="Trebuchet MS" panose="020B0603020202020204" pitchFamily="34" charset="0"/>
              </a:rPr>
              <a:t>  </a:t>
            </a:r>
            <a:r>
              <a:rPr lang="da-DK" sz="1800" dirty="0" smtClean="0">
                <a:latin typeface="Trebuchet MS" panose="020B0603020202020204" pitchFamily="34" charset="0"/>
              </a:rPr>
              <a:t/>
            </a:r>
            <a:br>
              <a:rPr lang="da-DK" sz="1800" dirty="0" smtClean="0">
                <a:latin typeface="Trebuchet MS" panose="020B0603020202020204" pitchFamily="34" charset="0"/>
              </a:rPr>
            </a:br>
            <a:r>
              <a:rPr lang="da-DK" sz="1800" dirty="0" smtClean="0">
                <a:latin typeface="Trebuchet MS" panose="020B0603020202020204" pitchFamily="34" charset="0"/>
              </a:rPr>
              <a:t>Inklusiv </a:t>
            </a:r>
            <a:r>
              <a:rPr lang="da-DK" sz="1800" i="1" dirty="0" smtClean="0">
                <a:latin typeface="Trebuchet MS" panose="020B0603020202020204" pitchFamily="34" charset="0"/>
              </a:rPr>
              <a:t>Fælles Faglige Begreber</a:t>
            </a:r>
            <a:r>
              <a:rPr lang="da-DK" sz="1800" dirty="0" smtClean="0">
                <a:latin typeface="Trebuchet MS" panose="020B0603020202020204" pitchFamily="34" charset="0"/>
              </a:rPr>
              <a:t> </a:t>
            </a:r>
            <a:r>
              <a:rPr lang="da-DK" sz="2800" dirty="0">
                <a:latin typeface="Trebuchet MS" panose="020B0603020202020204" pitchFamily="34" charset="0"/>
              </a:rPr>
              <a:t/>
            </a:r>
            <a:br>
              <a:rPr lang="da-DK" sz="2800" dirty="0">
                <a:latin typeface="Trebuchet MS" panose="020B0603020202020204" pitchFamily="34" charset="0"/>
              </a:rPr>
            </a:br>
            <a:r>
              <a:rPr lang="da-DK" sz="2800" dirty="0">
                <a:latin typeface="Trebuchet MS" panose="020B0603020202020204" pitchFamily="34" charset="0"/>
              </a:rPr>
              <a:t/>
            </a:r>
            <a:br>
              <a:rPr lang="da-DK" sz="2800" dirty="0">
                <a:latin typeface="Trebuchet MS" panose="020B0603020202020204" pitchFamily="34" charset="0"/>
              </a:rPr>
            </a:br>
            <a:r>
              <a:rPr lang="da-DK" sz="1950" dirty="0">
                <a:latin typeface="Trebuchet MS" panose="020B0603020202020204" pitchFamily="34" charset="0"/>
              </a:rPr>
              <a:t>Undervisningsslides </a:t>
            </a:r>
            <a:r>
              <a:rPr lang="da-DK" sz="1950" dirty="0" smtClean="0">
                <a:latin typeface="Trebuchet MS" panose="020B0603020202020204" pitchFamily="34" charset="0"/>
              </a:rPr>
              <a:t/>
            </a:r>
            <a:br>
              <a:rPr lang="da-DK" sz="1950" dirty="0" smtClean="0">
                <a:latin typeface="Trebuchet MS" panose="020B0603020202020204" pitchFamily="34" charset="0"/>
              </a:rPr>
            </a:br>
            <a:r>
              <a:rPr lang="da-DK" sz="1950" dirty="0">
                <a:latin typeface="Trebuchet MS" panose="020B0603020202020204" pitchFamily="34" charset="0"/>
              </a:rPr>
              <a:t>M</a:t>
            </a:r>
            <a:r>
              <a:rPr lang="da-DK" sz="1950" dirty="0" smtClean="0">
                <a:latin typeface="Trebuchet MS" panose="020B0603020202020204" pitchFamily="34" charset="0"/>
              </a:rPr>
              <a:t>aj 2021 </a:t>
            </a:r>
            <a:endParaRPr lang="da-DK" sz="1950" dirty="0">
              <a:latin typeface="Trebuchet MS" panose="020B0603020202020204" pitchFamily="34" charset="0"/>
            </a:endParaRPr>
          </a:p>
        </p:txBody>
      </p:sp>
      <p:sp>
        <p:nvSpPr>
          <p:cNvPr id="8" name="Pladsholder til tekst 7" descr="Socialstyrelsen Logo" title="Socialstyrelsen Logo"/>
          <p:cNvSpPr>
            <a:spLocks noGrp="1"/>
          </p:cNvSpPr>
          <p:nvPr>
            <p:ph type="body" sz="quarter" idx="11"/>
          </p:nvPr>
        </p:nvSpPr>
        <p:spPr>
          <a:xfrm>
            <a:off x="2150992" y="3284984"/>
            <a:ext cx="1602000" cy="547200"/>
          </a:xfrm>
        </p:spPr>
        <p:txBody>
          <a:bodyPr/>
          <a:lstStyle/>
          <a:p>
            <a:endParaRPr lang="da-DK" dirty="0"/>
          </a:p>
        </p:txBody>
      </p:sp>
      <p:sp>
        <p:nvSpPr>
          <p:cNvPr id="11" name="Pladsholder til tekst 10" descr="Socialstyrelsens pay-off" title="Socialstyrelsens pay-off"/>
          <p:cNvSpPr>
            <a:spLocks noGrp="1"/>
          </p:cNvSpPr>
          <p:nvPr>
            <p:ph type="body" sz="quarter" idx="16"/>
          </p:nvPr>
        </p:nvSpPr>
        <p:spPr/>
        <p:txBody>
          <a:bodyPr>
            <a:normAutofit fontScale="25000" lnSpcReduction="20000"/>
          </a:bodyPr>
          <a:lstStyle/>
          <a:p>
            <a:endParaRPr lang="da-DK" dirty="0"/>
          </a:p>
        </p:txBody>
      </p:sp>
      <p:sp>
        <p:nvSpPr>
          <p:cNvPr id="10" name="Pladsholder til tekst 9" descr="&quot;&quot;" title="&quot;&quot;"/>
          <p:cNvSpPr>
            <a:spLocks noGrp="1"/>
          </p:cNvSpPr>
          <p:nvPr>
            <p:ph type="body" sz="quarter" idx="14"/>
          </p:nvPr>
        </p:nvSpPr>
        <p:spPr/>
        <p:txBody>
          <a:bodyPr>
            <a:normAutofit fontScale="25000" lnSpcReduction="20000"/>
          </a:bodyPr>
          <a:lstStyle/>
          <a:p>
            <a:endParaRPr lang="da-DK"/>
          </a:p>
        </p:txBody>
      </p:sp>
      <p:sp>
        <p:nvSpPr>
          <p:cNvPr id="9" name="Pladsholder til tekst 8" descr="&quot;&quot;" title="&quot;&quot;"/>
          <p:cNvSpPr>
            <a:spLocks noGrp="1"/>
          </p:cNvSpPr>
          <p:nvPr>
            <p:ph type="body" sz="quarter" idx="13"/>
          </p:nvPr>
        </p:nvSpPr>
        <p:spPr/>
        <p:txBody>
          <a:bodyPr>
            <a:normAutofit fontScale="25000" lnSpcReduction="20000"/>
          </a:bodyPr>
          <a:lstStyle/>
          <a:p>
            <a:endParaRPr lang="da-DK" dirty="0"/>
          </a:p>
        </p:txBody>
      </p:sp>
    </p:spTree>
    <p:extLst>
      <p:ext uri="{BB962C8B-B14F-4D97-AF65-F5344CB8AC3E}">
        <p14:creationId xmlns:p14="http://schemas.microsoft.com/office/powerpoint/2010/main" val="6372101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0D7"/>
        </a:solidFill>
        <a:effectLst/>
      </p:bgPr>
    </p:bg>
    <p:spTree>
      <p:nvGrpSpPr>
        <p:cNvPr id="1" name=""/>
        <p:cNvGrpSpPr/>
        <p:nvPr/>
      </p:nvGrpSpPr>
      <p:grpSpPr>
        <a:xfrm>
          <a:off x="0" y="0"/>
          <a:ext cx="0" cy="0"/>
          <a:chOff x="0" y="0"/>
          <a:chExt cx="0" cy="0"/>
        </a:xfrm>
      </p:grpSpPr>
      <p:pic>
        <p:nvPicPr>
          <p:cNvPr id="2" name="Billede 1"/>
          <p:cNvPicPr>
            <a:picLocks noChangeAspect="1"/>
          </p:cNvPicPr>
          <p:nvPr/>
        </p:nvPicPr>
        <p:blipFill rotWithShape="1">
          <a:blip r:embed="rId3"/>
          <a:srcRect t="28918" b="16997"/>
          <a:stretch/>
        </p:blipFill>
        <p:spPr>
          <a:xfrm>
            <a:off x="0" y="-34975"/>
            <a:ext cx="4313866" cy="6912768"/>
          </a:xfrm>
          <a:prstGeom prst="rect">
            <a:avLst/>
          </a:prstGeom>
        </p:spPr>
      </p:pic>
      <p:sp>
        <p:nvSpPr>
          <p:cNvPr id="7" name="Titel 6"/>
          <p:cNvSpPr>
            <a:spLocks noGrp="1"/>
          </p:cNvSpPr>
          <p:nvPr>
            <p:ph type="ctrTitle"/>
          </p:nvPr>
        </p:nvSpPr>
        <p:spPr/>
        <p:txBody>
          <a:bodyPr/>
          <a:lstStyle/>
          <a:p>
            <a:r>
              <a:rPr lang="da-DK" sz="3600" dirty="0" smtClean="0">
                <a:latin typeface="Trebuchet MS" panose="020B0603020202020204" pitchFamily="34" charset="0"/>
              </a:rPr>
              <a:t>Hvad er nyt i VUM 2.0?</a:t>
            </a:r>
            <a:endParaRPr lang="da-DK" sz="1950" dirty="0">
              <a:latin typeface="Trebuchet MS" panose="020B0603020202020204" pitchFamily="34" charset="0"/>
            </a:endParaRPr>
          </a:p>
        </p:txBody>
      </p:sp>
      <p:sp>
        <p:nvSpPr>
          <p:cNvPr id="8" name="Pladsholder til tekst 7" descr="Socialstyrelsen Logo" title="Socialstyrelsen Logo"/>
          <p:cNvSpPr>
            <a:spLocks noGrp="1"/>
          </p:cNvSpPr>
          <p:nvPr>
            <p:ph type="body" sz="quarter" idx="11"/>
          </p:nvPr>
        </p:nvSpPr>
        <p:spPr>
          <a:xfrm>
            <a:off x="2150992" y="3284984"/>
            <a:ext cx="1602000" cy="547200"/>
          </a:xfrm>
        </p:spPr>
        <p:txBody>
          <a:bodyPr/>
          <a:lstStyle/>
          <a:p>
            <a:endParaRPr lang="da-DK" dirty="0"/>
          </a:p>
        </p:txBody>
      </p:sp>
      <p:sp>
        <p:nvSpPr>
          <p:cNvPr id="11" name="Pladsholder til tekst 10" descr="Socialstyrelsens pay-off" title="Socialstyrelsens pay-off"/>
          <p:cNvSpPr>
            <a:spLocks noGrp="1"/>
          </p:cNvSpPr>
          <p:nvPr>
            <p:ph type="body" sz="quarter" idx="16"/>
          </p:nvPr>
        </p:nvSpPr>
        <p:spPr/>
        <p:txBody>
          <a:bodyPr>
            <a:normAutofit fontScale="25000" lnSpcReduction="20000"/>
          </a:bodyPr>
          <a:lstStyle/>
          <a:p>
            <a:endParaRPr lang="da-DK" dirty="0"/>
          </a:p>
        </p:txBody>
      </p:sp>
      <p:sp>
        <p:nvSpPr>
          <p:cNvPr id="10" name="Pladsholder til tekst 9" descr="&quot;&quot;" title="&quot;&quot;"/>
          <p:cNvSpPr>
            <a:spLocks noGrp="1"/>
          </p:cNvSpPr>
          <p:nvPr>
            <p:ph type="body" sz="quarter" idx="14"/>
          </p:nvPr>
        </p:nvSpPr>
        <p:spPr/>
        <p:txBody>
          <a:bodyPr>
            <a:normAutofit fontScale="25000" lnSpcReduction="20000"/>
          </a:bodyPr>
          <a:lstStyle/>
          <a:p>
            <a:endParaRPr lang="da-DK"/>
          </a:p>
        </p:txBody>
      </p:sp>
      <p:sp>
        <p:nvSpPr>
          <p:cNvPr id="9" name="Pladsholder til tekst 8" descr="&quot;&quot;" title="&quot;&quot;"/>
          <p:cNvSpPr>
            <a:spLocks noGrp="1"/>
          </p:cNvSpPr>
          <p:nvPr>
            <p:ph type="body" sz="quarter" idx="13"/>
          </p:nvPr>
        </p:nvSpPr>
        <p:spPr/>
        <p:txBody>
          <a:bodyPr>
            <a:normAutofit fontScale="25000" lnSpcReduction="20000"/>
          </a:bodyPr>
          <a:lstStyle/>
          <a:p>
            <a:endParaRPr lang="da-DK"/>
          </a:p>
        </p:txBody>
      </p:sp>
      <p:sp>
        <p:nvSpPr>
          <p:cNvPr id="12"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10</a:t>
            </a:fld>
            <a:endParaRPr lang="da-DK" sz="1800" b="1" dirty="0">
              <a:solidFill>
                <a:srgbClr val="C00000"/>
              </a:solidFill>
            </a:endParaRPr>
          </a:p>
        </p:txBody>
      </p:sp>
    </p:spTree>
    <p:extLst>
      <p:ext uri="{BB962C8B-B14F-4D97-AF65-F5344CB8AC3E}">
        <p14:creationId xmlns:p14="http://schemas.microsoft.com/office/powerpoint/2010/main" val="299839592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100</a:t>
            </a:fld>
            <a:endParaRPr lang="da-DK" dirty="0"/>
          </a:p>
        </p:txBody>
      </p:sp>
      <p:sp>
        <p:nvSpPr>
          <p:cNvPr id="6" name="Titel 5"/>
          <p:cNvSpPr>
            <a:spLocks noGrp="1"/>
          </p:cNvSpPr>
          <p:nvPr>
            <p:ph type="title"/>
          </p:nvPr>
        </p:nvSpPr>
        <p:spPr>
          <a:xfrm>
            <a:off x="838198" y="360000"/>
            <a:ext cx="10515601" cy="612000"/>
          </a:xfrm>
          <a:solidFill>
            <a:srgbClr val="466B47"/>
          </a:solidFill>
        </p:spPr>
        <p:txBody>
          <a:bodyPr/>
          <a:lstStyle/>
          <a:p>
            <a:r>
              <a:rPr lang="da-DK" dirty="0" smtClean="0">
                <a:solidFill>
                  <a:schemeClr val="bg1"/>
                </a:solidFill>
              </a:rPr>
              <a:t>	</a:t>
            </a:r>
            <a:r>
              <a:rPr lang="da-DK" dirty="0">
                <a:solidFill>
                  <a:schemeClr val="bg1"/>
                </a:solidFill>
              </a:rPr>
              <a:t> Redskab: </a:t>
            </a:r>
            <a:r>
              <a:rPr lang="da-DK" i="1" dirty="0">
                <a:solidFill>
                  <a:schemeClr val="bg1"/>
                </a:solidFill>
              </a:rPr>
              <a:t>Udredning - sagsvurdering </a:t>
            </a:r>
            <a:r>
              <a:rPr lang="da-DK" dirty="0" smtClean="0">
                <a:solidFill>
                  <a:schemeClr val="bg1"/>
                </a:solidFill>
              </a:rPr>
              <a:t>6:15</a:t>
            </a:r>
            <a:endParaRPr lang="da-DK" dirty="0">
              <a:solidFill>
                <a:schemeClr val="bg1"/>
              </a:solidFill>
            </a:endParaRPr>
          </a:p>
        </p:txBody>
      </p:sp>
      <p:graphicFrame>
        <p:nvGraphicFramePr>
          <p:cNvPr id="8" name="Tabel 7"/>
          <p:cNvGraphicFramePr>
            <a:graphicFrameLocks noGrp="1"/>
          </p:cNvGraphicFramePr>
          <p:nvPr>
            <p:extLst>
              <p:ext uri="{D42A27DB-BD31-4B8C-83A1-F6EECF244321}">
                <p14:modId xmlns:p14="http://schemas.microsoft.com/office/powerpoint/2010/main" val="1023690494"/>
              </p:ext>
            </p:extLst>
          </p:nvPr>
        </p:nvGraphicFramePr>
        <p:xfrm>
          <a:off x="846234" y="1628800"/>
          <a:ext cx="10515601" cy="3144520"/>
        </p:xfrm>
        <a:graphic>
          <a:graphicData uri="http://schemas.openxmlformats.org/drawingml/2006/table">
            <a:tbl>
              <a:tblPr firstRow="1" firstCol="1" lastRow="1" lastCol="1" bandRow="1" bandCol="1"/>
              <a:tblGrid>
                <a:gridCol w="3605008">
                  <a:extLst>
                    <a:ext uri="{9D8B030D-6E8A-4147-A177-3AD203B41FA5}">
                      <a16:colId xmlns:a16="http://schemas.microsoft.com/office/drawing/2014/main" val="2736439707"/>
                    </a:ext>
                  </a:extLst>
                </a:gridCol>
                <a:gridCol w="6910593">
                  <a:extLst>
                    <a:ext uri="{9D8B030D-6E8A-4147-A177-3AD203B41FA5}">
                      <a16:colId xmlns:a16="http://schemas.microsoft.com/office/drawing/2014/main" val="3584111668"/>
                    </a:ext>
                  </a:extLst>
                </a:gridCol>
              </a:tblGrid>
              <a:tr h="557530">
                <a:tc>
                  <a:txBody>
                    <a:bodyPr/>
                    <a:lstStyle/>
                    <a:p>
                      <a:pPr marL="69850">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Vurdering af borgerens støttebehov og indsats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(beskrivelse af og begrundelse for borgerens behov for støtte, hvilke indsatser der kan dække dette behov, og om borgeren er eller ikke er berettiget hertil)</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5F91B0"/>
                    </a:solidFill>
                  </a:tcPr>
                </a:tc>
                <a:tc>
                  <a:txBody>
                    <a:bodyPr/>
                    <a:lstStyle/>
                    <a:p>
                      <a:pPr marL="70485" marR="60960" algn="just">
                        <a:lnSpc>
                          <a:spcPct val="115000"/>
                        </a:lnSpc>
                        <a:spcBef>
                          <a:spcPts val="475"/>
                        </a:spcBef>
                        <a:spcAft>
                          <a:spcPts val="0"/>
                        </a:spcAft>
                      </a:pP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C3E7EF"/>
                    </a:solidFill>
                  </a:tcPr>
                </a:tc>
                <a:extLst>
                  <a:ext uri="{0D108BD9-81ED-4DB2-BD59-A6C34878D82A}">
                    <a16:rowId xmlns:a16="http://schemas.microsoft.com/office/drawing/2014/main" val="3043090407"/>
                  </a:ext>
                </a:extLst>
              </a:tr>
              <a:tr h="1022985">
                <a:tc>
                  <a:txBody>
                    <a:bodyPr/>
                    <a:lstStyle/>
                    <a:p>
                      <a:pPr marL="69850">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Begrundelse for afgørelse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(borgerrettet begrundelse for afgørelsen – indeholder hovedhensyn og oplysninger)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60960" algn="just">
                        <a:lnSpc>
                          <a:spcPct val="115000"/>
                        </a:lnSpc>
                        <a:spcBef>
                          <a:spcPts val="475"/>
                        </a:spcBef>
                        <a:spcAft>
                          <a:spcPts val="0"/>
                        </a:spcAft>
                      </a:pP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921395662"/>
                  </a:ext>
                </a:extLst>
              </a:tr>
            </a:tbl>
          </a:graphicData>
        </a:graphic>
      </p:graphicFrame>
      <p:sp>
        <p:nvSpPr>
          <p:cNvPr id="10" name="Venstrepil 9"/>
          <p:cNvSpPr/>
          <p:nvPr/>
        </p:nvSpPr>
        <p:spPr>
          <a:xfrm>
            <a:off x="3651198" y="1679055"/>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2"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100</a:t>
            </a:fld>
            <a:endParaRPr lang="da-DK" sz="1800" b="1" dirty="0">
              <a:solidFill>
                <a:srgbClr val="C00000"/>
              </a:solidFill>
            </a:endParaRPr>
          </a:p>
        </p:txBody>
      </p:sp>
      <p:grpSp>
        <p:nvGrpSpPr>
          <p:cNvPr id="14" name="Group 5"/>
          <p:cNvGrpSpPr>
            <a:grpSpLocks/>
          </p:cNvGrpSpPr>
          <p:nvPr/>
        </p:nvGrpSpPr>
        <p:grpSpPr bwMode="auto">
          <a:xfrm>
            <a:off x="838199" y="360000"/>
            <a:ext cx="577282" cy="612425"/>
            <a:chOff x="2940" y="-365"/>
            <a:chExt cx="977" cy="979"/>
          </a:xfrm>
        </p:grpSpPr>
        <p:sp>
          <p:nvSpPr>
            <p:cNvPr id="17"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13955910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7" y="1917220"/>
            <a:ext cx="4633733" cy="3672061"/>
          </a:xfrm>
        </p:spPr>
        <p:txBody>
          <a:bodyPr/>
          <a:lstStyle/>
          <a:p>
            <a:r>
              <a:rPr lang="da-DK" b="1" dirty="0" smtClean="0"/>
              <a:t>Vurder </a:t>
            </a:r>
            <a:r>
              <a:rPr lang="da-DK" b="1" dirty="0"/>
              <a:t>borgerens støttebehov og berettigelse til støtte </a:t>
            </a:r>
            <a:endParaRPr lang="da-DK" dirty="0"/>
          </a:p>
          <a:p>
            <a:pPr lvl="1"/>
            <a:r>
              <a:rPr lang="da-DK" b="1" dirty="0" smtClean="0"/>
              <a:t>Konkluder</a:t>
            </a:r>
            <a:r>
              <a:rPr lang="da-DK" dirty="0" smtClean="0"/>
              <a:t> </a:t>
            </a:r>
            <a:r>
              <a:rPr lang="da-DK" dirty="0"/>
              <a:t>på udredningens formål og </a:t>
            </a:r>
            <a:r>
              <a:rPr lang="da-DK" b="1" dirty="0" smtClean="0"/>
              <a:t>besvar</a:t>
            </a:r>
            <a:r>
              <a:rPr lang="da-DK" dirty="0" smtClean="0"/>
              <a:t> </a:t>
            </a:r>
            <a:r>
              <a:rPr lang="da-DK" dirty="0"/>
              <a:t>analysespørgsmålet. </a:t>
            </a:r>
          </a:p>
          <a:p>
            <a:pPr lvl="1"/>
            <a:endParaRPr lang="da-DK" dirty="0" smtClean="0"/>
          </a:p>
          <a:p>
            <a:pPr lvl="1"/>
            <a:r>
              <a:rPr lang="da-DK" dirty="0" smtClean="0"/>
              <a:t>Vurder, </a:t>
            </a:r>
            <a:r>
              <a:rPr lang="da-DK" b="1" dirty="0"/>
              <a:t>hvilken støtte </a:t>
            </a:r>
            <a:r>
              <a:rPr lang="da-DK" dirty="0"/>
              <a:t>der kan understøtte borgeren i at nå sine ønsker og mål. </a:t>
            </a:r>
          </a:p>
          <a:p>
            <a:pPr lvl="1"/>
            <a:endParaRPr lang="da-DK" dirty="0" smtClean="0"/>
          </a:p>
          <a:p>
            <a:pPr lvl="1"/>
            <a:r>
              <a:rPr lang="da-DK" dirty="0" smtClean="0"/>
              <a:t>Vurder, </a:t>
            </a:r>
            <a:r>
              <a:rPr lang="da-DK" dirty="0"/>
              <a:t>om borgeren er </a:t>
            </a:r>
            <a:r>
              <a:rPr lang="da-DK" b="1" dirty="0"/>
              <a:t>berettiget </a:t>
            </a:r>
            <a:r>
              <a:rPr lang="da-DK" dirty="0"/>
              <a:t>til denne støtte inden for lovgivningen. </a:t>
            </a:r>
          </a:p>
        </p:txBody>
      </p:sp>
      <p:sp>
        <p:nvSpPr>
          <p:cNvPr id="3" name="Pladsholder til sidefod 2"/>
          <p:cNvSpPr>
            <a:spLocks noGrp="1"/>
          </p:cNvSpPr>
          <p:nvPr>
            <p:ph type="ftr" sz="quarter" idx="15"/>
          </p:nvPr>
        </p:nvSpPr>
        <p:spPr/>
        <p:txBody>
          <a:bodyPr/>
          <a:lstStyle/>
          <a:p>
            <a:r>
              <a:rPr lang="da-DK" dirty="0" smtClean="0"/>
              <a:t>Voksenudredningsmetoden version 2.0</a:t>
            </a:r>
            <a:endParaRPr lang="da-DK" dirty="0"/>
          </a:p>
        </p:txBody>
      </p:sp>
      <p:sp>
        <p:nvSpPr>
          <p:cNvPr id="6" name="Titel 5"/>
          <p:cNvSpPr>
            <a:spLocks noGrp="1"/>
          </p:cNvSpPr>
          <p:nvPr>
            <p:ph type="title"/>
          </p:nvPr>
        </p:nvSpPr>
        <p:spPr>
          <a:xfrm>
            <a:off x="838198" y="360000"/>
            <a:ext cx="10515600" cy="1080000"/>
          </a:xfrm>
          <a:solidFill>
            <a:srgbClr val="466B47"/>
          </a:solidFill>
        </p:spPr>
        <p:txBody>
          <a:bodyPr/>
          <a:lstStyle/>
          <a:p>
            <a:r>
              <a:rPr lang="da-DK" dirty="0" smtClean="0">
                <a:solidFill>
                  <a:schemeClr val="bg1"/>
                </a:solidFill>
              </a:rPr>
              <a:t>		Struktur i vurdering af borgerens 				støttebehov og indsats</a:t>
            </a:r>
            <a:endParaRPr lang="da-DK" dirty="0">
              <a:solidFill>
                <a:schemeClr val="bg1"/>
              </a:solidFill>
            </a:endParaRPr>
          </a:p>
        </p:txBody>
      </p:sp>
      <p:sp>
        <p:nvSpPr>
          <p:cNvPr id="7" name="Pladsholder til tekst 1"/>
          <p:cNvSpPr txBox="1">
            <a:spLocks/>
          </p:cNvSpPr>
          <p:nvPr/>
        </p:nvSpPr>
        <p:spPr>
          <a:xfrm>
            <a:off x="5915570" y="1889123"/>
            <a:ext cx="5047490" cy="4032449"/>
          </a:xfrm>
          <a:prstGeom prst="rect">
            <a:avLst/>
          </a:prstGeom>
        </p:spPr>
        <p:txBody>
          <a:bodyPr vert="horz" lIns="91440" tIns="45720" rIns="91440" bIns="45720" rtlCol="0">
            <a:normAutofit lnSpcReduction="10000"/>
          </a:bodyPr>
          <a:lstStyle>
            <a:lvl1pPr marL="180000" indent="-180000" algn="l" defTabSz="685800" rtl="0" eaLnBrk="1" latinLnBrk="0" hangingPunct="1">
              <a:lnSpc>
                <a:spcPct val="100000"/>
              </a:lnSpc>
              <a:spcBef>
                <a:spcPts val="750"/>
              </a:spcBef>
              <a:buFont typeface="Arial" panose="020B0604020202020204" pitchFamily="34" charset="0"/>
              <a:buChar char="•"/>
              <a:defRPr sz="1800" kern="1200">
                <a:solidFill>
                  <a:schemeClr val="tx1"/>
                </a:solidFill>
                <a:latin typeface="+mn-lt"/>
                <a:ea typeface="+mn-ea"/>
                <a:cs typeface="+mn-cs"/>
              </a:defRPr>
            </a:lvl1pPr>
            <a:lvl2pPr marL="36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2pPr>
            <a:lvl3pPr marL="54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3pPr>
            <a:lvl4pPr marL="72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4pPr>
            <a:lvl5pPr marL="90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b="1" dirty="0" smtClean="0"/>
              <a:t>Vurder </a:t>
            </a:r>
            <a:r>
              <a:rPr lang="da-DK" b="1" dirty="0"/>
              <a:t>indsatser </a:t>
            </a:r>
            <a:endParaRPr lang="da-DK" dirty="0"/>
          </a:p>
          <a:p>
            <a:pPr lvl="1"/>
            <a:r>
              <a:rPr lang="da-DK" dirty="0" smtClean="0"/>
              <a:t>Vurder </a:t>
            </a:r>
            <a:r>
              <a:rPr lang="da-DK" dirty="0"/>
              <a:t>og </a:t>
            </a:r>
            <a:r>
              <a:rPr lang="da-DK" dirty="0" smtClean="0"/>
              <a:t>begrund, </a:t>
            </a:r>
            <a:r>
              <a:rPr lang="da-DK" b="1" dirty="0"/>
              <a:t>hvilken indsats </a:t>
            </a:r>
            <a:r>
              <a:rPr lang="da-DK" dirty="0"/>
              <a:t>der kan give den støtte, borgeren har behov for. </a:t>
            </a:r>
          </a:p>
          <a:p>
            <a:pPr lvl="1"/>
            <a:endParaRPr lang="da-DK" dirty="0"/>
          </a:p>
          <a:p>
            <a:pPr lvl="1"/>
            <a:r>
              <a:rPr lang="da-DK" dirty="0" smtClean="0"/>
              <a:t>Beskriv </a:t>
            </a:r>
            <a:r>
              <a:rPr lang="da-DK" dirty="0"/>
              <a:t>eventuelt </a:t>
            </a:r>
            <a:r>
              <a:rPr lang="da-DK" b="1" dirty="0"/>
              <a:t>alternative </a:t>
            </a:r>
            <a:r>
              <a:rPr lang="da-DK" b="1" dirty="0" smtClean="0"/>
              <a:t>indsatser</a:t>
            </a:r>
            <a:r>
              <a:rPr lang="da-DK" dirty="0" smtClean="0"/>
              <a:t>.</a:t>
            </a:r>
          </a:p>
          <a:p>
            <a:pPr lvl="1"/>
            <a:endParaRPr lang="da-DK" dirty="0"/>
          </a:p>
          <a:p>
            <a:pPr lvl="1"/>
            <a:r>
              <a:rPr lang="da-DK" dirty="0" smtClean="0"/>
              <a:t>Registrer </a:t>
            </a:r>
            <a:r>
              <a:rPr lang="da-DK" dirty="0"/>
              <a:t>borgerens perspektiv på indsatsen. </a:t>
            </a:r>
            <a:endParaRPr lang="da-DK" dirty="0" smtClean="0"/>
          </a:p>
          <a:p>
            <a:pPr lvl="1"/>
            <a:endParaRPr lang="da-DK" dirty="0"/>
          </a:p>
          <a:p>
            <a:pPr lvl="1"/>
            <a:r>
              <a:rPr lang="da-DK" dirty="0" smtClean="0"/>
              <a:t>Registrer </a:t>
            </a:r>
            <a:r>
              <a:rPr lang="da-DK" dirty="0"/>
              <a:t>borgerens ressourcer, som er relevante for den efterfølgende indsats. </a:t>
            </a:r>
            <a:endParaRPr lang="da-DK" dirty="0" smtClean="0"/>
          </a:p>
          <a:p>
            <a:pPr lvl="1"/>
            <a:endParaRPr lang="da-DK" dirty="0"/>
          </a:p>
          <a:p>
            <a:pPr lvl="1"/>
            <a:r>
              <a:rPr lang="da-DK" dirty="0" smtClean="0"/>
              <a:t>Specificer </a:t>
            </a:r>
            <a:r>
              <a:rPr lang="da-DK" dirty="0"/>
              <a:t>indsatserne</a:t>
            </a:r>
            <a:r>
              <a:rPr lang="da-DK" dirty="0" smtClean="0"/>
              <a:t>.</a:t>
            </a:r>
            <a:endParaRPr lang="da-DK" dirty="0"/>
          </a:p>
        </p:txBody>
      </p:sp>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101</a:t>
            </a:fld>
            <a:endParaRPr lang="da-DK" sz="1800" b="1" dirty="0">
              <a:solidFill>
                <a:srgbClr val="C00000"/>
              </a:solidFill>
            </a:endParaRPr>
          </a:p>
        </p:txBody>
      </p:sp>
      <p:pic>
        <p:nvPicPr>
          <p:cNvPr id="9" name="Billede 8"/>
          <p:cNvPicPr>
            <a:picLocks noChangeAspect="1"/>
          </p:cNvPicPr>
          <p:nvPr/>
        </p:nvPicPr>
        <p:blipFill>
          <a:blip r:embed="rId3"/>
          <a:stretch>
            <a:fillRect/>
          </a:stretch>
        </p:blipFill>
        <p:spPr>
          <a:xfrm>
            <a:off x="838197" y="360000"/>
            <a:ext cx="1062854" cy="1080000"/>
          </a:xfrm>
          <a:prstGeom prst="rect">
            <a:avLst/>
          </a:prstGeom>
        </p:spPr>
      </p:pic>
    </p:spTree>
    <p:extLst>
      <p:ext uri="{BB962C8B-B14F-4D97-AF65-F5344CB8AC3E}">
        <p14:creationId xmlns:p14="http://schemas.microsoft.com/office/powerpoint/2010/main" val="346949423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102</a:t>
            </a:fld>
            <a:endParaRPr lang="da-DK" dirty="0"/>
          </a:p>
        </p:txBody>
      </p:sp>
      <p:sp>
        <p:nvSpPr>
          <p:cNvPr id="6" name="Titel 5"/>
          <p:cNvSpPr>
            <a:spLocks noGrp="1"/>
          </p:cNvSpPr>
          <p:nvPr>
            <p:ph type="title"/>
          </p:nvPr>
        </p:nvSpPr>
        <p:spPr>
          <a:xfrm>
            <a:off x="838198" y="360000"/>
            <a:ext cx="10515601" cy="612000"/>
          </a:xfrm>
          <a:solidFill>
            <a:srgbClr val="466B47"/>
          </a:solidFill>
        </p:spPr>
        <p:txBody>
          <a:bodyPr/>
          <a:lstStyle/>
          <a:p>
            <a:r>
              <a:rPr lang="da-DK" dirty="0" smtClean="0">
                <a:solidFill>
                  <a:schemeClr val="bg1"/>
                </a:solidFill>
              </a:rPr>
              <a:t>	</a:t>
            </a:r>
            <a:r>
              <a:rPr lang="da-DK" dirty="0">
                <a:solidFill>
                  <a:schemeClr val="bg1"/>
                </a:solidFill>
              </a:rPr>
              <a:t> Redskab: </a:t>
            </a:r>
            <a:r>
              <a:rPr lang="da-DK" i="1" dirty="0">
                <a:solidFill>
                  <a:schemeClr val="bg1"/>
                </a:solidFill>
              </a:rPr>
              <a:t>Udredning - sagsvurdering </a:t>
            </a:r>
            <a:r>
              <a:rPr lang="da-DK" dirty="0" smtClean="0">
                <a:solidFill>
                  <a:schemeClr val="bg1"/>
                </a:solidFill>
              </a:rPr>
              <a:t>7:15</a:t>
            </a:r>
            <a:endParaRPr lang="da-DK" dirty="0">
              <a:solidFill>
                <a:schemeClr val="bg1"/>
              </a:solidFill>
            </a:endParaRPr>
          </a:p>
        </p:txBody>
      </p:sp>
      <p:graphicFrame>
        <p:nvGraphicFramePr>
          <p:cNvPr id="5" name="Tabel 4"/>
          <p:cNvGraphicFramePr>
            <a:graphicFrameLocks noGrp="1"/>
          </p:cNvGraphicFramePr>
          <p:nvPr>
            <p:extLst>
              <p:ext uri="{D42A27DB-BD31-4B8C-83A1-F6EECF244321}">
                <p14:modId xmlns:p14="http://schemas.microsoft.com/office/powerpoint/2010/main" val="841925580"/>
              </p:ext>
            </p:extLst>
          </p:nvPr>
        </p:nvGraphicFramePr>
        <p:xfrm>
          <a:off x="823568" y="1628800"/>
          <a:ext cx="10515601" cy="3048000"/>
        </p:xfrm>
        <a:graphic>
          <a:graphicData uri="http://schemas.openxmlformats.org/drawingml/2006/table">
            <a:tbl>
              <a:tblPr firstRow="1" firstCol="1" lastRow="1" lastCol="1" bandRow="1" bandCol="1"/>
              <a:tblGrid>
                <a:gridCol w="7202018">
                  <a:extLst>
                    <a:ext uri="{9D8B030D-6E8A-4147-A177-3AD203B41FA5}">
                      <a16:colId xmlns:a16="http://schemas.microsoft.com/office/drawing/2014/main" val="3259595979"/>
                    </a:ext>
                  </a:extLst>
                </a:gridCol>
                <a:gridCol w="3313583">
                  <a:extLst>
                    <a:ext uri="{9D8B030D-6E8A-4147-A177-3AD203B41FA5}">
                      <a16:colId xmlns:a16="http://schemas.microsoft.com/office/drawing/2014/main" val="610404715"/>
                    </a:ext>
                  </a:extLst>
                </a:gridCol>
              </a:tblGrid>
              <a:tr h="565785">
                <a:tc>
                  <a:txBody>
                    <a:bodyPr/>
                    <a:lstStyle/>
                    <a:p>
                      <a:pPr marL="69850" algn="l">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Indsatser i civilsamfundet</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Er der indsatser i civilsamfundet, som kan støtte borgeren?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Ja </a:t>
                      </a:r>
                      <a:r>
                        <a:rPr lang="da-DK" sz="1800" dirty="0">
                          <a:effectLst/>
                          <a:latin typeface="Arial" panose="020B0604020202020204" pitchFamily="34" charset="0"/>
                          <a:ea typeface="Arial" panose="020B0604020202020204" pitchFamily="34" charset="0"/>
                          <a:cs typeface="Times New Roman" panose="02020603050405020304" pitchFamily="18" charset="0"/>
                        </a:rPr>
                        <a:t>[skriv hvilke]</a:t>
                      </a: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Nej</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303747303"/>
                  </a:ext>
                </a:extLst>
              </a:tr>
              <a:tr h="565785">
                <a:tc>
                  <a:txBody>
                    <a:bodyPr/>
                    <a:lstStyle/>
                    <a:p>
                      <a:pPr marL="69850" algn="l">
                        <a:spcBef>
                          <a:spcPts val="510"/>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perspektiv på indsatsen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Hvad er borgerens perspektiv på den foreslåede indsats?</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(fx egne ønsker og motivation)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r h="565785">
                <a:tc>
                  <a:txBody>
                    <a:bodyPr/>
                    <a:lstStyle/>
                    <a:p>
                      <a:pPr marL="69850" algn="l">
                        <a:spcBef>
                          <a:spcPts val="510"/>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ressourcer i forhold til indsatsen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Hvilke ressourcer har borgeren</a:t>
                      </a: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 som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indsatsen kan tage afsæt i?</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(opsamlende beskrivelse af borgerens ressourcer i forhold til indsatsen fx interesser, kompetencer og evner)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224928593"/>
                  </a:ext>
                </a:extLst>
              </a:tr>
            </a:tbl>
          </a:graphicData>
        </a:graphic>
      </p:graphicFrame>
      <p:sp>
        <p:nvSpPr>
          <p:cNvPr id="9" name="Venstrepil 8"/>
          <p:cNvSpPr/>
          <p:nvPr/>
        </p:nvSpPr>
        <p:spPr>
          <a:xfrm>
            <a:off x="3863752" y="1511291"/>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0" name="Venstrepil 9"/>
          <p:cNvSpPr/>
          <p:nvPr/>
        </p:nvSpPr>
        <p:spPr>
          <a:xfrm>
            <a:off x="4871864" y="2420888"/>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1" name="Venstrepil 10"/>
          <p:cNvSpPr/>
          <p:nvPr/>
        </p:nvSpPr>
        <p:spPr>
          <a:xfrm>
            <a:off x="5735958" y="3356992"/>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2"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102</a:t>
            </a:fld>
            <a:endParaRPr lang="da-DK" sz="1800" b="1" dirty="0">
              <a:solidFill>
                <a:srgbClr val="C00000"/>
              </a:solidFill>
            </a:endParaRPr>
          </a:p>
        </p:txBody>
      </p:sp>
      <p:grpSp>
        <p:nvGrpSpPr>
          <p:cNvPr id="14" name="Gruppe 13"/>
          <p:cNvGrpSpPr>
            <a:grpSpLocks/>
          </p:cNvGrpSpPr>
          <p:nvPr/>
        </p:nvGrpSpPr>
        <p:grpSpPr bwMode="auto">
          <a:xfrm>
            <a:off x="10826050" y="1688999"/>
            <a:ext cx="477913" cy="508680"/>
            <a:chOff x="2940" y="-405"/>
            <a:chExt cx="977" cy="979"/>
          </a:xfrm>
          <a:solidFill>
            <a:schemeClr val="bg1"/>
          </a:solidFill>
        </p:grpSpPr>
        <p:sp>
          <p:nvSpPr>
            <p:cNvPr id="17" name="Rectangle 303"/>
            <p:cNvSpPr>
              <a:spLocks noChangeArrowheads="1"/>
            </p:cNvSpPr>
            <p:nvPr/>
          </p:nvSpPr>
          <p:spPr bwMode="auto">
            <a:xfrm>
              <a:off x="2940" y="-405"/>
              <a:ext cx="977" cy="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da-DK"/>
            </a:p>
          </p:txBody>
        </p:sp>
        <p:sp>
          <p:nvSpPr>
            <p:cNvPr id="18" name="AutoShape 304"/>
            <p:cNvSpPr>
              <a:spLocks/>
            </p:cNvSpPr>
            <p:nvPr/>
          </p:nvSpPr>
          <p:spPr bwMode="auto">
            <a:xfrm>
              <a:off x="3070" y="-250"/>
              <a:ext cx="765" cy="668"/>
            </a:xfrm>
            <a:custGeom>
              <a:avLst/>
              <a:gdLst>
                <a:gd name="T0" fmla="+- 0 3209 3070"/>
                <a:gd name="T1" fmla="*/ T0 w 765"/>
                <a:gd name="T2" fmla="+- 0 -161 -249"/>
                <a:gd name="T3" fmla="*/ -161 h 668"/>
                <a:gd name="T4" fmla="+- 0 3071 3070"/>
                <a:gd name="T5" fmla="*/ T4 w 765"/>
                <a:gd name="T6" fmla="+- 0 125 -249"/>
                <a:gd name="T7" fmla="*/ 125 h 668"/>
                <a:gd name="T8" fmla="+- 0 3202 3070"/>
                <a:gd name="T9" fmla="*/ T8 w 765"/>
                <a:gd name="T10" fmla="+- 0 361 -249"/>
                <a:gd name="T11" fmla="*/ 361 h 668"/>
                <a:gd name="T12" fmla="+- 0 3488 3070"/>
                <a:gd name="T13" fmla="*/ T12 w 765"/>
                <a:gd name="T14" fmla="+- 0 403 -249"/>
                <a:gd name="T15" fmla="*/ 403 h 668"/>
                <a:gd name="T16" fmla="+- 0 3256 3070"/>
                <a:gd name="T17" fmla="*/ T16 w 765"/>
                <a:gd name="T18" fmla="+- 0 363 -249"/>
                <a:gd name="T19" fmla="*/ 363 h 668"/>
                <a:gd name="T20" fmla="+- 0 3191 3070"/>
                <a:gd name="T21" fmla="*/ T20 w 765"/>
                <a:gd name="T22" fmla="+- 0 319 -249"/>
                <a:gd name="T23" fmla="*/ 319 h 668"/>
                <a:gd name="T24" fmla="+- 0 3139 3070"/>
                <a:gd name="T25" fmla="*/ T24 w 765"/>
                <a:gd name="T26" fmla="+- 0 217 -249"/>
                <a:gd name="T27" fmla="*/ 217 h 668"/>
                <a:gd name="T28" fmla="+- 0 3095 3070"/>
                <a:gd name="T29" fmla="*/ T28 w 765"/>
                <a:gd name="T30" fmla="+- 0 89 -249"/>
                <a:gd name="T31" fmla="*/ 89 h 668"/>
                <a:gd name="T32" fmla="+- 0 3157 3070"/>
                <a:gd name="T33" fmla="*/ T32 w 765"/>
                <a:gd name="T34" fmla="+- 0 -77 -249"/>
                <a:gd name="T35" fmla="*/ -77 h 668"/>
                <a:gd name="T36" fmla="+- 0 3312 3070"/>
                <a:gd name="T37" fmla="*/ T36 w 765"/>
                <a:gd name="T38" fmla="+- 0 -179 -249"/>
                <a:gd name="T39" fmla="*/ -179 h 668"/>
                <a:gd name="T40" fmla="+- 0 3470 3070"/>
                <a:gd name="T41" fmla="*/ T40 w 765"/>
                <a:gd name="T42" fmla="+- 0 -205 -249"/>
                <a:gd name="T43" fmla="*/ -205 h 668"/>
                <a:gd name="T44" fmla="+- 0 3480 3070"/>
                <a:gd name="T45" fmla="*/ T44 w 765"/>
                <a:gd name="T46" fmla="+- 0 379 -249"/>
                <a:gd name="T47" fmla="*/ 379 h 668"/>
                <a:gd name="T48" fmla="+- 0 3622 3070"/>
                <a:gd name="T49" fmla="*/ T48 w 765"/>
                <a:gd name="T50" fmla="+- 0 317 -249"/>
                <a:gd name="T51" fmla="*/ 317 h 668"/>
                <a:gd name="T52" fmla="+- 0 3528 3070"/>
                <a:gd name="T53" fmla="*/ T52 w 765"/>
                <a:gd name="T54" fmla="+- 0 -149 -249"/>
                <a:gd name="T55" fmla="*/ -149 h 668"/>
                <a:gd name="T56" fmla="+- 0 3377 3070"/>
                <a:gd name="T57" fmla="*/ T56 w 765"/>
                <a:gd name="T58" fmla="+- 0 85 -249"/>
                <a:gd name="T59" fmla="*/ 85 h 668"/>
                <a:gd name="T60" fmla="+- 0 3303 3070"/>
                <a:gd name="T61" fmla="*/ T60 w 765"/>
                <a:gd name="T62" fmla="+- 0 337 -249"/>
                <a:gd name="T63" fmla="*/ 337 h 668"/>
                <a:gd name="T64" fmla="+- 0 3512 3070"/>
                <a:gd name="T65" fmla="*/ T64 w 765"/>
                <a:gd name="T66" fmla="+- 0 335 -249"/>
                <a:gd name="T67" fmla="*/ 335 h 668"/>
                <a:gd name="T68" fmla="+- 0 3341 3070"/>
                <a:gd name="T69" fmla="*/ T68 w 765"/>
                <a:gd name="T70" fmla="+- 0 273 -249"/>
                <a:gd name="T71" fmla="*/ 273 h 668"/>
                <a:gd name="T72" fmla="+- 0 3442 3070"/>
                <a:gd name="T73" fmla="*/ T72 w 765"/>
                <a:gd name="T74" fmla="+- 0 197 -249"/>
                <a:gd name="T75" fmla="*/ 197 h 668"/>
                <a:gd name="T76" fmla="+- 0 3384 3070"/>
                <a:gd name="T77" fmla="*/ T76 w 765"/>
                <a:gd name="T78" fmla="+- 0 133 -249"/>
                <a:gd name="T79" fmla="*/ 133 h 668"/>
                <a:gd name="T80" fmla="+- 0 3414 3070"/>
                <a:gd name="T81" fmla="*/ T80 w 765"/>
                <a:gd name="T82" fmla="+- 0 63 -249"/>
                <a:gd name="T83" fmla="*/ 63 h 668"/>
                <a:gd name="T84" fmla="+- 0 3444 3070"/>
                <a:gd name="T85" fmla="*/ T84 w 765"/>
                <a:gd name="T86" fmla="+- 0 7 -249"/>
                <a:gd name="T87" fmla="*/ 7 h 668"/>
                <a:gd name="T88" fmla="+- 0 3610 3070"/>
                <a:gd name="T89" fmla="*/ T88 w 765"/>
                <a:gd name="T90" fmla="+- 0 -55 -249"/>
                <a:gd name="T91" fmla="*/ -55 h 668"/>
                <a:gd name="T92" fmla="+- 0 3538 3070"/>
                <a:gd name="T93" fmla="*/ T92 w 765"/>
                <a:gd name="T94" fmla="+- 0 -123 -249"/>
                <a:gd name="T95" fmla="*/ -123 h 668"/>
                <a:gd name="T96" fmla="+- 0 3434 3070"/>
                <a:gd name="T97" fmla="*/ T96 w 765"/>
                <a:gd name="T98" fmla="+- 0 -187 -249"/>
                <a:gd name="T99" fmla="*/ -187 h 668"/>
                <a:gd name="T100" fmla="+- 0 3274 3070"/>
                <a:gd name="T101" fmla="*/ T100 w 765"/>
                <a:gd name="T102" fmla="+- 0 131 -249"/>
                <a:gd name="T103" fmla="*/ 131 h 668"/>
                <a:gd name="T104" fmla="+- 0 3267 3070"/>
                <a:gd name="T105" fmla="*/ T104 w 765"/>
                <a:gd name="T106" fmla="+- 0 257 -249"/>
                <a:gd name="T107" fmla="*/ 257 h 668"/>
                <a:gd name="T108" fmla="+- 0 3442 3070"/>
                <a:gd name="T109" fmla="*/ T108 w 765"/>
                <a:gd name="T110" fmla="+- 0 -121 -249"/>
                <a:gd name="T111" fmla="*/ -121 h 668"/>
                <a:gd name="T112" fmla="+- 0 3330 3070"/>
                <a:gd name="T113" fmla="*/ T112 w 765"/>
                <a:gd name="T114" fmla="+- 0 343 -249"/>
                <a:gd name="T115" fmla="*/ 343 h 668"/>
                <a:gd name="T116" fmla="+- 0 3623 3070"/>
                <a:gd name="T117" fmla="*/ T116 w 765"/>
                <a:gd name="T118" fmla="+- 0 277 -249"/>
                <a:gd name="T119" fmla="*/ 277 h 668"/>
                <a:gd name="T120" fmla="+- 0 3622 3070"/>
                <a:gd name="T121" fmla="*/ T120 w 765"/>
                <a:gd name="T122" fmla="+- 0 317 -249"/>
                <a:gd name="T123" fmla="*/ 317 h 668"/>
                <a:gd name="T124" fmla="+- 0 3367 3070"/>
                <a:gd name="T125" fmla="*/ T124 w 765"/>
                <a:gd name="T126" fmla="+- 0 -181 -249"/>
                <a:gd name="T127" fmla="*/ -181 h 668"/>
                <a:gd name="T128" fmla="+- 0 3187 3070"/>
                <a:gd name="T129" fmla="*/ T128 w 765"/>
                <a:gd name="T130" fmla="+- 0 161 -249"/>
                <a:gd name="T131" fmla="*/ 161 h 668"/>
                <a:gd name="T132" fmla="+- 0 3167 3070"/>
                <a:gd name="T133" fmla="*/ T132 w 765"/>
                <a:gd name="T134" fmla="+- 0 287 -249"/>
                <a:gd name="T135" fmla="*/ 287 h 668"/>
                <a:gd name="T136" fmla="+- 0 3212 3070"/>
                <a:gd name="T137" fmla="*/ T136 w 765"/>
                <a:gd name="T138" fmla="+- 0 163 -249"/>
                <a:gd name="T139" fmla="*/ 163 h 668"/>
                <a:gd name="T140" fmla="+- 0 3346 3070"/>
                <a:gd name="T141" fmla="*/ T140 w 765"/>
                <a:gd name="T142" fmla="+- 0 -115 -249"/>
                <a:gd name="T143" fmla="*/ -115 h 668"/>
                <a:gd name="T144" fmla="+- 0 3476 3070"/>
                <a:gd name="T145" fmla="*/ T144 w 765"/>
                <a:gd name="T146" fmla="+- 0 271 -249"/>
                <a:gd name="T147" fmla="*/ 271 h 668"/>
                <a:gd name="T148" fmla="+- 0 3658 3070"/>
                <a:gd name="T149" fmla="*/ T148 w 765"/>
                <a:gd name="T150" fmla="+- 0 205 -249"/>
                <a:gd name="T151" fmla="*/ 205 h 668"/>
                <a:gd name="T152" fmla="+- 0 3604 3070"/>
                <a:gd name="T153" fmla="*/ T152 w 765"/>
                <a:gd name="T154" fmla="+- 0 249 -249"/>
                <a:gd name="T155" fmla="*/ 249 h 668"/>
                <a:gd name="T156" fmla="+- 0 3707 3070"/>
                <a:gd name="T157" fmla="*/ T156 w 765"/>
                <a:gd name="T158" fmla="+- 0 173 -249"/>
                <a:gd name="T159" fmla="*/ 173 h 668"/>
                <a:gd name="T160" fmla="+- 0 3116 3070"/>
                <a:gd name="T161" fmla="*/ T160 w 765"/>
                <a:gd name="T162" fmla="+- 0 189 -249"/>
                <a:gd name="T163" fmla="*/ 189 h 668"/>
                <a:gd name="T164" fmla="+- 0 3231 3070"/>
                <a:gd name="T165" fmla="*/ T164 w 765"/>
                <a:gd name="T166" fmla="+- 0 -71 -249"/>
                <a:gd name="T167" fmla="*/ -71 h 668"/>
                <a:gd name="T168" fmla="+- 0 3679 3070"/>
                <a:gd name="T169" fmla="*/ T168 w 765"/>
                <a:gd name="T170" fmla="+- 0 83 -249"/>
                <a:gd name="T171" fmla="*/ 83 h 668"/>
                <a:gd name="T172" fmla="+- 0 3613 3070"/>
                <a:gd name="T173" fmla="*/ T172 w 765"/>
                <a:gd name="T174" fmla="+- 0 173 -249"/>
                <a:gd name="T175" fmla="*/ 173 h 668"/>
                <a:gd name="T176" fmla="+- 0 3689 3070"/>
                <a:gd name="T177" fmla="*/ T176 w 765"/>
                <a:gd name="T178" fmla="+- 0 3 -249"/>
                <a:gd name="T179" fmla="*/ 3 h 668"/>
                <a:gd name="T180" fmla="+- 0 3607 3070"/>
                <a:gd name="T181" fmla="*/ T180 w 765"/>
                <a:gd name="T182" fmla="+- 0 75 -249"/>
                <a:gd name="T183" fmla="*/ 75 h 668"/>
                <a:gd name="T184" fmla="+- 0 3703 3070"/>
                <a:gd name="T185" fmla="*/ T184 w 765"/>
                <a:gd name="T186" fmla="+- 0 69 -249"/>
                <a:gd name="T187" fmla="*/ 69 h 668"/>
                <a:gd name="T188" fmla="+- 0 3754 3070"/>
                <a:gd name="T189" fmla="*/ T188 w 765"/>
                <a:gd name="T190" fmla="+- 0 -223 -249"/>
                <a:gd name="T191" fmla="*/ -223 h 668"/>
                <a:gd name="T192" fmla="+- 0 3694 3070"/>
                <a:gd name="T193" fmla="*/ T192 w 765"/>
                <a:gd name="T194" fmla="+- 0 -113 -249"/>
                <a:gd name="T195" fmla="*/ -113 h 668"/>
                <a:gd name="T196" fmla="+- 0 3713 3070"/>
                <a:gd name="T197" fmla="*/ T196 w 765"/>
                <a:gd name="T198" fmla="+- 0 35 -249"/>
                <a:gd name="T199" fmla="*/ 35 h 668"/>
                <a:gd name="T200" fmla="+- 0 3737 3070"/>
                <a:gd name="T201" fmla="*/ T200 w 765"/>
                <a:gd name="T202" fmla="+- 0 -5 -249"/>
                <a:gd name="T203" fmla="*/ -5 h 668"/>
                <a:gd name="T204" fmla="+- 0 3720 3070"/>
                <a:gd name="T205" fmla="*/ T204 w 765"/>
                <a:gd name="T206" fmla="+- 0 -109 -249"/>
                <a:gd name="T207" fmla="*/ -109 h 668"/>
                <a:gd name="T208" fmla="+- 0 3798 3070"/>
                <a:gd name="T209" fmla="*/ T208 w 765"/>
                <a:gd name="T210" fmla="+- 0 -215 -249"/>
                <a:gd name="T211" fmla="*/ -215 h 668"/>
                <a:gd name="T212" fmla="+- 0 3632 3070"/>
                <a:gd name="T213" fmla="*/ T212 w 765"/>
                <a:gd name="T214" fmla="+- 0 -59 -249"/>
                <a:gd name="T215" fmla="*/ -59 h 668"/>
                <a:gd name="T216" fmla="+- 0 3497 3070"/>
                <a:gd name="T217" fmla="*/ T216 w 765"/>
                <a:gd name="T218" fmla="+- 0 13 -249"/>
                <a:gd name="T219" fmla="*/ 13 h 668"/>
                <a:gd name="T220" fmla="+- 0 3592 3070"/>
                <a:gd name="T221" fmla="*/ T220 w 765"/>
                <a:gd name="T222" fmla="+- 0 -139 -249"/>
                <a:gd name="T223" fmla="*/ -139 h 668"/>
                <a:gd name="T224" fmla="+- 0 3584 3070"/>
                <a:gd name="T225" fmla="*/ T224 w 765"/>
                <a:gd name="T226" fmla="+- 0 -73 -249"/>
                <a:gd name="T227" fmla="*/ -73 h 6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765" h="668">
                  <a:moveTo>
                    <a:pt x="334" y="34"/>
                  </a:moveTo>
                  <a:lnTo>
                    <a:pt x="303" y="34"/>
                  </a:lnTo>
                  <a:lnTo>
                    <a:pt x="289" y="36"/>
                  </a:lnTo>
                  <a:lnTo>
                    <a:pt x="275" y="36"/>
                  </a:lnTo>
                  <a:lnTo>
                    <a:pt x="261" y="38"/>
                  </a:lnTo>
                  <a:lnTo>
                    <a:pt x="237" y="44"/>
                  </a:lnTo>
                  <a:lnTo>
                    <a:pt x="189" y="60"/>
                  </a:lnTo>
                  <a:lnTo>
                    <a:pt x="167" y="72"/>
                  </a:lnTo>
                  <a:lnTo>
                    <a:pt x="139" y="88"/>
                  </a:lnTo>
                  <a:lnTo>
                    <a:pt x="113" y="108"/>
                  </a:lnTo>
                  <a:lnTo>
                    <a:pt x="90" y="130"/>
                  </a:lnTo>
                  <a:lnTo>
                    <a:pt x="69" y="154"/>
                  </a:lnTo>
                  <a:lnTo>
                    <a:pt x="41" y="196"/>
                  </a:lnTo>
                  <a:lnTo>
                    <a:pt x="20" y="240"/>
                  </a:lnTo>
                  <a:lnTo>
                    <a:pt x="6" y="288"/>
                  </a:lnTo>
                  <a:lnTo>
                    <a:pt x="0" y="336"/>
                  </a:lnTo>
                  <a:lnTo>
                    <a:pt x="0" y="360"/>
                  </a:lnTo>
                  <a:lnTo>
                    <a:pt x="1" y="374"/>
                  </a:lnTo>
                  <a:lnTo>
                    <a:pt x="3" y="392"/>
                  </a:lnTo>
                  <a:lnTo>
                    <a:pt x="5" y="410"/>
                  </a:lnTo>
                  <a:lnTo>
                    <a:pt x="12" y="440"/>
                  </a:lnTo>
                  <a:lnTo>
                    <a:pt x="22" y="468"/>
                  </a:lnTo>
                  <a:lnTo>
                    <a:pt x="34" y="496"/>
                  </a:lnTo>
                  <a:lnTo>
                    <a:pt x="49" y="522"/>
                  </a:lnTo>
                  <a:lnTo>
                    <a:pt x="73" y="554"/>
                  </a:lnTo>
                  <a:lnTo>
                    <a:pt x="101" y="584"/>
                  </a:lnTo>
                  <a:lnTo>
                    <a:pt x="132" y="610"/>
                  </a:lnTo>
                  <a:lnTo>
                    <a:pt x="167" y="630"/>
                  </a:lnTo>
                  <a:lnTo>
                    <a:pt x="198" y="646"/>
                  </a:lnTo>
                  <a:lnTo>
                    <a:pt x="231" y="658"/>
                  </a:lnTo>
                  <a:lnTo>
                    <a:pt x="265" y="664"/>
                  </a:lnTo>
                  <a:lnTo>
                    <a:pt x="301" y="668"/>
                  </a:lnTo>
                  <a:lnTo>
                    <a:pt x="351" y="668"/>
                  </a:lnTo>
                  <a:lnTo>
                    <a:pt x="368" y="664"/>
                  </a:lnTo>
                  <a:lnTo>
                    <a:pt x="394" y="660"/>
                  </a:lnTo>
                  <a:lnTo>
                    <a:pt x="418" y="652"/>
                  </a:lnTo>
                  <a:lnTo>
                    <a:pt x="439" y="644"/>
                  </a:lnTo>
                  <a:lnTo>
                    <a:pt x="302" y="644"/>
                  </a:lnTo>
                  <a:lnTo>
                    <a:pt x="254" y="638"/>
                  </a:lnTo>
                  <a:lnTo>
                    <a:pt x="251" y="636"/>
                  </a:lnTo>
                  <a:lnTo>
                    <a:pt x="252" y="630"/>
                  </a:lnTo>
                  <a:lnTo>
                    <a:pt x="226" y="630"/>
                  </a:lnTo>
                  <a:lnTo>
                    <a:pt x="211" y="624"/>
                  </a:lnTo>
                  <a:lnTo>
                    <a:pt x="200" y="620"/>
                  </a:lnTo>
                  <a:lnTo>
                    <a:pt x="186" y="612"/>
                  </a:lnTo>
                  <a:lnTo>
                    <a:pt x="186" y="606"/>
                  </a:lnTo>
                  <a:lnTo>
                    <a:pt x="187" y="598"/>
                  </a:lnTo>
                  <a:lnTo>
                    <a:pt x="161" y="598"/>
                  </a:lnTo>
                  <a:lnTo>
                    <a:pt x="157" y="596"/>
                  </a:lnTo>
                  <a:lnTo>
                    <a:pt x="155" y="594"/>
                  </a:lnTo>
                  <a:lnTo>
                    <a:pt x="144" y="588"/>
                  </a:lnTo>
                  <a:lnTo>
                    <a:pt x="134" y="580"/>
                  </a:lnTo>
                  <a:lnTo>
                    <a:pt x="122" y="570"/>
                  </a:lnTo>
                  <a:lnTo>
                    <a:pt x="121" y="568"/>
                  </a:lnTo>
                  <a:lnTo>
                    <a:pt x="123" y="538"/>
                  </a:lnTo>
                  <a:lnTo>
                    <a:pt x="94" y="538"/>
                  </a:lnTo>
                  <a:lnTo>
                    <a:pt x="90" y="536"/>
                  </a:lnTo>
                  <a:lnTo>
                    <a:pt x="89" y="534"/>
                  </a:lnTo>
                  <a:lnTo>
                    <a:pt x="69" y="506"/>
                  </a:lnTo>
                  <a:lnTo>
                    <a:pt x="68" y="504"/>
                  </a:lnTo>
                  <a:lnTo>
                    <a:pt x="68" y="490"/>
                  </a:lnTo>
                  <a:lnTo>
                    <a:pt x="68" y="482"/>
                  </a:lnTo>
                  <a:lnTo>
                    <a:pt x="69" y="466"/>
                  </a:lnTo>
                  <a:lnTo>
                    <a:pt x="70" y="450"/>
                  </a:lnTo>
                  <a:lnTo>
                    <a:pt x="70" y="448"/>
                  </a:lnTo>
                  <a:lnTo>
                    <a:pt x="45" y="448"/>
                  </a:lnTo>
                  <a:lnTo>
                    <a:pt x="40" y="440"/>
                  </a:lnTo>
                  <a:lnTo>
                    <a:pt x="35" y="428"/>
                  </a:lnTo>
                  <a:lnTo>
                    <a:pt x="30" y="406"/>
                  </a:lnTo>
                  <a:lnTo>
                    <a:pt x="27" y="382"/>
                  </a:lnTo>
                  <a:lnTo>
                    <a:pt x="25" y="362"/>
                  </a:lnTo>
                  <a:lnTo>
                    <a:pt x="25" y="338"/>
                  </a:lnTo>
                  <a:lnTo>
                    <a:pt x="27" y="320"/>
                  </a:lnTo>
                  <a:lnTo>
                    <a:pt x="30" y="300"/>
                  </a:lnTo>
                  <a:lnTo>
                    <a:pt x="34" y="280"/>
                  </a:lnTo>
                  <a:lnTo>
                    <a:pt x="39" y="260"/>
                  </a:lnTo>
                  <a:lnTo>
                    <a:pt x="46" y="242"/>
                  </a:lnTo>
                  <a:lnTo>
                    <a:pt x="55" y="222"/>
                  </a:lnTo>
                  <a:lnTo>
                    <a:pt x="64" y="204"/>
                  </a:lnTo>
                  <a:lnTo>
                    <a:pt x="75" y="188"/>
                  </a:lnTo>
                  <a:lnTo>
                    <a:pt x="87" y="172"/>
                  </a:lnTo>
                  <a:lnTo>
                    <a:pt x="100" y="156"/>
                  </a:lnTo>
                  <a:lnTo>
                    <a:pt x="114" y="142"/>
                  </a:lnTo>
                  <a:lnTo>
                    <a:pt x="129" y="128"/>
                  </a:lnTo>
                  <a:lnTo>
                    <a:pt x="145" y="116"/>
                  </a:lnTo>
                  <a:lnTo>
                    <a:pt x="162" y="104"/>
                  </a:lnTo>
                  <a:lnTo>
                    <a:pt x="193" y="86"/>
                  </a:lnTo>
                  <a:lnTo>
                    <a:pt x="227" y="86"/>
                  </a:lnTo>
                  <a:lnTo>
                    <a:pt x="229" y="84"/>
                  </a:lnTo>
                  <a:lnTo>
                    <a:pt x="242" y="70"/>
                  </a:lnTo>
                  <a:lnTo>
                    <a:pt x="244" y="68"/>
                  </a:lnTo>
                  <a:lnTo>
                    <a:pt x="246" y="68"/>
                  </a:lnTo>
                  <a:lnTo>
                    <a:pt x="258" y="66"/>
                  </a:lnTo>
                  <a:lnTo>
                    <a:pt x="270" y="62"/>
                  </a:lnTo>
                  <a:lnTo>
                    <a:pt x="282" y="62"/>
                  </a:lnTo>
                  <a:lnTo>
                    <a:pt x="294" y="60"/>
                  </a:lnTo>
                  <a:lnTo>
                    <a:pt x="442" y="60"/>
                  </a:lnTo>
                  <a:lnTo>
                    <a:pt x="432" y="56"/>
                  </a:lnTo>
                  <a:lnTo>
                    <a:pt x="400" y="44"/>
                  </a:lnTo>
                  <a:lnTo>
                    <a:pt x="368" y="38"/>
                  </a:lnTo>
                  <a:lnTo>
                    <a:pt x="334" y="34"/>
                  </a:lnTo>
                  <a:close/>
                  <a:moveTo>
                    <a:pt x="552" y="566"/>
                  </a:moveTo>
                  <a:lnTo>
                    <a:pt x="515" y="566"/>
                  </a:lnTo>
                  <a:lnTo>
                    <a:pt x="503" y="578"/>
                  </a:lnTo>
                  <a:lnTo>
                    <a:pt x="482" y="594"/>
                  </a:lnTo>
                  <a:lnTo>
                    <a:pt x="459" y="608"/>
                  </a:lnTo>
                  <a:lnTo>
                    <a:pt x="435" y="620"/>
                  </a:lnTo>
                  <a:lnTo>
                    <a:pt x="410" y="628"/>
                  </a:lnTo>
                  <a:lnTo>
                    <a:pt x="388" y="636"/>
                  </a:lnTo>
                  <a:lnTo>
                    <a:pt x="365" y="640"/>
                  </a:lnTo>
                  <a:lnTo>
                    <a:pt x="318" y="644"/>
                  </a:lnTo>
                  <a:lnTo>
                    <a:pt x="439" y="644"/>
                  </a:lnTo>
                  <a:lnTo>
                    <a:pt x="449" y="640"/>
                  </a:lnTo>
                  <a:lnTo>
                    <a:pt x="477" y="626"/>
                  </a:lnTo>
                  <a:lnTo>
                    <a:pt x="504" y="608"/>
                  </a:lnTo>
                  <a:lnTo>
                    <a:pt x="530" y="588"/>
                  </a:lnTo>
                  <a:lnTo>
                    <a:pt x="552" y="566"/>
                  </a:lnTo>
                  <a:close/>
                  <a:moveTo>
                    <a:pt x="475" y="76"/>
                  </a:moveTo>
                  <a:lnTo>
                    <a:pt x="418" y="76"/>
                  </a:lnTo>
                  <a:lnTo>
                    <a:pt x="420" y="78"/>
                  </a:lnTo>
                  <a:lnTo>
                    <a:pt x="430" y="82"/>
                  </a:lnTo>
                  <a:lnTo>
                    <a:pt x="440" y="86"/>
                  </a:lnTo>
                  <a:lnTo>
                    <a:pt x="449" y="90"/>
                  </a:lnTo>
                  <a:lnTo>
                    <a:pt x="457" y="94"/>
                  </a:lnTo>
                  <a:lnTo>
                    <a:pt x="461" y="96"/>
                  </a:lnTo>
                  <a:lnTo>
                    <a:pt x="458" y="100"/>
                  </a:lnTo>
                  <a:lnTo>
                    <a:pt x="457" y="102"/>
                  </a:lnTo>
                  <a:lnTo>
                    <a:pt x="456" y="102"/>
                  </a:lnTo>
                  <a:lnTo>
                    <a:pt x="433" y="128"/>
                  </a:lnTo>
                  <a:lnTo>
                    <a:pt x="410" y="156"/>
                  </a:lnTo>
                  <a:lnTo>
                    <a:pt x="388" y="188"/>
                  </a:lnTo>
                  <a:lnTo>
                    <a:pt x="367" y="220"/>
                  </a:lnTo>
                  <a:lnTo>
                    <a:pt x="345" y="256"/>
                  </a:lnTo>
                  <a:lnTo>
                    <a:pt x="325" y="294"/>
                  </a:lnTo>
                  <a:lnTo>
                    <a:pt x="307" y="334"/>
                  </a:lnTo>
                  <a:lnTo>
                    <a:pt x="290" y="374"/>
                  </a:lnTo>
                  <a:lnTo>
                    <a:pt x="279" y="404"/>
                  </a:lnTo>
                  <a:lnTo>
                    <a:pt x="268" y="436"/>
                  </a:lnTo>
                  <a:lnTo>
                    <a:pt x="259" y="468"/>
                  </a:lnTo>
                  <a:lnTo>
                    <a:pt x="250" y="500"/>
                  </a:lnTo>
                  <a:lnTo>
                    <a:pt x="245" y="522"/>
                  </a:lnTo>
                  <a:lnTo>
                    <a:pt x="240" y="544"/>
                  </a:lnTo>
                  <a:lnTo>
                    <a:pt x="236" y="564"/>
                  </a:lnTo>
                  <a:lnTo>
                    <a:pt x="233" y="586"/>
                  </a:lnTo>
                  <a:lnTo>
                    <a:pt x="231" y="594"/>
                  </a:lnTo>
                  <a:lnTo>
                    <a:pt x="227" y="624"/>
                  </a:lnTo>
                  <a:lnTo>
                    <a:pt x="226" y="630"/>
                  </a:lnTo>
                  <a:lnTo>
                    <a:pt x="252" y="630"/>
                  </a:lnTo>
                  <a:lnTo>
                    <a:pt x="253" y="620"/>
                  </a:lnTo>
                  <a:lnTo>
                    <a:pt x="255" y="606"/>
                  </a:lnTo>
                  <a:lnTo>
                    <a:pt x="257" y="592"/>
                  </a:lnTo>
                  <a:lnTo>
                    <a:pt x="382" y="592"/>
                  </a:lnTo>
                  <a:lnTo>
                    <a:pt x="442" y="584"/>
                  </a:lnTo>
                  <a:lnTo>
                    <a:pt x="500" y="572"/>
                  </a:lnTo>
                  <a:lnTo>
                    <a:pt x="505" y="570"/>
                  </a:lnTo>
                  <a:lnTo>
                    <a:pt x="299" y="570"/>
                  </a:lnTo>
                  <a:lnTo>
                    <a:pt x="271" y="568"/>
                  </a:lnTo>
                  <a:lnTo>
                    <a:pt x="263" y="568"/>
                  </a:lnTo>
                  <a:lnTo>
                    <a:pt x="262" y="564"/>
                  </a:lnTo>
                  <a:lnTo>
                    <a:pt x="263" y="556"/>
                  </a:lnTo>
                  <a:lnTo>
                    <a:pt x="269" y="530"/>
                  </a:lnTo>
                  <a:lnTo>
                    <a:pt x="271" y="522"/>
                  </a:lnTo>
                  <a:lnTo>
                    <a:pt x="272" y="520"/>
                  </a:lnTo>
                  <a:lnTo>
                    <a:pt x="406" y="520"/>
                  </a:lnTo>
                  <a:lnTo>
                    <a:pt x="461" y="514"/>
                  </a:lnTo>
                  <a:lnTo>
                    <a:pt x="534" y="498"/>
                  </a:lnTo>
                  <a:lnTo>
                    <a:pt x="305" y="498"/>
                  </a:lnTo>
                  <a:lnTo>
                    <a:pt x="283" y="496"/>
                  </a:lnTo>
                  <a:lnTo>
                    <a:pt x="277" y="494"/>
                  </a:lnTo>
                  <a:lnTo>
                    <a:pt x="291" y="446"/>
                  </a:lnTo>
                  <a:lnTo>
                    <a:pt x="372" y="446"/>
                  </a:lnTo>
                  <a:lnTo>
                    <a:pt x="410" y="444"/>
                  </a:lnTo>
                  <a:lnTo>
                    <a:pt x="448" y="440"/>
                  </a:lnTo>
                  <a:lnTo>
                    <a:pt x="487" y="434"/>
                  </a:lnTo>
                  <a:lnTo>
                    <a:pt x="543" y="422"/>
                  </a:lnTo>
                  <a:lnTo>
                    <a:pt x="299" y="422"/>
                  </a:lnTo>
                  <a:lnTo>
                    <a:pt x="301" y="416"/>
                  </a:lnTo>
                  <a:lnTo>
                    <a:pt x="305" y="406"/>
                  </a:lnTo>
                  <a:lnTo>
                    <a:pt x="309" y="394"/>
                  </a:lnTo>
                  <a:lnTo>
                    <a:pt x="314" y="382"/>
                  </a:lnTo>
                  <a:lnTo>
                    <a:pt x="319" y="368"/>
                  </a:lnTo>
                  <a:lnTo>
                    <a:pt x="393" y="368"/>
                  </a:lnTo>
                  <a:lnTo>
                    <a:pt x="500" y="356"/>
                  </a:lnTo>
                  <a:lnTo>
                    <a:pt x="535" y="350"/>
                  </a:lnTo>
                  <a:lnTo>
                    <a:pt x="561" y="344"/>
                  </a:lnTo>
                  <a:lnTo>
                    <a:pt x="330" y="344"/>
                  </a:lnTo>
                  <a:lnTo>
                    <a:pt x="332" y="338"/>
                  </a:lnTo>
                  <a:lnTo>
                    <a:pt x="338" y="326"/>
                  </a:lnTo>
                  <a:lnTo>
                    <a:pt x="344" y="312"/>
                  </a:lnTo>
                  <a:lnTo>
                    <a:pt x="350" y="302"/>
                  </a:lnTo>
                  <a:lnTo>
                    <a:pt x="356" y="290"/>
                  </a:lnTo>
                  <a:lnTo>
                    <a:pt x="359" y="290"/>
                  </a:lnTo>
                  <a:lnTo>
                    <a:pt x="415" y="288"/>
                  </a:lnTo>
                  <a:lnTo>
                    <a:pt x="472" y="280"/>
                  </a:lnTo>
                  <a:lnTo>
                    <a:pt x="530" y="270"/>
                  </a:lnTo>
                  <a:lnTo>
                    <a:pt x="550" y="264"/>
                  </a:lnTo>
                  <a:lnTo>
                    <a:pt x="370" y="264"/>
                  </a:lnTo>
                  <a:lnTo>
                    <a:pt x="374" y="256"/>
                  </a:lnTo>
                  <a:lnTo>
                    <a:pt x="394" y="226"/>
                  </a:lnTo>
                  <a:lnTo>
                    <a:pt x="402" y="212"/>
                  </a:lnTo>
                  <a:lnTo>
                    <a:pt x="419" y="212"/>
                  </a:lnTo>
                  <a:lnTo>
                    <a:pt x="432" y="210"/>
                  </a:lnTo>
                  <a:lnTo>
                    <a:pt x="444" y="210"/>
                  </a:lnTo>
                  <a:lnTo>
                    <a:pt x="457" y="208"/>
                  </a:lnTo>
                  <a:lnTo>
                    <a:pt x="501" y="204"/>
                  </a:lnTo>
                  <a:lnTo>
                    <a:pt x="521" y="200"/>
                  </a:lnTo>
                  <a:lnTo>
                    <a:pt x="540" y="194"/>
                  </a:lnTo>
                  <a:lnTo>
                    <a:pt x="543" y="194"/>
                  </a:lnTo>
                  <a:lnTo>
                    <a:pt x="556" y="190"/>
                  </a:lnTo>
                  <a:lnTo>
                    <a:pt x="590" y="190"/>
                  </a:lnTo>
                  <a:lnTo>
                    <a:pt x="587" y="186"/>
                  </a:lnTo>
                  <a:lnTo>
                    <a:pt x="422" y="186"/>
                  </a:lnTo>
                  <a:lnTo>
                    <a:pt x="425" y="180"/>
                  </a:lnTo>
                  <a:lnTo>
                    <a:pt x="433" y="168"/>
                  </a:lnTo>
                  <a:lnTo>
                    <a:pt x="450" y="148"/>
                  </a:lnTo>
                  <a:lnTo>
                    <a:pt x="468" y="126"/>
                  </a:lnTo>
                  <a:lnTo>
                    <a:pt x="481" y="112"/>
                  </a:lnTo>
                  <a:lnTo>
                    <a:pt x="483" y="110"/>
                  </a:lnTo>
                  <a:lnTo>
                    <a:pt x="522" y="110"/>
                  </a:lnTo>
                  <a:lnTo>
                    <a:pt x="505" y="96"/>
                  </a:lnTo>
                  <a:lnTo>
                    <a:pt x="475" y="76"/>
                  </a:lnTo>
                  <a:close/>
                  <a:moveTo>
                    <a:pt x="442" y="60"/>
                  </a:moveTo>
                  <a:lnTo>
                    <a:pt x="342" y="60"/>
                  </a:lnTo>
                  <a:lnTo>
                    <a:pt x="353" y="62"/>
                  </a:lnTo>
                  <a:lnTo>
                    <a:pt x="364" y="62"/>
                  </a:lnTo>
                  <a:lnTo>
                    <a:pt x="384" y="66"/>
                  </a:lnTo>
                  <a:lnTo>
                    <a:pt x="386" y="68"/>
                  </a:lnTo>
                  <a:lnTo>
                    <a:pt x="390" y="70"/>
                  </a:lnTo>
                  <a:lnTo>
                    <a:pt x="387" y="74"/>
                  </a:lnTo>
                  <a:lnTo>
                    <a:pt x="341" y="128"/>
                  </a:lnTo>
                  <a:lnTo>
                    <a:pt x="299" y="186"/>
                  </a:lnTo>
                  <a:lnTo>
                    <a:pt x="262" y="248"/>
                  </a:lnTo>
                  <a:lnTo>
                    <a:pt x="230" y="314"/>
                  </a:lnTo>
                  <a:lnTo>
                    <a:pt x="204" y="380"/>
                  </a:lnTo>
                  <a:lnTo>
                    <a:pt x="184" y="450"/>
                  </a:lnTo>
                  <a:lnTo>
                    <a:pt x="170" y="520"/>
                  </a:lnTo>
                  <a:lnTo>
                    <a:pt x="162" y="592"/>
                  </a:lnTo>
                  <a:lnTo>
                    <a:pt x="161" y="598"/>
                  </a:lnTo>
                  <a:lnTo>
                    <a:pt x="187" y="598"/>
                  </a:lnTo>
                  <a:lnTo>
                    <a:pt x="189" y="568"/>
                  </a:lnTo>
                  <a:lnTo>
                    <a:pt x="190" y="558"/>
                  </a:lnTo>
                  <a:lnTo>
                    <a:pt x="193" y="532"/>
                  </a:lnTo>
                  <a:lnTo>
                    <a:pt x="197" y="506"/>
                  </a:lnTo>
                  <a:lnTo>
                    <a:pt x="202" y="482"/>
                  </a:lnTo>
                  <a:lnTo>
                    <a:pt x="208" y="454"/>
                  </a:lnTo>
                  <a:lnTo>
                    <a:pt x="226" y="394"/>
                  </a:lnTo>
                  <a:lnTo>
                    <a:pt x="248" y="336"/>
                  </a:lnTo>
                  <a:lnTo>
                    <a:pt x="274" y="278"/>
                  </a:lnTo>
                  <a:lnTo>
                    <a:pt x="305" y="224"/>
                  </a:lnTo>
                  <a:lnTo>
                    <a:pt x="326" y="190"/>
                  </a:lnTo>
                  <a:lnTo>
                    <a:pt x="348" y="158"/>
                  </a:lnTo>
                  <a:lnTo>
                    <a:pt x="372" y="128"/>
                  </a:lnTo>
                  <a:lnTo>
                    <a:pt x="398" y="98"/>
                  </a:lnTo>
                  <a:lnTo>
                    <a:pt x="401" y="94"/>
                  </a:lnTo>
                  <a:lnTo>
                    <a:pt x="415" y="80"/>
                  </a:lnTo>
                  <a:lnTo>
                    <a:pt x="418" y="76"/>
                  </a:lnTo>
                  <a:lnTo>
                    <a:pt x="475" y="76"/>
                  </a:lnTo>
                  <a:lnTo>
                    <a:pt x="462" y="68"/>
                  </a:lnTo>
                  <a:lnTo>
                    <a:pt x="442" y="60"/>
                  </a:lnTo>
                  <a:close/>
                  <a:moveTo>
                    <a:pt x="382" y="592"/>
                  </a:moveTo>
                  <a:lnTo>
                    <a:pt x="260" y="592"/>
                  </a:lnTo>
                  <a:lnTo>
                    <a:pt x="322" y="596"/>
                  </a:lnTo>
                  <a:lnTo>
                    <a:pt x="382" y="592"/>
                  </a:lnTo>
                  <a:close/>
                  <a:moveTo>
                    <a:pt x="606" y="484"/>
                  </a:moveTo>
                  <a:lnTo>
                    <a:pt x="578" y="484"/>
                  </a:lnTo>
                  <a:lnTo>
                    <a:pt x="573" y="494"/>
                  </a:lnTo>
                  <a:lnTo>
                    <a:pt x="567" y="504"/>
                  </a:lnTo>
                  <a:lnTo>
                    <a:pt x="561" y="514"/>
                  </a:lnTo>
                  <a:lnTo>
                    <a:pt x="553" y="526"/>
                  </a:lnTo>
                  <a:lnTo>
                    <a:pt x="551" y="526"/>
                  </a:lnTo>
                  <a:lnTo>
                    <a:pt x="549" y="528"/>
                  </a:lnTo>
                  <a:lnTo>
                    <a:pt x="476" y="552"/>
                  </a:lnTo>
                  <a:lnTo>
                    <a:pt x="451" y="558"/>
                  </a:lnTo>
                  <a:lnTo>
                    <a:pt x="422" y="562"/>
                  </a:lnTo>
                  <a:lnTo>
                    <a:pt x="357" y="570"/>
                  </a:lnTo>
                  <a:lnTo>
                    <a:pt x="505" y="570"/>
                  </a:lnTo>
                  <a:lnTo>
                    <a:pt x="515" y="566"/>
                  </a:lnTo>
                  <a:lnTo>
                    <a:pt x="552" y="566"/>
                  </a:lnTo>
                  <a:lnTo>
                    <a:pt x="554" y="564"/>
                  </a:lnTo>
                  <a:lnTo>
                    <a:pt x="575" y="536"/>
                  </a:lnTo>
                  <a:lnTo>
                    <a:pt x="594" y="508"/>
                  </a:lnTo>
                  <a:lnTo>
                    <a:pt x="606" y="484"/>
                  </a:lnTo>
                  <a:close/>
                  <a:moveTo>
                    <a:pt x="338" y="60"/>
                  </a:moveTo>
                  <a:lnTo>
                    <a:pt x="303" y="60"/>
                  </a:lnTo>
                  <a:lnTo>
                    <a:pt x="298" y="66"/>
                  </a:lnTo>
                  <a:lnTo>
                    <a:pt x="297" y="68"/>
                  </a:lnTo>
                  <a:lnTo>
                    <a:pt x="269" y="102"/>
                  </a:lnTo>
                  <a:lnTo>
                    <a:pt x="243" y="138"/>
                  </a:lnTo>
                  <a:lnTo>
                    <a:pt x="218" y="174"/>
                  </a:lnTo>
                  <a:lnTo>
                    <a:pt x="195" y="214"/>
                  </a:lnTo>
                  <a:lnTo>
                    <a:pt x="173" y="256"/>
                  </a:lnTo>
                  <a:lnTo>
                    <a:pt x="153" y="300"/>
                  </a:lnTo>
                  <a:lnTo>
                    <a:pt x="136" y="344"/>
                  </a:lnTo>
                  <a:lnTo>
                    <a:pt x="122" y="390"/>
                  </a:lnTo>
                  <a:lnTo>
                    <a:pt x="117" y="410"/>
                  </a:lnTo>
                  <a:lnTo>
                    <a:pt x="113" y="430"/>
                  </a:lnTo>
                  <a:lnTo>
                    <a:pt x="109" y="448"/>
                  </a:lnTo>
                  <a:lnTo>
                    <a:pt x="105" y="468"/>
                  </a:lnTo>
                  <a:lnTo>
                    <a:pt x="103" y="486"/>
                  </a:lnTo>
                  <a:lnTo>
                    <a:pt x="101" y="502"/>
                  </a:lnTo>
                  <a:lnTo>
                    <a:pt x="99" y="516"/>
                  </a:lnTo>
                  <a:lnTo>
                    <a:pt x="98" y="530"/>
                  </a:lnTo>
                  <a:lnTo>
                    <a:pt x="98" y="532"/>
                  </a:lnTo>
                  <a:lnTo>
                    <a:pt x="97" y="536"/>
                  </a:lnTo>
                  <a:lnTo>
                    <a:pt x="94" y="538"/>
                  </a:lnTo>
                  <a:lnTo>
                    <a:pt x="123" y="538"/>
                  </a:lnTo>
                  <a:lnTo>
                    <a:pt x="125" y="512"/>
                  </a:lnTo>
                  <a:lnTo>
                    <a:pt x="127" y="490"/>
                  </a:lnTo>
                  <a:lnTo>
                    <a:pt x="129" y="480"/>
                  </a:lnTo>
                  <a:lnTo>
                    <a:pt x="131" y="468"/>
                  </a:lnTo>
                  <a:lnTo>
                    <a:pt x="133" y="456"/>
                  </a:lnTo>
                  <a:lnTo>
                    <a:pt x="135" y="444"/>
                  </a:lnTo>
                  <a:lnTo>
                    <a:pt x="142" y="412"/>
                  </a:lnTo>
                  <a:lnTo>
                    <a:pt x="152" y="378"/>
                  </a:lnTo>
                  <a:lnTo>
                    <a:pt x="163" y="346"/>
                  </a:lnTo>
                  <a:lnTo>
                    <a:pt x="175" y="312"/>
                  </a:lnTo>
                  <a:lnTo>
                    <a:pt x="188" y="284"/>
                  </a:lnTo>
                  <a:lnTo>
                    <a:pt x="201" y="256"/>
                  </a:lnTo>
                  <a:lnTo>
                    <a:pt x="216" y="228"/>
                  </a:lnTo>
                  <a:lnTo>
                    <a:pt x="232" y="200"/>
                  </a:lnTo>
                  <a:lnTo>
                    <a:pt x="253" y="166"/>
                  </a:lnTo>
                  <a:lnTo>
                    <a:pt x="276" y="134"/>
                  </a:lnTo>
                  <a:lnTo>
                    <a:pt x="300" y="104"/>
                  </a:lnTo>
                  <a:lnTo>
                    <a:pt x="325" y="74"/>
                  </a:lnTo>
                  <a:lnTo>
                    <a:pt x="327" y="72"/>
                  </a:lnTo>
                  <a:lnTo>
                    <a:pt x="338" y="60"/>
                  </a:lnTo>
                  <a:close/>
                  <a:moveTo>
                    <a:pt x="406" y="520"/>
                  </a:moveTo>
                  <a:lnTo>
                    <a:pt x="274" y="520"/>
                  </a:lnTo>
                  <a:lnTo>
                    <a:pt x="313" y="522"/>
                  </a:lnTo>
                  <a:lnTo>
                    <a:pt x="388" y="522"/>
                  </a:lnTo>
                  <a:lnTo>
                    <a:pt x="406" y="520"/>
                  </a:lnTo>
                  <a:close/>
                  <a:moveTo>
                    <a:pt x="644" y="406"/>
                  </a:moveTo>
                  <a:lnTo>
                    <a:pt x="601" y="406"/>
                  </a:lnTo>
                  <a:lnTo>
                    <a:pt x="604" y="408"/>
                  </a:lnTo>
                  <a:lnTo>
                    <a:pt x="604" y="410"/>
                  </a:lnTo>
                  <a:lnTo>
                    <a:pt x="603" y="416"/>
                  </a:lnTo>
                  <a:lnTo>
                    <a:pt x="599" y="430"/>
                  </a:lnTo>
                  <a:lnTo>
                    <a:pt x="593" y="450"/>
                  </a:lnTo>
                  <a:lnTo>
                    <a:pt x="591" y="452"/>
                  </a:lnTo>
                  <a:lnTo>
                    <a:pt x="588" y="454"/>
                  </a:lnTo>
                  <a:lnTo>
                    <a:pt x="568" y="462"/>
                  </a:lnTo>
                  <a:lnTo>
                    <a:pt x="527" y="474"/>
                  </a:lnTo>
                  <a:lnTo>
                    <a:pt x="506" y="478"/>
                  </a:lnTo>
                  <a:lnTo>
                    <a:pt x="454" y="490"/>
                  </a:lnTo>
                  <a:lnTo>
                    <a:pt x="436" y="492"/>
                  </a:lnTo>
                  <a:lnTo>
                    <a:pt x="407" y="496"/>
                  </a:lnTo>
                  <a:lnTo>
                    <a:pt x="392" y="496"/>
                  </a:lnTo>
                  <a:lnTo>
                    <a:pt x="376" y="498"/>
                  </a:lnTo>
                  <a:lnTo>
                    <a:pt x="534" y="498"/>
                  </a:lnTo>
                  <a:lnTo>
                    <a:pt x="570" y="488"/>
                  </a:lnTo>
                  <a:lnTo>
                    <a:pt x="578" y="484"/>
                  </a:lnTo>
                  <a:lnTo>
                    <a:pt x="606" y="484"/>
                  </a:lnTo>
                  <a:lnTo>
                    <a:pt x="609" y="478"/>
                  </a:lnTo>
                  <a:lnTo>
                    <a:pt x="612" y="470"/>
                  </a:lnTo>
                  <a:lnTo>
                    <a:pt x="615" y="464"/>
                  </a:lnTo>
                  <a:lnTo>
                    <a:pt x="618" y="460"/>
                  </a:lnTo>
                  <a:lnTo>
                    <a:pt x="628" y="442"/>
                  </a:lnTo>
                  <a:lnTo>
                    <a:pt x="637" y="422"/>
                  </a:lnTo>
                  <a:lnTo>
                    <a:pt x="644" y="406"/>
                  </a:lnTo>
                  <a:close/>
                  <a:moveTo>
                    <a:pt x="227" y="86"/>
                  </a:moveTo>
                  <a:lnTo>
                    <a:pt x="193" y="86"/>
                  </a:lnTo>
                  <a:lnTo>
                    <a:pt x="184" y="100"/>
                  </a:lnTo>
                  <a:lnTo>
                    <a:pt x="141" y="162"/>
                  </a:lnTo>
                  <a:lnTo>
                    <a:pt x="105" y="228"/>
                  </a:lnTo>
                  <a:lnTo>
                    <a:pt x="78" y="296"/>
                  </a:lnTo>
                  <a:lnTo>
                    <a:pt x="58" y="366"/>
                  </a:lnTo>
                  <a:lnTo>
                    <a:pt x="46" y="438"/>
                  </a:lnTo>
                  <a:lnTo>
                    <a:pt x="45" y="448"/>
                  </a:lnTo>
                  <a:lnTo>
                    <a:pt x="70" y="448"/>
                  </a:lnTo>
                  <a:lnTo>
                    <a:pt x="72" y="432"/>
                  </a:lnTo>
                  <a:lnTo>
                    <a:pt x="78" y="392"/>
                  </a:lnTo>
                  <a:lnTo>
                    <a:pt x="87" y="352"/>
                  </a:lnTo>
                  <a:lnTo>
                    <a:pt x="98" y="314"/>
                  </a:lnTo>
                  <a:lnTo>
                    <a:pt x="112" y="276"/>
                  </a:lnTo>
                  <a:lnTo>
                    <a:pt x="135" y="226"/>
                  </a:lnTo>
                  <a:lnTo>
                    <a:pt x="161" y="178"/>
                  </a:lnTo>
                  <a:lnTo>
                    <a:pt x="191" y="132"/>
                  </a:lnTo>
                  <a:lnTo>
                    <a:pt x="224" y="90"/>
                  </a:lnTo>
                  <a:lnTo>
                    <a:pt x="227" y="86"/>
                  </a:lnTo>
                  <a:close/>
                  <a:moveTo>
                    <a:pt x="372" y="446"/>
                  </a:moveTo>
                  <a:lnTo>
                    <a:pt x="294" y="446"/>
                  </a:lnTo>
                  <a:lnTo>
                    <a:pt x="333" y="448"/>
                  </a:lnTo>
                  <a:lnTo>
                    <a:pt x="372" y="446"/>
                  </a:lnTo>
                  <a:close/>
                  <a:moveTo>
                    <a:pt x="663" y="332"/>
                  </a:moveTo>
                  <a:lnTo>
                    <a:pt x="609" y="332"/>
                  </a:lnTo>
                  <a:lnTo>
                    <a:pt x="610" y="350"/>
                  </a:lnTo>
                  <a:lnTo>
                    <a:pt x="610" y="364"/>
                  </a:lnTo>
                  <a:lnTo>
                    <a:pt x="609" y="376"/>
                  </a:lnTo>
                  <a:lnTo>
                    <a:pt x="607" y="376"/>
                  </a:lnTo>
                  <a:lnTo>
                    <a:pt x="574" y="388"/>
                  </a:lnTo>
                  <a:lnTo>
                    <a:pt x="472" y="412"/>
                  </a:lnTo>
                  <a:lnTo>
                    <a:pt x="406" y="420"/>
                  </a:lnTo>
                  <a:lnTo>
                    <a:pt x="373" y="422"/>
                  </a:lnTo>
                  <a:lnTo>
                    <a:pt x="543" y="422"/>
                  </a:lnTo>
                  <a:lnTo>
                    <a:pt x="562" y="418"/>
                  </a:lnTo>
                  <a:lnTo>
                    <a:pt x="599" y="406"/>
                  </a:lnTo>
                  <a:lnTo>
                    <a:pt x="644" y="406"/>
                  </a:lnTo>
                  <a:lnTo>
                    <a:pt x="645" y="404"/>
                  </a:lnTo>
                  <a:lnTo>
                    <a:pt x="652" y="382"/>
                  </a:lnTo>
                  <a:lnTo>
                    <a:pt x="657" y="362"/>
                  </a:lnTo>
                  <a:lnTo>
                    <a:pt x="662" y="340"/>
                  </a:lnTo>
                  <a:lnTo>
                    <a:pt x="663" y="332"/>
                  </a:lnTo>
                  <a:close/>
                  <a:moveTo>
                    <a:pt x="619" y="252"/>
                  </a:moveTo>
                  <a:lnTo>
                    <a:pt x="592" y="252"/>
                  </a:lnTo>
                  <a:lnTo>
                    <a:pt x="594" y="254"/>
                  </a:lnTo>
                  <a:lnTo>
                    <a:pt x="597" y="266"/>
                  </a:lnTo>
                  <a:lnTo>
                    <a:pt x="601" y="278"/>
                  </a:lnTo>
                  <a:lnTo>
                    <a:pt x="604" y="292"/>
                  </a:lnTo>
                  <a:lnTo>
                    <a:pt x="606" y="304"/>
                  </a:lnTo>
                  <a:lnTo>
                    <a:pt x="607" y="306"/>
                  </a:lnTo>
                  <a:lnTo>
                    <a:pt x="603" y="308"/>
                  </a:lnTo>
                  <a:lnTo>
                    <a:pt x="537" y="324"/>
                  </a:lnTo>
                  <a:lnTo>
                    <a:pt x="504" y="330"/>
                  </a:lnTo>
                  <a:lnTo>
                    <a:pt x="406" y="342"/>
                  </a:lnTo>
                  <a:lnTo>
                    <a:pt x="374" y="344"/>
                  </a:lnTo>
                  <a:lnTo>
                    <a:pt x="561" y="344"/>
                  </a:lnTo>
                  <a:lnTo>
                    <a:pt x="605" y="334"/>
                  </a:lnTo>
                  <a:lnTo>
                    <a:pt x="609" y="332"/>
                  </a:lnTo>
                  <a:lnTo>
                    <a:pt x="663" y="332"/>
                  </a:lnTo>
                  <a:lnTo>
                    <a:pt x="665" y="318"/>
                  </a:lnTo>
                  <a:lnTo>
                    <a:pt x="633" y="318"/>
                  </a:lnTo>
                  <a:lnTo>
                    <a:pt x="630" y="298"/>
                  </a:lnTo>
                  <a:lnTo>
                    <a:pt x="625" y="274"/>
                  </a:lnTo>
                  <a:lnTo>
                    <a:pt x="619" y="252"/>
                  </a:lnTo>
                  <a:close/>
                  <a:moveTo>
                    <a:pt x="755" y="0"/>
                  </a:moveTo>
                  <a:lnTo>
                    <a:pt x="748" y="2"/>
                  </a:lnTo>
                  <a:lnTo>
                    <a:pt x="731" y="6"/>
                  </a:lnTo>
                  <a:lnTo>
                    <a:pt x="714" y="12"/>
                  </a:lnTo>
                  <a:lnTo>
                    <a:pt x="699" y="18"/>
                  </a:lnTo>
                  <a:lnTo>
                    <a:pt x="684" y="26"/>
                  </a:lnTo>
                  <a:lnTo>
                    <a:pt x="672" y="34"/>
                  </a:lnTo>
                  <a:lnTo>
                    <a:pt x="661" y="44"/>
                  </a:lnTo>
                  <a:lnTo>
                    <a:pt x="651" y="54"/>
                  </a:lnTo>
                  <a:lnTo>
                    <a:pt x="643" y="64"/>
                  </a:lnTo>
                  <a:lnTo>
                    <a:pt x="635" y="80"/>
                  </a:lnTo>
                  <a:lnTo>
                    <a:pt x="630" y="94"/>
                  </a:lnTo>
                  <a:lnTo>
                    <a:pt x="626" y="110"/>
                  </a:lnTo>
                  <a:lnTo>
                    <a:pt x="624" y="126"/>
                  </a:lnTo>
                  <a:lnTo>
                    <a:pt x="624" y="136"/>
                  </a:lnTo>
                  <a:lnTo>
                    <a:pt x="625" y="142"/>
                  </a:lnTo>
                  <a:lnTo>
                    <a:pt x="625" y="152"/>
                  </a:lnTo>
                  <a:lnTo>
                    <a:pt x="627" y="166"/>
                  </a:lnTo>
                  <a:lnTo>
                    <a:pt x="635" y="198"/>
                  </a:lnTo>
                  <a:lnTo>
                    <a:pt x="638" y="216"/>
                  </a:lnTo>
                  <a:lnTo>
                    <a:pt x="641" y="234"/>
                  </a:lnTo>
                  <a:lnTo>
                    <a:pt x="642" y="252"/>
                  </a:lnTo>
                  <a:lnTo>
                    <a:pt x="643" y="256"/>
                  </a:lnTo>
                  <a:lnTo>
                    <a:pt x="643" y="284"/>
                  </a:lnTo>
                  <a:lnTo>
                    <a:pt x="642" y="292"/>
                  </a:lnTo>
                  <a:lnTo>
                    <a:pt x="641" y="306"/>
                  </a:lnTo>
                  <a:lnTo>
                    <a:pt x="641" y="308"/>
                  </a:lnTo>
                  <a:lnTo>
                    <a:pt x="640" y="318"/>
                  </a:lnTo>
                  <a:lnTo>
                    <a:pt x="665" y="318"/>
                  </a:lnTo>
                  <a:lnTo>
                    <a:pt x="667" y="296"/>
                  </a:lnTo>
                  <a:lnTo>
                    <a:pt x="668" y="284"/>
                  </a:lnTo>
                  <a:lnTo>
                    <a:pt x="668" y="258"/>
                  </a:lnTo>
                  <a:lnTo>
                    <a:pt x="667" y="244"/>
                  </a:lnTo>
                  <a:lnTo>
                    <a:pt x="666" y="232"/>
                  </a:lnTo>
                  <a:lnTo>
                    <a:pt x="664" y="218"/>
                  </a:lnTo>
                  <a:lnTo>
                    <a:pt x="662" y="204"/>
                  </a:lnTo>
                  <a:lnTo>
                    <a:pt x="659" y="192"/>
                  </a:lnTo>
                  <a:lnTo>
                    <a:pt x="658" y="188"/>
                  </a:lnTo>
                  <a:lnTo>
                    <a:pt x="654" y="168"/>
                  </a:lnTo>
                  <a:lnTo>
                    <a:pt x="652" y="162"/>
                  </a:lnTo>
                  <a:lnTo>
                    <a:pt x="650" y="150"/>
                  </a:lnTo>
                  <a:lnTo>
                    <a:pt x="650" y="140"/>
                  </a:lnTo>
                  <a:lnTo>
                    <a:pt x="649" y="126"/>
                  </a:lnTo>
                  <a:lnTo>
                    <a:pt x="651" y="116"/>
                  </a:lnTo>
                  <a:lnTo>
                    <a:pt x="655" y="98"/>
                  </a:lnTo>
                  <a:lnTo>
                    <a:pt x="663" y="80"/>
                  </a:lnTo>
                  <a:lnTo>
                    <a:pt x="674" y="66"/>
                  </a:lnTo>
                  <a:lnTo>
                    <a:pt x="688" y="54"/>
                  </a:lnTo>
                  <a:lnTo>
                    <a:pt x="700" y="46"/>
                  </a:lnTo>
                  <a:lnTo>
                    <a:pt x="713" y="38"/>
                  </a:lnTo>
                  <a:lnTo>
                    <a:pt x="728" y="34"/>
                  </a:lnTo>
                  <a:lnTo>
                    <a:pt x="744" y="28"/>
                  </a:lnTo>
                  <a:lnTo>
                    <a:pt x="745" y="28"/>
                  </a:lnTo>
                  <a:lnTo>
                    <a:pt x="752" y="26"/>
                  </a:lnTo>
                  <a:lnTo>
                    <a:pt x="760" y="24"/>
                  </a:lnTo>
                  <a:lnTo>
                    <a:pt x="764" y="18"/>
                  </a:lnTo>
                  <a:lnTo>
                    <a:pt x="762" y="6"/>
                  </a:lnTo>
                  <a:lnTo>
                    <a:pt x="755" y="0"/>
                  </a:lnTo>
                  <a:close/>
                  <a:moveTo>
                    <a:pt x="590" y="190"/>
                  </a:moveTo>
                  <a:lnTo>
                    <a:pt x="562" y="190"/>
                  </a:lnTo>
                  <a:lnTo>
                    <a:pt x="566" y="196"/>
                  </a:lnTo>
                  <a:lnTo>
                    <a:pt x="579" y="218"/>
                  </a:lnTo>
                  <a:lnTo>
                    <a:pt x="582" y="228"/>
                  </a:lnTo>
                  <a:lnTo>
                    <a:pt x="579" y="230"/>
                  </a:lnTo>
                  <a:lnTo>
                    <a:pt x="554" y="236"/>
                  </a:lnTo>
                  <a:lnTo>
                    <a:pt x="530" y="244"/>
                  </a:lnTo>
                  <a:lnTo>
                    <a:pt x="504" y="248"/>
                  </a:lnTo>
                  <a:lnTo>
                    <a:pt x="479" y="254"/>
                  </a:lnTo>
                  <a:lnTo>
                    <a:pt x="427" y="262"/>
                  </a:lnTo>
                  <a:lnTo>
                    <a:pt x="401" y="264"/>
                  </a:lnTo>
                  <a:lnTo>
                    <a:pt x="550" y="264"/>
                  </a:lnTo>
                  <a:lnTo>
                    <a:pt x="589" y="252"/>
                  </a:lnTo>
                  <a:lnTo>
                    <a:pt x="619" y="252"/>
                  </a:lnTo>
                  <a:lnTo>
                    <a:pt x="619" y="250"/>
                  </a:lnTo>
                  <a:lnTo>
                    <a:pt x="610" y="228"/>
                  </a:lnTo>
                  <a:lnTo>
                    <a:pt x="600" y="206"/>
                  </a:lnTo>
                  <a:lnTo>
                    <a:pt x="590" y="190"/>
                  </a:lnTo>
                  <a:close/>
                  <a:moveTo>
                    <a:pt x="522" y="110"/>
                  </a:moveTo>
                  <a:lnTo>
                    <a:pt x="483" y="110"/>
                  </a:lnTo>
                  <a:lnTo>
                    <a:pt x="486" y="112"/>
                  </a:lnTo>
                  <a:lnTo>
                    <a:pt x="501" y="124"/>
                  </a:lnTo>
                  <a:lnTo>
                    <a:pt x="515" y="136"/>
                  </a:lnTo>
                  <a:lnTo>
                    <a:pt x="528" y="148"/>
                  </a:lnTo>
                  <a:lnTo>
                    <a:pt x="541" y="164"/>
                  </a:lnTo>
                  <a:lnTo>
                    <a:pt x="545" y="168"/>
                  </a:lnTo>
                  <a:lnTo>
                    <a:pt x="539" y="168"/>
                  </a:lnTo>
                  <a:lnTo>
                    <a:pt x="514" y="176"/>
                  </a:lnTo>
                  <a:lnTo>
                    <a:pt x="458" y="184"/>
                  </a:lnTo>
                  <a:lnTo>
                    <a:pt x="428" y="186"/>
                  </a:lnTo>
                  <a:lnTo>
                    <a:pt x="587" y="186"/>
                  </a:lnTo>
                  <a:lnTo>
                    <a:pt x="573" y="164"/>
                  </a:lnTo>
                  <a:lnTo>
                    <a:pt x="542" y="126"/>
                  </a:lnTo>
                  <a:lnTo>
                    <a:pt x="522" y="11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a-DK"/>
            </a:p>
          </p:txBody>
        </p:sp>
      </p:grpSp>
      <p:grpSp>
        <p:nvGrpSpPr>
          <p:cNvPr id="19" name="Gruppe 18"/>
          <p:cNvGrpSpPr>
            <a:grpSpLocks/>
          </p:cNvGrpSpPr>
          <p:nvPr/>
        </p:nvGrpSpPr>
        <p:grpSpPr bwMode="auto">
          <a:xfrm>
            <a:off x="10826049" y="2531977"/>
            <a:ext cx="477913" cy="508680"/>
            <a:chOff x="2940" y="-405"/>
            <a:chExt cx="977" cy="979"/>
          </a:xfrm>
          <a:solidFill>
            <a:schemeClr val="bg1"/>
          </a:solidFill>
        </p:grpSpPr>
        <p:sp>
          <p:nvSpPr>
            <p:cNvPr id="20" name="Rectangle 303"/>
            <p:cNvSpPr>
              <a:spLocks noChangeArrowheads="1"/>
            </p:cNvSpPr>
            <p:nvPr/>
          </p:nvSpPr>
          <p:spPr bwMode="auto">
            <a:xfrm>
              <a:off x="2940" y="-405"/>
              <a:ext cx="977" cy="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da-DK"/>
            </a:p>
          </p:txBody>
        </p:sp>
        <p:sp>
          <p:nvSpPr>
            <p:cNvPr id="21" name="AutoShape 304"/>
            <p:cNvSpPr>
              <a:spLocks/>
            </p:cNvSpPr>
            <p:nvPr/>
          </p:nvSpPr>
          <p:spPr bwMode="auto">
            <a:xfrm>
              <a:off x="3070" y="-250"/>
              <a:ext cx="765" cy="668"/>
            </a:xfrm>
            <a:custGeom>
              <a:avLst/>
              <a:gdLst>
                <a:gd name="T0" fmla="+- 0 3209 3070"/>
                <a:gd name="T1" fmla="*/ T0 w 765"/>
                <a:gd name="T2" fmla="+- 0 -161 -249"/>
                <a:gd name="T3" fmla="*/ -161 h 668"/>
                <a:gd name="T4" fmla="+- 0 3071 3070"/>
                <a:gd name="T5" fmla="*/ T4 w 765"/>
                <a:gd name="T6" fmla="+- 0 125 -249"/>
                <a:gd name="T7" fmla="*/ 125 h 668"/>
                <a:gd name="T8" fmla="+- 0 3202 3070"/>
                <a:gd name="T9" fmla="*/ T8 w 765"/>
                <a:gd name="T10" fmla="+- 0 361 -249"/>
                <a:gd name="T11" fmla="*/ 361 h 668"/>
                <a:gd name="T12" fmla="+- 0 3488 3070"/>
                <a:gd name="T13" fmla="*/ T12 w 765"/>
                <a:gd name="T14" fmla="+- 0 403 -249"/>
                <a:gd name="T15" fmla="*/ 403 h 668"/>
                <a:gd name="T16" fmla="+- 0 3256 3070"/>
                <a:gd name="T17" fmla="*/ T16 w 765"/>
                <a:gd name="T18" fmla="+- 0 363 -249"/>
                <a:gd name="T19" fmla="*/ 363 h 668"/>
                <a:gd name="T20" fmla="+- 0 3191 3070"/>
                <a:gd name="T21" fmla="*/ T20 w 765"/>
                <a:gd name="T22" fmla="+- 0 319 -249"/>
                <a:gd name="T23" fmla="*/ 319 h 668"/>
                <a:gd name="T24" fmla="+- 0 3139 3070"/>
                <a:gd name="T25" fmla="*/ T24 w 765"/>
                <a:gd name="T26" fmla="+- 0 217 -249"/>
                <a:gd name="T27" fmla="*/ 217 h 668"/>
                <a:gd name="T28" fmla="+- 0 3095 3070"/>
                <a:gd name="T29" fmla="*/ T28 w 765"/>
                <a:gd name="T30" fmla="+- 0 89 -249"/>
                <a:gd name="T31" fmla="*/ 89 h 668"/>
                <a:gd name="T32" fmla="+- 0 3157 3070"/>
                <a:gd name="T33" fmla="*/ T32 w 765"/>
                <a:gd name="T34" fmla="+- 0 -77 -249"/>
                <a:gd name="T35" fmla="*/ -77 h 668"/>
                <a:gd name="T36" fmla="+- 0 3312 3070"/>
                <a:gd name="T37" fmla="*/ T36 w 765"/>
                <a:gd name="T38" fmla="+- 0 -179 -249"/>
                <a:gd name="T39" fmla="*/ -179 h 668"/>
                <a:gd name="T40" fmla="+- 0 3470 3070"/>
                <a:gd name="T41" fmla="*/ T40 w 765"/>
                <a:gd name="T42" fmla="+- 0 -205 -249"/>
                <a:gd name="T43" fmla="*/ -205 h 668"/>
                <a:gd name="T44" fmla="+- 0 3480 3070"/>
                <a:gd name="T45" fmla="*/ T44 w 765"/>
                <a:gd name="T46" fmla="+- 0 379 -249"/>
                <a:gd name="T47" fmla="*/ 379 h 668"/>
                <a:gd name="T48" fmla="+- 0 3622 3070"/>
                <a:gd name="T49" fmla="*/ T48 w 765"/>
                <a:gd name="T50" fmla="+- 0 317 -249"/>
                <a:gd name="T51" fmla="*/ 317 h 668"/>
                <a:gd name="T52" fmla="+- 0 3528 3070"/>
                <a:gd name="T53" fmla="*/ T52 w 765"/>
                <a:gd name="T54" fmla="+- 0 -149 -249"/>
                <a:gd name="T55" fmla="*/ -149 h 668"/>
                <a:gd name="T56" fmla="+- 0 3377 3070"/>
                <a:gd name="T57" fmla="*/ T56 w 765"/>
                <a:gd name="T58" fmla="+- 0 85 -249"/>
                <a:gd name="T59" fmla="*/ 85 h 668"/>
                <a:gd name="T60" fmla="+- 0 3303 3070"/>
                <a:gd name="T61" fmla="*/ T60 w 765"/>
                <a:gd name="T62" fmla="+- 0 337 -249"/>
                <a:gd name="T63" fmla="*/ 337 h 668"/>
                <a:gd name="T64" fmla="+- 0 3512 3070"/>
                <a:gd name="T65" fmla="*/ T64 w 765"/>
                <a:gd name="T66" fmla="+- 0 335 -249"/>
                <a:gd name="T67" fmla="*/ 335 h 668"/>
                <a:gd name="T68" fmla="+- 0 3341 3070"/>
                <a:gd name="T69" fmla="*/ T68 w 765"/>
                <a:gd name="T70" fmla="+- 0 273 -249"/>
                <a:gd name="T71" fmla="*/ 273 h 668"/>
                <a:gd name="T72" fmla="+- 0 3442 3070"/>
                <a:gd name="T73" fmla="*/ T72 w 765"/>
                <a:gd name="T74" fmla="+- 0 197 -249"/>
                <a:gd name="T75" fmla="*/ 197 h 668"/>
                <a:gd name="T76" fmla="+- 0 3384 3070"/>
                <a:gd name="T77" fmla="*/ T76 w 765"/>
                <a:gd name="T78" fmla="+- 0 133 -249"/>
                <a:gd name="T79" fmla="*/ 133 h 668"/>
                <a:gd name="T80" fmla="+- 0 3414 3070"/>
                <a:gd name="T81" fmla="*/ T80 w 765"/>
                <a:gd name="T82" fmla="+- 0 63 -249"/>
                <a:gd name="T83" fmla="*/ 63 h 668"/>
                <a:gd name="T84" fmla="+- 0 3444 3070"/>
                <a:gd name="T85" fmla="*/ T84 w 765"/>
                <a:gd name="T86" fmla="+- 0 7 -249"/>
                <a:gd name="T87" fmla="*/ 7 h 668"/>
                <a:gd name="T88" fmla="+- 0 3610 3070"/>
                <a:gd name="T89" fmla="*/ T88 w 765"/>
                <a:gd name="T90" fmla="+- 0 -55 -249"/>
                <a:gd name="T91" fmla="*/ -55 h 668"/>
                <a:gd name="T92" fmla="+- 0 3538 3070"/>
                <a:gd name="T93" fmla="*/ T92 w 765"/>
                <a:gd name="T94" fmla="+- 0 -123 -249"/>
                <a:gd name="T95" fmla="*/ -123 h 668"/>
                <a:gd name="T96" fmla="+- 0 3434 3070"/>
                <a:gd name="T97" fmla="*/ T96 w 765"/>
                <a:gd name="T98" fmla="+- 0 -187 -249"/>
                <a:gd name="T99" fmla="*/ -187 h 668"/>
                <a:gd name="T100" fmla="+- 0 3274 3070"/>
                <a:gd name="T101" fmla="*/ T100 w 765"/>
                <a:gd name="T102" fmla="+- 0 131 -249"/>
                <a:gd name="T103" fmla="*/ 131 h 668"/>
                <a:gd name="T104" fmla="+- 0 3267 3070"/>
                <a:gd name="T105" fmla="*/ T104 w 765"/>
                <a:gd name="T106" fmla="+- 0 257 -249"/>
                <a:gd name="T107" fmla="*/ 257 h 668"/>
                <a:gd name="T108" fmla="+- 0 3442 3070"/>
                <a:gd name="T109" fmla="*/ T108 w 765"/>
                <a:gd name="T110" fmla="+- 0 -121 -249"/>
                <a:gd name="T111" fmla="*/ -121 h 668"/>
                <a:gd name="T112" fmla="+- 0 3330 3070"/>
                <a:gd name="T113" fmla="*/ T112 w 765"/>
                <a:gd name="T114" fmla="+- 0 343 -249"/>
                <a:gd name="T115" fmla="*/ 343 h 668"/>
                <a:gd name="T116" fmla="+- 0 3623 3070"/>
                <a:gd name="T117" fmla="*/ T116 w 765"/>
                <a:gd name="T118" fmla="+- 0 277 -249"/>
                <a:gd name="T119" fmla="*/ 277 h 668"/>
                <a:gd name="T120" fmla="+- 0 3622 3070"/>
                <a:gd name="T121" fmla="*/ T120 w 765"/>
                <a:gd name="T122" fmla="+- 0 317 -249"/>
                <a:gd name="T123" fmla="*/ 317 h 668"/>
                <a:gd name="T124" fmla="+- 0 3367 3070"/>
                <a:gd name="T125" fmla="*/ T124 w 765"/>
                <a:gd name="T126" fmla="+- 0 -181 -249"/>
                <a:gd name="T127" fmla="*/ -181 h 668"/>
                <a:gd name="T128" fmla="+- 0 3187 3070"/>
                <a:gd name="T129" fmla="*/ T128 w 765"/>
                <a:gd name="T130" fmla="+- 0 161 -249"/>
                <a:gd name="T131" fmla="*/ 161 h 668"/>
                <a:gd name="T132" fmla="+- 0 3167 3070"/>
                <a:gd name="T133" fmla="*/ T132 w 765"/>
                <a:gd name="T134" fmla="+- 0 287 -249"/>
                <a:gd name="T135" fmla="*/ 287 h 668"/>
                <a:gd name="T136" fmla="+- 0 3212 3070"/>
                <a:gd name="T137" fmla="*/ T136 w 765"/>
                <a:gd name="T138" fmla="+- 0 163 -249"/>
                <a:gd name="T139" fmla="*/ 163 h 668"/>
                <a:gd name="T140" fmla="+- 0 3346 3070"/>
                <a:gd name="T141" fmla="*/ T140 w 765"/>
                <a:gd name="T142" fmla="+- 0 -115 -249"/>
                <a:gd name="T143" fmla="*/ -115 h 668"/>
                <a:gd name="T144" fmla="+- 0 3476 3070"/>
                <a:gd name="T145" fmla="*/ T144 w 765"/>
                <a:gd name="T146" fmla="+- 0 271 -249"/>
                <a:gd name="T147" fmla="*/ 271 h 668"/>
                <a:gd name="T148" fmla="+- 0 3658 3070"/>
                <a:gd name="T149" fmla="*/ T148 w 765"/>
                <a:gd name="T150" fmla="+- 0 205 -249"/>
                <a:gd name="T151" fmla="*/ 205 h 668"/>
                <a:gd name="T152" fmla="+- 0 3604 3070"/>
                <a:gd name="T153" fmla="*/ T152 w 765"/>
                <a:gd name="T154" fmla="+- 0 249 -249"/>
                <a:gd name="T155" fmla="*/ 249 h 668"/>
                <a:gd name="T156" fmla="+- 0 3707 3070"/>
                <a:gd name="T157" fmla="*/ T156 w 765"/>
                <a:gd name="T158" fmla="+- 0 173 -249"/>
                <a:gd name="T159" fmla="*/ 173 h 668"/>
                <a:gd name="T160" fmla="+- 0 3116 3070"/>
                <a:gd name="T161" fmla="*/ T160 w 765"/>
                <a:gd name="T162" fmla="+- 0 189 -249"/>
                <a:gd name="T163" fmla="*/ 189 h 668"/>
                <a:gd name="T164" fmla="+- 0 3231 3070"/>
                <a:gd name="T165" fmla="*/ T164 w 765"/>
                <a:gd name="T166" fmla="+- 0 -71 -249"/>
                <a:gd name="T167" fmla="*/ -71 h 668"/>
                <a:gd name="T168" fmla="+- 0 3679 3070"/>
                <a:gd name="T169" fmla="*/ T168 w 765"/>
                <a:gd name="T170" fmla="+- 0 83 -249"/>
                <a:gd name="T171" fmla="*/ 83 h 668"/>
                <a:gd name="T172" fmla="+- 0 3613 3070"/>
                <a:gd name="T173" fmla="*/ T172 w 765"/>
                <a:gd name="T174" fmla="+- 0 173 -249"/>
                <a:gd name="T175" fmla="*/ 173 h 668"/>
                <a:gd name="T176" fmla="+- 0 3689 3070"/>
                <a:gd name="T177" fmla="*/ T176 w 765"/>
                <a:gd name="T178" fmla="+- 0 3 -249"/>
                <a:gd name="T179" fmla="*/ 3 h 668"/>
                <a:gd name="T180" fmla="+- 0 3607 3070"/>
                <a:gd name="T181" fmla="*/ T180 w 765"/>
                <a:gd name="T182" fmla="+- 0 75 -249"/>
                <a:gd name="T183" fmla="*/ 75 h 668"/>
                <a:gd name="T184" fmla="+- 0 3703 3070"/>
                <a:gd name="T185" fmla="*/ T184 w 765"/>
                <a:gd name="T186" fmla="+- 0 69 -249"/>
                <a:gd name="T187" fmla="*/ 69 h 668"/>
                <a:gd name="T188" fmla="+- 0 3754 3070"/>
                <a:gd name="T189" fmla="*/ T188 w 765"/>
                <a:gd name="T190" fmla="+- 0 -223 -249"/>
                <a:gd name="T191" fmla="*/ -223 h 668"/>
                <a:gd name="T192" fmla="+- 0 3694 3070"/>
                <a:gd name="T193" fmla="*/ T192 w 765"/>
                <a:gd name="T194" fmla="+- 0 -113 -249"/>
                <a:gd name="T195" fmla="*/ -113 h 668"/>
                <a:gd name="T196" fmla="+- 0 3713 3070"/>
                <a:gd name="T197" fmla="*/ T196 w 765"/>
                <a:gd name="T198" fmla="+- 0 35 -249"/>
                <a:gd name="T199" fmla="*/ 35 h 668"/>
                <a:gd name="T200" fmla="+- 0 3737 3070"/>
                <a:gd name="T201" fmla="*/ T200 w 765"/>
                <a:gd name="T202" fmla="+- 0 -5 -249"/>
                <a:gd name="T203" fmla="*/ -5 h 668"/>
                <a:gd name="T204" fmla="+- 0 3720 3070"/>
                <a:gd name="T205" fmla="*/ T204 w 765"/>
                <a:gd name="T206" fmla="+- 0 -109 -249"/>
                <a:gd name="T207" fmla="*/ -109 h 668"/>
                <a:gd name="T208" fmla="+- 0 3798 3070"/>
                <a:gd name="T209" fmla="*/ T208 w 765"/>
                <a:gd name="T210" fmla="+- 0 -215 -249"/>
                <a:gd name="T211" fmla="*/ -215 h 668"/>
                <a:gd name="T212" fmla="+- 0 3632 3070"/>
                <a:gd name="T213" fmla="*/ T212 w 765"/>
                <a:gd name="T214" fmla="+- 0 -59 -249"/>
                <a:gd name="T215" fmla="*/ -59 h 668"/>
                <a:gd name="T216" fmla="+- 0 3497 3070"/>
                <a:gd name="T217" fmla="*/ T216 w 765"/>
                <a:gd name="T218" fmla="+- 0 13 -249"/>
                <a:gd name="T219" fmla="*/ 13 h 668"/>
                <a:gd name="T220" fmla="+- 0 3592 3070"/>
                <a:gd name="T221" fmla="*/ T220 w 765"/>
                <a:gd name="T222" fmla="+- 0 -139 -249"/>
                <a:gd name="T223" fmla="*/ -139 h 668"/>
                <a:gd name="T224" fmla="+- 0 3584 3070"/>
                <a:gd name="T225" fmla="*/ T224 w 765"/>
                <a:gd name="T226" fmla="+- 0 -73 -249"/>
                <a:gd name="T227" fmla="*/ -73 h 6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765" h="668">
                  <a:moveTo>
                    <a:pt x="334" y="34"/>
                  </a:moveTo>
                  <a:lnTo>
                    <a:pt x="303" y="34"/>
                  </a:lnTo>
                  <a:lnTo>
                    <a:pt x="289" y="36"/>
                  </a:lnTo>
                  <a:lnTo>
                    <a:pt x="275" y="36"/>
                  </a:lnTo>
                  <a:lnTo>
                    <a:pt x="261" y="38"/>
                  </a:lnTo>
                  <a:lnTo>
                    <a:pt x="237" y="44"/>
                  </a:lnTo>
                  <a:lnTo>
                    <a:pt x="189" y="60"/>
                  </a:lnTo>
                  <a:lnTo>
                    <a:pt x="167" y="72"/>
                  </a:lnTo>
                  <a:lnTo>
                    <a:pt x="139" y="88"/>
                  </a:lnTo>
                  <a:lnTo>
                    <a:pt x="113" y="108"/>
                  </a:lnTo>
                  <a:lnTo>
                    <a:pt x="90" y="130"/>
                  </a:lnTo>
                  <a:lnTo>
                    <a:pt x="69" y="154"/>
                  </a:lnTo>
                  <a:lnTo>
                    <a:pt x="41" y="196"/>
                  </a:lnTo>
                  <a:lnTo>
                    <a:pt x="20" y="240"/>
                  </a:lnTo>
                  <a:lnTo>
                    <a:pt x="6" y="288"/>
                  </a:lnTo>
                  <a:lnTo>
                    <a:pt x="0" y="336"/>
                  </a:lnTo>
                  <a:lnTo>
                    <a:pt x="0" y="360"/>
                  </a:lnTo>
                  <a:lnTo>
                    <a:pt x="1" y="374"/>
                  </a:lnTo>
                  <a:lnTo>
                    <a:pt x="3" y="392"/>
                  </a:lnTo>
                  <a:lnTo>
                    <a:pt x="5" y="410"/>
                  </a:lnTo>
                  <a:lnTo>
                    <a:pt x="12" y="440"/>
                  </a:lnTo>
                  <a:lnTo>
                    <a:pt x="22" y="468"/>
                  </a:lnTo>
                  <a:lnTo>
                    <a:pt x="34" y="496"/>
                  </a:lnTo>
                  <a:lnTo>
                    <a:pt x="49" y="522"/>
                  </a:lnTo>
                  <a:lnTo>
                    <a:pt x="73" y="554"/>
                  </a:lnTo>
                  <a:lnTo>
                    <a:pt x="101" y="584"/>
                  </a:lnTo>
                  <a:lnTo>
                    <a:pt x="132" y="610"/>
                  </a:lnTo>
                  <a:lnTo>
                    <a:pt x="167" y="630"/>
                  </a:lnTo>
                  <a:lnTo>
                    <a:pt x="198" y="646"/>
                  </a:lnTo>
                  <a:lnTo>
                    <a:pt x="231" y="658"/>
                  </a:lnTo>
                  <a:lnTo>
                    <a:pt x="265" y="664"/>
                  </a:lnTo>
                  <a:lnTo>
                    <a:pt x="301" y="668"/>
                  </a:lnTo>
                  <a:lnTo>
                    <a:pt x="351" y="668"/>
                  </a:lnTo>
                  <a:lnTo>
                    <a:pt x="368" y="664"/>
                  </a:lnTo>
                  <a:lnTo>
                    <a:pt x="394" y="660"/>
                  </a:lnTo>
                  <a:lnTo>
                    <a:pt x="418" y="652"/>
                  </a:lnTo>
                  <a:lnTo>
                    <a:pt x="439" y="644"/>
                  </a:lnTo>
                  <a:lnTo>
                    <a:pt x="302" y="644"/>
                  </a:lnTo>
                  <a:lnTo>
                    <a:pt x="254" y="638"/>
                  </a:lnTo>
                  <a:lnTo>
                    <a:pt x="251" y="636"/>
                  </a:lnTo>
                  <a:lnTo>
                    <a:pt x="252" y="630"/>
                  </a:lnTo>
                  <a:lnTo>
                    <a:pt x="226" y="630"/>
                  </a:lnTo>
                  <a:lnTo>
                    <a:pt x="211" y="624"/>
                  </a:lnTo>
                  <a:lnTo>
                    <a:pt x="200" y="620"/>
                  </a:lnTo>
                  <a:lnTo>
                    <a:pt x="186" y="612"/>
                  </a:lnTo>
                  <a:lnTo>
                    <a:pt x="186" y="606"/>
                  </a:lnTo>
                  <a:lnTo>
                    <a:pt x="187" y="598"/>
                  </a:lnTo>
                  <a:lnTo>
                    <a:pt x="161" y="598"/>
                  </a:lnTo>
                  <a:lnTo>
                    <a:pt x="157" y="596"/>
                  </a:lnTo>
                  <a:lnTo>
                    <a:pt x="155" y="594"/>
                  </a:lnTo>
                  <a:lnTo>
                    <a:pt x="144" y="588"/>
                  </a:lnTo>
                  <a:lnTo>
                    <a:pt x="134" y="580"/>
                  </a:lnTo>
                  <a:lnTo>
                    <a:pt x="122" y="570"/>
                  </a:lnTo>
                  <a:lnTo>
                    <a:pt x="121" y="568"/>
                  </a:lnTo>
                  <a:lnTo>
                    <a:pt x="123" y="538"/>
                  </a:lnTo>
                  <a:lnTo>
                    <a:pt x="94" y="538"/>
                  </a:lnTo>
                  <a:lnTo>
                    <a:pt x="90" y="536"/>
                  </a:lnTo>
                  <a:lnTo>
                    <a:pt x="89" y="534"/>
                  </a:lnTo>
                  <a:lnTo>
                    <a:pt x="69" y="506"/>
                  </a:lnTo>
                  <a:lnTo>
                    <a:pt x="68" y="504"/>
                  </a:lnTo>
                  <a:lnTo>
                    <a:pt x="68" y="490"/>
                  </a:lnTo>
                  <a:lnTo>
                    <a:pt x="68" y="482"/>
                  </a:lnTo>
                  <a:lnTo>
                    <a:pt x="69" y="466"/>
                  </a:lnTo>
                  <a:lnTo>
                    <a:pt x="70" y="450"/>
                  </a:lnTo>
                  <a:lnTo>
                    <a:pt x="70" y="448"/>
                  </a:lnTo>
                  <a:lnTo>
                    <a:pt x="45" y="448"/>
                  </a:lnTo>
                  <a:lnTo>
                    <a:pt x="40" y="440"/>
                  </a:lnTo>
                  <a:lnTo>
                    <a:pt x="35" y="428"/>
                  </a:lnTo>
                  <a:lnTo>
                    <a:pt x="30" y="406"/>
                  </a:lnTo>
                  <a:lnTo>
                    <a:pt x="27" y="382"/>
                  </a:lnTo>
                  <a:lnTo>
                    <a:pt x="25" y="362"/>
                  </a:lnTo>
                  <a:lnTo>
                    <a:pt x="25" y="338"/>
                  </a:lnTo>
                  <a:lnTo>
                    <a:pt x="27" y="320"/>
                  </a:lnTo>
                  <a:lnTo>
                    <a:pt x="30" y="300"/>
                  </a:lnTo>
                  <a:lnTo>
                    <a:pt x="34" y="280"/>
                  </a:lnTo>
                  <a:lnTo>
                    <a:pt x="39" y="260"/>
                  </a:lnTo>
                  <a:lnTo>
                    <a:pt x="46" y="242"/>
                  </a:lnTo>
                  <a:lnTo>
                    <a:pt x="55" y="222"/>
                  </a:lnTo>
                  <a:lnTo>
                    <a:pt x="64" y="204"/>
                  </a:lnTo>
                  <a:lnTo>
                    <a:pt x="75" y="188"/>
                  </a:lnTo>
                  <a:lnTo>
                    <a:pt x="87" y="172"/>
                  </a:lnTo>
                  <a:lnTo>
                    <a:pt x="100" y="156"/>
                  </a:lnTo>
                  <a:lnTo>
                    <a:pt x="114" y="142"/>
                  </a:lnTo>
                  <a:lnTo>
                    <a:pt x="129" y="128"/>
                  </a:lnTo>
                  <a:lnTo>
                    <a:pt x="145" y="116"/>
                  </a:lnTo>
                  <a:lnTo>
                    <a:pt x="162" y="104"/>
                  </a:lnTo>
                  <a:lnTo>
                    <a:pt x="193" y="86"/>
                  </a:lnTo>
                  <a:lnTo>
                    <a:pt x="227" y="86"/>
                  </a:lnTo>
                  <a:lnTo>
                    <a:pt x="229" y="84"/>
                  </a:lnTo>
                  <a:lnTo>
                    <a:pt x="242" y="70"/>
                  </a:lnTo>
                  <a:lnTo>
                    <a:pt x="244" y="68"/>
                  </a:lnTo>
                  <a:lnTo>
                    <a:pt x="246" y="68"/>
                  </a:lnTo>
                  <a:lnTo>
                    <a:pt x="258" y="66"/>
                  </a:lnTo>
                  <a:lnTo>
                    <a:pt x="270" y="62"/>
                  </a:lnTo>
                  <a:lnTo>
                    <a:pt x="282" y="62"/>
                  </a:lnTo>
                  <a:lnTo>
                    <a:pt x="294" y="60"/>
                  </a:lnTo>
                  <a:lnTo>
                    <a:pt x="442" y="60"/>
                  </a:lnTo>
                  <a:lnTo>
                    <a:pt x="432" y="56"/>
                  </a:lnTo>
                  <a:lnTo>
                    <a:pt x="400" y="44"/>
                  </a:lnTo>
                  <a:lnTo>
                    <a:pt x="368" y="38"/>
                  </a:lnTo>
                  <a:lnTo>
                    <a:pt x="334" y="34"/>
                  </a:lnTo>
                  <a:close/>
                  <a:moveTo>
                    <a:pt x="552" y="566"/>
                  </a:moveTo>
                  <a:lnTo>
                    <a:pt x="515" y="566"/>
                  </a:lnTo>
                  <a:lnTo>
                    <a:pt x="503" y="578"/>
                  </a:lnTo>
                  <a:lnTo>
                    <a:pt x="482" y="594"/>
                  </a:lnTo>
                  <a:lnTo>
                    <a:pt x="459" y="608"/>
                  </a:lnTo>
                  <a:lnTo>
                    <a:pt x="435" y="620"/>
                  </a:lnTo>
                  <a:lnTo>
                    <a:pt x="410" y="628"/>
                  </a:lnTo>
                  <a:lnTo>
                    <a:pt x="388" y="636"/>
                  </a:lnTo>
                  <a:lnTo>
                    <a:pt x="365" y="640"/>
                  </a:lnTo>
                  <a:lnTo>
                    <a:pt x="318" y="644"/>
                  </a:lnTo>
                  <a:lnTo>
                    <a:pt x="439" y="644"/>
                  </a:lnTo>
                  <a:lnTo>
                    <a:pt x="449" y="640"/>
                  </a:lnTo>
                  <a:lnTo>
                    <a:pt x="477" y="626"/>
                  </a:lnTo>
                  <a:lnTo>
                    <a:pt x="504" y="608"/>
                  </a:lnTo>
                  <a:lnTo>
                    <a:pt x="530" y="588"/>
                  </a:lnTo>
                  <a:lnTo>
                    <a:pt x="552" y="566"/>
                  </a:lnTo>
                  <a:close/>
                  <a:moveTo>
                    <a:pt x="475" y="76"/>
                  </a:moveTo>
                  <a:lnTo>
                    <a:pt x="418" y="76"/>
                  </a:lnTo>
                  <a:lnTo>
                    <a:pt x="420" y="78"/>
                  </a:lnTo>
                  <a:lnTo>
                    <a:pt x="430" y="82"/>
                  </a:lnTo>
                  <a:lnTo>
                    <a:pt x="440" y="86"/>
                  </a:lnTo>
                  <a:lnTo>
                    <a:pt x="449" y="90"/>
                  </a:lnTo>
                  <a:lnTo>
                    <a:pt x="457" y="94"/>
                  </a:lnTo>
                  <a:lnTo>
                    <a:pt x="461" y="96"/>
                  </a:lnTo>
                  <a:lnTo>
                    <a:pt x="458" y="100"/>
                  </a:lnTo>
                  <a:lnTo>
                    <a:pt x="457" y="102"/>
                  </a:lnTo>
                  <a:lnTo>
                    <a:pt x="456" y="102"/>
                  </a:lnTo>
                  <a:lnTo>
                    <a:pt x="433" y="128"/>
                  </a:lnTo>
                  <a:lnTo>
                    <a:pt x="410" y="156"/>
                  </a:lnTo>
                  <a:lnTo>
                    <a:pt x="388" y="188"/>
                  </a:lnTo>
                  <a:lnTo>
                    <a:pt x="367" y="220"/>
                  </a:lnTo>
                  <a:lnTo>
                    <a:pt x="345" y="256"/>
                  </a:lnTo>
                  <a:lnTo>
                    <a:pt x="325" y="294"/>
                  </a:lnTo>
                  <a:lnTo>
                    <a:pt x="307" y="334"/>
                  </a:lnTo>
                  <a:lnTo>
                    <a:pt x="290" y="374"/>
                  </a:lnTo>
                  <a:lnTo>
                    <a:pt x="279" y="404"/>
                  </a:lnTo>
                  <a:lnTo>
                    <a:pt x="268" y="436"/>
                  </a:lnTo>
                  <a:lnTo>
                    <a:pt x="259" y="468"/>
                  </a:lnTo>
                  <a:lnTo>
                    <a:pt x="250" y="500"/>
                  </a:lnTo>
                  <a:lnTo>
                    <a:pt x="245" y="522"/>
                  </a:lnTo>
                  <a:lnTo>
                    <a:pt x="240" y="544"/>
                  </a:lnTo>
                  <a:lnTo>
                    <a:pt x="236" y="564"/>
                  </a:lnTo>
                  <a:lnTo>
                    <a:pt x="233" y="586"/>
                  </a:lnTo>
                  <a:lnTo>
                    <a:pt x="231" y="594"/>
                  </a:lnTo>
                  <a:lnTo>
                    <a:pt x="227" y="624"/>
                  </a:lnTo>
                  <a:lnTo>
                    <a:pt x="226" y="630"/>
                  </a:lnTo>
                  <a:lnTo>
                    <a:pt x="252" y="630"/>
                  </a:lnTo>
                  <a:lnTo>
                    <a:pt x="253" y="620"/>
                  </a:lnTo>
                  <a:lnTo>
                    <a:pt x="255" y="606"/>
                  </a:lnTo>
                  <a:lnTo>
                    <a:pt x="257" y="592"/>
                  </a:lnTo>
                  <a:lnTo>
                    <a:pt x="382" y="592"/>
                  </a:lnTo>
                  <a:lnTo>
                    <a:pt x="442" y="584"/>
                  </a:lnTo>
                  <a:lnTo>
                    <a:pt x="500" y="572"/>
                  </a:lnTo>
                  <a:lnTo>
                    <a:pt x="505" y="570"/>
                  </a:lnTo>
                  <a:lnTo>
                    <a:pt x="299" y="570"/>
                  </a:lnTo>
                  <a:lnTo>
                    <a:pt x="271" y="568"/>
                  </a:lnTo>
                  <a:lnTo>
                    <a:pt x="263" y="568"/>
                  </a:lnTo>
                  <a:lnTo>
                    <a:pt x="262" y="564"/>
                  </a:lnTo>
                  <a:lnTo>
                    <a:pt x="263" y="556"/>
                  </a:lnTo>
                  <a:lnTo>
                    <a:pt x="269" y="530"/>
                  </a:lnTo>
                  <a:lnTo>
                    <a:pt x="271" y="522"/>
                  </a:lnTo>
                  <a:lnTo>
                    <a:pt x="272" y="520"/>
                  </a:lnTo>
                  <a:lnTo>
                    <a:pt x="406" y="520"/>
                  </a:lnTo>
                  <a:lnTo>
                    <a:pt x="461" y="514"/>
                  </a:lnTo>
                  <a:lnTo>
                    <a:pt x="534" y="498"/>
                  </a:lnTo>
                  <a:lnTo>
                    <a:pt x="305" y="498"/>
                  </a:lnTo>
                  <a:lnTo>
                    <a:pt x="283" y="496"/>
                  </a:lnTo>
                  <a:lnTo>
                    <a:pt x="277" y="494"/>
                  </a:lnTo>
                  <a:lnTo>
                    <a:pt x="291" y="446"/>
                  </a:lnTo>
                  <a:lnTo>
                    <a:pt x="372" y="446"/>
                  </a:lnTo>
                  <a:lnTo>
                    <a:pt x="410" y="444"/>
                  </a:lnTo>
                  <a:lnTo>
                    <a:pt x="448" y="440"/>
                  </a:lnTo>
                  <a:lnTo>
                    <a:pt x="487" y="434"/>
                  </a:lnTo>
                  <a:lnTo>
                    <a:pt x="543" y="422"/>
                  </a:lnTo>
                  <a:lnTo>
                    <a:pt x="299" y="422"/>
                  </a:lnTo>
                  <a:lnTo>
                    <a:pt x="301" y="416"/>
                  </a:lnTo>
                  <a:lnTo>
                    <a:pt x="305" y="406"/>
                  </a:lnTo>
                  <a:lnTo>
                    <a:pt x="309" y="394"/>
                  </a:lnTo>
                  <a:lnTo>
                    <a:pt x="314" y="382"/>
                  </a:lnTo>
                  <a:lnTo>
                    <a:pt x="319" y="368"/>
                  </a:lnTo>
                  <a:lnTo>
                    <a:pt x="393" y="368"/>
                  </a:lnTo>
                  <a:lnTo>
                    <a:pt x="500" y="356"/>
                  </a:lnTo>
                  <a:lnTo>
                    <a:pt x="535" y="350"/>
                  </a:lnTo>
                  <a:lnTo>
                    <a:pt x="561" y="344"/>
                  </a:lnTo>
                  <a:lnTo>
                    <a:pt x="330" y="344"/>
                  </a:lnTo>
                  <a:lnTo>
                    <a:pt x="332" y="338"/>
                  </a:lnTo>
                  <a:lnTo>
                    <a:pt x="338" y="326"/>
                  </a:lnTo>
                  <a:lnTo>
                    <a:pt x="344" y="312"/>
                  </a:lnTo>
                  <a:lnTo>
                    <a:pt x="350" y="302"/>
                  </a:lnTo>
                  <a:lnTo>
                    <a:pt x="356" y="290"/>
                  </a:lnTo>
                  <a:lnTo>
                    <a:pt x="359" y="290"/>
                  </a:lnTo>
                  <a:lnTo>
                    <a:pt x="415" y="288"/>
                  </a:lnTo>
                  <a:lnTo>
                    <a:pt x="472" y="280"/>
                  </a:lnTo>
                  <a:lnTo>
                    <a:pt x="530" y="270"/>
                  </a:lnTo>
                  <a:lnTo>
                    <a:pt x="550" y="264"/>
                  </a:lnTo>
                  <a:lnTo>
                    <a:pt x="370" y="264"/>
                  </a:lnTo>
                  <a:lnTo>
                    <a:pt x="374" y="256"/>
                  </a:lnTo>
                  <a:lnTo>
                    <a:pt x="394" y="226"/>
                  </a:lnTo>
                  <a:lnTo>
                    <a:pt x="402" y="212"/>
                  </a:lnTo>
                  <a:lnTo>
                    <a:pt x="419" y="212"/>
                  </a:lnTo>
                  <a:lnTo>
                    <a:pt x="432" y="210"/>
                  </a:lnTo>
                  <a:lnTo>
                    <a:pt x="444" y="210"/>
                  </a:lnTo>
                  <a:lnTo>
                    <a:pt x="457" y="208"/>
                  </a:lnTo>
                  <a:lnTo>
                    <a:pt x="501" y="204"/>
                  </a:lnTo>
                  <a:lnTo>
                    <a:pt x="521" y="200"/>
                  </a:lnTo>
                  <a:lnTo>
                    <a:pt x="540" y="194"/>
                  </a:lnTo>
                  <a:lnTo>
                    <a:pt x="543" y="194"/>
                  </a:lnTo>
                  <a:lnTo>
                    <a:pt x="556" y="190"/>
                  </a:lnTo>
                  <a:lnTo>
                    <a:pt x="590" y="190"/>
                  </a:lnTo>
                  <a:lnTo>
                    <a:pt x="587" y="186"/>
                  </a:lnTo>
                  <a:lnTo>
                    <a:pt x="422" y="186"/>
                  </a:lnTo>
                  <a:lnTo>
                    <a:pt x="425" y="180"/>
                  </a:lnTo>
                  <a:lnTo>
                    <a:pt x="433" y="168"/>
                  </a:lnTo>
                  <a:lnTo>
                    <a:pt x="450" y="148"/>
                  </a:lnTo>
                  <a:lnTo>
                    <a:pt x="468" y="126"/>
                  </a:lnTo>
                  <a:lnTo>
                    <a:pt x="481" y="112"/>
                  </a:lnTo>
                  <a:lnTo>
                    <a:pt x="483" y="110"/>
                  </a:lnTo>
                  <a:lnTo>
                    <a:pt x="522" y="110"/>
                  </a:lnTo>
                  <a:lnTo>
                    <a:pt x="505" y="96"/>
                  </a:lnTo>
                  <a:lnTo>
                    <a:pt x="475" y="76"/>
                  </a:lnTo>
                  <a:close/>
                  <a:moveTo>
                    <a:pt x="442" y="60"/>
                  </a:moveTo>
                  <a:lnTo>
                    <a:pt x="342" y="60"/>
                  </a:lnTo>
                  <a:lnTo>
                    <a:pt x="353" y="62"/>
                  </a:lnTo>
                  <a:lnTo>
                    <a:pt x="364" y="62"/>
                  </a:lnTo>
                  <a:lnTo>
                    <a:pt x="384" y="66"/>
                  </a:lnTo>
                  <a:lnTo>
                    <a:pt x="386" y="68"/>
                  </a:lnTo>
                  <a:lnTo>
                    <a:pt x="390" y="70"/>
                  </a:lnTo>
                  <a:lnTo>
                    <a:pt x="387" y="74"/>
                  </a:lnTo>
                  <a:lnTo>
                    <a:pt x="341" y="128"/>
                  </a:lnTo>
                  <a:lnTo>
                    <a:pt x="299" y="186"/>
                  </a:lnTo>
                  <a:lnTo>
                    <a:pt x="262" y="248"/>
                  </a:lnTo>
                  <a:lnTo>
                    <a:pt x="230" y="314"/>
                  </a:lnTo>
                  <a:lnTo>
                    <a:pt x="204" y="380"/>
                  </a:lnTo>
                  <a:lnTo>
                    <a:pt x="184" y="450"/>
                  </a:lnTo>
                  <a:lnTo>
                    <a:pt x="170" y="520"/>
                  </a:lnTo>
                  <a:lnTo>
                    <a:pt x="162" y="592"/>
                  </a:lnTo>
                  <a:lnTo>
                    <a:pt x="161" y="598"/>
                  </a:lnTo>
                  <a:lnTo>
                    <a:pt x="187" y="598"/>
                  </a:lnTo>
                  <a:lnTo>
                    <a:pt x="189" y="568"/>
                  </a:lnTo>
                  <a:lnTo>
                    <a:pt x="190" y="558"/>
                  </a:lnTo>
                  <a:lnTo>
                    <a:pt x="193" y="532"/>
                  </a:lnTo>
                  <a:lnTo>
                    <a:pt x="197" y="506"/>
                  </a:lnTo>
                  <a:lnTo>
                    <a:pt x="202" y="482"/>
                  </a:lnTo>
                  <a:lnTo>
                    <a:pt x="208" y="454"/>
                  </a:lnTo>
                  <a:lnTo>
                    <a:pt x="226" y="394"/>
                  </a:lnTo>
                  <a:lnTo>
                    <a:pt x="248" y="336"/>
                  </a:lnTo>
                  <a:lnTo>
                    <a:pt x="274" y="278"/>
                  </a:lnTo>
                  <a:lnTo>
                    <a:pt x="305" y="224"/>
                  </a:lnTo>
                  <a:lnTo>
                    <a:pt x="326" y="190"/>
                  </a:lnTo>
                  <a:lnTo>
                    <a:pt x="348" y="158"/>
                  </a:lnTo>
                  <a:lnTo>
                    <a:pt x="372" y="128"/>
                  </a:lnTo>
                  <a:lnTo>
                    <a:pt x="398" y="98"/>
                  </a:lnTo>
                  <a:lnTo>
                    <a:pt x="401" y="94"/>
                  </a:lnTo>
                  <a:lnTo>
                    <a:pt x="415" y="80"/>
                  </a:lnTo>
                  <a:lnTo>
                    <a:pt x="418" y="76"/>
                  </a:lnTo>
                  <a:lnTo>
                    <a:pt x="475" y="76"/>
                  </a:lnTo>
                  <a:lnTo>
                    <a:pt x="462" y="68"/>
                  </a:lnTo>
                  <a:lnTo>
                    <a:pt x="442" y="60"/>
                  </a:lnTo>
                  <a:close/>
                  <a:moveTo>
                    <a:pt x="382" y="592"/>
                  </a:moveTo>
                  <a:lnTo>
                    <a:pt x="260" y="592"/>
                  </a:lnTo>
                  <a:lnTo>
                    <a:pt x="322" y="596"/>
                  </a:lnTo>
                  <a:lnTo>
                    <a:pt x="382" y="592"/>
                  </a:lnTo>
                  <a:close/>
                  <a:moveTo>
                    <a:pt x="606" y="484"/>
                  </a:moveTo>
                  <a:lnTo>
                    <a:pt x="578" y="484"/>
                  </a:lnTo>
                  <a:lnTo>
                    <a:pt x="573" y="494"/>
                  </a:lnTo>
                  <a:lnTo>
                    <a:pt x="567" y="504"/>
                  </a:lnTo>
                  <a:lnTo>
                    <a:pt x="561" y="514"/>
                  </a:lnTo>
                  <a:lnTo>
                    <a:pt x="553" y="526"/>
                  </a:lnTo>
                  <a:lnTo>
                    <a:pt x="551" y="526"/>
                  </a:lnTo>
                  <a:lnTo>
                    <a:pt x="549" y="528"/>
                  </a:lnTo>
                  <a:lnTo>
                    <a:pt x="476" y="552"/>
                  </a:lnTo>
                  <a:lnTo>
                    <a:pt x="451" y="558"/>
                  </a:lnTo>
                  <a:lnTo>
                    <a:pt x="422" y="562"/>
                  </a:lnTo>
                  <a:lnTo>
                    <a:pt x="357" y="570"/>
                  </a:lnTo>
                  <a:lnTo>
                    <a:pt x="505" y="570"/>
                  </a:lnTo>
                  <a:lnTo>
                    <a:pt x="515" y="566"/>
                  </a:lnTo>
                  <a:lnTo>
                    <a:pt x="552" y="566"/>
                  </a:lnTo>
                  <a:lnTo>
                    <a:pt x="554" y="564"/>
                  </a:lnTo>
                  <a:lnTo>
                    <a:pt x="575" y="536"/>
                  </a:lnTo>
                  <a:lnTo>
                    <a:pt x="594" y="508"/>
                  </a:lnTo>
                  <a:lnTo>
                    <a:pt x="606" y="484"/>
                  </a:lnTo>
                  <a:close/>
                  <a:moveTo>
                    <a:pt x="338" y="60"/>
                  </a:moveTo>
                  <a:lnTo>
                    <a:pt x="303" y="60"/>
                  </a:lnTo>
                  <a:lnTo>
                    <a:pt x="298" y="66"/>
                  </a:lnTo>
                  <a:lnTo>
                    <a:pt x="297" y="68"/>
                  </a:lnTo>
                  <a:lnTo>
                    <a:pt x="269" y="102"/>
                  </a:lnTo>
                  <a:lnTo>
                    <a:pt x="243" y="138"/>
                  </a:lnTo>
                  <a:lnTo>
                    <a:pt x="218" y="174"/>
                  </a:lnTo>
                  <a:lnTo>
                    <a:pt x="195" y="214"/>
                  </a:lnTo>
                  <a:lnTo>
                    <a:pt x="173" y="256"/>
                  </a:lnTo>
                  <a:lnTo>
                    <a:pt x="153" y="300"/>
                  </a:lnTo>
                  <a:lnTo>
                    <a:pt x="136" y="344"/>
                  </a:lnTo>
                  <a:lnTo>
                    <a:pt x="122" y="390"/>
                  </a:lnTo>
                  <a:lnTo>
                    <a:pt x="117" y="410"/>
                  </a:lnTo>
                  <a:lnTo>
                    <a:pt x="113" y="430"/>
                  </a:lnTo>
                  <a:lnTo>
                    <a:pt x="109" y="448"/>
                  </a:lnTo>
                  <a:lnTo>
                    <a:pt x="105" y="468"/>
                  </a:lnTo>
                  <a:lnTo>
                    <a:pt x="103" y="486"/>
                  </a:lnTo>
                  <a:lnTo>
                    <a:pt x="101" y="502"/>
                  </a:lnTo>
                  <a:lnTo>
                    <a:pt x="99" y="516"/>
                  </a:lnTo>
                  <a:lnTo>
                    <a:pt x="98" y="530"/>
                  </a:lnTo>
                  <a:lnTo>
                    <a:pt x="98" y="532"/>
                  </a:lnTo>
                  <a:lnTo>
                    <a:pt x="97" y="536"/>
                  </a:lnTo>
                  <a:lnTo>
                    <a:pt x="94" y="538"/>
                  </a:lnTo>
                  <a:lnTo>
                    <a:pt x="123" y="538"/>
                  </a:lnTo>
                  <a:lnTo>
                    <a:pt x="125" y="512"/>
                  </a:lnTo>
                  <a:lnTo>
                    <a:pt x="127" y="490"/>
                  </a:lnTo>
                  <a:lnTo>
                    <a:pt x="129" y="480"/>
                  </a:lnTo>
                  <a:lnTo>
                    <a:pt x="131" y="468"/>
                  </a:lnTo>
                  <a:lnTo>
                    <a:pt x="133" y="456"/>
                  </a:lnTo>
                  <a:lnTo>
                    <a:pt x="135" y="444"/>
                  </a:lnTo>
                  <a:lnTo>
                    <a:pt x="142" y="412"/>
                  </a:lnTo>
                  <a:lnTo>
                    <a:pt x="152" y="378"/>
                  </a:lnTo>
                  <a:lnTo>
                    <a:pt x="163" y="346"/>
                  </a:lnTo>
                  <a:lnTo>
                    <a:pt x="175" y="312"/>
                  </a:lnTo>
                  <a:lnTo>
                    <a:pt x="188" y="284"/>
                  </a:lnTo>
                  <a:lnTo>
                    <a:pt x="201" y="256"/>
                  </a:lnTo>
                  <a:lnTo>
                    <a:pt x="216" y="228"/>
                  </a:lnTo>
                  <a:lnTo>
                    <a:pt x="232" y="200"/>
                  </a:lnTo>
                  <a:lnTo>
                    <a:pt x="253" y="166"/>
                  </a:lnTo>
                  <a:lnTo>
                    <a:pt x="276" y="134"/>
                  </a:lnTo>
                  <a:lnTo>
                    <a:pt x="300" y="104"/>
                  </a:lnTo>
                  <a:lnTo>
                    <a:pt x="325" y="74"/>
                  </a:lnTo>
                  <a:lnTo>
                    <a:pt x="327" y="72"/>
                  </a:lnTo>
                  <a:lnTo>
                    <a:pt x="338" y="60"/>
                  </a:lnTo>
                  <a:close/>
                  <a:moveTo>
                    <a:pt x="406" y="520"/>
                  </a:moveTo>
                  <a:lnTo>
                    <a:pt x="274" y="520"/>
                  </a:lnTo>
                  <a:lnTo>
                    <a:pt x="313" y="522"/>
                  </a:lnTo>
                  <a:lnTo>
                    <a:pt x="388" y="522"/>
                  </a:lnTo>
                  <a:lnTo>
                    <a:pt x="406" y="520"/>
                  </a:lnTo>
                  <a:close/>
                  <a:moveTo>
                    <a:pt x="644" y="406"/>
                  </a:moveTo>
                  <a:lnTo>
                    <a:pt x="601" y="406"/>
                  </a:lnTo>
                  <a:lnTo>
                    <a:pt x="604" y="408"/>
                  </a:lnTo>
                  <a:lnTo>
                    <a:pt x="604" y="410"/>
                  </a:lnTo>
                  <a:lnTo>
                    <a:pt x="603" y="416"/>
                  </a:lnTo>
                  <a:lnTo>
                    <a:pt x="599" y="430"/>
                  </a:lnTo>
                  <a:lnTo>
                    <a:pt x="593" y="450"/>
                  </a:lnTo>
                  <a:lnTo>
                    <a:pt x="591" y="452"/>
                  </a:lnTo>
                  <a:lnTo>
                    <a:pt x="588" y="454"/>
                  </a:lnTo>
                  <a:lnTo>
                    <a:pt x="568" y="462"/>
                  </a:lnTo>
                  <a:lnTo>
                    <a:pt x="527" y="474"/>
                  </a:lnTo>
                  <a:lnTo>
                    <a:pt x="506" y="478"/>
                  </a:lnTo>
                  <a:lnTo>
                    <a:pt x="454" y="490"/>
                  </a:lnTo>
                  <a:lnTo>
                    <a:pt x="436" y="492"/>
                  </a:lnTo>
                  <a:lnTo>
                    <a:pt x="407" y="496"/>
                  </a:lnTo>
                  <a:lnTo>
                    <a:pt x="392" y="496"/>
                  </a:lnTo>
                  <a:lnTo>
                    <a:pt x="376" y="498"/>
                  </a:lnTo>
                  <a:lnTo>
                    <a:pt x="534" y="498"/>
                  </a:lnTo>
                  <a:lnTo>
                    <a:pt x="570" y="488"/>
                  </a:lnTo>
                  <a:lnTo>
                    <a:pt x="578" y="484"/>
                  </a:lnTo>
                  <a:lnTo>
                    <a:pt x="606" y="484"/>
                  </a:lnTo>
                  <a:lnTo>
                    <a:pt x="609" y="478"/>
                  </a:lnTo>
                  <a:lnTo>
                    <a:pt x="612" y="470"/>
                  </a:lnTo>
                  <a:lnTo>
                    <a:pt x="615" y="464"/>
                  </a:lnTo>
                  <a:lnTo>
                    <a:pt x="618" y="460"/>
                  </a:lnTo>
                  <a:lnTo>
                    <a:pt x="628" y="442"/>
                  </a:lnTo>
                  <a:lnTo>
                    <a:pt x="637" y="422"/>
                  </a:lnTo>
                  <a:lnTo>
                    <a:pt x="644" y="406"/>
                  </a:lnTo>
                  <a:close/>
                  <a:moveTo>
                    <a:pt x="227" y="86"/>
                  </a:moveTo>
                  <a:lnTo>
                    <a:pt x="193" y="86"/>
                  </a:lnTo>
                  <a:lnTo>
                    <a:pt x="184" y="100"/>
                  </a:lnTo>
                  <a:lnTo>
                    <a:pt x="141" y="162"/>
                  </a:lnTo>
                  <a:lnTo>
                    <a:pt x="105" y="228"/>
                  </a:lnTo>
                  <a:lnTo>
                    <a:pt x="78" y="296"/>
                  </a:lnTo>
                  <a:lnTo>
                    <a:pt x="58" y="366"/>
                  </a:lnTo>
                  <a:lnTo>
                    <a:pt x="46" y="438"/>
                  </a:lnTo>
                  <a:lnTo>
                    <a:pt x="45" y="448"/>
                  </a:lnTo>
                  <a:lnTo>
                    <a:pt x="70" y="448"/>
                  </a:lnTo>
                  <a:lnTo>
                    <a:pt x="72" y="432"/>
                  </a:lnTo>
                  <a:lnTo>
                    <a:pt x="78" y="392"/>
                  </a:lnTo>
                  <a:lnTo>
                    <a:pt x="87" y="352"/>
                  </a:lnTo>
                  <a:lnTo>
                    <a:pt x="98" y="314"/>
                  </a:lnTo>
                  <a:lnTo>
                    <a:pt x="112" y="276"/>
                  </a:lnTo>
                  <a:lnTo>
                    <a:pt x="135" y="226"/>
                  </a:lnTo>
                  <a:lnTo>
                    <a:pt x="161" y="178"/>
                  </a:lnTo>
                  <a:lnTo>
                    <a:pt x="191" y="132"/>
                  </a:lnTo>
                  <a:lnTo>
                    <a:pt x="224" y="90"/>
                  </a:lnTo>
                  <a:lnTo>
                    <a:pt x="227" y="86"/>
                  </a:lnTo>
                  <a:close/>
                  <a:moveTo>
                    <a:pt x="372" y="446"/>
                  </a:moveTo>
                  <a:lnTo>
                    <a:pt x="294" y="446"/>
                  </a:lnTo>
                  <a:lnTo>
                    <a:pt x="333" y="448"/>
                  </a:lnTo>
                  <a:lnTo>
                    <a:pt x="372" y="446"/>
                  </a:lnTo>
                  <a:close/>
                  <a:moveTo>
                    <a:pt x="663" y="332"/>
                  </a:moveTo>
                  <a:lnTo>
                    <a:pt x="609" y="332"/>
                  </a:lnTo>
                  <a:lnTo>
                    <a:pt x="610" y="350"/>
                  </a:lnTo>
                  <a:lnTo>
                    <a:pt x="610" y="364"/>
                  </a:lnTo>
                  <a:lnTo>
                    <a:pt x="609" y="376"/>
                  </a:lnTo>
                  <a:lnTo>
                    <a:pt x="607" y="376"/>
                  </a:lnTo>
                  <a:lnTo>
                    <a:pt x="574" y="388"/>
                  </a:lnTo>
                  <a:lnTo>
                    <a:pt x="472" y="412"/>
                  </a:lnTo>
                  <a:lnTo>
                    <a:pt x="406" y="420"/>
                  </a:lnTo>
                  <a:lnTo>
                    <a:pt x="373" y="422"/>
                  </a:lnTo>
                  <a:lnTo>
                    <a:pt x="543" y="422"/>
                  </a:lnTo>
                  <a:lnTo>
                    <a:pt x="562" y="418"/>
                  </a:lnTo>
                  <a:lnTo>
                    <a:pt x="599" y="406"/>
                  </a:lnTo>
                  <a:lnTo>
                    <a:pt x="644" y="406"/>
                  </a:lnTo>
                  <a:lnTo>
                    <a:pt x="645" y="404"/>
                  </a:lnTo>
                  <a:lnTo>
                    <a:pt x="652" y="382"/>
                  </a:lnTo>
                  <a:lnTo>
                    <a:pt x="657" y="362"/>
                  </a:lnTo>
                  <a:lnTo>
                    <a:pt x="662" y="340"/>
                  </a:lnTo>
                  <a:lnTo>
                    <a:pt x="663" y="332"/>
                  </a:lnTo>
                  <a:close/>
                  <a:moveTo>
                    <a:pt x="619" y="252"/>
                  </a:moveTo>
                  <a:lnTo>
                    <a:pt x="592" y="252"/>
                  </a:lnTo>
                  <a:lnTo>
                    <a:pt x="594" y="254"/>
                  </a:lnTo>
                  <a:lnTo>
                    <a:pt x="597" y="266"/>
                  </a:lnTo>
                  <a:lnTo>
                    <a:pt x="601" y="278"/>
                  </a:lnTo>
                  <a:lnTo>
                    <a:pt x="604" y="292"/>
                  </a:lnTo>
                  <a:lnTo>
                    <a:pt x="606" y="304"/>
                  </a:lnTo>
                  <a:lnTo>
                    <a:pt x="607" y="306"/>
                  </a:lnTo>
                  <a:lnTo>
                    <a:pt x="603" y="308"/>
                  </a:lnTo>
                  <a:lnTo>
                    <a:pt x="537" y="324"/>
                  </a:lnTo>
                  <a:lnTo>
                    <a:pt x="504" y="330"/>
                  </a:lnTo>
                  <a:lnTo>
                    <a:pt x="406" y="342"/>
                  </a:lnTo>
                  <a:lnTo>
                    <a:pt x="374" y="344"/>
                  </a:lnTo>
                  <a:lnTo>
                    <a:pt x="561" y="344"/>
                  </a:lnTo>
                  <a:lnTo>
                    <a:pt x="605" y="334"/>
                  </a:lnTo>
                  <a:lnTo>
                    <a:pt x="609" y="332"/>
                  </a:lnTo>
                  <a:lnTo>
                    <a:pt x="663" y="332"/>
                  </a:lnTo>
                  <a:lnTo>
                    <a:pt x="665" y="318"/>
                  </a:lnTo>
                  <a:lnTo>
                    <a:pt x="633" y="318"/>
                  </a:lnTo>
                  <a:lnTo>
                    <a:pt x="630" y="298"/>
                  </a:lnTo>
                  <a:lnTo>
                    <a:pt x="625" y="274"/>
                  </a:lnTo>
                  <a:lnTo>
                    <a:pt x="619" y="252"/>
                  </a:lnTo>
                  <a:close/>
                  <a:moveTo>
                    <a:pt x="755" y="0"/>
                  </a:moveTo>
                  <a:lnTo>
                    <a:pt x="748" y="2"/>
                  </a:lnTo>
                  <a:lnTo>
                    <a:pt x="731" y="6"/>
                  </a:lnTo>
                  <a:lnTo>
                    <a:pt x="714" y="12"/>
                  </a:lnTo>
                  <a:lnTo>
                    <a:pt x="699" y="18"/>
                  </a:lnTo>
                  <a:lnTo>
                    <a:pt x="684" y="26"/>
                  </a:lnTo>
                  <a:lnTo>
                    <a:pt x="672" y="34"/>
                  </a:lnTo>
                  <a:lnTo>
                    <a:pt x="661" y="44"/>
                  </a:lnTo>
                  <a:lnTo>
                    <a:pt x="651" y="54"/>
                  </a:lnTo>
                  <a:lnTo>
                    <a:pt x="643" y="64"/>
                  </a:lnTo>
                  <a:lnTo>
                    <a:pt x="635" y="80"/>
                  </a:lnTo>
                  <a:lnTo>
                    <a:pt x="630" y="94"/>
                  </a:lnTo>
                  <a:lnTo>
                    <a:pt x="626" y="110"/>
                  </a:lnTo>
                  <a:lnTo>
                    <a:pt x="624" y="126"/>
                  </a:lnTo>
                  <a:lnTo>
                    <a:pt x="624" y="136"/>
                  </a:lnTo>
                  <a:lnTo>
                    <a:pt x="625" y="142"/>
                  </a:lnTo>
                  <a:lnTo>
                    <a:pt x="625" y="152"/>
                  </a:lnTo>
                  <a:lnTo>
                    <a:pt x="627" y="166"/>
                  </a:lnTo>
                  <a:lnTo>
                    <a:pt x="635" y="198"/>
                  </a:lnTo>
                  <a:lnTo>
                    <a:pt x="638" y="216"/>
                  </a:lnTo>
                  <a:lnTo>
                    <a:pt x="641" y="234"/>
                  </a:lnTo>
                  <a:lnTo>
                    <a:pt x="642" y="252"/>
                  </a:lnTo>
                  <a:lnTo>
                    <a:pt x="643" y="256"/>
                  </a:lnTo>
                  <a:lnTo>
                    <a:pt x="643" y="284"/>
                  </a:lnTo>
                  <a:lnTo>
                    <a:pt x="642" y="292"/>
                  </a:lnTo>
                  <a:lnTo>
                    <a:pt x="641" y="306"/>
                  </a:lnTo>
                  <a:lnTo>
                    <a:pt x="641" y="308"/>
                  </a:lnTo>
                  <a:lnTo>
                    <a:pt x="640" y="318"/>
                  </a:lnTo>
                  <a:lnTo>
                    <a:pt x="665" y="318"/>
                  </a:lnTo>
                  <a:lnTo>
                    <a:pt x="667" y="296"/>
                  </a:lnTo>
                  <a:lnTo>
                    <a:pt x="668" y="284"/>
                  </a:lnTo>
                  <a:lnTo>
                    <a:pt x="668" y="258"/>
                  </a:lnTo>
                  <a:lnTo>
                    <a:pt x="667" y="244"/>
                  </a:lnTo>
                  <a:lnTo>
                    <a:pt x="666" y="232"/>
                  </a:lnTo>
                  <a:lnTo>
                    <a:pt x="664" y="218"/>
                  </a:lnTo>
                  <a:lnTo>
                    <a:pt x="662" y="204"/>
                  </a:lnTo>
                  <a:lnTo>
                    <a:pt x="659" y="192"/>
                  </a:lnTo>
                  <a:lnTo>
                    <a:pt x="658" y="188"/>
                  </a:lnTo>
                  <a:lnTo>
                    <a:pt x="654" y="168"/>
                  </a:lnTo>
                  <a:lnTo>
                    <a:pt x="652" y="162"/>
                  </a:lnTo>
                  <a:lnTo>
                    <a:pt x="650" y="150"/>
                  </a:lnTo>
                  <a:lnTo>
                    <a:pt x="650" y="140"/>
                  </a:lnTo>
                  <a:lnTo>
                    <a:pt x="649" y="126"/>
                  </a:lnTo>
                  <a:lnTo>
                    <a:pt x="651" y="116"/>
                  </a:lnTo>
                  <a:lnTo>
                    <a:pt x="655" y="98"/>
                  </a:lnTo>
                  <a:lnTo>
                    <a:pt x="663" y="80"/>
                  </a:lnTo>
                  <a:lnTo>
                    <a:pt x="674" y="66"/>
                  </a:lnTo>
                  <a:lnTo>
                    <a:pt x="688" y="54"/>
                  </a:lnTo>
                  <a:lnTo>
                    <a:pt x="700" y="46"/>
                  </a:lnTo>
                  <a:lnTo>
                    <a:pt x="713" y="38"/>
                  </a:lnTo>
                  <a:lnTo>
                    <a:pt x="728" y="34"/>
                  </a:lnTo>
                  <a:lnTo>
                    <a:pt x="744" y="28"/>
                  </a:lnTo>
                  <a:lnTo>
                    <a:pt x="745" y="28"/>
                  </a:lnTo>
                  <a:lnTo>
                    <a:pt x="752" y="26"/>
                  </a:lnTo>
                  <a:lnTo>
                    <a:pt x="760" y="24"/>
                  </a:lnTo>
                  <a:lnTo>
                    <a:pt x="764" y="18"/>
                  </a:lnTo>
                  <a:lnTo>
                    <a:pt x="762" y="6"/>
                  </a:lnTo>
                  <a:lnTo>
                    <a:pt x="755" y="0"/>
                  </a:lnTo>
                  <a:close/>
                  <a:moveTo>
                    <a:pt x="590" y="190"/>
                  </a:moveTo>
                  <a:lnTo>
                    <a:pt x="562" y="190"/>
                  </a:lnTo>
                  <a:lnTo>
                    <a:pt x="566" y="196"/>
                  </a:lnTo>
                  <a:lnTo>
                    <a:pt x="579" y="218"/>
                  </a:lnTo>
                  <a:lnTo>
                    <a:pt x="582" y="228"/>
                  </a:lnTo>
                  <a:lnTo>
                    <a:pt x="579" y="230"/>
                  </a:lnTo>
                  <a:lnTo>
                    <a:pt x="554" y="236"/>
                  </a:lnTo>
                  <a:lnTo>
                    <a:pt x="530" y="244"/>
                  </a:lnTo>
                  <a:lnTo>
                    <a:pt x="504" y="248"/>
                  </a:lnTo>
                  <a:lnTo>
                    <a:pt x="479" y="254"/>
                  </a:lnTo>
                  <a:lnTo>
                    <a:pt x="427" y="262"/>
                  </a:lnTo>
                  <a:lnTo>
                    <a:pt x="401" y="264"/>
                  </a:lnTo>
                  <a:lnTo>
                    <a:pt x="550" y="264"/>
                  </a:lnTo>
                  <a:lnTo>
                    <a:pt x="589" y="252"/>
                  </a:lnTo>
                  <a:lnTo>
                    <a:pt x="619" y="252"/>
                  </a:lnTo>
                  <a:lnTo>
                    <a:pt x="619" y="250"/>
                  </a:lnTo>
                  <a:lnTo>
                    <a:pt x="610" y="228"/>
                  </a:lnTo>
                  <a:lnTo>
                    <a:pt x="600" y="206"/>
                  </a:lnTo>
                  <a:lnTo>
                    <a:pt x="590" y="190"/>
                  </a:lnTo>
                  <a:close/>
                  <a:moveTo>
                    <a:pt x="522" y="110"/>
                  </a:moveTo>
                  <a:lnTo>
                    <a:pt x="483" y="110"/>
                  </a:lnTo>
                  <a:lnTo>
                    <a:pt x="486" y="112"/>
                  </a:lnTo>
                  <a:lnTo>
                    <a:pt x="501" y="124"/>
                  </a:lnTo>
                  <a:lnTo>
                    <a:pt x="515" y="136"/>
                  </a:lnTo>
                  <a:lnTo>
                    <a:pt x="528" y="148"/>
                  </a:lnTo>
                  <a:lnTo>
                    <a:pt x="541" y="164"/>
                  </a:lnTo>
                  <a:lnTo>
                    <a:pt x="545" y="168"/>
                  </a:lnTo>
                  <a:lnTo>
                    <a:pt x="539" y="168"/>
                  </a:lnTo>
                  <a:lnTo>
                    <a:pt x="514" y="176"/>
                  </a:lnTo>
                  <a:lnTo>
                    <a:pt x="458" y="184"/>
                  </a:lnTo>
                  <a:lnTo>
                    <a:pt x="428" y="186"/>
                  </a:lnTo>
                  <a:lnTo>
                    <a:pt x="587" y="186"/>
                  </a:lnTo>
                  <a:lnTo>
                    <a:pt x="573" y="164"/>
                  </a:lnTo>
                  <a:lnTo>
                    <a:pt x="542" y="126"/>
                  </a:lnTo>
                  <a:lnTo>
                    <a:pt x="522" y="11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a-DK"/>
            </a:p>
          </p:txBody>
        </p:sp>
      </p:grpSp>
      <p:grpSp>
        <p:nvGrpSpPr>
          <p:cNvPr id="22" name="Gruppe 21"/>
          <p:cNvGrpSpPr>
            <a:grpSpLocks/>
          </p:cNvGrpSpPr>
          <p:nvPr/>
        </p:nvGrpSpPr>
        <p:grpSpPr bwMode="auto">
          <a:xfrm>
            <a:off x="10837788" y="3503519"/>
            <a:ext cx="477913" cy="508680"/>
            <a:chOff x="2940" y="-405"/>
            <a:chExt cx="977" cy="979"/>
          </a:xfrm>
          <a:solidFill>
            <a:schemeClr val="bg1"/>
          </a:solidFill>
        </p:grpSpPr>
        <p:sp>
          <p:nvSpPr>
            <p:cNvPr id="23" name="Rectangle 303"/>
            <p:cNvSpPr>
              <a:spLocks noChangeArrowheads="1"/>
            </p:cNvSpPr>
            <p:nvPr/>
          </p:nvSpPr>
          <p:spPr bwMode="auto">
            <a:xfrm>
              <a:off x="2940" y="-405"/>
              <a:ext cx="977" cy="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da-DK"/>
            </a:p>
          </p:txBody>
        </p:sp>
        <p:sp>
          <p:nvSpPr>
            <p:cNvPr id="24" name="AutoShape 304"/>
            <p:cNvSpPr>
              <a:spLocks/>
            </p:cNvSpPr>
            <p:nvPr/>
          </p:nvSpPr>
          <p:spPr bwMode="auto">
            <a:xfrm>
              <a:off x="3070" y="-250"/>
              <a:ext cx="765" cy="668"/>
            </a:xfrm>
            <a:custGeom>
              <a:avLst/>
              <a:gdLst>
                <a:gd name="T0" fmla="+- 0 3209 3070"/>
                <a:gd name="T1" fmla="*/ T0 w 765"/>
                <a:gd name="T2" fmla="+- 0 -161 -249"/>
                <a:gd name="T3" fmla="*/ -161 h 668"/>
                <a:gd name="T4" fmla="+- 0 3071 3070"/>
                <a:gd name="T5" fmla="*/ T4 w 765"/>
                <a:gd name="T6" fmla="+- 0 125 -249"/>
                <a:gd name="T7" fmla="*/ 125 h 668"/>
                <a:gd name="T8" fmla="+- 0 3202 3070"/>
                <a:gd name="T9" fmla="*/ T8 w 765"/>
                <a:gd name="T10" fmla="+- 0 361 -249"/>
                <a:gd name="T11" fmla="*/ 361 h 668"/>
                <a:gd name="T12" fmla="+- 0 3488 3070"/>
                <a:gd name="T13" fmla="*/ T12 w 765"/>
                <a:gd name="T14" fmla="+- 0 403 -249"/>
                <a:gd name="T15" fmla="*/ 403 h 668"/>
                <a:gd name="T16" fmla="+- 0 3256 3070"/>
                <a:gd name="T17" fmla="*/ T16 w 765"/>
                <a:gd name="T18" fmla="+- 0 363 -249"/>
                <a:gd name="T19" fmla="*/ 363 h 668"/>
                <a:gd name="T20" fmla="+- 0 3191 3070"/>
                <a:gd name="T21" fmla="*/ T20 w 765"/>
                <a:gd name="T22" fmla="+- 0 319 -249"/>
                <a:gd name="T23" fmla="*/ 319 h 668"/>
                <a:gd name="T24" fmla="+- 0 3139 3070"/>
                <a:gd name="T25" fmla="*/ T24 w 765"/>
                <a:gd name="T26" fmla="+- 0 217 -249"/>
                <a:gd name="T27" fmla="*/ 217 h 668"/>
                <a:gd name="T28" fmla="+- 0 3095 3070"/>
                <a:gd name="T29" fmla="*/ T28 w 765"/>
                <a:gd name="T30" fmla="+- 0 89 -249"/>
                <a:gd name="T31" fmla="*/ 89 h 668"/>
                <a:gd name="T32" fmla="+- 0 3157 3070"/>
                <a:gd name="T33" fmla="*/ T32 w 765"/>
                <a:gd name="T34" fmla="+- 0 -77 -249"/>
                <a:gd name="T35" fmla="*/ -77 h 668"/>
                <a:gd name="T36" fmla="+- 0 3312 3070"/>
                <a:gd name="T37" fmla="*/ T36 w 765"/>
                <a:gd name="T38" fmla="+- 0 -179 -249"/>
                <a:gd name="T39" fmla="*/ -179 h 668"/>
                <a:gd name="T40" fmla="+- 0 3470 3070"/>
                <a:gd name="T41" fmla="*/ T40 w 765"/>
                <a:gd name="T42" fmla="+- 0 -205 -249"/>
                <a:gd name="T43" fmla="*/ -205 h 668"/>
                <a:gd name="T44" fmla="+- 0 3480 3070"/>
                <a:gd name="T45" fmla="*/ T44 w 765"/>
                <a:gd name="T46" fmla="+- 0 379 -249"/>
                <a:gd name="T47" fmla="*/ 379 h 668"/>
                <a:gd name="T48" fmla="+- 0 3622 3070"/>
                <a:gd name="T49" fmla="*/ T48 w 765"/>
                <a:gd name="T50" fmla="+- 0 317 -249"/>
                <a:gd name="T51" fmla="*/ 317 h 668"/>
                <a:gd name="T52" fmla="+- 0 3528 3070"/>
                <a:gd name="T53" fmla="*/ T52 w 765"/>
                <a:gd name="T54" fmla="+- 0 -149 -249"/>
                <a:gd name="T55" fmla="*/ -149 h 668"/>
                <a:gd name="T56" fmla="+- 0 3377 3070"/>
                <a:gd name="T57" fmla="*/ T56 w 765"/>
                <a:gd name="T58" fmla="+- 0 85 -249"/>
                <a:gd name="T59" fmla="*/ 85 h 668"/>
                <a:gd name="T60" fmla="+- 0 3303 3070"/>
                <a:gd name="T61" fmla="*/ T60 w 765"/>
                <a:gd name="T62" fmla="+- 0 337 -249"/>
                <a:gd name="T63" fmla="*/ 337 h 668"/>
                <a:gd name="T64" fmla="+- 0 3512 3070"/>
                <a:gd name="T65" fmla="*/ T64 w 765"/>
                <a:gd name="T66" fmla="+- 0 335 -249"/>
                <a:gd name="T67" fmla="*/ 335 h 668"/>
                <a:gd name="T68" fmla="+- 0 3341 3070"/>
                <a:gd name="T69" fmla="*/ T68 w 765"/>
                <a:gd name="T70" fmla="+- 0 273 -249"/>
                <a:gd name="T71" fmla="*/ 273 h 668"/>
                <a:gd name="T72" fmla="+- 0 3442 3070"/>
                <a:gd name="T73" fmla="*/ T72 w 765"/>
                <a:gd name="T74" fmla="+- 0 197 -249"/>
                <a:gd name="T75" fmla="*/ 197 h 668"/>
                <a:gd name="T76" fmla="+- 0 3384 3070"/>
                <a:gd name="T77" fmla="*/ T76 w 765"/>
                <a:gd name="T78" fmla="+- 0 133 -249"/>
                <a:gd name="T79" fmla="*/ 133 h 668"/>
                <a:gd name="T80" fmla="+- 0 3414 3070"/>
                <a:gd name="T81" fmla="*/ T80 w 765"/>
                <a:gd name="T82" fmla="+- 0 63 -249"/>
                <a:gd name="T83" fmla="*/ 63 h 668"/>
                <a:gd name="T84" fmla="+- 0 3444 3070"/>
                <a:gd name="T85" fmla="*/ T84 w 765"/>
                <a:gd name="T86" fmla="+- 0 7 -249"/>
                <a:gd name="T87" fmla="*/ 7 h 668"/>
                <a:gd name="T88" fmla="+- 0 3610 3070"/>
                <a:gd name="T89" fmla="*/ T88 w 765"/>
                <a:gd name="T90" fmla="+- 0 -55 -249"/>
                <a:gd name="T91" fmla="*/ -55 h 668"/>
                <a:gd name="T92" fmla="+- 0 3538 3070"/>
                <a:gd name="T93" fmla="*/ T92 w 765"/>
                <a:gd name="T94" fmla="+- 0 -123 -249"/>
                <a:gd name="T95" fmla="*/ -123 h 668"/>
                <a:gd name="T96" fmla="+- 0 3434 3070"/>
                <a:gd name="T97" fmla="*/ T96 w 765"/>
                <a:gd name="T98" fmla="+- 0 -187 -249"/>
                <a:gd name="T99" fmla="*/ -187 h 668"/>
                <a:gd name="T100" fmla="+- 0 3274 3070"/>
                <a:gd name="T101" fmla="*/ T100 w 765"/>
                <a:gd name="T102" fmla="+- 0 131 -249"/>
                <a:gd name="T103" fmla="*/ 131 h 668"/>
                <a:gd name="T104" fmla="+- 0 3267 3070"/>
                <a:gd name="T105" fmla="*/ T104 w 765"/>
                <a:gd name="T106" fmla="+- 0 257 -249"/>
                <a:gd name="T107" fmla="*/ 257 h 668"/>
                <a:gd name="T108" fmla="+- 0 3442 3070"/>
                <a:gd name="T109" fmla="*/ T108 w 765"/>
                <a:gd name="T110" fmla="+- 0 -121 -249"/>
                <a:gd name="T111" fmla="*/ -121 h 668"/>
                <a:gd name="T112" fmla="+- 0 3330 3070"/>
                <a:gd name="T113" fmla="*/ T112 w 765"/>
                <a:gd name="T114" fmla="+- 0 343 -249"/>
                <a:gd name="T115" fmla="*/ 343 h 668"/>
                <a:gd name="T116" fmla="+- 0 3623 3070"/>
                <a:gd name="T117" fmla="*/ T116 w 765"/>
                <a:gd name="T118" fmla="+- 0 277 -249"/>
                <a:gd name="T119" fmla="*/ 277 h 668"/>
                <a:gd name="T120" fmla="+- 0 3622 3070"/>
                <a:gd name="T121" fmla="*/ T120 w 765"/>
                <a:gd name="T122" fmla="+- 0 317 -249"/>
                <a:gd name="T123" fmla="*/ 317 h 668"/>
                <a:gd name="T124" fmla="+- 0 3367 3070"/>
                <a:gd name="T125" fmla="*/ T124 w 765"/>
                <a:gd name="T126" fmla="+- 0 -181 -249"/>
                <a:gd name="T127" fmla="*/ -181 h 668"/>
                <a:gd name="T128" fmla="+- 0 3187 3070"/>
                <a:gd name="T129" fmla="*/ T128 w 765"/>
                <a:gd name="T130" fmla="+- 0 161 -249"/>
                <a:gd name="T131" fmla="*/ 161 h 668"/>
                <a:gd name="T132" fmla="+- 0 3167 3070"/>
                <a:gd name="T133" fmla="*/ T132 w 765"/>
                <a:gd name="T134" fmla="+- 0 287 -249"/>
                <a:gd name="T135" fmla="*/ 287 h 668"/>
                <a:gd name="T136" fmla="+- 0 3212 3070"/>
                <a:gd name="T137" fmla="*/ T136 w 765"/>
                <a:gd name="T138" fmla="+- 0 163 -249"/>
                <a:gd name="T139" fmla="*/ 163 h 668"/>
                <a:gd name="T140" fmla="+- 0 3346 3070"/>
                <a:gd name="T141" fmla="*/ T140 w 765"/>
                <a:gd name="T142" fmla="+- 0 -115 -249"/>
                <a:gd name="T143" fmla="*/ -115 h 668"/>
                <a:gd name="T144" fmla="+- 0 3476 3070"/>
                <a:gd name="T145" fmla="*/ T144 w 765"/>
                <a:gd name="T146" fmla="+- 0 271 -249"/>
                <a:gd name="T147" fmla="*/ 271 h 668"/>
                <a:gd name="T148" fmla="+- 0 3658 3070"/>
                <a:gd name="T149" fmla="*/ T148 w 765"/>
                <a:gd name="T150" fmla="+- 0 205 -249"/>
                <a:gd name="T151" fmla="*/ 205 h 668"/>
                <a:gd name="T152" fmla="+- 0 3604 3070"/>
                <a:gd name="T153" fmla="*/ T152 w 765"/>
                <a:gd name="T154" fmla="+- 0 249 -249"/>
                <a:gd name="T155" fmla="*/ 249 h 668"/>
                <a:gd name="T156" fmla="+- 0 3707 3070"/>
                <a:gd name="T157" fmla="*/ T156 w 765"/>
                <a:gd name="T158" fmla="+- 0 173 -249"/>
                <a:gd name="T159" fmla="*/ 173 h 668"/>
                <a:gd name="T160" fmla="+- 0 3116 3070"/>
                <a:gd name="T161" fmla="*/ T160 w 765"/>
                <a:gd name="T162" fmla="+- 0 189 -249"/>
                <a:gd name="T163" fmla="*/ 189 h 668"/>
                <a:gd name="T164" fmla="+- 0 3231 3070"/>
                <a:gd name="T165" fmla="*/ T164 w 765"/>
                <a:gd name="T166" fmla="+- 0 -71 -249"/>
                <a:gd name="T167" fmla="*/ -71 h 668"/>
                <a:gd name="T168" fmla="+- 0 3679 3070"/>
                <a:gd name="T169" fmla="*/ T168 w 765"/>
                <a:gd name="T170" fmla="+- 0 83 -249"/>
                <a:gd name="T171" fmla="*/ 83 h 668"/>
                <a:gd name="T172" fmla="+- 0 3613 3070"/>
                <a:gd name="T173" fmla="*/ T172 w 765"/>
                <a:gd name="T174" fmla="+- 0 173 -249"/>
                <a:gd name="T175" fmla="*/ 173 h 668"/>
                <a:gd name="T176" fmla="+- 0 3689 3070"/>
                <a:gd name="T177" fmla="*/ T176 w 765"/>
                <a:gd name="T178" fmla="+- 0 3 -249"/>
                <a:gd name="T179" fmla="*/ 3 h 668"/>
                <a:gd name="T180" fmla="+- 0 3607 3070"/>
                <a:gd name="T181" fmla="*/ T180 w 765"/>
                <a:gd name="T182" fmla="+- 0 75 -249"/>
                <a:gd name="T183" fmla="*/ 75 h 668"/>
                <a:gd name="T184" fmla="+- 0 3703 3070"/>
                <a:gd name="T185" fmla="*/ T184 w 765"/>
                <a:gd name="T186" fmla="+- 0 69 -249"/>
                <a:gd name="T187" fmla="*/ 69 h 668"/>
                <a:gd name="T188" fmla="+- 0 3754 3070"/>
                <a:gd name="T189" fmla="*/ T188 w 765"/>
                <a:gd name="T190" fmla="+- 0 -223 -249"/>
                <a:gd name="T191" fmla="*/ -223 h 668"/>
                <a:gd name="T192" fmla="+- 0 3694 3070"/>
                <a:gd name="T193" fmla="*/ T192 w 765"/>
                <a:gd name="T194" fmla="+- 0 -113 -249"/>
                <a:gd name="T195" fmla="*/ -113 h 668"/>
                <a:gd name="T196" fmla="+- 0 3713 3070"/>
                <a:gd name="T197" fmla="*/ T196 w 765"/>
                <a:gd name="T198" fmla="+- 0 35 -249"/>
                <a:gd name="T199" fmla="*/ 35 h 668"/>
                <a:gd name="T200" fmla="+- 0 3737 3070"/>
                <a:gd name="T201" fmla="*/ T200 w 765"/>
                <a:gd name="T202" fmla="+- 0 -5 -249"/>
                <a:gd name="T203" fmla="*/ -5 h 668"/>
                <a:gd name="T204" fmla="+- 0 3720 3070"/>
                <a:gd name="T205" fmla="*/ T204 w 765"/>
                <a:gd name="T206" fmla="+- 0 -109 -249"/>
                <a:gd name="T207" fmla="*/ -109 h 668"/>
                <a:gd name="T208" fmla="+- 0 3798 3070"/>
                <a:gd name="T209" fmla="*/ T208 w 765"/>
                <a:gd name="T210" fmla="+- 0 -215 -249"/>
                <a:gd name="T211" fmla="*/ -215 h 668"/>
                <a:gd name="T212" fmla="+- 0 3632 3070"/>
                <a:gd name="T213" fmla="*/ T212 w 765"/>
                <a:gd name="T214" fmla="+- 0 -59 -249"/>
                <a:gd name="T215" fmla="*/ -59 h 668"/>
                <a:gd name="T216" fmla="+- 0 3497 3070"/>
                <a:gd name="T217" fmla="*/ T216 w 765"/>
                <a:gd name="T218" fmla="+- 0 13 -249"/>
                <a:gd name="T219" fmla="*/ 13 h 668"/>
                <a:gd name="T220" fmla="+- 0 3592 3070"/>
                <a:gd name="T221" fmla="*/ T220 w 765"/>
                <a:gd name="T222" fmla="+- 0 -139 -249"/>
                <a:gd name="T223" fmla="*/ -139 h 668"/>
                <a:gd name="T224" fmla="+- 0 3584 3070"/>
                <a:gd name="T225" fmla="*/ T224 w 765"/>
                <a:gd name="T226" fmla="+- 0 -73 -249"/>
                <a:gd name="T227" fmla="*/ -73 h 6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765" h="668">
                  <a:moveTo>
                    <a:pt x="334" y="34"/>
                  </a:moveTo>
                  <a:lnTo>
                    <a:pt x="303" y="34"/>
                  </a:lnTo>
                  <a:lnTo>
                    <a:pt x="289" y="36"/>
                  </a:lnTo>
                  <a:lnTo>
                    <a:pt x="275" y="36"/>
                  </a:lnTo>
                  <a:lnTo>
                    <a:pt x="261" y="38"/>
                  </a:lnTo>
                  <a:lnTo>
                    <a:pt x="237" y="44"/>
                  </a:lnTo>
                  <a:lnTo>
                    <a:pt x="189" y="60"/>
                  </a:lnTo>
                  <a:lnTo>
                    <a:pt x="167" y="72"/>
                  </a:lnTo>
                  <a:lnTo>
                    <a:pt x="139" y="88"/>
                  </a:lnTo>
                  <a:lnTo>
                    <a:pt x="113" y="108"/>
                  </a:lnTo>
                  <a:lnTo>
                    <a:pt x="90" y="130"/>
                  </a:lnTo>
                  <a:lnTo>
                    <a:pt x="69" y="154"/>
                  </a:lnTo>
                  <a:lnTo>
                    <a:pt x="41" y="196"/>
                  </a:lnTo>
                  <a:lnTo>
                    <a:pt x="20" y="240"/>
                  </a:lnTo>
                  <a:lnTo>
                    <a:pt x="6" y="288"/>
                  </a:lnTo>
                  <a:lnTo>
                    <a:pt x="0" y="336"/>
                  </a:lnTo>
                  <a:lnTo>
                    <a:pt x="0" y="360"/>
                  </a:lnTo>
                  <a:lnTo>
                    <a:pt x="1" y="374"/>
                  </a:lnTo>
                  <a:lnTo>
                    <a:pt x="3" y="392"/>
                  </a:lnTo>
                  <a:lnTo>
                    <a:pt x="5" y="410"/>
                  </a:lnTo>
                  <a:lnTo>
                    <a:pt x="12" y="440"/>
                  </a:lnTo>
                  <a:lnTo>
                    <a:pt x="22" y="468"/>
                  </a:lnTo>
                  <a:lnTo>
                    <a:pt x="34" y="496"/>
                  </a:lnTo>
                  <a:lnTo>
                    <a:pt x="49" y="522"/>
                  </a:lnTo>
                  <a:lnTo>
                    <a:pt x="73" y="554"/>
                  </a:lnTo>
                  <a:lnTo>
                    <a:pt x="101" y="584"/>
                  </a:lnTo>
                  <a:lnTo>
                    <a:pt x="132" y="610"/>
                  </a:lnTo>
                  <a:lnTo>
                    <a:pt x="167" y="630"/>
                  </a:lnTo>
                  <a:lnTo>
                    <a:pt x="198" y="646"/>
                  </a:lnTo>
                  <a:lnTo>
                    <a:pt x="231" y="658"/>
                  </a:lnTo>
                  <a:lnTo>
                    <a:pt x="265" y="664"/>
                  </a:lnTo>
                  <a:lnTo>
                    <a:pt x="301" y="668"/>
                  </a:lnTo>
                  <a:lnTo>
                    <a:pt x="351" y="668"/>
                  </a:lnTo>
                  <a:lnTo>
                    <a:pt x="368" y="664"/>
                  </a:lnTo>
                  <a:lnTo>
                    <a:pt x="394" y="660"/>
                  </a:lnTo>
                  <a:lnTo>
                    <a:pt x="418" y="652"/>
                  </a:lnTo>
                  <a:lnTo>
                    <a:pt x="439" y="644"/>
                  </a:lnTo>
                  <a:lnTo>
                    <a:pt x="302" y="644"/>
                  </a:lnTo>
                  <a:lnTo>
                    <a:pt x="254" y="638"/>
                  </a:lnTo>
                  <a:lnTo>
                    <a:pt x="251" y="636"/>
                  </a:lnTo>
                  <a:lnTo>
                    <a:pt x="252" y="630"/>
                  </a:lnTo>
                  <a:lnTo>
                    <a:pt x="226" y="630"/>
                  </a:lnTo>
                  <a:lnTo>
                    <a:pt x="211" y="624"/>
                  </a:lnTo>
                  <a:lnTo>
                    <a:pt x="200" y="620"/>
                  </a:lnTo>
                  <a:lnTo>
                    <a:pt x="186" y="612"/>
                  </a:lnTo>
                  <a:lnTo>
                    <a:pt x="186" y="606"/>
                  </a:lnTo>
                  <a:lnTo>
                    <a:pt x="187" y="598"/>
                  </a:lnTo>
                  <a:lnTo>
                    <a:pt x="161" y="598"/>
                  </a:lnTo>
                  <a:lnTo>
                    <a:pt x="157" y="596"/>
                  </a:lnTo>
                  <a:lnTo>
                    <a:pt x="155" y="594"/>
                  </a:lnTo>
                  <a:lnTo>
                    <a:pt x="144" y="588"/>
                  </a:lnTo>
                  <a:lnTo>
                    <a:pt x="134" y="580"/>
                  </a:lnTo>
                  <a:lnTo>
                    <a:pt x="122" y="570"/>
                  </a:lnTo>
                  <a:lnTo>
                    <a:pt x="121" y="568"/>
                  </a:lnTo>
                  <a:lnTo>
                    <a:pt x="123" y="538"/>
                  </a:lnTo>
                  <a:lnTo>
                    <a:pt x="94" y="538"/>
                  </a:lnTo>
                  <a:lnTo>
                    <a:pt x="90" y="536"/>
                  </a:lnTo>
                  <a:lnTo>
                    <a:pt x="89" y="534"/>
                  </a:lnTo>
                  <a:lnTo>
                    <a:pt x="69" y="506"/>
                  </a:lnTo>
                  <a:lnTo>
                    <a:pt x="68" y="504"/>
                  </a:lnTo>
                  <a:lnTo>
                    <a:pt x="68" y="490"/>
                  </a:lnTo>
                  <a:lnTo>
                    <a:pt x="68" y="482"/>
                  </a:lnTo>
                  <a:lnTo>
                    <a:pt x="69" y="466"/>
                  </a:lnTo>
                  <a:lnTo>
                    <a:pt x="70" y="450"/>
                  </a:lnTo>
                  <a:lnTo>
                    <a:pt x="70" y="448"/>
                  </a:lnTo>
                  <a:lnTo>
                    <a:pt x="45" y="448"/>
                  </a:lnTo>
                  <a:lnTo>
                    <a:pt x="40" y="440"/>
                  </a:lnTo>
                  <a:lnTo>
                    <a:pt x="35" y="428"/>
                  </a:lnTo>
                  <a:lnTo>
                    <a:pt x="30" y="406"/>
                  </a:lnTo>
                  <a:lnTo>
                    <a:pt x="27" y="382"/>
                  </a:lnTo>
                  <a:lnTo>
                    <a:pt x="25" y="362"/>
                  </a:lnTo>
                  <a:lnTo>
                    <a:pt x="25" y="338"/>
                  </a:lnTo>
                  <a:lnTo>
                    <a:pt x="27" y="320"/>
                  </a:lnTo>
                  <a:lnTo>
                    <a:pt x="30" y="300"/>
                  </a:lnTo>
                  <a:lnTo>
                    <a:pt x="34" y="280"/>
                  </a:lnTo>
                  <a:lnTo>
                    <a:pt x="39" y="260"/>
                  </a:lnTo>
                  <a:lnTo>
                    <a:pt x="46" y="242"/>
                  </a:lnTo>
                  <a:lnTo>
                    <a:pt x="55" y="222"/>
                  </a:lnTo>
                  <a:lnTo>
                    <a:pt x="64" y="204"/>
                  </a:lnTo>
                  <a:lnTo>
                    <a:pt x="75" y="188"/>
                  </a:lnTo>
                  <a:lnTo>
                    <a:pt x="87" y="172"/>
                  </a:lnTo>
                  <a:lnTo>
                    <a:pt x="100" y="156"/>
                  </a:lnTo>
                  <a:lnTo>
                    <a:pt x="114" y="142"/>
                  </a:lnTo>
                  <a:lnTo>
                    <a:pt x="129" y="128"/>
                  </a:lnTo>
                  <a:lnTo>
                    <a:pt x="145" y="116"/>
                  </a:lnTo>
                  <a:lnTo>
                    <a:pt x="162" y="104"/>
                  </a:lnTo>
                  <a:lnTo>
                    <a:pt x="193" y="86"/>
                  </a:lnTo>
                  <a:lnTo>
                    <a:pt x="227" y="86"/>
                  </a:lnTo>
                  <a:lnTo>
                    <a:pt x="229" y="84"/>
                  </a:lnTo>
                  <a:lnTo>
                    <a:pt x="242" y="70"/>
                  </a:lnTo>
                  <a:lnTo>
                    <a:pt x="244" y="68"/>
                  </a:lnTo>
                  <a:lnTo>
                    <a:pt x="246" y="68"/>
                  </a:lnTo>
                  <a:lnTo>
                    <a:pt x="258" y="66"/>
                  </a:lnTo>
                  <a:lnTo>
                    <a:pt x="270" y="62"/>
                  </a:lnTo>
                  <a:lnTo>
                    <a:pt x="282" y="62"/>
                  </a:lnTo>
                  <a:lnTo>
                    <a:pt x="294" y="60"/>
                  </a:lnTo>
                  <a:lnTo>
                    <a:pt x="442" y="60"/>
                  </a:lnTo>
                  <a:lnTo>
                    <a:pt x="432" y="56"/>
                  </a:lnTo>
                  <a:lnTo>
                    <a:pt x="400" y="44"/>
                  </a:lnTo>
                  <a:lnTo>
                    <a:pt x="368" y="38"/>
                  </a:lnTo>
                  <a:lnTo>
                    <a:pt x="334" y="34"/>
                  </a:lnTo>
                  <a:close/>
                  <a:moveTo>
                    <a:pt x="552" y="566"/>
                  </a:moveTo>
                  <a:lnTo>
                    <a:pt x="515" y="566"/>
                  </a:lnTo>
                  <a:lnTo>
                    <a:pt x="503" y="578"/>
                  </a:lnTo>
                  <a:lnTo>
                    <a:pt x="482" y="594"/>
                  </a:lnTo>
                  <a:lnTo>
                    <a:pt x="459" y="608"/>
                  </a:lnTo>
                  <a:lnTo>
                    <a:pt x="435" y="620"/>
                  </a:lnTo>
                  <a:lnTo>
                    <a:pt x="410" y="628"/>
                  </a:lnTo>
                  <a:lnTo>
                    <a:pt x="388" y="636"/>
                  </a:lnTo>
                  <a:lnTo>
                    <a:pt x="365" y="640"/>
                  </a:lnTo>
                  <a:lnTo>
                    <a:pt x="318" y="644"/>
                  </a:lnTo>
                  <a:lnTo>
                    <a:pt x="439" y="644"/>
                  </a:lnTo>
                  <a:lnTo>
                    <a:pt x="449" y="640"/>
                  </a:lnTo>
                  <a:lnTo>
                    <a:pt x="477" y="626"/>
                  </a:lnTo>
                  <a:lnTo>
                    <a:pt x="504" y="608"/>
                  </a:lnTo>
                  <a:lnTo>
                    <a:pt x="530" y="588"/>
                  </a:lnTo>
                  <a:lnTo>
                    <a:pt x="552" y="566"/>
                  </a:lnTo>
                  <a:close/>
                  <a:moveTo>
                    <a:pt x="475" y="76"/>
                  </a:moveTo>
                  <a:lnTo>
                    <a:pt x="418" y="76"/>
                  </a:lnTo>
                  <a:lnTo>
                    <a:pt x="420" y="78"/>
                  </a:lnTo>
                  <a:lnTo>
                    <a:pt x="430" y="82"/>
                  </a:lnTo>
                  <a:lnTo>
                    <a:pt x="440" y="86"/>
                  </a:lnTo>
                  <a:lnTo>
                    <a:pt x="449" y="90"/>
                  </a:lnTo>
                  <a:lnTo>
                    <a:pt x="457" y="94"/>
                  </a:lnTo>
                  <a:lnTo>
                    <a:pt x="461" y="96"/>
                  </a:lnTo>
                  <a:lnTo>
                    <a:pt x="458" y="100"/>
                  </a:lnTo>
                  <a:lnTo>
                    <a:pt x="457" y="102"/>
                  </a:lnTo>
                  <a:lnTo>
                    <a:pt x="456" y="102"/>
                  </a:lnTo>
                  <a:lnTo>
                    <a:pt x="433" y="128"/>
                  </a:lnTo>
                  <a:lnTo>
                    <a:pt x="410" y="156"/>
                  </a:lnTo>
                  <a:lnTo>
                    <a:pt x="388" y="188"/>
                  </a:lnTo>
                  <a:lnTo>
                    <a:pt x="367" y="220"/>
                  </a:lnTo>
                  <a:lnTo>
                    <a:pt x="345" y="256"/>
                  </a:lnTo>
                  <a:lnTo>
                    <a:pt x="325" y="294"/>
                  </a:lnTo>
                  <a:lnTo>
                    <a:pt x="307" y="334"/>
                  </a:lnTo>
                  <a:lnTo>
                    <a:pt x="290" y="374"/>
                  </a:lnTo>
                  <a:lnTo>
                    <a:pt x="279" y="404"/>
                  </a:lnTo>
                  <a:lnTo>
                    <a:pt x="268" y="436"/>
                  </a:lnTo>
                  <a:lnTo>
                    <a:pt x="259" y="468"/>
                  </a:lnTo>
                  <a:lnTo>
                    <a:pt x="250" y="500"/>
                  </a:lnTo>
                  <a:lnTo>
                    <a:pt x="245" y="522"/>
                  </a:lnTo>
                  <a:lnTo>
                    <a:pt x="240" y="544"/>
                  </a:lnTo>
                  <a:lnTo>
                    <a:pt x="236" y="564"/>
                  </a:lnTo>
                  <a:lnTo>
                    <a:pt x="233" y="586"/>
                  </a:lnTo>
                  <a:lnTo>
                    <a:pt x="231" y="594"/>
                  </a:lnTo>
                  <a:lnTo>
                    <a:pt x="227" y="624"/>
                  </a:lnTo>
                  <a:lnTo>
                    <a:pt x="226" y="630"/>
                  </a:lnTo>
                  <a:lnTo>
                    <a:pt x="252" y="630"/>
                  </a:lnTo>
                  <a:lnTo>
                    <a:pt x="253" y="620"/>
                  </a:lnTo>
                  <a:lnTo>
                    <a:pt x="255" y="606"/>
                  </a:lnTo>
                  <a:lnTo>
                    <a:pt x="257" y="592"/>
                  </a:lnTo>
                  <a:lnTo>
                    <a:pt x="382" y="592"/>
                  </a:lnTo>
                  <a:lnTo>
                    <a:pt x="442" y="584"/>
                  </a:lnTo>
                  <a:lnTo>
                    <a:pt x="500" y="572"/>
                  </a:lnTo>
                  <a:lnTo>
                    <a:pt x="505" y="570"/>
                  </a:lnTo>
                  <a:lnTo>
                    <a:pt x="299" y="570"/>
                  </a:lnTo>
                  <a:lnTo>
                    <a:pt x="271" y="568"/>
                  </a:lnTo>
                  <a:lnTo>
                    <a:pt x="263" y="568"/>
                  </a:lnTo>
                  <a:lnTo>
                    <a:pt x="262" y="564"/>
                  </a:lnTo>
                  <a:lnTo>
                    <a:pt x="263" y="556"/>
                  </a:lnTo>
                  <a:lnTo>
                    <a:pt x="269" y="530"/>
                  </a:lnTo>
                  <a:lnTo>
                    <a:pt x="271" y="522"/>
                  </a:lnTo>
                  <a:lnTo>
                    <a:pt x="272" y="520"/>
                  </a:lnTo>
                  <a:lnTo>
                    <a:pt x="406" y="520"/>
                  </a:lnTo>
                  <a:lnTo>
                    <a:pt x="461" y="514"/>
                  </a:lnTo>
                  <a:lnTo>
                    <a:pt x="534" y="498"/>
                  </a:lnTo>
                  <a:lnTo>
                    <a:pt x="305" y="498"/>
                  </a:lnTo>
                  <a:lnTo>
                    <a:pt x="283" y="496"/>
                  </a:lnTo>
                  <a:lnTo>
                    <a:pt x="277" y="494"/>
                  </a:lnTo>
                  <a:lnTo>
                    <a:pt x="291" y="446"/>
                  </a:lnTo>
                  <a:lnTo>
                    <a:pt x="372" y="446"/>
                  </a:lnTo>
                  <a:lnTo>
                    <a:pt x="410" y="444"/>
                  </a:lnTo>
                  <a:lnTo>
                    <a:pt x="448" y="440"/>
                  </a:lnTo>
                  <a:lnTo>
                    <a:pt x="487" y="434"/>
                  </a:lnTo>
                  <a:lnTo>
                    <a:pt x="543" y="422"/>
                  </a:lnTo>
                  <a:lnTo>
                    <a:pt x="299" y="422"/>
                  </a:lnTo>
                  <a:lnTo>
                    <a:pt x="301" y="416"/>
                  </a:lnTo>
                  <a:lnTo>
                    <a:pt x="305" y="406"/>
                  </a:lnTo>
                  <a:lnTo>
                    <a:pt x="309" y="394"/>
                  </a:lnTo>
                  <a:lnTo>
                    <a:pt x="314" y="382"/>
                  </a:lnTo>
                  <a:lnTo>
                    <a:pt x="319" y="368"/>
                  </a:lnTo>
                  <a:lnTo>
                    <a:pt x="393" y="368"/>
                  </a:lnTo>
                  <a:lnTo>
                    <a:pt x="500" y="356"/>
                  </a:lnTo>
                  <a:lnTo>
                    <a:pt x="535" y="350"/>
                  </a:lnTo>
                  <a:lnTo>
                    <a:pt x="561" y="344"/>
                  </a:lnTo>
                  <a:lnTo>
                    <a:pt x="330" y="344"/>
                  </a:lnTo>
                  <a:lnTo>
                    <a:pt x="332" y="338"/>
                  </a:lnTo>
                  <a:lnTo>
                    <a:pt x="338" y="326"/>
                  </a:lnTo>
                  <a:lnTo>
                    <a:pt x="344" y="312"/>
                  </a:lnTo>
                  <a:lnTo>
                    <a:pt x="350" y="302"/>
                  </a:lnTo>
                  <a:lnTo>
                    <a:pt x="356" y="290"/>
                  </a:lnTo>
                  <a:lnTo>
                    <a:pt x="359" y="290"/>
                  </a:lnTo>
                  <a:lnTo>
                    <a:pt x="415" y="288"/>
                  </a:lnTo>
                  <a:lnTo>
                    <a:pt x="472" y="280"/>
                  </a:lnTo>
                  <a:lnTo>
                    <a:pt x="530" y="270"/>
                  </a:lnTo>
                  <a:lnTo>
                    <a:pt x="550" y="264"/>
                  </a:lnTo>
                  <a:lnTo>
                    <a:pt x="370" y="264"/>
                  </a:lnTo>
                  <a:lnTo>
                    <a:pt x="374" y="256"/>
                  </a:lnTo>
                  <a:lnTo>
                    <a:pt x="394" y="226"/>
                  </a:lnTo>
                  <a:lnTo>
                    <a:pt x="402" y="212"/>
                  </a:lnTo>
                  <a:lnTo>
                    <a:pt x="419" y="212"/>
                  </a:lnTo>
                  <a:lnTo>
                    <a:pt x="432" y="210"/>
                  </a:lnTo>
                  <a:lnTo>
                    <a:pt x="444" y="210"/>
                  </a:lnTo>
                  <a:lnTo>
                    <a:pt x="457" y="208"/>
                  </a:lnTo>
                  <a:lnTo>
                    <a:pt x="501" y="204"/>
                  </a:lnTo>
                  <a:lnTo>
                    <a:pt x="521" y="200"/>
                  </a:lnTo>
                  <a:lnTo>
                    <a:pt x="540" y="194"/>
                  </a:lnTo>
                  <a:lnTo>
                    <a:pt x="543" y="194"/>
                  </a:lnTo>
                  <a:lnTo>
                    <a:pt x="556" y="190"/>
                  </a:lnTo>
                  <a:lnTo>
                    <a:pt x="590" y="190"/>
                  </a:lnTo>
                  <a:lnTo>
                    <a:pt x="587" y="186"/>
                  </a:lnTo>
                  <a:lnTo>
                    <a:pt x="422" y="186"/>
                  </a:lnTo>
                  <a:lnTo>
                    <a:pt x="425" y="180"/>
                  </a:lnTo>
                  <a:lnTo>
                    <a:pt x="433" y="168"/>
                  </a:lnTo>
                  <a:lnTo>
                    <a:pt x="450" y="148"/>
                  </a:lnTo>
                  <a:lnTo>
                    <a:pt x="468" y="126"/>
                  </a:lnTo>
                  <a:lnTo>
                    <a:pt x="481" y="112"/>
                  </a:lnTo>
                  <a:lnTo>
                    <a:pt x="483" y="110"/>
                  </a:lnTo>
                  <a:lnTo>
                    <a:pt x="522" y="110"/>
                  </a:lnTo>
                  <a:lnTo>
                    <a:pt x="505" y="96"/>
                  </a:lnTo>
                  <a:lnTo>
                    <a:pt x="475" y="76"/>
                  </a:lnTo>
                  <a:close/>
                  <a:moveTo>
                    <a:pt x="442" y="60"/>
                  </a:moveTo>
                  <a:lnTo>
                    <a:pt x="342" y="60"/>
                  </a:lnTo>
                  <a:lnTo>
                    <a:pt x="353" y="62"/>
                  </a:lnTo>
                  <a:lnTo>
                    <a:pt x="364" y="62"/>
                  </a:lnTo>
                  <a:lnTo>
                    <a:pt x="384" y="66"/>
                  </a:lnTo>
                  <a:lnTo>
                    <a:pt x="386" y="68"/>
                  </a:lnTo>
                  <a:lnTo>
                    <a:pt x="390" y="70"/>
                  </a:lnTo>
                  <a:lnTo>
                    <a:pt x="387" y="74"/>
                  </a:lnTo>
                  <a:lnTo>
                    <a:pt x="341" y="128"/>
                  </a:lnTo>
                  <a:lnTo>
                    <a:pt x="299" y="186"/>
                  </a:lnTo>
                  <a:lnTo>
                    <a:pt x="262" y="248"/>
                  </a:lnTo>
                  <a:lnTo>
                    <a:pt x="230" y="314"/>
                  </a:lnTo>
                  <a:lnTo>
                    <a:pt x="204" y="380"/>
                  </a:lnTo>
                  <a:lnTo>
                    <a:pt x="184" y="450"/>
                  </a:lnTo>
                  <a:lnTo>
                    <a:pt x="170" y="520"/>
                  </a:lnTo>
                  <a:lnTo>
                    <a:pt x="162" y="592"/>
                  </a:lnTo>
                  <a:lnTo>
                    <a:pt x="161" y="598"/>
                  </a:lnTo>
                  <a:lnTo>
                    <a:pt x="187" y="598"/>
                  </a:lnTo>
                  <a:lnTo>
                    <a:pt x="189" y="568"/>
                  </a:lnTo>
                  <a:lnTo>
                    <a:pt x="190" y="558"/>
                  </a:lnTo>
                  <a:lnTo>
                    <a:pt x="193" y="532"/>
                  </a:lnTo>
                  <a:lnTo>
                    <a:pt x="197" y="506"/>
                  </a:lnTo>
                  <a:lnTo>
                    <a:pt x="202" y="482"/>
                  </a:lnTo>
                  <a:lnTo>
                    <a:pt x="208" y="454"/>
                  </a:lnTo>
                  <a:lnTo>
                    <a:pt x="226" y="394"/>
                  </a:lnTo>
                  <a:lnTo>
                    <a:pt x="248" y="336"/>
                  </a:lnTo>
                  <a:lnTo>
                    <a:pt x="274" y="278"/>
                  </a:lnTo>
                  <a:lnTo>
                    <a:pt x="305" y="224"/>
                  </a:lnTo>
                  <a:lnTo>
                    <a:pt x="326" y="190"/>
                  </a:lnTo>
                  <a:lnTo>
                    <a:pt x="348" y="158"/>
                  </a:lnTo>
                  <a:lnTo>
                    <a:pt x="372" y="128"/>
                  </a:lnTo>
                  <a:lnTo>
                    <a:pt x="398" y="98"/>
                  </a:lnTo>
                  <a:lnTo>
                    <a:pt x="401" y="94"/>
                  </a:lnTo>
                  <a:lnTo>
                    <a:pt x="415" y="80"/>
                  </a:lnTo>
                  <a:lnTo>
                    <a:pt x="418" y="76"/>
                  </a:lnTo>
                  <a:lnTo>
                    <a:pt x="475" y="76"/>
                  </a:lnTo>
                  <a:lnTo>
                    <a:pt x="462" y="68"/>
                  </a:lnTo>
                  <a:lnTo>
                    <a:pt x="442" y="60"/>
                  </a:lnTo>
                  <a:close/>
                  <a:moveTo>
                    <a:pt x="382" y="592"/>
                  </a:moveTo>
                  <a:lnTo>
                    <a:pt x="260" y="592"/>
                  </a:lnTo>
                  <a:lnTo>
                    <a:pt x="322" y="596"/>
                  </a:lnTo>
                  <a:lnTo>
                    <a:pt x="382" y="592"/>
                  </a:lnTo>
                  <a:close/>
                  <a:moveTo>
                    <a:pt x="606" y="484"/>
                  </a:moveTo>
                  <a:lnTo>
                    <a:pt x="578" y="484"/>
                  </a:lnTo>
                  <a:lnTo>
                    <a:pt x="573" y="494"/>
                  </a:lnTo>
                  <a:lnTo>
                    <a:pt x="567" y="504"/>
                  </a:lnTo>
                  <a:lnTo>
                    <a:pt x="561" y="514"/>
                  </a:lnTo>
                  <a:lnTo>
                    <a:pt x="553" y="526"/>
                  </a:lnTo>
                  <a:lnTo>
                    <a:pt x="551" y="526"/>
                  </a:lnTo>
                  <a:lnTo>
                    <a:pt x="549" y="528"/>
                  </a:lnTo>
                  <a:lnTo>
                    <a:pt x="476" y="552"/>
                  </a:lnTo>
                  <a:lnTo>
                    <a:pt x="451" y="558"/>
                  </a:lnTo>
                  <a:lnTo>
                    <a:pt x="422" y="562"/>
                  </a:lnTo>
                  <a:lnTo>
                    <a:pt x="357" y="570"/>
                  </a:lnTo>
                  <a:lnTo>
                    <a:pt x="505" y="570"/>
                  </a:lnTo>
                  <a:lnTo>
                    <a:pt x="515" y="566"/>
                  </a:lnTo>
                  <a:lnTo>
                    <a:pt x="552" y="566"/>
                  </a:lnTo>
                  <a:lnTo>
                    <a:pt x="554" y="564"/>
                  </a:lnTo>
                  <a:lnTo>
                    <a:pt x="575" y="536"/>
                  </a:lnTo>
                  <a:lnTo>
                    <a:pt x="594" y="508"/>
                  </a:lnTo>
                  <a:lnTo>
                    <a:pt x="606" y="484"/>
                  </a:lnTo>
                  <a:close/>
                  <a:moveTo>
                    <a:pt x="338" y="60"/>
                  </a:moveTo>
                  <a:lnTo>
                    <a:pt x="303" y="60"/>
                  </a:lnTo>
                  <a:lnTo>
                    <a:pt x="298" y="66"/>
                  </a:lnTo>
                  <a:lnTo>
                    <a:pt x="297" y="68"/>
                  </a:lnTo>
                  <a:lnTo>
                    <a:pt x="269" y="102"/>
                  </a:lnTo>
                  <a:lnTo>
                    <a:pt x="243" y="138"/>
                  </a:lnTo>
                  <a:lnTo>
                    <a:pt x="218" y="174"/>
                  </a:lnTo>
                  <a:lnTo>
                    <a:pt x="195" y="214"/>
                  </a:lnTo>
                  <a:lnTo>
                    <a:pt x="173" y="256"/>
                  </a:lnTo>
                  <a:lnTo>
                    <a:pt x="153" y="300"/>
                  </a:lnTo>
                  <a:lnTo>
                    <a:pt x="136" y="344"/>
                  </a:lnTo>
                  <a:lnTo>
                    <a:pt x="122" y="390"/>
                  </a:lnTo>
                  <a:lnTo>
                    <a:pt x="117" y="410"/>
                  </a:lnTo>
                  <a:lnTo>
                    <a:pt x="113" y="430"/>
                  </a:lnTo>
                  <a:lnTo>
                    <a:pt x="109" y="448"/>
                  </a:lnTo>
                  <a:lnTo>
                    <a:pt x="105" y="468"/>
                  </a:lnTo>
                  <a:lnTo>
                    <a:pt x="103" y="486"/>
                  </a:lnTo>
                  <a:lnTo>
                    <a:pt x="101" y="502"/>
                  </a:lnTo>
                  <a:lnTo>
                    <a:pt x="99" y="516"/>
                  </a:lnTo>
                  <a:lnTo>
                    <a:pt x="98" y="530"/>
                  </a:lnTo>
                  <a:lnTo>
                    <a:pt x="98" y="532"/>
                  </a:lnTo>
                  <a:lnTo>
                    <a:pt x="97" y="536"/>
                  </a:lnTo>
                  <a:lnTo>
                    <a:pt x="94" y="538"/>
                  </a:lnTo>
                  <a:lnTo>
                    <a:pt x="123" y="538"/>
                  </a:lnTo>
                  <a:lnTo>
                    <a:pt x="125" y="512"/>
                  </a:lnTo>
                  <a:lnTo>
                    <a:pt x="127" y="490"/>
                  </a:lnTo>
                  <a:lnTo>
                    <a:pt x="129" y="480"/>
                  </a:lnTo>
                  <a:lnTo>
                    <a:pt x="131" y="468"/>
                  </a:lnTo>
                  <a:lnTo>
                    <a:pt x="133" y="456"/>
                  </a:lnTo>
                  <a:lnTo>
                    <a:pt x="135" y="444"/>
                  </a:lnTo>
                  <a:lnTo>
                    <a:pt x="142" y="412"/>
                  </a:lnTo>
                  <a:lnTo>
                    <a:pt x="152" y="378"/>
                  </a:lnTo>
                  <a:lnTo>
                    <a:pt x="163" y="346"/>
                  </a:lnTo>
                  <a:lnTo>
                    <a:pt x="175" y="312"/>
                  </a:lnTo>
                  <a:lnTo>
                    <a:pt x="188" y="284"/>
                  </a:lnTo>
                  <a:lnTo>
                    <a:pt x="201" y="256"/>
                  </a:lnTo>
                  <a:lnTo>
                    <a:pt x="216" y="228"/>
                  </a:lnTo>
                  <a:lnTo>
                    <a:pt x="232" y="200"/>
                  </a:lnTo>
                  <a:lnTo>
                    <a:pt x="253" y="166"/>
                  </a:lnTo>
                  <a:lnTo>
                    <a:pt x="276" y="134"/>
                  </a:lnTo>
                  <a:lnTo>
                    <a:pt x="300" y="104"/>
                  </a:lnTo>
                  <a:lnTo>
                    <a:pt x="325" y="74"/>
                  </a:lnTo>
                  <a:lnTo>
                    <a:pt x="327" y="72"/>
                  </a:lnTo>
                  <a:lnTo>
                    <a:pt x="338" y="60"/>
                  </a:lnTo>
                  <a:close/>
                  <a:moveTo>
                    <a:pt x="406" y="520"/>
                  </a:moveTo>
                  <a:lnTo>
                    <a:pt x="274" y="520"/>
                  </a:lnTo>
                  <a:lnTo>
                    <a:pt x="313" y="522"/>
                  </a:lnTo>
                  <a:lnTo>
                    <a:pt x="388" y="522"/>
                  </a:lnTo>
                  <a:lnTo>
                    <a:pt x="406" y="520"/>
                  </a:lnTo>
                  <a:close/>
                  <a:moveTo>
                    <a:pt x="644" y="406"/>
                  </a:moveTo>
                  <a:lnTo>
                    <a:pt x="601" y="406"/>
                  </a:lnTo>
                  <a:lnTo>
                    <a:pt x="604" y="408"/>
                  </a:lnTo>
                  <a:lnTo>
                    <a:pt x="604" y="410"/>
                  </a:lnTo>
                  <a:lnTo>
                    <a:pt x="603" y="416"/>
                  </a:lnTo>
                  <a:lnTo>
                    <a:pt x="599" y="430"/>
                  </a:lnTo>
                  <a:lnTo>
                    <a:pt x="593" y="450"/>
                  </a:lnTo>
                  <a:lnTo>
                    <a:pt x="591" y="452"/>
                  </a:lnTo>
                  <a:lnTo>
                    <a:pt x="588" y="454"/>
                  </a:lnTo>
                  <a:lnTo>
                    <a:pt x="568" y="462"/>
                  </a:lnTo>
                  <a:lnTo>
                    <a:pt x="527" y="474"/>
                  </a:lnTo>
                  <a:lnTo>
                    <a:pt x="506" y="478"/>
                  </a:lnTo>
                  <a:lnTo>
                    <a:pt x="454" y="490"/>
                  </a:lnTo>
                  <a:lnTo>
                    <a:pt x="436" y="492"/>
                  </a:lnTo>
                  <a:lnTo>
                    <a:pt x="407" y="496"/>
                  </a:lnTo>
                  <a:lnTo>
                    <a:pt x="392" y="496"/>
                  </a:lnTo>
                  <a:lnTo>
                    <a:pt x="376" y="498"/>
                  </a:lnTo>
                  <a:lnTo>
                    <a:pt x="534" y="498"/>
                  </a:lnTo>
                  <a:lnTo>
                    <a:pt x="570" y="488"/>
                  </a:lnTo>
                  <a:lnTo>
                    <a:pt x="578" y="484"/>
                  </a:lnTo>
                  <a:lnTo>
                    <a:pt x="606" y="484"/>
                  </a:lnTo>
                  <a:lnTo>
                    <a:pt x="609" y="478"/>
                  </a:lnTo>
                  <a:lnTo>
                    <a:pt x="612" y="470"/>
                  </a:lnTo>
                  <a:lnTo>
                    <a:pt x="615" y="464"/>
                  </a:lnTo>
                  <a:lnTo>
                    <a:pt x="618" y="460"/>
                  </a:lnTo>
                  <a:lnTo>
                    <a:pt x="628" y="442"/>
                  </a:lnTo>
                  <a:lnTo>
                    <a:pt x="637" y="422"/>
                  </a:lnTo>
                  <a:lnTo>
                    <a:pt x="644" y="406"/>
                  </a:lnTo>
                  <a:close/>
                  <a:moveTo>
                    <a:pt x="227" y="86"/>
                  </a:moveTo>
                  <a:lnTo>
                    <a:pt x="193" y="86"/>
                  </a:lnTo>
                  <a:lnTo>
                    <a:pt x="184" y="100"/>
                  </a:lnTo>
                  <a:lnTo>
                    <a:pt x="141" y="162"/>
                  </a:lnTo>
                  <a:lnTo>
                    <a:pt x="105" y="228"/>
                  </a:lnTo>
                  <a:lnTo>
                    <a:pt x="78" y="296"/>
                  </a:lnTo>
                  <a:lnTo>
                    <a:pt x="58" y="366"/>
                  </a:lnTo>
                  <a:lnTo>
                    <a:pt x="46" y="438"/>
                  </a:lnTo>
                  <a:lnTo>
                    <a:pt x="45" y="448"/>
                  </a:lnTo>
                  <a:lnTo>
                    <a:pt x="70" y="448"/>
                  </a:lnTo>
                  <a:lnTo>
                    <a:pt x="72" y="432"/>
                  </a:lnTo>
                  <a:lnTo>
                    <a:pt x="78" y="392"/>
                  </a:lnTo>
                  <a:lnTo>
                    <a:pt x="87" y="352"/>
                  </a:lnTo>
                  <a:lnTo>
                    <a:pt x="98" y="314"/>
                  </a:lnTo>
                  <a:lnTo>
                    <a:pt x="112" y="276"/>
                  </a:lnTo>
                  <a:lnTo>
                    <a:pt x="135" y="226"/>
                  </a:lnTo>
                  <a:lnTo>
                    <a:pt x="161" y="178"/>
                  </a:lnTo>
                  <a:lnTo>
                    <a:pt x="191" y="132"/>
                  </a:lnTo>
                  <a:lnTo>
                    <a:pt x="224" y="90"/>
                  </a:lnTo>
                  <a:lnTo>
                    <a:pt x="227" y="86"/>
                  </a:lnTo>
                  <a:close/>
                  <a:moveTo>
                    <a:pt x="372" y="446"/>
                  </a:moveTo>
                  <a:lnTo>
                    <a:pt x="294" y="446"/>
                  </a:lnTo>
                  <a:lnTo>
                    <a:pt x="333" y="448"/>
                  </a:lnTo>
                  <a:lnTo>
                    <a:pt x="372" y="446"/>
                  </a:lnTo>
                  <a:close/>
                  <a:moveTo>
                    <a:pt x="663" y="332"/>
                  </a:moveTo>
                  <a:lnTo>
                    <a:pt x="609" y="332"/>
                  </a:lnTo>
                  <a:lnTo>
                    <a:pt x="610" y="350"/>
                  </a:lnTo>
                  <a:lnTo>
                    <a:pt x="610" y="364"/>
                  </a:lnTo>
                  <a:lnTo>
                    <a:pt x="609" y="376"/>
                  </a:lnTo>
                  <a:lnTo>
                    <a:pt x="607" y="376"/>
                  </a:lnTo>
                  <a:lnTo>
                    <a:pt x="574" y="388"/>
                  </a:lnTo>
                  <a:lnTo>
                    <a:pt x="472" y="412"/>
                  </a:lnTo>
                  <a:lnTo>
                    <a:pt x="406" y="420"/>
                  </a:lnTo>
                  <a:lnTo>
                    <a:pt x="373" y="422"/>
                  </a:lnTo>
                  <a:lnTo>
                    <a:pt x="543" y="422"/>
                  </a:lnTo>
                  <a:lnTo>
                    <a:pt x="562" y="418"/>
                  </a:lnTo>
                  <a:lnTo>
                    <a:pt x="599" y="406"/>
                  </a:lnTo>
                  <a:lnTo>
                    <a:pt x="644" y="406"/>
                  </a:lnTo>
                  <a:lnTo>
                    <a:pt x="645" y="404"/>
                  </a:lnTo>
                  <a:lnTo>
                    <a:pt x="652" y="382"/>
                  </a:lnTo>
                  <a:lnTo>
                    <a:pt x="657" y="362"/>
                  </a:lnTo>
                  <a:lnTo>
                    <a:pt x="662" y="340"/>
                  </a:lnTo>
                  <a:lnTo>
                    <a:pt x="663" y="332"/>
                  </a:lnTo>
                  <a:close/>
                  <a:moveTo>
                    <a:pt x="619" y="252"/>
                  </a:moveTo>
                  <a:lnTo>
                    <a:pt x="592" y="252"/>
                  </a:lnTo>
                  <a:lnTo>
                    <a:pt x="594" y="254"/>
                  </a:lnTo>
                  <a:lnTo>
                    <a:pt x="597" y="266"/>
                  </a:lnTo>
                  <a:lnTo>
                    <a:pt x="601" y="278"/>
                  </a:lnTo>
                  <a:lnTo>
                    <a:pt x="604" y="292"/>
                  </a:lnTo>
                  <a:lnTo>
                    <a:pt x="606" y="304"/>
                  </a:lnTo>
                  <a:lnTo>
                    <a:pt x="607" y="306"/>
                  </a:lnTo>
                  <a:lnTo>
                    <a:pt x="603" y="308"/>
                  </a:lnTo>
                  <a:lnTo>
                    <a:pt x="537" y="324"/>
                  </a:lnTo>
                  <a:lnTo>
                    <a:pt x="504" y="330"/>
                  </a:lnTo>
                  <a:lnTo>
                    <a:pt x="406" y="342"/>
                  </a:lnTo>
                  <a:lnTo>
                    <a:pt x="374" y="344"/>
                  </a:lnTo>
                  <a:lnTo>
                    <a:pt x="561" y="344"/>
                  </a:lnTo>
                  <a:lnTo>
                    <a:pt x="605" y="334"/>
                  </a:lnTo>
                  <a:lnTo>
                    <a:pt x="609" y="332"/>
                  </a:lnTo>
                  <a:lnTo>
                    <a:pt x="663" y="332"/>
                  </a:lnTo>
                  <a:lnTo>
                    <a:pt x="665" y="318"/>
                  </a:lnTo>
                  <a:lnTo>
                    <a:pt x="633" y="318"/>
                  </a:lnTo>
                  <a:lnTo>
                    <a:pt x="630" y="298"/>
                  </a:lnTo>
                  <a:lnTo>
                    <a:pt x="625" y="274"/>
                  </a:lnTo>
                  <a:lnTo>
                    <a:pt x="619" y="252"/>
                  </a:lnTo>
                  <a:close/>
                  <a:moveTo>
                    <a:pt x="755" y="0"/>
                  </a:moveTo>
                  <a:lnTo>
                    <a:pt x="748" y="2"/>
                  </a:lnTo>
                  <a:lnTo>
                    <a:pt x="731" y="6"/>
                  </a:lnTo>
                  <a:lnTo>
                    <a:pt x="714" y="12"/>
                  </a:lnTo>
                  <a:lnTo>
                    <a:pt x="699" y="18"/>
                  </a:lnTo>
                  <a:lnTo>
                    <a:pt x="684" y="26"/>
                  </a:lnTo>
                  <a:lnTo>
                    <a:pt x="672" y="34"/>
                  </a:lnTo>
                  <a:lnTo>
                    <a:pt x="661" y="44"/>
                  </a:lnTo>
                  <a:lnTo>
                    <a:pt x="651" y="54"/>
                  </a:lnTo>
                  <a:lnTo>
                    <a:pt x="643" y="64"/>
                  </a:lnTo>
                  <a:lnTo>
                    <a:pt x="635" y="80"/>
                  </a:lnTo>
                  <a:lnTo>
                    <a:pt x="630" y="94"/>
                  </a:lnTo>
                  <a:lnTo>
                    <a:pt x="626" y="110"/>
                  </a:lnTo>
                  <a:lnTo>
                    <a:pt x="624" y="126"/>
                  </a:lnTo>
                  <a:lnTo>
                    <a:pt x="624" y="136"/>
                  </a:lnTo>
                  <a:lnTo>
                    <a:pt x="625" y="142"/>
                  </a:lnTo>
                  <a:lnTo>
                    <a:pt x="625" y="152"/>
                  </a:lnTo>
                  <a:lnTo>
                    <a:pt x="627" y="166"/>
                  </a:lnTo>
                  <a:lnTo>
                    <a:pt x="635" y="198"/>
                  </a:lnTo>
                  <a:lnTo>
                    <a:pt x="638" y="216"/>
                  </a:lnTo>
                  <a:lnTo>
                    <a:pt x="641" y="234"/>
                  </a:lnTo>
                  <a:lnTo>
                    <a:pt x="642" y="252"/>
                  </a:lnTo>
                  <a:lnTo>
                    <a:pt x="643" y="256"/>
                  </a:lnTo>
                  <a:lnTo>
                    <a:pt x="643" y="284"/>
                  </a:lnTo>
                  <a:lnTo>
                    <a:pt x="642" y="292"/>
                  </a:lnTo>
                  <a:lnTo>
                    <a:pt x="641" y="306"/>
                  </a:lnTo>
                  <a:lnTo>
                    <a:pt x="641" y="308"/>
                  </a:lnTo>
                  <a:lnTo>
                    <a:pt x="640" y="318"/>
                  </a:lnTo>
                  <a:lnTo>
                    <a:pt x="665" y="318"/>
                  </a:lnTo>
                  <a:lnTo>
                    <a:pt x="667" y="296"/>
                  </a:lnTo>
                  <a:lnTo>
                    <a:pt x="668" y="284"/>
                  </a:lnTo>
                  <a:lnTo>
                    <a:pt x="668" y="258"/>
                  </a:lnTo>
                  <a:lnTo>
                    <a:pt x="667" y="244"/>
                  </a:lnTo>
                  <a:lnTo>
                    <a:pt x="666" y="232"/>
                  </a:lnTo>
                  <a:lnTo>
                    <a:pt x="664" y="218"/>
                  </a:lnTo>
                  <a:lnTo>
                    <a:pt x="662" y="204"/>
                  </a:lnTo>
                  <a:lnTo>
                    <a:pt x="659" y="192"/>
                  </a:lnTo>
                  <a:lnTo>
                    <a:pt x="658" y="188"/>
                  </a:lnTo>
                  <a:lnTo>
                    <a:pt x="654" y="168"/>
                  </a:lnTo>
                  <a:lnTo>
                    <a:pt x="652" y="162"/>
                  </a:lnTo>
                  <a:lnTo>
                    <a:pt x="650" y="150"/>
                  </a:lnTo>
                  <a:lnTo>
                    <a:pt x="650" y="140"/>
                  </a:lnTo>
                  <a:lnTo>
                    <a:pt x="649" y="126"/>
                  </a:lnTo>
                  <a:lnTo>
                    <a:pt x="651" y="116"/>
                  </a:lnTo>
                  <a:lnTo>
                    <a:pt x="655" y="98"/>
                  </a:lnTo>
                  <a:lnTo>
                    <a:pt x="663" y="80"/>
                  </a:lnTo>
                  <a:lnTo>
                    <a:pt x="674" y="66"/>
                  </a:lnTo>
                  <a:lnTo>
                    <a:pt x="688" y="54"/>
                  </a:lnTo>
                  <a:lnTo>
                    <a:pt x="700" y="46"/>
                  </a:lnTo>
                  <a:lnTo>
                    <a:pt x="713" y="38"/>
                  </a:lnTo>
                  <a:lnTo>
                    <a:pt x="728" y="34"/>
                  </a:lnTo>
                  <a:lnTo>
                    <a:pt x="744" y="28"/>
                  </a:lnTo>
                  <a:lnTo>
                    <a:pt x="745" y="28"/>
                  </a:lnTo>
                  <a:lnTo>
                    <a:pt x="752" y="26"/>
                  </a:lnTo>
                  <a:lnTo>
                    <a:pt x="760" y="24"/>
                  </a:lnTo>
                  <a:lnTo>
                    <a:pt x="764" y="18"/>
                  </a:lnTo>
                  <a:lnTo>
                    <a:pt x="762" y="6"/>
                  </a:lnTo>
                  <a:lnTo>
                    <a:pt x="755" y="0"/>
                  </a:lnTo>
                  <a:close/>
                  <a:moveTo>
                    <a:pt x="590" y="190"/>
                  </a:moveTo>
                  <a:lnTo>
                    <a:pt x="562" y="190"/>
                  </a:lnTo>
                  <a:lnTo>
                    <a:pt x="566" y="196"/>
                  </a:lnTo>
                  <a:lnTo>
                    <a:pt x="579" y="218"/>
                  </a:lnTo>
                  <a:lnTo>
                    <a:pt x="582" y="228"/>
                  </a:lnTo>
                  <a:lnTo>
                    <a:pt x="579" y="230"/>
                  </a:lnTo>
                  <a:lnTo>
                    <a:pt x="554" y="236"/>
                  </a:lnTo>
                  <a:lnTo>
                    <a:pt x="530" y="244"/>
                  </a:lnTo>
                  <a:lnTo>
                    <a:pt x="504" y="248"/>
                  </a:lnTo>
                  <a:lnTo>
                    <a:pt x="479" y="254"/>
                  </a:lnTo>
                  <a:lnTo>
                    <a:pt x="427" y="262"/>
                  </a:lnTo>
                  <a:lnTo>
                    <a:pt x="401" y="264"/>
                  </a:lnTo>
                  <a:lnTo>
                    <a:pt x="550" y="264"/>
                  </a:lnTo>
                  <a:lnTo>
                    <a:pt x="589" y="252"/>
                  </a:lnTo>
                  <a:lnTo>
                    <a:pt x="619" y="252"/>
                  </a:lnTo>
                  <a:lnTo>
                    <a:pt x="619" y="250"/>
                  </a:lnTo>
                  <a:lnTo>
                    <a:pt x="610" y="228"/>
                  </a:lnTo>
                  <a:lnTo>
                    <a:pt x="600" y="206"/>
                  </a:lnTo>
                  <a:lnTo>
                    <a:pt x="590" y="190"/>
                  </a:lnTo>
                  <a:close/>
                  <a:moveTo>
                    <a:pt x="522" y="110"/>
                  </a:moveTo>
                  <a:lnTo>
                    <a:pt x="483" y="110"/>
                  </a:lnTo>
                  <a:lnTo>
                    <a:pt x="486" y="112"/>
                  </a:lnTo>
                  <a:lnTo>
                    <a:pt x="501" y="124"/>
                  </a:lnTo>
                  <a:lnTo>
                    <a:pt x="515" y="136"/>
                  </a:lnTo>
                  <a:lnTo>
                    <a:pt x="528" y="148"/>
                  </a:lnTo>
                  <a:lnTo>
                    <a:pt x="541" y="164"/>
                  </a:lnTo>
                  <a:lnTo>
                    <a:pt x="545" y="168"/>
                  </a:lnTo>
                  <a:lnTo>
                    <a:pt x="539" y="168"/>
                  </a:lnTo>
                  <a:lnTo>
                    <a:pt x="514" y="176"/>
                  </a:lnTo>
                  <a:lnTo>
                    <a:pt x="458" y="184"/>
                  </a:lnTo>
                  <a:lnTo>
                    <a:pt x="428" y="186"/>
                  </a:lnTo>
                  <a:lnTo>
                    <a:pt x="587" y="186"/>
                  </a:lnTo>
                  <a:lnTo>
                    <a:pt x="573" y="164"/>
                  </a:lnTo>
                  <a:lnTo>
                    <a:pt x="542" y="126"/>
                  </a:lnTo>
                  <a:lnTo>
                    <a:pt x="522" y="11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a-DK"/>
            </a:p>
          </p:txBody>
        </p:sp>
      </p:grpSp>
      <p:grpSp>
        <p:nvGrpSpPr>
          <p:cNvPr id="25" name="Group 5"/>
          <p:cNvGrpSpPr>
            <a:grpSpLocks/>
          </p:cNvGrpSpPr>
          <p:nvPr/>
        </p:nvGrpSpPr>
        <p:grpSpPr bwMode="auto">
          <a:xfrm>
            <a:off x="838199" y="360000"/>
            <a:ext cx="577282" cy="612425"/>
            <a:chOff x="2940" y="-365"/>
            <a:chExt cx="977" cy="979"/>
          </a:xfrm>
        </p:grpSpPr>
        <p:sp>
          <p:nvSpPr>
            <p:cNvPr id="26"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55495867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103</a:t>
            </a:fld>
            <a:endParaRPr lang="da-DK" dirty="0"/>
          </a:p>
        </p:txBody>
      </p:sp>
      <p:sp>
        <p:nvSpPr>
          <p:cNvPr id="6" name="Titel 5"/>
          <p:cNvSpPr>
            <a:spLocks noGrp="1"/>
          </p:cNvSpPr>
          <p:nvPr>
            <p:ph type="title"/>
          </p:nvPr>
        </p:nvSpPr>
        <p:spPr>
          <a:xfrm>
            <a:off x="838199" y="360000"/>
            <a:ext cx="10515600" cy="1124784"/>
          </a:xfrm>
        </p:spPr>
        <p:txBody>
          <a:bodyPr/>
          <a:lstStyle/>
          <a:p>
            <a:r>
              <a:rPr lang="da-DK" dirty="0" smtClean="0"/>
              <a:t>Eksempel på indsatser i civilsamfundet, borgerens perspektiv og ressourcer  </a:t>
            </a:r>
            <a:endParaRPr lang="da-DK" dirty="0"/>
          </a:p>
        </p:txBody>
      </p:sp>
      <p:graphicFrame>
        <p:nvGraphicFramePr>
          <p:cNvPr id="7" name="Tabel 6"/>
          <p:cNvGraphicFramePr>
            <a:graphicFrameLocks noGrp="1"/>
          </p:cNvGraphicFramePr>
          <p:nvPr>
            <p:extLst>
              <p:ext uri="{D42A27DB-BD31-4B8C-83A1-F6EECF244321}">
                <p14:modId xmlns:p14="http://schemas.microsoft.com/office/powerpoint/2010/main" val="2419132854"/>
              </p:ext>
            </p:extLst>
          </p:nvPr>
        </p:nvGraphicFramePr>
        <p:xfrm>
          <a:off x="827644" y="1556792"/>
          <a:ext cx="10515601" cy="4419600"/>
        </p:xfrm>
        <a:graphic>
          <a:graphicData uri="http://schemas.openxmlformats.org/drawingml/2006/table">
            <a:tbl>
              <a:tblPr firstRow="1" firstCol="1" lastRow="1" lastCol="1" bandRow="1" bandCol="1"/>
              <a:tblGrid>
                <a:gridCol w="4609731">
                  <a:extLst>
                    <a:ext uri="{9D8B030D-6E8A-4147-A177-3AD203B41FA5}">
                      <a16:colId xmlns:a16="http://schemas.microsoft.com/office/drawing/2014/main" val="3259595979"/>
                    </a:ext>
                  </a:extLst>
                </a:gridCol>
                <a:gridCol w="5905870">
                  <a:extLst>
                    <a:ext uri="{9D8B030D-6E8A-4147-A177-3AD203B41FA5}">
                      <a16:colId xmlns:a16="http://schemas.microsoft.com/office/drawing/2014/main" val="610404715"/>
                    </a:ext>
                  </a:extLst>
                </a:gridCol>
              </a:tblGrid>
              <a:tr h="565785">
                <a:tc>
                  <a:txBody>
                    <a:bodyPr/>
                    <a:lstStyle/>
                    <a:p>
                      <a:pPr marL="69850" algn="l">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Indsatser i civilsamfundet</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Er der indsatser i civilsamfundet, som kan støtte borgeren?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0" lvl="0" indent="0" algn="l" defTabSz="685800" rtl="0" eaLnBrk="1" fontAlgn="auto" latinLnBrk="0" hangingPunct="1">
                        <a:lnSpc>
                          <a:spcPct val="100000"/>
                        </a:lnSpc>
                        <a:spcBef>
                          <a:spcPts val="165"/>
                        </a:spcBef>
                        <a:spcAft>
                          <a:spcPts val="0"/>
                        </a:spcAft>
                        <a:buClrTx/>
                        <a:buSzTx/>
                        <a:buFontTx/>
                        <a:buNone/>
                        <a:tabLst/>
                        <a:defRPr/>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x</a:t>
                      </a:r>
                      <a:r>
                        <a:rPr lang="da-DK" sz="1800" baseline="0" dirty="0" smtClean="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Ja [</a:t>
                      </a:r>
                      <a:r>
                        <a:rPr lang="da-DK" sz="1800" b="0" i="0" u="none" strike="noStrike" kern="1200" baseline="0" dirty="0" smtClean="0">
                          <a:solidFill>
                            <a:schemeClr val="tx1"/>
                          </a:solidFill>
                          <a:latin typeface="+mn-lt"/>
                          <a:ea typeface="+mn-ea"/>
                          <a:cs typeface="+mn-cs"/>
                        </a:rPr>
                        <a:t>F.eks. lektiehjælp hos VUC, fællesspisning i      Frivilligcentret</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Nej</a:t>
                      </a: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303747303"/>
                  </a:ext>
                </a:extLst>
              </a:tr>
              <a:tr h="565785">
                <a:tc>
                  <a:txBody>
                    <a:bodyPr/>
                    <a:lstStyle/>
                    <a:p>
                      <a:pPr marL="69850" algn="l">
                        <a:spcBef>
                          <a:spcPts val="510"/>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perspektiv på indsatsen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Hvad er borgerens perspektiv på den foreslåede indsats?</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(fx egne ønsker og motivation)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Mads er enig i målene og vil gerne have socialpædagogisk støtte. Han er meget motiveret for at have et liv uden brug af hash.</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r h="565785">
                <a:tc>
                  <a:txBody>
                    <a:bodyPr/>
                    <a:lstStyle/>
                    <a:p>
                      <a:pPr marL="69850" algn="l">
                        <a:spcBef>
                          <a:spcPts val="510"/>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ressourcer i forhold til indsatsen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Hvilke ressourcer har borgeren</a:t>
                      </a: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 som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indsatsen kan tage afsæt i?</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(opsamlende beskrivelse af borgerens ressourcer i forhold til indsatsen fx interesser, kompetencer og evner)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Mads er god til engelsk og er meget interesseret i historie, samfundsforhold, computerspil og rap-musik. Han kan godt lide at lave mad og tegne/male.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224928593"/>
                  </a:ext>
                </a:extLst>
              </a:tr>
            </a:tbl>
          </a:graphicData>
        </a:graphic>
      </p:graphicFrame>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103</a:t>
            </a:fld>
            <a:endParaRPr lang="da-DK" sz="1800" b="1" dirty="0">
              <a:solidFill>
                <a:srgbClr val="C00000"/>
              </a:solidFill>
            </a:endParaRPr>
          </a:p>
        </p:txBody>
      </p:sp>
    </p:spTree>
    <p:extLst>
      <p:ext uri="{BB962C8B-B14F-4D97-AF65-F5344CB8AC3E}">
        <p14:creationId xmlns:p14="http://schemas.microsoft.com/office/powerpoint/2010/main" val="25150749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664551"/>
            <a:ext cx="5257802" cy="4212375"/>
          </a:xfrm>
        </p:spPr>
        <p:txBody>
          <a:bodyPr>
            <a:normAutofit/>
          </a:bodyPr>
          <a:lstStyle/>
          <a:p>
            <a:pPr marL="0" indent="0">
              <a:buNone/>
            </a:pPr>
            <a:r>
              <a:rPr lang="da-DK" b="1" dirty="0" smtClean="0"/>
              <a:t>Materialer: </a:t>
            </a:r>
            <a:endParaRPr lang="da-DK" b="1" dirty="0"/>
          </a:p>
          <a:p>
            <a:r>
              <a:rPr lang="da-DK" dirty="0"/>
              <a:t>Metodehåndbogen side </a:t>
            </a:r>
            <a:r>
              <a:rPr lang="da-DK" dirty="0" smtClean="0"/>
              <a:t>103-105</a:t>
            </a:r>
            <a:endParaRPr lang="da-DK" dirty="0"/>
          </a:p>
          <a:p>
            <a:r>
              <a:rPr lang="da-DK" dirty="0" smtClean="0"/>
              <a:t>Øvelsesark 3A eller </a:t>
            </a:r>
            <a:r>
              <a:rPr lang="da-DK" dirty="0"/>
              <a:t>3B </a:t>
            </a:r>
            <a:r>
              <a:rPr lang="da-DK" dirty="0" smtClean="0"/>
              <a:t>- </a:t>
            </a:r>
            <a:r>
              <a:rPr lang="da-DK" dirty="0"/>
              <a:t>Delvist udfyldt Sagsvurdering</a:t>
            </a:r>
          </a:p>
          <a:p>
            <a:r>
              <a:rPr lang="da-DK" dirty="0"/>
              <a:t>Case </a:t>
            </a:r>
            <a:r>
              <a:rPr lang="da-DK" dirty="0" smtClean="0"/>
              <a:t>A eller B</a:t>
            </a:r>
            <a:endParaRPr lang="da-DK" dirty="0"/>
          </a:p>
          <a:p>
            <a:endParaRPr lang="da-DK" b="1" dirty="0" smtClean="0"/>
          </a:p>
          <a:p>
            <a:pPr marL="0" indent="0">
              <a:buNone/>
            </a:pPr>
            <a:r>
              <a:rPr lang="da-DK" b="1" dirty="0" smtClean="0"/>
              <a:t>Opgave:</a:t>
            </a:r>
          </a:p>
          <a:p>
            <a:pPr marL="0" indent="0">
              <a:buNone/>
            </a:pPr>
            <a:r>
              <a:rPr lang="da-DK" b="1" i="0" dirty="0" smtClean="0"/>
              <a:t>Udfyld felterne:</a:t>
            </a:r>
          </a:p>
          <a:p>
            <a:r>
              <a:rPr lang="da-DK" i="1" dirty="0"/>
              <a:t>I</a:t>
            </a:r>
            <a:r>
              <a:rPr lang="da-DK" i="1" dirty="0" smtClean="0"/>
              <a:t>ndsatser i civilsamfundet</a:t>
            </a:r>
          </a:p>
          <a:p>
            <a:r>
              <a:rPr lang="da-DK" i="1" dirty="0" smtClean="0"/>
              <a:t>Borgerens ressourcer i forhold til indsatsen</a:t>
            </a:r>
          </a:p>
          <a:p>
            <a:r>
              <a:rPr lang="da-DK" i="1" dirty="0" smtClean="0"/>
              <a:t>Borgerens perspektiv på indsatsen </a:t>
            </a:r>
            <a:r>
              <a:rPr lang="da-DK" dirty="0" smtClean="0"/>
              <a:t> </a:t>
            </a:r>
            <a:endParaRPr lang="da-DK" i="0" dirty="0" smtClean="0"/>
          </a:p>
          <a:p>
            <a:pPr lvl="1"/>
            <a:endParaRPr lang="da-DK" dirty="0" smtClean="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104</a:t>
            </a:fld>
            <a:endParaRPr lang="da-DK" dirty="0"/>
          </a:p>
        </p:txBody>
      </p:sp>
      <p:sp>
        <p:nvSpPr>
          <p:cNvPr id="6" name="Titel 5"/>
          <p:cNvSpPr>
            <a:spLocks noGrp="1"/>
          </p:cNvSpPr>
          <p:nvPr>
            <p:ph type="title"/>
          </p:nvPr>
        </p:nvSpPr>
        <p:spPr>
          <a:xfrm>
            <a:off x="838200" y="360000"/>
            <a:ext cx="10515600" cy="1080000"/>
          </a:xfrm>
        </p:spPr>
        <p:txBody>
          <a:bodyPr/>
          <a:lstStyle/>
          <a:p>
            <a:r>
              <a:rPr lang="da-DK" dirty="0" smtClean="0">
                <a:latin typeface="Trebuchet MS" panose="020B0603020202020204" pitchFamily="34" charset="0"/>
              </a:rPr>
              <a:t>Øvelse 3.3: Indsatser i civilsamfundet,</a:t>
            </a:r>
            <a:br>
              <a:rPr lang="da-DK" dirty="0" smtClean="0">
                <a:latin typeface="Trebuchet MS" panose="020B0603020202020204" pitchFamily="34" charset="0"/>
              </a:rPr>
            </a:br>
            <a:r>
              <a:rPr lang="da-DK" dirty="0" smtClean="0">
                <a:latin typeface="Trebuchet MS" panose="020B0603020202020204" pitchFamily="34" charset="0"/>
              </a:rPr>
              <a:t>borgerens ressourcer og perspektiv</a:t>
            </a:r>
            <a:endParaRPr lang="da-DK" dirty="0">
              <a:latin typeface="Trebuchet MS" panose="020B0603020202020204" pitchFamily="34" charset="0"/>
            </a:endParaRPr>
          </a:p>
        </p:txBody>
      </p:sp>
      <p:pic>
        <p:nvPicPr>
          <p:cNvPr id="7" name="Pladsholder til billede 8"/>
          <p:cNvPicPr>
            <a:picLocks noGrp="1" noChangeAspect="1"/>
          </p:cNvPicPr>
          <p:nvPr>
            <p:ph type="pic" sz="quarter" idx="17"/>
          </p:nvPr>
        </p:nvPicPr>
        <p:blipFill>
          <a:blip r:embed="rId3"/>
          <a:srcRect l="10956" r="10956"/>
          <a:stretch>
            <a:fillRect/>
          </a:stretch>
        </p:blipFill>
        <p:spPr>
          <a:xfrm>
            <a:off x="6433458" y="1645220"/>
            <a:ext cx="4943628" cy="4231705"/>
          </a:xfrm>
          <a:prstGeom prst="rect">
            <a:avLst/>
          </a:prstGeom>
        </p:spPr>
      </p:pic>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104</a:t>
            </a:fld>
            <a:endParaRPr lang="da-DK" sz="1800" b="1" dirty="0">
              <a:solidFill>
                <a:srgbClr val="C00000"/>
              </a:solidFill>
            </a:endParaRPr>
          </a:p>
        </p:txBody>
      </p:sp>
    </p:spTree>
    <p:extLst>
      <p:ext uri="{BB962C8B-B14F-4D97-AF65-F5344CB8AC3E}">
        <p14:creationId xmlns:p14="http://schemas.microsoft.com/office/powerpoint/2010/main" val="349590029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105</a:t>
            </a:fld>
            <a:endParaRPr lang="da-DK" dirty="0"/>
          </a:p>
        </p:txBody>
      </p:sp>
      <p:sp>
        <p:nvSpPr>
          <p:cNvPr id="6" name="Titel 5"/>
          <p:cNvSpPr>
            <a:spLocks noGrp="1"/>
          </p:cNvSpPr>
          <p:nvPr>
            <p:ph type="title"/>
          </p:nvPr>
        </p:nvSpPr>
        <p:spPr>
          <a:xfrm>
            <a:off x="838198" y="360000"/>
            <a:ext cx="10515601" cy="612000"/>
          </a:xfrm>
          <a:solidFill>
            <a:srgbClr val="466B47"/>
          </a:solidFill>
        </p:spPr>
        <p:txBody>
          <a:bodyPr/>
          <a:lstStyle/>
          <a:p>
            <a:r>
              <a:rPr lang="da-DK" dirty="0" smtClean="0">
                <a:solidFill>
                  <a:schemeClr val="bg1"/>
                </a:solidFill>
              </a:rPr>
              <a:t>	</a:t>
            </a:r>
            <a:r>
              <a:rPr lang="da-DK" dirty="0">
                <a:solidFill>
                  <a:schemeClr val="bg1"/>
                </a:solidFill>
              </a:rPr>
              <a:t> Redskab: </a:t>
            </a:r>
            <a:r>
              <a:rPr lang="da-DK" i="1" dirty="0">
                <a:solidFill>
                  <a:schemeClr val="bg1"/>
                </a:solidFill>
              </a:rPr>
              <a:t>Udredning - sagsvurdering </a:t>
            </a:r>
            <a:r>
              <a:rPr lang="da-DK" dirty="0" smtClean="0">
                <a:solidFill>
                  <a:schemeClr val="bg1"/>
                </a:solidFill>
              </a:rPr>
              <a:t>8:15</a:t>
            </a:r>
            <a:endParaRPr lang="da-DK" dirty="0">
              <a:solidFill>
                <a:schemeClr val="bg1"/>
              </a:solidFill>
            </a:endParaRPr>
          </a:p>
        </p:txBody>
      </p:sp>
      <p:graphicFrame>
        <p:nvGraphicFramePr>
          <p:cNvPr id="5" name="Tabel 4"/>
          <p:cNvGraphicFramePr>
            <a:graphicFrameLocks noGrp="1"/>
          </p:cNvGraphicFramePr>
          <p:nvPr>
            <p:extLst>
              <p:ext uri="{D42A27DB-BD31-4B8C-83A1-F6EECF244321}">
                <p14:modId xmlns:p14="http://schemas.microsoft.com/office/powerpoint/2010/main" val="3326573738"/>
              </p:ext>
            </p:extLst>
          </p:nvPr>
        </p:nvGraphicFramePr>
        <p:xfrm>
          <a:off x="838197" y="1459363"/>
          <a:ext cx="10515601" cy="3545840"/>
        </p:xfrm>
        <a:graphic>
          <a:graphicData uri="http://schemas.openxmlformats.org/drawingml/2006/table">
            <a:tbl>
              <a:tblPr firstRow="1" firstCol="1" lastRow="1" lastCol="1" bandRow="1" bandCol="1"/>
              <a:tblGrid>
                <a:gridCol w="7202019">
                  <a:extLst>
                    <a:ext uri="{9D8B030D-6E8A-4147-A177-3AD203B41FA5}">
                      <a16:colId xmlns:a16="http://schemas.microsoft.com/office/drawing/2014/main" val="844866033"/>
                    </a:ext>
                  </a:extLst>
                </a:gridCol>
                <a:gridCol w="3313582">
                  <a:extLst>
                    <a:ext uri="{9D8B030D-6E8A-4147-A177-3AD203B41FA5}">
                      <a16:colId xmlns:a16="http://schemas.microsoft.com/office/drawing/2014/main" val="1420270244"/>
                    </a:ext>
                  </a:extLst>
                </a:gridCol>
              </a:tblGrid>
              <a:tr h="565785">
                <a:tc>
                  <a:txBody>
                    <a:bodyPr/>
                    <a:lstStyle/>
                    <a:p>
                      <a:pPr marL="69850" algn="l">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primære målgruppe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475"/>
                        </a:spcBef>
                        <a:spcAft>
                          <a:spcPts val="0"/>
                        </a:spcAft>
                      </a:pPr>
                      <a:r>
                        <a:rPr lang="da-DK" sz="1800" b="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(angivelse af én </a:t>
                      </a:r>
                      <a:r>
                        <a:rPr lang="da-DK" sz="1800" b="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primær målgruppe</a:t>
                      </a:r>
                      <a:r>
                        <a:rPr lang="da-DK" sz="1800" b="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som er relevant </a:t>
                      </a:r>
                      <a:r>
                        <a:rPr lang="da-DK" sz="1800" b="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for den </a:t>
                      </a:r>
                      <a:r>
                        <a:rPr lang="da-DK" sz="1800" b="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aktuelle sag)</a:t>
                      </a:r>
                      <a:endParaRPr lang="da-DK" sz="1800" b="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FUNKTIONSNEDSÆTTELSE</a:t>
                      </a:r>
                    </a:p>
                    <a:p>
                      <a:pPr marL="70485" algn="l">
                        <a:spcBef>
                          <a:spcPts val="165"/>
                        </a:spcBef>
                        <a:spcAft>
                          <a:spcPts val="0"/>
                        </a:spcAft>
                      </a:pP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Fysisk funktionsnedsættelse</a:t>
                      </a:r>
                    </a:p>
                    <a:p>
                      <a:pPr marL="70485" algn="l">
                        <a:spcBef>
                          <a:spcPts val="165"/>
                        </a:spcBef>
                        <a:spcAft>
                          <a:spcPts val="0"/>
                        </a:spcAft>
                      </a:pPr>
                      <a:r>
                        <a:rPr lang="da-DK" sz="1800" i="1" dirty="0" smtClean="0">
                          <a:effectLst/>
                          <a:latin typeface="Arial" panose="020B0604020202020204" pitchFamily="34" charset="0"/>
                          <a:ea typeface="Arial" panose="020B0604020202020204" pitchFamily="34" charset="0"/>
                          <a:cs typeface="Times New Roman" panose="02020603050405020304" pitchFamily="18" charset="0"/>
                        </a:rPr>
                        <a:t>Døvblindhed</a:t>
                      </a:r>
                    </a:p>
                    <a:p>
                      <a:pPr marL="413385" lvl="1"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Medfødt døvblindhed</a:t>
                      </a:r>
                    </a:p>
                    <a:p>
                      <a:pPr marL="413385" lvl="1"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Erhvervet døvblindhed</a:t>
                      </a:r>
                    </a:p>
                    <a:p>
                      <a:pPr marL="413385" lvl="1"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569671658"/>
                  </a:ext>
                </a:extLst>
              </a:tr>
              <a:tr h="565785">
                <a:tc>
                  <a:txBody>
                    <a:bodyPr/>
                    <a:lstStyle/>
                    <a:p>
                      <a:pPr marL="69850" algn="l">
                        <a:spcBef>
                          <a:spcPts val="510"/>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øvrige målgrupper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b="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(angivelse af øvrige </a:t>
                      </a:r>
                      <a:r>
                        <a:rPr lang="da-DK" sz="1800" b="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målgrupper, som </a:t>
                      </a:r>
                      <a:r>
                        <a:rPr lang="da-DK" sz="1800" b="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er relevante for den </a:t>
                      </a:r>
                      <a:r>
                        <a:rPr lang="da-DK" sz="1800" b="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aktuelle sag</a:t>
                      </a:r>
                      <a:r>
                        <a:rPr lang="da-DK" sz="1800" b="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t>
                      </a:r>
                      <a:endParaRPr lang="da-DK" sz="1800" b="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FUNKTIONSNEDSÆTTELSE</a:t>
                      </a:r>
                    </a:p>
                    <a:p>
                      <a:pPr marL="70485" algn="l">
                        <a:spcBef>
                          <a:spcPts val="165"/>
                        </a:spcBef>
                        <a:spcAft>
                          <a:spcPts val="0"/>
                        </a:spcAft>
                      </a:pP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Fysisk funktionsnedsættelse</a:t>
                      </a:r>
                    </a:p>
                    <a:p>
                      <a:pPr marL="70485" algn="l">
                        <a:spcBef>
                          <a:spcPts val="165"/>
                        </a:spcBef>
                        <a:spcAft>
                          <a:spcPts val="0"/>
                        </a:spcAft>
                      </a:pPr>
                      <a:r>
                        <a:rPr lang="da-DK" sz="1800" i="1" dirty="0" smtClean="0">
                          <a:effectLst/>
                          <a:latin typeface="Arial" panose="020B0604020202020204" pitchFamily="34" charset="0"/>
                          <a:ea typeface="Arial" panose="020B0604020202020204" pitchFamily="34" charset="0"/>
                          <a:cs typeface="Times New Roman" panose="02020603050405020304" pitchFamily="18" charset="0"/>
                        </a:rPr>
                        <a:t>Døvblindhed</a:t>
                      </a:r>
                    </a:p>
                    <a:p>
                      <a:pPr marL="413385" lvl="1"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Medfødt døvblindhed</a:t>
                      </a:r>
                    </a:p>
                    <a:p>
                      <a:pPr marL="413385" lvl="1"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Erhvervet døvblindhed</a:t>
                      </a:r>
                    </a:p>
                    <a:p>
                      <a:pPr marL="413385" lvl="1"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475164074"/>
                  </a:ext>
                </a:extLst>
              </a:tr>
            </a:tbl>
          </a:graphicData>
        </a:graphic>
      </p:graphicFrame>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105</a:t>
            </a:fld>
            <a:endParaRPr lang="da-DK" sz="1800" b="1" dirty="0">
              <a:solidFill>
                <a:srgbClr val="C00000"/>
              </a:solidFill>
            </a:endParaRPr>
          </a:p>
        </p:txBody>
      </p:sp>
      <p:grpSp>
        <p:nvGrpSpPr>
          <p:cNvPr id="10" name="Group 5"/>
          <p:cNvGrpSpPr>
            <a:grpSpLocks/>
          </p:cNvGrpSpPr>
          <p:nvPr/>
        </p:nvGrpSpPr>
        <p:grpSpPr bwMode="auto">
          <a:xfrm>
            <a:off x="838199" y="360000"/>
            <a:ext cx="577282" cy="612425"/>
            <a:chOff x="2940" y="-365"/>
            <a:chExt cx="977" cy="979"/>
          </a:xfrm>
        </p:grpSpPr>
        <p:sp>
          <p:nvSpPr>
            <p:cNvPr id="11"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3521686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7" y="1381541"/>
            <a:ext cx="10515601" cy="4176118"/>
          </a:xfrm>
        </p:spPr>
        <p:txBody>
          <a:bodyPr>
            <a:normAutofit/>
          </a:bodyPr>
          <a:lstStyle/>
          <a:p>
            <a:r>
              <a:rPr lang="da-DK" dirty="0" smtClean="0"/>
              <a:t>Tag afsæt </a:t>
            </a:r>
            <a:r>
              <a:rPr lang="da-DK" dirty="0"/>
              <a:t>i den indsats, der tildeles i </a:t>
            </a:r>
            <a:r>
              <a:rPr lang="da-DK" b="1" dirty="0"/>
              <a:t>den aktuelle afgørelse</a:t>
            </a:r>
            <a:r>
              <a:rPr lang="da-DK" dirty="0"/>
              <a:t>. </a:t>
            </a:r>
            <a:endParaRPr lang="da-DK" dirty="0" smtClean="0"/>
          </a:p>
          <a:p>
            <a:endParaRPr lang="da-DK" dirty="0" smtClean="0"/>
          </a:p>
          <a:p>
            <a:r>
              <a:rPr lang="da-DK" dirty="0" smtClean="0"/>
              <a:t>Afkryds </a:t>
            </a:r>
            <a:r>
              <a:rPr lang="da-DK" dirty="0"/>
              <a:t>borgerens </a:t>
            </a:r>
            <a:r>
              <a:rPr lang="da-DK" b="1" dirty="0"/>
              <a:t>primære </a:t>
            </a:r>
            <a:r>
              <a:rPr lang="da-DK" b="1" dirty="0" smtClean="0"/>
              <a:t>målgruppe (kun én).</a:t>
            </a:r>
          </a:p>
          <a:p>
            <a:endParaRPr lang="da-DK" b="1" dirty="0" smtClean="0"/>
          </a:p>
          <a:p>
            <a:r>
              <a:rPr lang="da-DK" b="1" dirty="0"/>
              <a:t>A</a:t>
            </a:r>
            <a:r>
              <a:rPr lang="da-DK" b="1" dirty="0" smtClean="0"/>
              <a:t>ngiv </a:t>
            </a:r>
            <a:r>
              <a:rPr lang="da-DK" b="1" dirty="0"/>
              <a:t>de målgrupper</a:t>
            </a:r>
            <a:r>
              <a:rPr lang="da-DK" dirty="0"/>
              <a:t>, som yderligere har relevans for den aktuelle </a:t>
            </a:r>
            <a:r>
              <a:rPr lang="da-DK" dirty="0" smtClean="0"/>
              <a:t>indsats.  </a:t>
            </a:r>
          </a:p>
          <a:p>
            <a:endParaRPr lang="da-DK" dirty="0" smtClean="0"/>
          </a:p>
          <a:p>
            <a:r>
              <a:rPr lang="da-DK" dirty="0" smtClean="0"/>
              <a:t>Registrer </a:t>
            </a:r>
            <a:r>
              <a:rPr lang="da-DK" b="1" dirty="0" smtClean="0"/>
              <a:t>kun diagnoselignende begreber </a:t>
            </a:r>
            <a:r>
              <a:rPr lang="da-DK" dirty="0" smtClean="0"/>
              <a:t>(fysisk eller psykisk funktionsnedsættelse), </a:t>
            </a:r>
            <a:r>
              <a:rPr lang="da-DK" dirty="0"/>
              <a:t>for eksempel depression, hvis der er sket en egentlig </a:t>
            </a:r>
            <a:r>
              <a:rPr lang="da-DK" b="1" dirty="0"/>
              <a:t>lægelig diagnosticering </a:t>
            </a:r>
            <a:r>
              <a:rPr lang="da-DK" dirty="0"/>
              <a:t>af </a:t>
            </a:r>
            <a:r>
              <a:rPr lang="da-DK" dirty="0" smtClean="0"/>
              <a:t>borgeren. </a:t>
            </a:r>
          </a:p>
          <a:p>
            <a:endParaRPr lang="da-DK" dirty="0" smtClean="0"/>
          </a:p>
          <a:p>
            <a:r>
              <a:rPr lang="da-DK" b="1" dirty="0"/>
              <a:t>Hvis</a:t>
            </a:r>
            <a:r>
              <a:rPr lang="da-DK" dirty="0"/>
              <a:t> borgeren </a:t>
            </a:r>
            <a:r>
              <a:rPr lang="da-DK" b="1" dirty="0"/>
              <a:t>ikke</a:t>
            </a:r>
            <a:r>
              <a:rPr lang="da-DK" dirty="0"/>
              <a:t> har en diagnose, skal du afkrydse i </a:t>
            </a:r>
            <a:r>
              <a:rPr lang="da-DK" b="1" dirty="0"/>
              <a:t>anden </a:t>
            </a:r>
            <a:r>
              <a:rPr lang="da-DK" dirty="0"/>
              <a:t>intellektuel/kognitiv forstyrrelse, </a:t>
            </a:r>
            <a:r>
              <a:rPr lang="da-DK" b="1" dirty="0"/>
              <a:t>anden</a:t>
            </a:r>
            <a:r>
              <a:rPr lang="da-DK" dirty="0"/>
              <a:t> psykisk vanskelighed eller </a:t>
            </a:r>
            <a:r>
              <a:rPr lang="da-DK" b="1" dirty="0"/>
              <a:t>anden</a:t>
            </a:r>
            <a:r>
              <a:rPr lang="da-DK" dirty="0"/>
              <a:t> fysisk funktionsnedsættelse. </a:t>
            </a:r>
            <a:r>
              <a:rPr lang="da-DK" dirty="0" smtClean="0"/>
              <a:t> </a:t>
            </a:r>
            <a:endParaRPr lang="da-DK"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106</a:t>
            </a:fld>
            <a:endParaRPr lang="da-DK" dirty="0"/>
          </a:p>
        </p:txBody>
      </p:sp>
      <p:sp>
        <p:nvSpPr>
          <p:cNvPr id="6" name="Titel 5"/>
          <p:cNvSpPr>
            <a:spLocks noGrp="1"/>
          </p:cNvSpPr>
          <p:nvPr>
            <p:ph type="title"/>
          </p:nvPr>
        </p:nvSpPr>
        <p:spPr>
          <a:xfrm>
            <a:off x="838198" y="360000"/>
            <a:ext cx="10515601" cy="612000"/>
          </a:xfrm>
          <a:solidFill>
            <a:srgbClr val="466B47"/>
          </a:solidFill>
        </p:spPr>
        <p:txBody>
          <a:bodyPr/>
          <a:lstStyle/>
          <a:p>
            <a:r>
              <a:rPr lang="da-DK" dirty="0" smtClean="0">
                <a:solidFill>
                  <a:schemeClr val="bg1"/>
                </a:solidFill>
              </a:rPr>
              <a:t>Hvordan angives målgruppen?</a:t>
            </a:r>
            <a:endParaRPr lang="da-DK" dirty="0">
              <a:solidFill>
                <a:schemeClr val="bg1"/>
              </a:solidFill>
            </a:endParaRPr>
          </a:p>
        </p:txBody>
      </p:sp>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106</a:t>
            </a:fld>
            <a:endParaRPr lang="da-DK" sz="1800" b="1" dirty="0">
              <a:solidFill>
                <a:srgbClr val="C00000"/>
              </a:solidFill>
            </a:endParaRPr>
          </a:p>
        </p:txBody>
      </p:sp>
    </p:spTree>
    <p:extLst>
      <p:ext uri="{BB962C8B-B14F-4D97-AF65-F5344CB8AC3E}">
        <p14:creationId xmlns:p14="http://schemas.microsoft.com/office/powerpoint/2010/main" val="553409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664551"/>
            <a:ext cx="5257802" cy="4212375"/>
          </a:xfrm>
        </p:spPr>
        <p:txBody>
          <a:bodyPr>
            <a:normAutofit/>
          </a:bodyPr>
          <a:lstStyle/>
          <a:p>
            <a:pPr marL="0" indent="0">
              <a:buNone/>
            </a:pPr>
            <a:r>
              <a:rPr lang="da-DK" b="1" dirty="0" smtClean="0"/>
              <a:t>Materialer: </a:t>
            </a:r>
            <a:endParaRPr lang="da-DK" b="1" dirty="0"/>
          </a:p>
          <a:p>
            <a:r>
              <a:rPr lang="da-DK" dirty="0"/>
              <a:t>Metodehåndbogen side </a:t>
            </a:r>
            <a:r>
              <a:rPr lang="da-DK" dirty="0" smtClean="0"/>
              <a:t>105-108</a:t>
            </a:r>
            <a:endParaRPr lang="da-DK" dirty="0"/>
          </a:p>
          <a:p>
            <a:r>
              <a:rPr lang="da-DK" dirty="0" smtClean="0"/>
              <a:t>Øvelsesark 3A eller </a:t>
            </a:r>
            <a:r>
              <a:rPr lang="da-DK" dirty="0"/>
              <a:t>3B </a:t>
            </a:r>
            <a:r>
              <a:rPr lang="da-DK" dirty="0" smtClean="0"/>
              <a:t>- </a:t>
            </a:r>
            <a:r>
              <a:rPr lang="da-DK" dirty="0"/>
              <a:t>Delvist udfyldt </a:t>
            </a:r>
            <a:r>
              <a:rPr lang="da-DK" i="1" dirty="0"/>
              <a:t>Sagsvurdering</a:t>
            </a:r>
          </a:p>
          <a:p>
            <a:r>
              <a:rPr lang="da-DK" dirty="0"/>
              <a:t>Case </a:t>
            </a:r>
            <a:r>
              <a:rPr lang="da-DK" dirty="0" smtClean="0"/>
              <a:t>A eller B</a:t>
            </a:r>
            <a:endParaRPr lang="da-DK" dirty="0"/>
          </a:p>
          <a:p>
            <a:endParaRPr lang="da-DK" b="1" dirty="0" smtClean="0"/>
          </a:p>
          <a:p>
            <a:pPr marL="0" indent="0">
              <a:buNone/>
            </a:pPr>
            <a:r>
              <a:rPr lang="da-DK" b="1" dirty="0" smtClean="0"/>
              <a:t>Opgave:</a:t>
            </a:r>
          </a:p>
          <a:p>
            <a:pPr marL="0" indent="0">
              <a:buNone/>
            </a:pPr>
            <a:r>
              <a:rPr lang="da-DK" i="0" dirty="0" smtClean="0"/>
              <a:t>Angiv:</a:t>
            </a:r>
          </a:p>
          <a:p>
            <a:r>
              <a:rPr lang="da-DK" dirty="0" smtClean="0"/>
              <a:t>Borgerens primære målgruppe</a:t>
            </a:r>
          </a:p>
          <a:p>
            <a:r>
              <a:rPr lang="da-DK" dirty="0"/>
              <a:t>B</a:t>
            </a:r>
            <a:r>
              <a:rPr lang="da-DK" dirty="0" smtClean="0"/>
              <a:t>orgerens øvrige målgrupper</a:t>
            </a:r>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107</a:t>
            </a:fld>
            <a:endParaRPr lang="da-DK" dirty="0"/>
          </a:p>
        </p:txBody>
      </p:sp>
      <p:sp>
        <p:nvSpPr>
          <p:cNvPr id="6" name="Titel 5"/>
          <p:cNvSpPr>
            <a:spLocks noGrp="1"/>
          </p:cNvSpPr>
          <p:nvPr>
            <p:ph type="title"/>
          </p:nvPr>
        </p:nvSpPr>
        <p:spPr>
          <a:xfrm>
            <a:off x="838200" y="360000"/>
            <a:ext cx="10515600" cy="1080000"/>
          </a:xfrm>
        </p:spPr>
        <p:txBody>
          <a:bodyPr/>
          <a:lstStyle/>
          <a:p>
            <a:r>
              <a:rPr lang="da-DK" dirty="0" smtClean="0">
                <a:latin typeface="Trebuchet MS" panose="020B0603020202020204" pitchFamily="34" charset="0"/>
              </a:rPr>
              <a:t>Øvelse 3.4: </a:t>
            </a:r>
            <a:r>
              <a:rPr lang="da-DK" dirty="0"/>
              <a:t>A</a:t>
            </a:r>
            <a:r>
              <a:rPr lang="da-DK" dirty="0" smtClean="0"/>
              <a:t>ngivelse af borgerens målgruppe </a:t>
            </a:r>
            <a:endParaRPr lang="da-DK" dirty="0">
              <a:latin typeface="Trebuchet MS" panose="020B0603020202020204" pitchFamily="34" charset="0"/>
            </a:endParaRPr>
          </a:p>
        </p:txBody>
      </p:sp>
      <p:pic>
        <p:nvPicPr>
          <p:cNvPr id="7" name="Pladsholder til billede 8"/>
          <p:cNvPicPr>
            <a:picLocks noGrp="1" noChangeAspect="1"/>
          </p:cNvPicPr>
          <p:nvPr>
            <p:ph type="pic" sz="quarter" idx="17"/>
          </p:nvPr>
        </p:nvPicPr>
        <p:blipFill>
          <a:blip r:embed="rId3"/>
          <a:srcRect l="10956" r="10956"/>
          <a:stretch>
            <a:fillRect/>
          </a:stretch>
        </p:blipFill>
        <p:spPr>
          <a:xfrm>
            <a:off x="6433458" y="1645220"/>
            <a:ext cx="4943628" cy="4231705"/>
          </a:xfrm>
          <a:prstGeom prst="rect">
            <a:avLst/>
          </a:prstGeom>
        </p:spPr>
      </p:pic>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107</a:t>
            </a:fld>
            <a:endParaRPr lang="da-DK" sz="1800" b="1" dirty="0">
              <a:solidFill>
                <a:srgbClr val="C00000"/>
              </a:solidFill>
            </a:endParaRPr>
          </a:p>
        </p:txBody>
      </p:sp>
    </p:spTree>
    <p:extLst>
      <p:ext uri="{BB962C8B-B14F-4D97-AF65-F5344CB8AC3E}">
        <p14:creationId xmlns:p14="http://schemas.microsoft.com/office/powerpoint/2010/main" val="96259406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108</a:t>
            </a:fld>
            <a:endParaRPr lang="da-DK" dirty="0"/>
          </a:p>
        </p:txBody>
      </p:sp>
      <p:sp>
        <p:nvSpPr>
          <p:cNvPr id="6" name="Titel 5"/>
          <p:cNvSpPr>
            <a:spLocks noGrp="1"/>
          </p:cNvSpPr>
          <p:nvPr>
            <p:ph type="title"/>
          </p:nvPr>
        </p:nvSpPr>
        <p:spPr>
          <a:xfrm>
            <a:off x="838198" y="360000"/>
            <a:ext cx="10515601" cy="612000"/>
          </a:xfrm>
          <a:solidFill>
            <a:srgbClr val="466B47"/>
          </a:solidFill>
        </p:spPr>
        <p:txBody>
          <a:bodyPr/>
          <a:lstStyle/>
          <a:p>
            <a:r>
              <a:rPr lang="da-DK" dirty="0" smtClean="0">
                <a:solidFill>
                  <a:schemeClr val="bg1"/>
                </a:solidFill>
              </a:rPr>
              <a:t>	</a:t>
            </a:r>
            <a:r>
              <a:rPr lang="da-DK" dirty="0">
                <a:solidFill>
                  <a:schemeClr val="bg1"/>
                </a:solidFill>
              </a:rPr>
              <a:t> Redskab: </a:t>
            </a:r>
            <a:r>
              <a:rPr lang="da-DK" i="1" dirty="0">
                <a:solidFill>
                  <a:schemeClr val="bg1"/>
                </a:solidFill>
              </a:rPr>
              <a:t>Udredning - sagsvurdering </a:t>
            </a:r>
            <a:r>
              <a:rPr lang="da-DK" dirty="0" smtClean="0">
                <a:solidFill>
                  <a:schemeClr val="bg1"/>
                </a:solidFill>
              </a:rPr>
              <a:t>9:15</a:t>
            </a:r>
            <a:endParaRPr lang="da-DK" dirty="0">
              <a:solidFill>
                <a:schemeClr val="bg1"/>
              </a:solidFill>
            </a:endParaRPr>
          </a:p>
        </p:txBody>
      </p:sp>
      <p:graphicFrame>
        <p:nvGraphicFramePr>
          <p:cNvPr id="8" name="Tabel 7"/>
          <p:cNvGraphicFramePr>
            <a:graphicFrameLocks noGrp="1"/>
          </p:cNvGraphicFramePr>
          <p:nvPr>
            <p:extLst>
              <p:ext uri="{D42A27DB-BD31-4B8C-83A1-F6EECF244321}">
                <p14:modId xmlns:p14="http://schemas.microsoft.com/office/powerpoint/2010/main" val="2345997809"/>
              </p:ext>
            </p:extLst>
          </p:nvPr>
        </p:nvGraphicFramePr>
        <p:xfrm>
          <a:off x="838197" y="1491893"/>
          <a:ext cx="10515601" cy="3357240"/>
        </p:xfrm>
        <a:graphic>
          <a:graphicData uri="http://schemas.openxmlformats.org/drawingml/2006/table">
            <a:tbl>
              <a:tblPr firstRow="1" firstCol="1" lastRow="1" lastCol="1" bandRow="1" bandCol="1"/>
              <a:tblGrid>
                <a:gridCol w="5476357">
                  <a:extLst>
                    <a:ext uri="{9D8B030D-6E8A-4147-A177-3AD203B41FA5}">
                      <a16:colId xmlns:a16="http://schemas.microsoft.com/office/drawing/2014/main" val="3259595979"/>
                    </a:ext>
                  </a:extLst>
                </a:gridCol>
                <a:gridCol w="2519622">
                  <a:extLst>
                    <a:ext uri="{9D8B030D-6E8A-4147-A177-3AD203B41FA5}">
                      <a16:colId xmlns:a16="http://schemas.microsoft.com/office/drawing/2014/main" val="610404715"/>
                    </a:ext>
                  </a:extLst>
                </a:gridCol>
                <a:gridCol w="2519622">
                  <a:extLst>
                    <a:ext uri="{9D8B030D-6E8A-4147-A177-3AD203B41FA5}">
                      <a16:colId xmlns:a16="http://schemas.microsoft.com/office/drawing/2014/main" val="2641655318"/>
                    </a:ext>
                  </a:extLst>
                </a:gridCol>
              </a:tblGrid>
              <a:tr h="360040">
                <a:tc>
                  <a:txBody>
                    <a:bodyPr/>
                    <a:lstStyle/>
                    <a:p>
                      <a:pPr marL="69850" algn="l">
                        <a:spcBef>
                          <a:spcPts val="475"/>
                        </a:spcBef>
                        <a:spcAft>
                          <a:spcPts val="0"/>
                        </a:spcAft>
                      </a:pPr>
                      <a:r>
                        <a:rPr lang="da-DK" sz="1800" b="1"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Indsatser </a:t>
                      </a:r>
                      <a:endPar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 x</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 n</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extLst>
                  <a:ext uri="{0D108BD9-81ED-4DB2-BD59-A6C34878D82A}">
                    <a16:rowId xmlns:a16="http://schemas.microsoft.com/office/drawing/2014/main" val="1303747303"/>
                  </a:ext>
                </a:extLst>
              </a:tr>
              <a:tr h="288032">
                <a:tc>
                  <a:txBody>
                    <a:bodyPr/>
                    <a:lstStyle/>
                    <a:p>
                      <a:pPr marL="69850" algn="l">
                        <a:spcBef>
                          <a:spcPts val="475"/>
                        </a:spcBef>
                        <a:spcAft>
                          <a:spcPts val="0"/>
                        </a:spcAft>
                      </a:pPr>
                      <a:r>
                        <a:rPr lang="da-DK" sz="1800" b="1"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Ydelser</a:t>
                      </a:r>
                      <a:r>
                        <a:rPr lang="da-DK" sz="1800" b="1" baseline="0"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p>
                    <a:p>
                      <a:pPr marL="69850" algn="l">
                        <a:spcBef>
                          <a:spcPts val="475"/>
                        </a:spcBef>
                        <a:spcAft>
                          <a:spcPts val="0"/>
                        </a:spcAft>
                      </a:pPr>
                      <a:r>
                        <a:rPr lang="da-DK" sz="1800" b="0"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(den/de ydelser, som indgår i indsatsen)</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algn="l">
                        <a:lnSpc>
                          <a:spcPts val="1250"/>
                        </a:lnSpc>
                        <a:spcAft>
                          <a:spcPts val="0"/>
                        </a:spcAft>
                      </a:pPr>
                      <a:r>
                        <a:rPr lang="da-DK" sz="1000" dirty="0">
                          <a:effectLst/>
                          <a:latin typeface="Arial" panose="020B0604020202020204" pitchFamily="34" charset="0"/>
                          <a:ea typeface="Arial" panose="020B0604020202020204" pitchFamily="34" charset="0"/>
                          <a:cs typeface="Arial" panose="020B0604020202020204" pitchFamily="34" charset="0"/>
                        </a:rPr>
                        <a:t/>
                      </a:r>
                      <a:br>
                        <a:rPr lang="da-DK" sz="1000" dirty="0">
                          <a:effectLst/>
                          <a:latin typeface="Arial" panose="020B0604020202020204" pitchFamily="34" charset="0"/>
                          <a:ea typeface="Arial" panose="020B0604020202020204" pitchFamily="34" charset="0"/>
                          <a:cs typeface="Arial" panose="020B0604020202020204" pitchFamily="34" charset="0"/>
                        </a:rPr>
                      </a:br>
                      <a:endParaRPr lang="da-DK" sz="1000" dirty="0">
                        <a:effectLst/>
                        <a:latin typeface="Arial" panose="020B0604020202020204" pitchFamily="34" charset="0"/>
                        <a:ea typeface="Arial" panose="020B0604020202020204" pitchFamily="34" charset="0"/>
                        <a:cs typeface="Times New Roman" panose="02020603050405020304" pitchFamily="18" charset="0"/>
                      </a:endParaRPr>
                    </a:p>
                  </a:txBody>
                  <a:tcPr marL="89535" marR="89535"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r h="288032">
                <a:tc>
                  <a:txBody>
                    <a:bodyPr/>
                    <a:lstStyle/>
                    <a:p>
                      <a:pPr marL="69850" algn="l">
                        <a:spcBef>
                          <a:spcPts val="475"/>
                        </a:spcBef>
                        <a:spcAft>
                          <a:spcPts val="0"/>
                        </a:spcAft>
                      </a:pPr>
                      <a:r>
                        <a:rPr lang="da-DK" sz="1800" b="1"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Tilbud</a:t>
                      </a:r>
                      <a:r>
                        <a:rPr lang="da-DK" sz="1800" b="1" baseline="0"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p>
                    <a:p>
                      <a:pPr marL="69850" algn="l">
                        <a:spcBef>
                          <a:spcPts val="475"/>
                        </a:spcBef>
                        <a:spcAft>
                          <a:spcPts val="0"/>
                        </a:spcAft>
                      </a:pPr>
                      <a:r>
                        <a:rPr lang="da-DK" sz="1800" b="0"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(den type af tilbud, som leverer ydelsen/ydelserne)</a:t>
                      </a:r>
                      <a:endParaRPr lang="da-DK" sz="18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r h="288032">
                <a:tc>
                  <a:txBody>
                    <a:bodyPr/>
                    <a:lstStyle/>
                    <a:p>
                      <a:pPr marL="69850" algn="l">
                        <a:spcBef>
                          <a:spcPts val="475"/>
                        </a:spcBef>
                        <a:spcAft>
                          <a:spcPts val="0"/>
                        </a:spcAft>
                      </a:pPr>
                      <a:r>
                        <a:rPr lang="da-DK" sz="1800" b="1"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Kontonummer</a:t>
                      </a:r>
                    </a:p>
                    <a:p>
                      <a:pPr marL="69850" algn="l">
                        <a:spcBef>
                          <a:spcPts val="475"/>
                        </a:spcBef>
                        <a:spcAft>
                          <a:spcPts val="0"/>
                        </a:spcAft>
                      </a:pPr>
                      <a:r>
                        <a:rPr lang="da-DK" sz="1800" b="0"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(nummer i den kommunale kontoplan, som leveringen af indsatsen (tilbud og ydelser) skal konteres på)</a:t>
                      </a:r>
                      <a:endParaRPr lang="da-DK" sz="18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698395154"/>
                  </a:ext>
                </a:extLst>
              </a:tr>
              <a:tr h="352931">
                <a:tc>
                  <a:txBody>
                    <a:bodyPr/>
                    <a:lstStyle/>
                    <a:p>
                      <a:pPr marL="69850" algn="l">
                        <a:spcBef>
                          <a:spcPts val="475"/>
                        </a:spcBef>
                        <a:spcAft>
                          <a:spcPts val="0"/>
                        </a:spcAft>
                      </a:pPr>
                      <a:r>
                        <a:rPr lang="da-DK" sz="1800" b="1"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Udfører</a:t>
                      </a:r>
                    </a:p>
                    <a:p>
                      <a:pPr marL="69850" algn="l">
                        <a:spcBef>
                          <a:spcPts val="475"/>
                        </a:spcBef>
                        <a:spcAft>
                          <a:spcPts val="0"/>
                        </a:spcAft>
                      </a:pPr>
                      <a:r>
                        <a:rPr lang="da-DK" sz="1800" b="0"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(den konkrete leverandør, som leverer indsatsen)</a:t>
                      </a:r>
                      <a:endParaRPr lang="da-DK" sz="18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224928593"/>
                  </a:ext>
                </a:extLst>
              </a:tr>
            </a:tbl>
          </a:graphicData>
        </a:graphic>
      </p:graphicFrame>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108</a:t>
            </a:fld>
            <a:endParaRPr lang="da-DK" sz="1800" b="1" dirty="0">
              <a:solidFill>
                <a:srgbClr val="C00000"/>
              </a:solidFill>
            </a:endParaRPr>
          </a:p>
        </p:txBody>
      </p:sp>
      <p:grpSp>
        <p:nvGrpSpPr>
          <p:cNvPr id="10" name="Group 5"/>
          <p:cNvGrpSpPr>
            <a:grpSpLocks/>
          </p:cNvGrpSpPr>
          <p:nvPr/>
        </p:nvGrpSpPr>
        <p:grpSpPr bwMode="auto">
          <a:xfrm>
            <a:off x="838199" y="360000"/>
            <a:ext cx="577282" cy="612425"/>
            <a:chOff x="2940" y="-365"/>
            <a:chExt cx="977" cy="979"/>
          </a:xfrm>
        </p:grpSpPr>
        <p:sp>
          <p:nvSpPr>
            <p:cNvPr id="11"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61396580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109</a:t>
            </a:fld>
            <a:endParaRPr lang="da-DK" dirty="0"/>
          </a:p>
        </p:txBody>
      </p:sp>
      <p:sp>
        <p:nvSpPr>
          <p:cNvPr id="6" name="Titel 5"/>
          <p:cNvSpPr>
            <a:spLocks noGrp="1"/>
          </p:cNvSpPr>
          <p:nvPr>
            <p:ph type="title"/>
          </p:nvPr>
        </p:nvSpPr>
        <p:spPr>
          <a:xfrm>
            <a:off x="838198" y="360000"/>
            <a:ext cx="10515601" cy="612000"/>
          </a:xfrm>
          <a:solidFill>
            <a:srgbClr val="466B47"/>
          </a:solidFill>
        </p:spPr>
        <p:txBody>
          <a:bodyPr/>
          <a:lstStyle/>
          <a:p>
            <a:r>
              <a:rPr lang="da-DK" dirty="0" smtClean="0">
                <a:solidFill>
                  <a:schemeClr val="bg1"/>
                </a:solidFill>
              </a:rPr>
              <a:t>	</a:t>
            </a:r>
            <a:r>
              <a:rPr lang="da-DK" dirty="0">
                <a:solidFill>
                  <a:schemeClr val="bg1"/>
                </a:solidFill>
              </a:rPr>
              <a:t> Redskab: </a:t>
            </a:r>
            <a:r>
              <a:rPr lang="da-DK" i="1" dirty="0">
                <a:solidFill>
                  <a:schemeClr val="bg1"/>
                </a:solidFill>
              </a:rPr>
              <a:t>Udredning - sagsvurdering </a:t>
            </a:r>
            <a:r>
              <a:rPr lang="da-DK" dirty="0" smtClean="0">
                <a:solidFill>
                  <a:schemeClr val="bg1"/>
                </a:solidFill>
              </a:rPr>
              <a:t>10:15</a:t>
            </a:r>
            <a:endParaRPr lang="da-DK" dirty="0">
              <a:solidFill>
                <a:schemeClr val="bg1"/>
              </a:solidFill>
            </a:endParaRPr>
          </a:p>
        </p:txBody>
      </p:sp>
      <p:graphicFrame>
        <p:nvGraphicFramePr>
          <p:cNvPr id="8" name="Tabel 7"/>
          <p:cNvGraphicFramePr>
            <a:graphicFrameLocks noGrp="1"/>
          </p:cNvGraphicFramePr>
          <p:nvPr>
            <p:extLst>
              <p:ext uri="{D42A27DB-BD31-4B8C-83A1-F6EECF244321}">
                <p14:modId xmlns:p14="http://schemas.microsoft.com/office/powerpoint/2010/main" val="2309695846"/>
              </p:ext>
            </p:extLst>
          </p:nvPr>
        </p:nvGraphicFramePr>
        <p:xfrm>
          <a:off x="838197" y="1491893"/>
          <a:ext cx="10515601" cy="3631560"/>
        </p:xfrm>
        <a:graphic>
          <a:graphicData uri="http://schemas.openxmlformats.org/drawingml/2006/table">
            <a:tbl>
              <a:tblPr firstRow="1" firstCol="1" lastRow="1" lastCol="1" bandRow="1" bandCol="1"/>
              <a:tblGrid>
                <a:gridCol w="5476357">
                  <a:extLst>
                    <a:ext uri="{9D8B030D-6E8A-4147-A177-3AD203B41FA5}">
                      <a16:colId xmlns:a16="http://schemas.microsoft.com/office/drawing/2014/main" val="3259595979"/>
                    </a:ext>
                  </a:extLst>
                </a:gridCol>
                <a:gridCol w="2519622">
                  <a:extLst>
                    <a:ext uri="{9D8B030D-6E8A-4147-A177-3AD203B41FA5}">
                      <a16:colId xmlns:a16="http://schemas.microsoft.com/office/drawing/2014/main" val="610404715"/>
                    </a:ext>
                  </a:extLst>
                </a:gridCol>
                <a:gridCol w="2519622">
                  <a:extLst>
                    <a:ext uri="{9D8B030D-6E8A-4147-A177-3AD203B41FA5}">
                      <a16:colId xmlns:a16="http://schemas.microsoft.com/office/drawing/2014/main" val="2641655318"/>
                    </a:ext>
                  </a:extLst>
                </a:gridCol>
              </a:tblGrid>
              <a:tr h="360040">
                <a:tc>
                  <a:txBody>
                    <a:bodyPr/>
                    <a:lstStyle/>
                    <a:p>
                      <a:pPr marL="69850" algn="l">
                        <a:spcBef>
                          <a:spcPts val="475"/>
                        </a:spcBef>
                        <a:spcAft>
                          <a:spcPts val="0"/>
                        </a:spcAft>
                      </a:pPr>
                      <a:r>
                        <a:rPr lang="da-DK" sz="1800" b="1"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Indsatser </a:t>
                      </a:r>
                      <a:endPar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 x</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 n</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extLst>
                  <a:ext uri="{0D108BD9-81ED-4DB2-BD59-A6C34878D82A}">
                    <a16:rowId xmlns:a16="http://schemas.microsoft.com/office/drawing/2014/main" val="1303747303"/>
                  </a:ext>
                </a:extLst>
              </a:tr>
              <a:tr h="288032">
                <a:tc>
                  <a:txBody>
                    <a:bodyPr/>
                    <a:lstStyle/>
                    <a:p>
                      <a:pPr marL="69850" algn="l">
                        <a:spcBef>
                          <a:spcPts val="475"/>
                        </a:spcBef>
                        <a:spcAft>
                          <a:spcPts val="0"/>
                        </a:spcAft>
                      </a:pPr>
                      <a:r>
                        <a:rPr lang="da-DK" sz="1800" b="1"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Forventet startdato for indsats</a:t>
                      </a:r>
                    </a:p>
                    <a:p>
                      <a:pPr marL="69850" algn="l">
                        <a:spcBef>
                          <a:spcPts val="475"/>
                        </a:spcBef>
                        <a:spcAft>
                          <a:spcPts val="0"/>
                        </a:spcAft>
                      </a:pPr>
                      <a:r>
                        <a:rPr lang="da-DK" sz="1800" b="0"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(dato for hvornår det forventes, at indsatsen kan iværksættes)</a:t>
                      </a:r>
                      <a:endParaRPr lang="da-DK" sz="18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r h="288032">
                <a:tc>
                  <a:txBody>
                    <a:bodyPr/>
                    <a:lstStyle/>
                    <a:p>
                      <a:pPr marL="69850" algn="l">
                        <a:spcBef>
                          <a:spcPts val="475"/>
                        </a:spcBef>
                        <a:spcAft>
                          <a:spcPts val="0"/>
                        </a:spcAft>
                      </a:pPr>
                      <a:r>
                        <a:rPr lang="da-DK" sz="1800" b="1"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Forventet slutdato for indsats</a:t>
                      </a:r>
                    </a:p>
                    <a:p>
                      <a:pPr marL="69850" algn="l">
                        <a:spcBef>
                          <a:spcPts val="475"/>
                        </a:spcBef>
                        <a:spcAft>
                          <a:spcPts val="0"/>
                        </a:spcAft>
                      </a:pPr>
                      <a:r>
                        <a:rPr lang="da-DK" sz="1800" b="0"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(dato for hvornår det forventes, at indsatsen ophører – mulighed for at angive, at foranstaltningen er uden slutdato)</a:t>
                      </a:r>
                      <a:endParaRPr lang="da-DK" sz="18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516376171"/>
                  </a:ext>
                </a:extLst>
              </a:tr>
              <a:tr h="288032">
                <a:tc>
                  <a:txBody>
                    <a:bodyPr/>
                    <a:lstStyle/>
                    <a:p>
                      <a:pPr marL="69850" algn="l">
                        <a:spcBef>
                          <a:spcPts val="475"/>
                        </a:spcBef>
                        <a:spcAft>
                          <a:spcPts val="0"/>
                        </a:spcAft>
                      </a:pPr>
                      <a:r>
                        <a:rPr lang="da-DK" sz="1800" b="1"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Forventet startdato for ydelser</a:t>
                      </a:r>
                    </a:p>
                    <a:p>
                      <a:pPr marL="69850" algn="l">
                        <a:spcBef>
                          <a:spcPts val="475"/>
                        </a:spcBef>
                        <a:spcAft>
                          <a:spcPts val="0"/>
                        </a:spcAft>
                      </a:pPr>
                      <a:r>
                        <a:rPr lang="da-DK" sz="1800" b="0"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(udfyldes ved afvigelser fra indsatsens startdato)</a:t>
                      </a:r>
                      <a:endParaRPr lang="da-DK" sz="18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r h="352931">
                <a:tc>
                  <a:txBody>
                    <a:bodyPr/>
                    <a:lstStyle/>
                    <a:p>
                      <a:pPr marL="69850" algn="l">
                        <a:spcBef>
                          <a:spcPts val="475"/>
                        </a:spcBef>
                        <a:spcAft>
                          <a:spcPts val="0"/>
                        </a:spcAft>
                      </a:pPr>
                      <a:r>
                        <a:rPr lang="da-DK" sz="1800" b="1"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Forventet slutdato for ydelser</a:t>
                      </a:r>
                    </a:p>
                    <a:p>
                      <a:pPr marL="69850" algn="l">
                        <a:spcBef>
                          <a:spcPts val="475"/>
                        </a:spcBef>
                        <a:spcAft>
                          <a:spcPts val="0"/>
                        </a:spcAft>
                      </a:pPr>
                      <a:r>
                        <a:rPr lang="da-DK" sz="1800" b="0"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(udfyldes ved afvigelser fra indsatsens slutdato)</a:t>
                      </a:r>
                      <a:endParaRPr lang="da-DK" sz="18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224928593"/>
                  </a:ext>
                </a:extLst>
              </a:tr>
            </a:tbl>
          </a:graphicData>
        </a:graphic>
      </p:graphicFrame>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109</a:t>
            </a:fld>
            <a:endParaRPr lang="da-DK" sz="1800" b="1" dirty="0">
              <a:solidFill>
                <a:srgbClr val="C00000"/>
              </a:solidFill>
            </a:endParaRPr>
          </a:p>
        </p:txBody>
      </p:sp>
      <p:grpSp>
        <p:nvGrpSpPr>
          <p:cNvPr id="10" name="Group 5"/>
          <p:cNvGrpSpPr>
            <a:grpSpLocks/>
          </p:cNvGrpSpPr>
          <p:nvPr/>
        </p:nvGrpSpPr>
        <p:grpSpPr bwMode="auto">
          <a:xfrm>
            <a:off x="838199" y="360000"/>
            <a:ext cx="577282" cy="612425"/>
            <a:chOff x="2940" y="-365"/>
            <a:chExt cx="977" cy="979"/>
          </a:xfrm>
        </p:grpSpPr>
        <p:sp>
          <p:nvSpPr>
            <p:cNvPr id="11"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2662987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p:cNvPicPr>
            <a:picLocks noGrp="1" noChangeAspect="1"/>
          </p:cNvPicPr>
          <p:nvPr>
            <p:ph type="pic" sz="quarter" idx="17"/>
          </p:nvPr>
        </p:nvPicPr>
        <p:blipFill rotWithShape="1">
          <a:blip r:embed="rId3"/>
          <a:srcRect l="7812" r="42599"/>
          <a:stretch/>
        </p:blipFill>
        <p:spPr>
          <a:xfrm>
            <a:off x="7824192" y="1412776"/>
            <a:ext cx="3532568" cy="4032448"/>
          </a:xfrm>
          <a:prstGeom prst="rect">
            <a:avLst/>
          </a:prstGeom>
        </p:spPr>
      </p:pic>
      <p:sp>
        <p:nvSpPr>
          <p:cNvPr id="2" name="Pladsholder til tekst 1"/>
          <p:cNvSpPr>
            <a:spLocks noGrp="1"/>
          </p:cNvSpPr>
          <p:nvPr>
            <p:ph type="body" sz="quarter" idx="13"/>
          </p:nvPr>
        </p:nvSpPr>
        <p:spPr>
          <a:xfrm>
            <a:off x="846241" y="1412776"/>
            <a:ext cx="6977951" cy="4032448"/>
          </a:xfrm>
        </p:spPr>
        <p:txBody>
          <a:bodyPr>
            <a:normAutofit fontScale="92500"/>
          </a:bodyPr>
          <a:lstStyle/>
          <a:p>
            <a:pPr marL="342900" indent="-342900" defTabSz="1219170">
              <a:lnSpc>
                <a:spcPct val="150000"/>
              </a:lnSpc>
            </a:pPr>
            <a:r>
              <a:rPr lang="da-DK" sz="2100" b="1" dirty="0"/>
              <a:t>Recovery og (re)habilitering i hele sagsbehandlingen </a:t>
            </a:r>
          </a:p>
          <a:p>
            <a:pPr marL="342900" indent="-342900" defTabSz="1219170">
              <a:lnSpc>
                <a:spcPct val="150000"/>
              </a:lnSpc>
            </a:pPr>
            <a:r>
              <a:rPr lang="da-DK" sz="2100" b="1" dirty="0"/>
              <a:t>Fælles begreber på tværs af myndighed og udfører - nye udredningstemaer med fokus på funktioner</a:t>
            </a:r>
          </a:p>
          <a:p>
            <a:pPr marL="342900" indent="-342900" defTabSz="1219170">
              <a:lnSpc>
                <a:spcPct val="150000"/>
              </a:lnSpc>
            </a:pPr>
            <a:r>
              <a:rPr lang="da-DK" sz="2100" b="1" dirty="0"/>
              <a:t>Viden om resultatet af indsatsen </a:t>
            </a:r>
          </a:p>
          <a:p>
            <a:pPr marL="342900" indent="-342900" defTabSz="1219170">
              <a:lnSpc>
                <a:spcPct val="150000"/>
              </a:lnSpc>
            </a:pPr>
            <a:r>
              <a:rPr lang="da-DK" sz="2100" b="1" dirty="0"/>
              <a:t>Skærpet fokus og styrket analyse i udredningen </a:t>
            </a:r>
          </a:p>
          <a:p>
            <a:pPr marL="342900" indent="-342900" defTabSz="1219170">
              <a:lnSpc>
                <a:spcPct val="150000"/>
              </a:lnSpc>
            </a:pPr>
            <a:r>
              <a:rPr lang="da-DK" sz="2100" b="1" dirty="0"/>
              <a:t>Øget fokus på retssikkerhed </a:t>
            </a:r>
          </a:p>
          <a:p>
            <a:pPr marL="342900" indent="-342900" defTabSz="1219170">
              <a:lnSpc>
                <a:spcPct val="150000"/>
              </a:lnSpc>
            </a:pPr>
            <a:r>
              <a:rPr lang="da-DK" sz="2100" b="1" dirty="0"/>
              <a:t>Helhed og </a:t>
            </a:r>
            <a:r>
              <a:rPr lang="da-DK" sz="2100" b="1" dirty="0" smtClean="0"/>
              <a:t>sammenhæng i sagsbehandling og indsats </a:t>
            </a:r>
            <a:endParaRPr lang="da-DK" b="1" dirty="0"/>
          </a:p>
        </p:txBody>
      </p:sp>
      <p:sp>
        <p:nvSpPr>
          <p:cNvPr id="4" name="Pladsholder til sidefod 3"/>
          <p:cNvSpPr>
            <a:spLocks noGrp="1"/>
          </p:cNvSpPr>
          <p:nvPr>
            <p:ph type="ftr" sz="quarter" idx="15"/>
          </p:nvPr>
        </p:nvSpPr>
        <p:spPr/>
        <p:txBody>
          <a:bodyPr/>
          <a:lstStyle/>
          <a:p>
            <a:r>
              <a:rPr lang="da-DK" smtClean="0"/>
              <a:t>Voksenudredningsmetoden version 2.0</a:t>
            </a:r>
            <a:endParaRPr lang="da-DK" dirty="0"/>
          </a:p>
        </p:txBody>
      </p:sp>
      <p:sp>
        <p:nvSpPr>
          <p:cNvPr id="7" name="Titel 6"/>
          <p:cNvSpPr>
            <a:spLocks noGrp="1"/>
          </p:cNvSpPr>
          <p:nvPr>
            <p:ph type="title"/>
          </p:nvPr>
        </p:nvSpPr>
        <p:spPr>
          <a:xfrm>
            <a:off x="838198" y="360000"/>
            <a:ext cx="10515600" cy="612000"/>
          </a:xfrm>
          <a:solidFill>
            <a:srgbClr val="8478B0"/>
          </a:solidFill>
        </p:spPr>
        <p:txBody>
          <a:bodyPr/>
          <a:lstStyle/>
          <a:p>
            <a:r>
              <a:rPr lang="da-DK" sz="4000" b="0" dirty="0">
                <a:solidFill>
                  <a:schemeClr val="bg1"/>
                </a:solidFill>
                <a:latin typeface="Trebuchet MS" panose="020B0603020202020204" pitchFamily="34" charset="0"/>
              </a:rPr>
              <a:t>Hvad er nyt?</a:t>
            </a:r>
          </a:p>
        </p:txBody>
      </p:sp>
      <p:sp>
        <p:nvSpPr>
          <p:cNvPr id="10" name="Pladsholder til slidenummer 4"/>
          <p:cNvSpPr>
            <a:spLocks noGrp="1"/>
          </p:cNvSpPr>
          <p:nvPr>
            <p:ph type="sldNum" sz="quarter" idx="16"/>
          </p:nvPr>
        </p:nvSpPr>
        <p:spPr>
          <a:xfrm>
            <a:off x="8763000" y="6508752"/>
            <a:ext cx="2743200" cy="365125"/>
          </a:xfrm>
        </p:spPr>
        <p:txBody>
          <a:bodyPr/>
          <a:lstStyle/>
          <a:p>
            <a:fld id="{1C4DB2EE-0873-4EBD-BD17-6A767A2B9A33}" type="slidenum">
              <a:rPr lang="da-DK" sz="1800" b="1">
                <a:solidFill>
                  <a:srgbClr val="C00000"/>
                </a:solidFill>
              </a:rPr>
              <a:pPr/>
              <a:t>11</a:t>
            </a:fld>
            <a:endParaRPr lang="da-DK" sz="1800" b="1" dirty="0">
              <a:solidFill>
                <a:srgbClr val="C00000"/>
              </a:solidFill>
            </a:endParaRPr>
          </a:p>
        </p:txBody>
      </p:sp>
    </p:spTree>
    <p:extLst>
      <p:ext uri="{BB962C8B-B14F-4D97-AF65-F5344CB8AC3E}">
        <p14:creationId xmlns:p14="http://schemas.microsoft.com/office/powerpoint/2010/main" val="86256901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110</a:t>
            </a:fld>
            <a:endParaRPr lang="da-DK" dirty="0"/>
          </a:p>
        </p:txBody>
      </p:sp>
      <p:sp>
        <p:nvSpPr>
          <p:cNvPr id="6" name="Titel 5"/>
          <p:cNvSpPr>
            <a:spLocks noGrp="1"/>
          </p:cNvSpPr>
          <p:nvPr>
            <p:ph type="title"/>
          </p:nvPr>
        </p:nvSpPr>
        <p:spPr>
          <a:xfrm>
            <a:off x="838197" y="360000"/>
            <a:ext cx="10515601" cy="612000"/>
          </a:xfrm>
          <a:solidFill>
            <a:srgbClr val="466B47"/>
          </a:solidFill>
        </p:spPr>
        <p:txBody>
          <a:bodyPr/>
          <a:lstStyle/>
          <a:p>
            <a:r>
              <a:rPr lang="da-DK" dirty="0" smtClean="0">
                <a:solidFill>
                  <a:schemeClr val="bg1"/>
                </a:solidFill>
              </a:rPr>
              <a:t>	</a:t>
            </a:r>
            <a:r>
              <a:rPr lang="da-DK" dirty="0">
                <a:solidFill>
                  <a:schemeClr val="bg1"/>
                </a:solidFill>
              </a:rPr>
              <a:t> Redskab: </a:t>
            </a:r>
            <a:r>
              <a:rPr lang="da-DK" i="1" dirty="0">
                <a:solidFill>
                  <a:schemeClr val="bg1"/>
                </a:solidFill>
              </a:rPr>
              <a:t>Udredning - sagsvurdering </a:t>
            </a:r>
            <a:r>
              <a:rPr lang="da-DK" dirty="0" smtClean="0">
                <a:solidFill>
                  <a:schemeClr val="bg1"/>
                </a:solidFill>
              </a:rPr>
              <a:t>11:15</a:t>
            </a:r>
            <a:endParaRPr lang="da-DK" dirty="0">
              <a:solidFill>
                <a:schemeClr val="bg1"/>
              </a:solidFill>
            </a:endParaRPr>
          </a:p>
        </p:txBody>
      </p:sp>
      <p:graphicFrame>
        <p:nvGraphicFramePr>
          <p:cNvPr id="9" name="Tabel 8"/>
          <p:cNvGraphicFramePr>
            <a:graphicFrameLocks noGrp="1"/>
          </p:cNvGraphicFramePr>
          <p:nvPr>
            <p:extLst>
              <p:ext uri="{D42A27DB-BD31-4B8C-83A1-F6EECF244321}">
                <p14:modId xmlns:p14="http://schemas.microsoft.com/office/powerpoint/2010/main" val="2322109982"/>
              </p:ext>
            </p:extLst>
          </p:nvPr>
        </p:nvGraphicFramePr>
        <p:xfrm>
          <a:off x="103504" y="1124400"/>
          <a:ext cx="11984986" cy="5682868"/>
        </p:xfrm>
        <a:graphic>
          <a:graphicData uri="http://schemas.openxmlformats.org/drawingml/2006/table">
            <a:tbl>
              <a:tblPr firstRow="1" firstCol="1" lastRow="1" lastCol="1" bandRow="1" bandCol="1"/>
              <a:tblGrid>
                <a:gridCol w="2978234">
                  <a:extLst>
                    <a:ext uri="{9D8B030D-6E8A-4147-A177-3AD203B41FA5}">
                      <a16:colId xmlns:a16="http://schemas.microsoft.com/office/drawing/2014/main" val="3259595979"/>
                    </a:ext>
                  </a:extLst>
                </a:gridCol>
                <a:gridCol w="948589">
                  <a:extLst>
                    <a:ext uri="{9D8B030D-6E8A-4147-A177-3AD203B41FA5}">
                      <a16:colId xmlns:a16="http://schemas.microsoft.com/office/drawing/2014/main" val="3573420954"/>
                    </a:ext>
                  </a:extLst>
                </a:gridCol>
                <a:gridCol w="1303098">
                  <a:extLst>
                    <a:ext uri="{9D8B030D-6E8A-4147-A177-3AD203B41FA5}">
                      <a16:colId xmlns:a16="http://schemas.microsoft.com/office/drawing/2014/main" val="714379221"/>
                    </a:ext>
                  </a:extLst>
                </a:gridCol>
                <a:gridCol w="978598">
                  <a:extLst>
                    <a:ext uri="{9D8B030D-6E8A-4147-A177-3AD203B41FA5}">
                      <a16:colId xmlns:a16="http://schemas.microsoft.com/office/drawing/2014/main" val="3699932537"/>
                    </a:ext>
                  </a:extLst>
                </a:gridCol>
                <a:gridCol w="1273090">
                  <a:extLst>
                    <a:ext uri="{9D8B030D-6E8A-4147-A177-3AD203B41FA5}">
                      <a16:colId xmlns:a16="http://schemas.microsoft.com/office/drawing/2014/main" val="610404715"/>
                    </a:ext>
                  </a:extLst>
                </a:gridCol>
                <a:gridCol w="906938">
                  <a:extLst>
                    <a:ext uri="{9D8B030D-6E8A-4147-A177-3AD203B41FA5}">
                      <a16:colId xmlns:a16="http://schemas.microsoft.com/office/drawing/2014/main" val="2641655318"/>
                    </a:ext>
                  </a:extLst>
                </a:gridCol>
                <a:gridCol w="1344751">
                  <a:extLst>
                    <a:ext uri="{9D8B030D-6E8A-4147-A177-3AD203B41FA5}">
                      <a16:colId xmlns:a16="http://schemas.microsoft.com/office/drawing/2014/main" val="888358932"/>
                    </a:ext>
                  </a:extLst>
                </a:gridCol>
                <a:gridCol w="1011725">
                  <a:extLst>
                    <a:ext uri="{9D8B030D-6E8A-4147-A177-3AD203B41FA5}">
                      <a16:colId xmlns:a16="http://schemas.microsoft.com/office/drawing/2014/main" val="1310826582"/>
                    </a:ext>
                  </a:extLst>
                </a:gridCol>
                <a:gridCol w="1239963">
                  <a:extLst>
                    <a:ext uri="{9D8B030D-6E8A-4147-A177-3AD203B41FA5}">
                      <a16:colId xmlns:a16="http://schemas.microsoft.com/office/drawing/2014/main" val="1413751281"/>
                    </a:ext>
                  </a:extLst>
                </a:gridCol>
              </a:tblGrid>
              <a:tr h="267083">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Bestilte</a:t>
                      </a:r>
                      <a:r>
                        <a:rPr lang="da-DK" sz="1800" b="1"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 indsatser </a:t>
                      </a:r>
                      <a:endPar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gridSpan="4">
                  <a:txBody>
                    <a:bodyPr/>
                    <a:lstStyle/>
                    <a:p>
                      <a:pPr marL="70485" algn="l">
                        <a:spcBef>
                          <a:spcPts val="165"/>
                        </a:spcBef>
                        <a:spcAft>
                          <a:spcPts val="0"/>
                        </a:spcAft>
                      </a:pPr>
                      <a:r>
                        <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 x</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hMerge="1">
                  <a:txBody>
                    <a:bodyPr/>
                    <a:lstStyle/>
                    <a:p>
                      <a:pPr marL="70485" algn="l">
                        <a:spcBef>
                          <a:spcPts val="165"/>
                        </a:spcBef>
                        <a:spcAft>
                          <a:spcPts val="0"/>
                        </a:spcAft>
                      </a:pP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hMerge="1">
                  <a:txBody>
                    <a:bodyPr/>
                    <a:lstStyle/>
                    <a:p>
                      <a:pPr marL="70485" algn="l">
                        <a:spcBef>
                          <a:spcPts val="165"/>
                        </a:spcBef>
                        <a:spcAft>
                          <a:spcPts val="0"/>
                        </a:spcAft>
                      </a:pP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hMerge="1">
                  <a:txBody>
                    <a:bodyPr/>
                    <a:lstStyle/>
                    <a:p>
                      <a:pPr marL="70485" algn="l">
                        <a:spcBef>
                          <a:spcPts val="165"/>
                        </a:spcBef>
                        <a:spcAft>
                          <a:spcPts val="0"/>
                        </a:spcAft>
                      </a:pP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gridSpan="4">
                  <a:txBody>
                    <a:bodyPr/>
                    <a:lstStyle/>
                    <a:p>
                      <a:pPr marL="70485" algn="l">
                        <a:spcBef>
                          <a:spcPts val="16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 n</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hMerge="1">
                  <a:txBody>
                    <a:bodyPr/>
                    <a:lstStyle/>
                    <a:p>
                      <a:pPr marL="70485" algn="l">
                        <a:spcBef>
                          <a:spcPts val="165"/>
                        </a:spcBef>
                        <a:spcAft>
                          <a:spcPts val="0"/>
                        </a:spcAft>
                      </a:pP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hMerge="1">
                  <a:txBody>
                    <a:bodyPr/>
                    <a:lstStyle/>
                    <a:p>
                      <a:pPr marL="70485" algn="l">
                        <a:spcBef>
                          <a:spcPts val="165"/>
                        </a:spcBef>
                        <a:spcAft>
                          <a:spcPts val="0"/>
                        </a:spcAft>
                      </a:pP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hMerge="1">
                  <a:txBody>
                    <a:bodyPr/>
                    <a:lstStyle/>
                    <a:p>
                      <a:pPr marL="70485" algn="l">
                        <a:spcBef>
                          <a:spcPts val="165"/>
                        </a:spcBef>
                        <a:spcAft>
                          <a:spcPts val="0"/>
                        </a:spcAft>
                      </a:pP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extLst>
                  <a:ext uri="{0D108BD9-81ED-4DB2-BD59-A6C34878D82A}">
                    <a16:rowId xmlns:a16="http://schemas.microsoft.com/office/drawing/2014/main" val="1303747303"/>
                  </a:ext>
                </a:extLst>
              </a:tr>
              <a:tr h="801249">
                <a:tc rowSpan="8">
                  <a:txBody>
                    <a:bodyPr/>
                    <a:lstStyle/>
                    <a:p>
                      <a:pPr marL="69850" algn="l">
                        <a:spcBef>
                          <a:spcPts val="475"/>
                        </a:spcBef>
                        <a:spcAft>
                          <a:spcPts val="0"/>
                        </a:spcAft>
                      </a:pPr>
                      <a:r>
                        <a:rPr lang="da-DK" sz="1800" b="1"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Enhed </a:t>
                      </a:r>
                    </a:p>
                    <a:p>
                      <a:pPr marL="69850" algn="l">
                        <a:spcBef>
                          <a:spcPts val="475"/>
                        </a:spcBef>
                        <a:spcAft>
                          <a:spcPts val="0"/>
                        </a:spcAft>
                      </a:pPr>
                      <a:r>
                        <a:rPr lang="da-DK" sz="1800" b="0"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(afregningsenhed fx styk, time, dag, måned, år)</a:t>
                      </a:r>
                    </a:p>
                    <a:p>
                      <a:pPr marL="69850" algn="l">
                        <a:spcBef>
                          <a:spcPts val="475"/>
                        </a:spcBef>
                        <a:spcAft>
                          <a:spcPts val="0"/>
                        </a:spcAft>
                      </a:pPr>
                      <a:r>
                        <a:rPr lang="da-DK" sz="1800" b="1"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Antal i hver periode</a:t>
                      </a:r>
                    </a:p>
                    <a:p>
                      <a:pPr marL="69850" algn="l">
                        <a:spcBef>
                          <a:spcPts val="475"/>
                        </a:spcBef>
                        <a:spcAft>
                          <a:spcPts val="0"/>
                        </a:spcAft>
                      </a:pPr>
                      <a:r>
                        <a:rPr lang="da-DK" sz="1800" b="0"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(antallet af enheder pr. periode)  </a:t>
                      </a:r>
                    </a:p>
                    <a:p>
                      <a:pPr marL="69850" algn="l">
                        <a:spcBef>
                          <a:spcPts val="475"/>
                        </a:spcBef>
                        <a:spcAft>
                          <a:spcPts val="0"/>
                        </a:spcAft>
                      </a:pPr>
                      <a:r>
                        <a:rPr lang="da-DK" sz="1800" b="1"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Ydelsesfrekvens </a:t>
                      </a:r>
                    </a:p>
                    <a:p>
                      <a:pPr marL="69850" algn="l">
                        <a:spcBef>
                          <a:spcPts val="475"/>
                        </a:spcBef>
                        <a:spcAft>
                          <a:spcPts val="0"/>
                        </a:spcAft>
                      </a:pPr>
                      <a:r>
                        <a:rPr lang="da-DK" sz="1800" b="0"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(periodelængde fx dag, uge, måned, år)</a:t>
                      </a:r>
                    </a:p>
                    <a:p>
                      <a:pPr marL="69850" algn="l">
                        <a:spcBef>
                          <a:spcPts val="475"/>
                        </a:spcBef>
                        <a:spcAft>
                          <a:spcPts val="0"/>
                        </a:spcAft>
                      </a:pPr>
                      <a:r>
                        <a:rPr lang="da-DK" sz="1800" b="1"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Antal gentagelser </a:t>
                      </a:r>
                    </a:p>
                    <a:p>
                      <a:pPr marL="69850" algn="l">
                        <a:spcBef>
                          <a:spcPts val="475"/>
                        </a:spcBef>
                        <a:spcAft>
                          <a:spcPts val="0"/>
                        </a:spcAft>
                      </a:pPr>
                      <a:r>
                        <a:rPr lang="da-DK" sz="1800" b="0"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(antallet af gentagelser af perioden)</a:t>
                      </a:r>
                    </a:p>
                    <a:p>
                      <a:pPr marL="69850" algn="l">
                        <a:spcBef>
                          <a:spcPts val="475"/>
                        </a:spcBef>
                        <a:spcAft>
                          <a:spcPts val="0"/>
                        </a:spcAft>
                      </a:pPr>
                      <a:r>
                        <a:rPr lang="da-DK" sz="1800" b="1"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Enhedspris </a:t>
                      </a:r>
                    </a:p>
                    <a:p>
                      <a:pPr marL="69850" algn="l">
                        <a:spcBef>
                          <a:spcPts val="475"/>
                        </a:spcBef>
                        <a:spcAft>
                          <a:spcPts val="0"/>
                        </a:spcAft>
                      </a:pPr>
                      <a:r>
                        <a:rPr lang="da-DK" sz="1800" b="0"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(prisen på enhed) </a:t>
                      </a:r>
                    </a:p>
                    <a:p>
                      <a:pPr marL="69850" algn="l">
                        <a:spcBef>
                          <a:spcPts val="475"/>
                        </a:spcBef>
                        <a:spcAft>
                          <a:spcPts val="0"/>
                        </a:spcAft>
                      </a:pPr>
                      <a:r>
                        <a:rPr lang="da-DK" sz="1800" b="1"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Basisindsatspris </a:t>
                      </a:r>
                    </a:p>
                    <a:p>
                      <a:pPr marL="69850" algn="l">
                        <a:spcBef>
                          <a:spcPts val="475"/>
                        </a:spcBef>
                        <a:spcAft>
                          <a:spcPts val="0"/>
                        </a:spcAft>
                      </a:pPr>
                      <a:r>
                        <a:rPr lang="da-DK" sz="1800" b="0"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(antal i hver periode x gentagelser x enhedspris) </a:t>
                      </a:r>
                      <a:endParaRPr lang="da-DK" sz="18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rowSpan="4">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Ydelse</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x</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Enhed</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Antal i hver periode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Ydelses-frekvens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rowSpan="4">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Ydelse</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x</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Enhed</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Antal i hver periode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Ydelses-frekvens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extLst>
                  <a:ext uri="{0D108BD9-81ED-4DB2-BD59-A6C34878D82A}">
                    <a16:rowId xmlns:a16="http://schemas.microsoft.com/office/drawing/2014/main" val="3236194084"/>
                  </a:ext>
                </a:extLst>
              </a:tr>
              <a:tr h="495246">
                <a:tc vMerge="1">
                  <a:txBody>
                    <a:bodyPr/>
                    <a:lstStyle/>
                    <a:p>
                      <a:endParaRPr lang="da-DK"/>
                    </a:p>
                  </a:txBody>
                  <a:tcPr/>
                </a:tc>
                <a:tc vMerge="1">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vMerge="1">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760075047"/>
                  </a:ext>
                </a:extLst>
              </a:tr>
              <a:tr h="576064">
                <a:tc vMerge="1">
                  <a:txBody>
                    <a:bodyPr/>
                    <a:lstStyle/>
                    <a:p>
                      <a:endParaRPr lang="da-DK"/>
                    </a:p>
                  </a:txBody>
                  <a:tcPr/>
                </a:tc>
                <a:tc vMerge="1">
                  <a:txBody>
                    <a:bodyPr/>
                    <a:lstStyle/>
                    <a:p>
                      <a:endParaRPr lang="da-DK"/>
                    </a:p>
                  </a:txBody>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Antal gen-tagelser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Enheds-pris</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Basis-indsatspris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vMerge="1">
                  <a:txBody>
                    <a:bodyPr/>
                    <a:lstStyle/>
                    <a:p>
                      <a:endParaRPr lang="da-DK"/>
                    </a:p>
                  </a:txBody>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Antal gen-tagelser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Enheds-pris</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Basis-indsatspris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extLst>
                  <a:ext uri="{0D108BD9-81ED-4DB2-BD59-A6C34878D82A}">
                    <a16:rowId xmlns:a16="http://schemas.microsoft.com/office/drawing/2014/main" val="2275553163"/>
                  </a:ext>
                </a:extLst>
              </a:tr>
              <a:tr h="565391">
                <a:tc vMerge="1">
                  <a:txBody>
                    <a:bodyPr/>
                    <a:lstStyle/>
                    <a:p>
                      <a:endParaRPr lang="da-DK"/>
                    </a:p>
                  </a:txBody>
                  <a:tcPr/>
                </a:tc>
                <a:tc vMerge="1">
                  <a:txBody>
                    <a:bodyPr/>
                    <a:lstStyle/>
                    <a:p>
                      <a:endParaRPr lang="da-DK"/>
                    </a:p>
                  </a:txBody>
                  <a:tcPr/>
                </a:tc>
                <a:tc>
                  <a:txBody>
                    <a:bodyPr/>
                    <a:lstStyle/>
                    <a:p>
                      <a:endParaRPr lang="da-DK" dirty="0"/>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endParaRPr lang="da-DK" dirty="0"/>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endParaRPr lang="da-DK"/>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vMerge="1">
                  <a:txBody>
                    <a:bodyPr/>
                    <a:lstStyle/>
                    <a:p>
                      <a:endParaRPr lang="da-DK"/>
                    </a:p>
                  </a:txBody>
                  <a:tcPr/>
                </a:tc>
                <a:tc>
                  <a:txBody>
                    <a:bodyPr/>
                    <a:lstStyle/>
                    <a:p>
                      <a:endParaRPr lang="da-DK" dirty="0"/>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endParaRPr lang="da-DK"/>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endParaRPr lang="da-DK" dirty="0"/>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861625197"/>
                  </a:ext>
                </a:extLst>
              </a:tr>
              <a:tr h="925066">
                <a:tc vMerge="1">
                  <a:txBody>
                    <a:bodyPr/>
                    <a:lstStyle/>
                    <a:p>
                      <a:endParaRPr lang="da-DK"/>
                    </a:p>
                  </a:txBody>
                  <a:tcPr/>
                </a:tc>
                <a:tc rowSpan="4">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Ydelse 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Enhed</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Antal i hver periode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Ydelses-frekvens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rowSpan="4">
                  <a:txBody>
                    <a:bodyPr/>
                    <a:lstStyle/>
                    <a:p>
                      <a:pPr marL="70485" marR="0" lvl="0" indent="0" algn="l" defTabSz="685800" rtl="0" eaLnBrk="1" fontAlgn="auto" latinLnBrk="0" hangingPunct="1">
                        <a:lnSpc>
                          <a:spcPct val="100000"/>
                        </a:lnSpc>
                        <a:spcBef>
                          <a:spcPts val="165"/>
                        </a:spcBef>
                        <a:spcAft>
                          <a:spcPts val="0"/>
                        </a:spcAft>
                        <a:buClrTx/>
                        <a:buSzTx/>
                        <a:buFontTx/>
                        <a:buNone/>
                        <a:tabLst/>
                        <a:defRPr/>
                      </a:pPr>
                      <a:r>
                        <a:rPr lang="da-DK" sz="1800" smtClean="0">
                          <a:effectLst/>
                          <a:latin typeface="Arial" panose="020B0604020202020204" pitchFamily="34" charset="0"/>
                          <a:ea typeface="Arial" panose="020B0604020202020204" pitchFamily="34" charset="0"/>
                          <a:cs typeface="Times New Roman" panose="02020603050405020304" pitchFamily="18" charset="0"/>
                        </a:rPr>
                        <a:t>Ydelse</a:t>
                      </a:r>
                    </a:p>
                    <a:p>
                      <a:pPr marL="70485" marR="0" lvl="0" indent="0" algn="l" defTabSz="685800" rtl="0" eaLnBrk="1" fontAlgn="auto" latinLnBrk="0" hangingPunct="1">
                        <a:lnSpc>
                          <a:spcPct val="100000"/>
                        </a:lnSpc>
                        <a:spcBef>
                          <a:spcPts val="165"/>
                        </a:spcBef>
                        <a:spcAft>
                          <a:spcPts val="0"/>
                        </a:spcAft>
                        <a:buClrTx/>
                        <a:buSzTx/>
                        <a:buFontTx/>
                        <a:buNone/>
                        <a:tabLst/>
                        <a:defRPr/>
                      </a:pPr>
                      <a:r>
                        <a:rPr lang="da-DK" sz="1800" smtClean="0">
                          <a:effectLst/>
                          <a:latin typeface="Arial" panose="020B0604020202020204" pitchFamily="34" charset="0"/>
                          <a:ea typeface="Arial" panose="020B0604020202020204" pitchFamily="34" charset="0"/>
                          <a:cs typeface="Times New Roman" panose="02020603050405020304" pitchFamily="18" charset="0"/>
                        </a:rPr>
                        <a:t>n</a:t>
                      </a:r>
                    </a:p>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Enhed</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Antal i hver periode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Ydelses-frekvens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extLst>
                  <a:ext uri="{0D108BD9-81ED-4DB2-BD59-A6C34878D82A}">
                    <a16:rowId xmlns:a16="http://schemas.microsoft.com/office/drawing/2014/main" val="2634529848"/>
                  </a:ext>
                </a:extLst>
              </a:tr>
              <a:tr h="576064">
                <a:tc vMerge="1">
                  <a:txBody>
                    <a:bodyPr/>
                    <a:lstStyle/>
                    <a:p>
                      <a:endParaRPr lang="da-DK"/>
                    </a:p>
                  </a:txBody>
                  <a:tcPr/>
                </a:tc>
                <a:tc vMerge="1">
                  <a:txBody>
                    <a:bodyPr/>
                    <a:lstStyle/>
                    <a:p>
                      <a:endParaRPr lang="da-DK"/>
                    </a:p>
                  </a:txBody>
                  <a:tcPr/>
                </a:tc>
                <a:tc>
                  <a:txBody>
                    <a:bodyPr/>
                    <a:lstStyle/>
                    <a:p>
                      <a:endParaRPr lang="da-DK" dirty="0"/>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endParaRPr lang="da-DK" dirty="0"/>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endParaRPr lang="da-DK"/>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vMerge="1">
                  <a:txBody>
                    <a:bodyPr/>
                    <a:lstStyle/>
                    <a:p>
                      <a:endParaRPr lang="da-DK"/>
                    </a:p>
                  </a:txBody>
                  <a:tcPr/>
                </a:tc>
                <a:tc>
                  <a:txBody>
                    <a:bodyPr/>
                    <a:lstStyle/>
                    <a:p>
                      <a:endParaRPr lang="da-DK" dirty="0"/>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endParaRPr lang="da-DK"/>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endParaRPr lang="da-DK"/>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67066341"/>
                  </a:ext>
                </a:extLst>
              </a:tr>
              <a:tr h="864096">
                <a:tc vMerge="1">
                  <a:txBody>
                    <a:bodyPr/>
                    <a:lstStyle/>
                    <a:p>
                      <a:endParaRPr lang="da-DK"/>
                    </a:p>
                  </a:txBody>
                  <a:tcPr/>
                </a:tc>
                <a:tc vMerge="1">
                  <a:txBody>
                    <a:bodyPr/>
                    <a:lstStyle/>
                    <a:p>
                      <a:endParaRPr lang="da-DK"/>
                    </a:p>
                  </a:txBody>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Antal gen-tagelser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Enheds-pris</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Basis-indsatspris</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vMerge="1">
                  <a:txBody>
                    <a:bodyPr/>
                    <a:lstStyle/>
                    <a:p>
                      <a:endParaRPr lang="da-DK"/>
                    </a:p>
                  </a:txBody>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Antal gen-tagelser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Enheds-pris</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Basis-indsatspris</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extLst>
                  <a:ext uri="{0D108BD9-81ED-4DB2-BD59-A6C34878D82A}">
                    <a16:rowId xmlns:a16="http://schemas.microsoft.com/office/drawing/2014/main" val="3656338734"/>
                  </a:ext>
                </a:extLst>
              </a:tr>
              <a:tr h="583661">
                <a:tc vMerge="1">
                  <a:txBody>
                    <a:bodyPr/>
                    <a:lstStyle/>
                    <a:p>
                      <a:endParaRPr lang="da-DK"/>
                    </a:p>
                  </a:txBody>
                  <a:tcPr/>
                </a:tc>
                <a:tc vMerge="1">
                  <a:txBody>
                    <a:bodyPr/>
                    <a:lstStyle/>
                    <a:p>
                      <a:endParaRPr lang="da-DK"/>
                    </a:p>
                  </a:txBody>
                  <a:tcPr/>
                </a:tc>
                <a:tc>
                  <a:txBody>
                    <a:bodyPr/>
                    <a:lstStyle/>
                    <a:p>
                      <a:endParaRPr lang="da-DK"/>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endParaRPr lang="da-DK"/>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endParaRPr lang="da-DK" dirty="0"/>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vMerge="1">
                  <a:txBody>
                    <a:bodyPr/>
                    <a:lstStyle/>
                    <a:p>
                      <a:endParaRPr lang="da-DK"/>
                    </a:p>
                  </a:txBody>
                  <a:tcPr/>
                </a:tc>
                <a:tc>
                  <a:txBody>
                    <a:bodyPr/>
                    <a:lstStyle/>
                    <a:p>
                      <a:endParaRPr lang="da-DK" dirty="0"/>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endParaRPr lang="da-DK"/>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endParaRPr lang="da-DK" dirty="0"/>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88854933"/>
                  </a:ext>
                </a:extLst>
              </a:tr>
            </a:tbl>
          </a:graphicData>
        </a:graphic>
      </p:graphicFrame>
      <p:sp>
        <p:nvSpPr>
          <p:cNvPr id="10"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110</a:t>
            </a:fld>
            <a:endParaRPr lang="da-DK" sz="1800" b="1" dirty="0">
              <a:solidFill>
                <a:srgbClr val="C00000"/>
              </a:solidFill>
            </a:endParaRPr>
          </a:p>
        </p:txBody>
      </p:sp>
      <p:grpSp>
        <p:nvGrpSpPr>
          <p:cNvPr id="11" name="Group 5"/>
          <p:cNvGrpSpPr>
            <a:grpSpLocks/>
          </p:cNvGrpSpPr>
          <p:nvPr/>
        </p:nvGrpSpPr>
        <p:grpSpPr bwMode="auto">
          <a:xfrm>
            <a:off x="838199" y="360000"/>
            <a:ext cx="577282" cy="612425"/>
            <a:chOff x="2940" y="-365"/>
            <a:chExt cx="977" cy="979"/>
          </a:xfrm>
        </p:grpSpPr>
        <p:sp>
          <p:nvSpPr>
            <p:cNvPr id="12"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16164664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5"/>
          <p:cNvSpPr txBox="1">
            <a:spLocks/>
          </p:cNvSpPr>
          <p:nvPr/>
        </p:nvSpPr>
        <p:spPr>
          <a:xfrm>
            <a:off x="838196" y="360000"/>
            <a:ext cx="10515601" cy="612000"/>
          </a:xfrm>
          <a:prstGeom prst="rect">
            <a:avLst/>
          </a:prstGeom>
          <a:solidFill>
            <a:srgbClr val="466B47"/>
          </a:solidFill>
        </p:spPr>
        <p:txBody>
          <a:bodyPr vert="horz" lIns="0" tIns="0" rIns="0" bIns="0" rtlCol="0" anchor="t">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sz="4000" b="0" dirty="0" smtClean="0">
                <a:solidFill>
                  <a:schemeClr val="bg1"/>
                </a:solidFill>
                <a:latin typeface="Trebuchet MS" panose="020B0603020202020204" pitchFamily="34" charset="0"/>
              </a:rPr>
              <a:t>	 Redskab: </a:t>
            </a:r>
            <a:r>
              <a:rPr lang="da-DK" sz="4000" b="0" i="1" dirty="0" smtClean="0">
                <a:solidFill>
                  <a:schemeClr val="bg1"/>
                </a:solidFill>
                <a:latin typeface="Trebuchet MS" panose="020B0603020202020204" pitchFamily="34" charset="0"/>
              </a:rPr>
              <a:t>Udredning - sagsvurdering </a:t>
            </a:r>
            <a:r>
              <a:rPr lang="da-DK" sz="4000" b="0" dirty="0" smtClean="0">
                <a:solidFill>
                  <a:schemeClr val="bg1"/>
                </a:solidFill>
                <a:latin typeface="Trebuchet MS" panose="020B0603020202020204" pitchFamily="34" charset="0"/>
              </a:rPr>
              <a:t>12:15</a:t>
            </a:r>
            <a:endParaRPr lang="da-DK" sz="4000" b="0" dirty="0">
              <a:solidFill>
                <a:schemeClr val="bg1"/>
              </a:solidFill>
              <a:latin typeface="Trebuchet MS" panose="020B0603020202020204" pitchFamily="34" charset="0"/>
            </a:endParaRPr>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111</a:t>
            </a:fld>
            <a:endParaRPr lang="da-DK" dirty="0"/>
          </a:p>
        </p:txBody>
      </p:sp>
      <p:graphicFrame>
        <p:nvGraphicFramePr>
          <p:cNvPr id="8" name="Tabel 7"/>
          <p:cNvGraphicFramePr>
            <a:graphicFrameLocks noGrp="1"/>
          </p:cNvGraphicFramePr>
          <p:nvPr>
            <p:extLst>
              <p:ext uri="{D42A27DB-BD31-4B8C-83A1-F6EECF244321}">
                <p14:modId xmlns:p14="http://schemas.microsoft.com/office/powerpoint/2010/main" val="99428981"/>
              </p:ext>
            </p:extLst>
          </p:nvPr>
        </p:nvGraphicFramePr>
        <p:xfrm>
          <a:off x="838196" y="1556792"/>
          <a:ext cx="10515601" cy="1584320"/>
        </p:xfrm>
        <a:graphic>
          <a:graphicData uri="http://schemas.openxmlformats.org/drawingml/2006/table">
            <a:tbl>
              <a:tblPr firstRow="1" firstCol="1" lastRow="1" lastCol="1" bandRow="1" bandCol="1"/>
              <a:tblGrid>
                <a:gridCol w="5476357">
                  <a:extLst>
                    <a:ext uri="{9D8B030D-6E8A-4147-A177-3AD203B41FA5}">
                      <a16:colId xmlns:a16="http://schemas.microsoft.com/office/drawing/2014/main" val="3259595979"/>
                    </a:ext>
                  </a:extLst>
                </a:gridCol>
                <a:gridCol w="2519622">
                  <a:extLst>
                    <a:ext uri="{9D8B030D-6E8A-4147-A177-3AD203B41FA5}">
                      <a16:colId xmlns:a16="http://schemas.microsoft.com/office/drawing/2014/main" val="610404715"/>
                    </a:ext>
                  </a:extLst>
                </a:gridCol>
                <a:gridCol w="2519622">
                  <a:extLst>
                    <a:ext uri="{9D8B030D-6E8A-4147-A177-3AD203B41FA5}">
                      <a16:colId xmlns:a16="http://schemas.microsoft.com/office/drawing/2014/main" val="2641655318"/>
                    </a:ext>
                  </a:extLst>
                </a:gridCol>
              </a:tblGrid>
              <a:tr h="360040">
                <a:tc>
                  <a:txBody>
                    <a:bodyPr/>
                    <a:lstStyle/>
                    <a:p>
                      <a:pPr marL="69850" algn="l">
                        <a:spcBef>
                          <a:spcPts val="475"/>
                        </a:spcBef>
                        <a:spcAft>
                          <a:spcPts val="0"/>
                        </a:spcAft>
                      </a:pPr>
                      <a:r>
                        <a:rPr lang="da-DK" sz="1800" b="1"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Indsatser </a:t>
                      </a:r>
                      <a:endPar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 x</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 n</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extLst>
                  <a:ext uri="{0D108BD9-81ED-4DB2-BD59-A6C34878D82A}">
                    <a16:rowId xmlns:a16="http://schemas.microsoft.com/office/drawing/2014/main" val="1303747303"/>
                  </a:ext>
                </a:extLst>
              </a:tr>
              <a:tr h="288032">
                <a:tc>
                  <a:txBody>
                    <a:bodyPr/>
                    <a:lstStyle/>
                    <a:p>
                      <a:pPr marL="69850" algn="l">
                        <a:spcBef>
                          <a:spcPts val="475"/>
                        </a:spcBef>
                        <a:spcAft>
                          <a:spcPts val="0"/>
                        </a:spcAft>
                      </a:pPr>
                      <a:r>
                        <a:rPr lang="da-DK" sz="1800" b="1"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Forventet pris for enkelt indsats</a:t>
                      </a:r>
                    </a:p>
                    <a:p>
                      <a:pPr marL="69850" algn="l">
                        <a:spcBef>
                          <a:spcPts val="475"/>
                        </a:spcBef>
                        <a:spcAft>
                          <a:spcPts val="0"/>
                        </a:spcAft>
                      </a:pPr>
                      <a:r>
                        <a:rPr lang="da-DK" sz="1800" b="0"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(basisindsatspris for ydelse x + n)</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r h="288032">
                <a:tc>
                  <a:txBody>
                    <a:bodyPr/>
                    <a:lstStyle/>
                    <a:p>
                      <a:pPr marL="69850" algn="l">
                        <a:spcBef>
                          <a:spcPts val="475"/>
                        </a:spcBef>
                        <a:spcAft>
                          <a:spcPts val="0"/>
                        </a:spcAft>
                      </a:pPr>
                      <a:r>
                        <a:rPr lang="da-DK" sz="1800" b="1"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Forventet pris for samlet indsats </a:t>
                      </a:r>
                      <a:endParaRPr lang="da-DK" sz="1800" b="0"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475"/>
                        </a:spcBef>
                        <a:spcAft>
                          <a:spcPts val="0"/>
                        </a:spcAft>
                      </a:pPr>
                      <a:r>
                        <a:rPr lang="da-DK" sz="1800" b="0"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(pris for indsats x + pris for indsats n)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gridSpan="2">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hMerge="1">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516376171"/>
                  </a:ext>
                </a:extLst>
              </a:tr>
            </a:tbl>
          </a:graphicData>
        </a:graphic>
      </p:graphicFrame>
      <p:sp>
        <p:nvSpPr>
          <p:cNvPr id="2" name="Tekstfelt 1"/>
          <p:cNvSpPr txBox="1"/>
          <p:nvPr/>
        </p:nvSpPr>
        <p:spPr>
          <a:xfrm>
            <a:off x="838196" y="3573016"/>
            <a:ext cx="10515601" cy="1107996"/>
          </a:xfrm>
          <a:prstGeom prst="rect">
            <a:avLst/>
          </a:prstGeom>
          <a:noFill/>
        </p:spPr>
        <p:txBody>
          <a:bodyPr wrap="square" lIns="0" tIns="0" rIns="0" bIns="0" rtlCol="0">
            <a:spAutoFit/>
          </a:bodyPr>
          <a:lstStyle/>
          <a:p>
            <a:r>
              <a:rPr lang="da-DK" dirty="0" smtClean="0"/>
              <a:t>Metoden giver mulighed for tilsvarende registrering af </a:t>
            </a:r>
            <a:r>
              <a:rPr lang="da-DK" b="1" dirty="0" smtClean="0"/>
              <a:t>alternative indsatser.</a:t>
            </a:r>
          </a:p>
          <a:p>
            <a:endParaRPr lang="da-DK" b="1" dirty="0"/>
          </a:p>
          <a:p>
            <a:r>
              <a:rPr lang="da-DK" dirty="0" smtClean="0"/>
              <a:t>Oplysninger vedrørende specificeringen af indsatsen </a:t>
            </a:r>
            <a:r>
              <a:rPr lang="da-DK" b="1" dirty="0" smtClean="0"/>
              <a:t>videreføres til redskaberne: </a:t>
            </a:r>
            <a:r>
              <a:rPr lang="da-DK" b="1" i="1" dirty="0" smtClean="0"/>
              <a:t>Indstilling</a:t>
            </a:r>
            <a:r>
              <a:rPr lang="da-DK" b="1" dirty="0" smtClean="0"/>
              <a:t> og </a:t>
            </a:r>
            <a:r>
              <a:rPr lang="da-DK" b="1" i="1" dirty="0" smtClean="0"/>
              <a:t>Bestilling.</a:t>
            </a:r>
            <a:r>
              <a:rPr lang="da-DK" b="1" dirty="0" smtClean="0"/>
              <a:t> </a:t>
            </a:r>
          </a:p>
        </p:txBody>
      </p:sp>
      <p:sp>
        <p:nvSpPr>
          <p:cNvPr id="11"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111</a:t>
            </a:fld>
            <a:endParaRPr lang="da-DK" sz="1800" b="1" dirty="0">
              <a:solidFill>
                <a:srgbClr val="C00000"/>
              </a:solidFill>
            </a:endParaRPr>
          </a:p>
        </p:txBody>
      </p:sp>
      <p:grpSp>
        <p:nvGrpSpPr>
          <p:cNvPr id="14" name="Group 5"/>
          <p:cNvGrpSpPr>
            <a:grpSpLocks/>
          </p:cNvGrpSpPr>
          <p:nvPr/>
        </p:nvGrpSpPr>
        <p:grpSpPr bwMode="auto">
          <a:xfrm>
            <a:off x="838199" y="360000"/>
            <a:ext cx="577282" cy="612425"/>
            <a:chOff x="2940" y="-365"/>
            <a:chExt cx="977" cy="979"/>
          </a:xfrm>
        </p:grpSpPr>
        <p:sp>
          <p:nvSpPr>
            <p:cNvPr id="17"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09538231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112</a:t>
            </a:fld>
            <a:endParaRPr lang="da-DK" dirty="0"/>
          </a:p>
        </p:txBody>
      </p:sp>
      <p:sp>
        <p:nvSpPr>
          <p:cNvPr id="6" name="Titel 5"/>
          <p:cNvSpPr>
            <a:spLocks noGrp="1"/>
          </p:cNvSpPr>
          <p:nvPr>
            <p:ph type="title"/>
          </p:nvPr>
        </p:nvSpPr>
        <p:spPr>
          <a:xfrm>
            <a:off x="838198" y="360000"/>
            <a:ext cx="10515601" cy="612000"/>
          </a:xfrm>
          <a:solidFill>
            <a:srgbClr val="466B47"/>
          </a:solidFill>
        </p:spPr>
        <p:txBody>
          <a:bodyPr/>
          <a:lstStyle/>
          <a:p>
            <a:r>
              <a:rPr lang="da-DK" dirty="0" smtClean="0">
                <a:solidFill>
                  <a:schemeClr val="bg1"/>
                </a:solidFill>
              </a:rPr>
              <a:t>	</a:t>
            </a:r>
            <a:r>
              <a:rPr lang="da-DK" dirty="0">
                <a:solidFill>
                  <a:schemeClr val="bg1"/>
                </a:solidFill>
              </a:rPr>
              <a:t> Redskab: </a:t>
            </a:r>
            <a:r>
              <a:rPr lang="da-DK" i="1" dirty="0">
                <a:solidFill>
                  <a:schemeClr val="bg1"/>
                </a:solidFill>
              </a:rPr>
              <a:t>Udredning - sagsvurdering </a:t>
            </a:r>
            <a:r>
              <a:rPr lang="da-DK" dirty="0" smtClean="0">
                <a:solidFill>
                  <a:schemeClr val="bg1"/>
                </a:solidFill>
              </a:rPr>
              <a:t>13:15</a:t>
            </a:r>
            <a:endParaRPr lang="da-DK" dirty="0">
              <a:solidFill>
                <a:schemeClr val="bg1"/>
              </a:solidFill>
            </a:endParaRPr>
          </a:p>
        </p:txBody>
      </p:sp>
      <p:graphicFrame>
        <p:nvGraphicFramePr>
          <p:cNvPr id="5" name="Tabel 4"/>
          <p:cNvGraphicFramePr>
            <a:graphicFrameLocks noGrp="1"/>
          </p:cNvGraphicFramePr>
          <p:nvPr>
            <p:extLst>
              <p:ext uri="{D42A27DB-BD31-4B8C-83A1-F6EECF244321}">
                <p14:modId xmlns:p14="http://schemas.microsoft.com/office/powerpoint/2010/main" val="2896749899"/>
              </p:ext>
            </p:extLst>
          </p:nvPr>
        </p:nvGraphicFramePr>
        <p:xfrm>
          <a:off x="838198" y="1429948"/>
          <a:ext cx="10491189" cy="2921000"/>
        </p:xfrm>
        <a:graphic>
          <a:graphicData uri="http://schemas.openxmlformats.org/drawingml/2006/table">
            <a:tbl>
              <a:tblPr firstRow="1" firstCol="1" lastRow="1" lastCol="1" bandRow="1" bandCol="1"/>
              <a:tblGrid>
                <a:gridCol w="4969770">
                  <a:extLst>
                    <a:ext uri="{9D8B030D-6E8A-4147-A177-3AD203B41FA5}">
                      <a16:colId xmlns:a16="http://schemas.microsoft.com/office/drawing/2014/main" val="2212214397"/>
                    </a:ext>
                  </a:extLst>
                </a:gridCol>
                <a:gridCol w="5521419">
                  <a:extLst>
                    <a:ext uri="{9D8B030D-6E8A-4147-A177-3AD203B41FA5}">
                      <a16:colId xmlns:a16="http://schemas.microsoft.com/office/drawing/2014/main" val="221009495"/>
                    </a:ext>
                  </a:extLst>
                </a:gridCol>
              </a:tblGrid>
              <a:tr h="565785">
                <a:tc>
                  <a:txBody>
                    <a:bodyPr/>
                    <a:lstStyle/>
                    <a:p>
                      <a:pPr marL="69850" algn="l">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 141-handleplan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Er borgeren tilbudt en handleplan?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Ja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Nej </a:t>
                      </a:r>
                      <a:r>
                        <a:rPr lang="da-DK" sz="1800" dirty="0">
                          <a:effectLst/>
                          <a:latin typeface="Arial" panose="020B0604020202020204" pitchFamily="34" charset="0"/>
                          <a:ea typeface="Arial" panose="020B0604020202020204" pitchFamily="34" charset="0"/>
                          <a:cs typeface="Times New Roman" panose="02020603050405020304" pitchFamily="18" charset="0"/>
                        </a:rPr>
                        <a:t>[begrund hvorfor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ikke]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848255841"/>
                  </a:ext>
                </a:extLst>
              </a:tr>
              <a:tr h="333132">
                <a:tc>
                  <a:txBody>
                    <a:bodyPr/>
                    <a:lstStyle/>
                    <a:p>
                      <a:pPr marL="69850" algn="l">
                        <a:spcBef>
                          <a:spcPts val="510"/>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ønsker til handleplan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Hvis tilbudt - ønsker borgeren en handleplan?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Ja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Nej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4184428988"/>
                  </a:ext>
                </a:extLst>
              </a:tr>
              <a:tr h="518924">
                <a:tc>
                  <a:txBody>
                    <a:bodyPr/>
                    <a:lstStyle/>
                    <a:p>
                      <a:pPr marL="69850" algn="l">
                        <a:spcBef>
                          <a:spcPts val="510"/>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Status på handleplan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Hvis ja - er handleplanen udarbejdet, under udarbejdelse eller ikke udarbejdet?</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Handleplan </a:t>
                      </a:r>
                      <a:r>
                        <a:rPr lang="da-DK" sz="1800" dirty="0">
                          <a:effectLst/>
                          <a:latin typeface="Arial" panose="020B0604020202020204" pitchFamily="34" charset="0"/>
                          <a:ea typeface="Arial" panose="020B0604020202020204" pitchFamily="34" charset="0"/>
                          <a:cs typeface="Times New Roman" panose="02020603050405020304" pitchFamily="18" charset="0"/>
                        </a:rPr>
                        <a:t>udarbejdet </a:t>
                      </a: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Handleplan </a:t>
                      </a:r>
                      <a:r>
                        <a:rPr lang="da-DK" sz="1800" dirty="0">
                          <a:effectLst/>
                          <a:latin typeface="Arial" panose="020B0604020202020204" pitchFamily="34" charset="0"/>
                          <a:ea typeface="Arial" panose="020B0604020202020204" pitchFamily="34" charset="0"/>
                          <a:cs typeface="Times New Roman" panose="02020603050405020304" pitchFamily="18" charset="0"/>
                        </a:rPr>
                        <a:t>under udarbejdelse</a:t>
                      </a: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Handleplan </a:t>
                      </a:r>
                      <a:r>
                        <a:rPr lang="da-DK" sz="1800" dirty="0">
                          <a:effectLst/>
                          <a:latin typeface="Arial" panose="020B0604020202020204" pitchFamily="34" charset="0"/>
                          <a:ea typeface="Arial" panose="020B0604020202020204" pitchFamily="34" charset="0"/>
                          <a:cs typeface="Times New Roman" panose="02020603050405020304" pitchFamily="18" charset="0"/>
                        </a:rPr>
                        <a:t>ikke udarbejdet </a:t>
                      </a: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512098898"/>
                  </a:ext>
                </a:extLst>
              </a:tr>
            </a:tbl>
          </a:graphicData>
        </a:graphic>
      </p:graphicFrame>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112</a:t>
            </a:fld>
            <a:endParaRPr lang="da-DK" sz="1800" b="1" dirty="0">
              <a:solidFill>
                <a:srgbClr val="C00000"/>
              </a:solidFill>
            </a:endParaRPr>
          </a:p>
        </p:txBody>
      </p:sp>
      <p:grpSp>
        <p:nvGrpSpPr>
          <p:cNvPr id="10" name="Group 5"/>
          <p:cNvGrpSpPr>
            <a:grpSpLocks/>
          </p:cNvGrpSpPr>
          <p:nvPr/>
        </p:nvGrpSpPr>
        <p:grpSpPr bwMode="auto">
          <a:xfrm>
            <a:off x="838199" y="360000"/>
            <a:ext cx="577282" cy="612425"/>
            <a:chOff x="2940" y="-365"/>
            <a:chExt cx="977" cy="979"/>
          </a:xfrm>
        </p:grpSpPr>
        <p:sp>
          <p:nvSpPr>
            <p:cNvPr id="11"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54355723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113</a:t>
            </a:fld>
            <a:endParaRPr lang="da-DK" dirty="0"/>
          </a:p>
        </p:txBody>
      </p:sp>
      <p:sp>
        <p:nvSpPr>
          <p:cNvPr id="6" name="Titel 5"/>
          <p:cNvSpPr>
            <a:spLocks noGrp="1"/>
          </p:cNvSpPr>
          <p:nvPr>
            <p:ph type="title"/>
          </p:nvPr>
        </p:nvSpPr>
        <p:spPr>
          <a:xfrm>
            <a:off x="838198" y="360000"/>
            <a:ext cx="10515601" cy="612000"/>
          </a:xfrm>
          <a:solidFill>
            <a:srgbClr val="466B47"/>
          </a:solidFill>
        </p:spPr>
        <p:txBody>
          <a:bodyPr/>
          <a:lstStyle/>
          <a:p>
            <a:r>
              <a:rPr lang="da-DK" dirty="0" smtClean="0">
                <a:solidFill>
                  <a:schemeClr val="bg1"/>
                </a:solidFill>
              </a:rPr>
              <a:t>	</a:t>
            </a:r>
            <a:r>
              <a:rPr lang="da-DK" dirty="0">
                <a:solidFill>
                  <a:schemeClr val="bg1"/>
                </a:solidFill>
              </a:rPr>
              <a:t> Redskab: </a:t>
            </a:r>
            <a:r>
              <a:rPr lang="da-DK" i="1" dirty="0">
                <a:solidFill>
                  <a:schemeClr val="bg1"/>
                </a:solidFill>
              </a:rPr>
              <a:t>Udredning - sagsvurdering </a:t>
            </a:r>
            <a:r>
              <a:rPr lang="da-DK" dirty="0" smtClean="0">
                <a:solidFill>
                  <a:schemeClr val="bg1"/>
                </a:solidFill>
              </a:rPr>
              <a:t>14:15</a:t>
            </a:r>
            <a:endParaRPr lang="da-DK" dirty="0">
              <a:solidFill>
                <a:schemeClr val="bg1"/>
              </a:solidFill>
            </a:endParaRPr>
          </a:p>
        </p:txBody>
      </p:sp>
      <p:graphicFrame>
        <p:nvGraphicFramePr>
          <p:cNvPr id="9" name="Tabel 8"/>
          <p:cNvGraphicFramePr>
            <a:graphicFrameLocks noGrp="1"/>
          </p:cNvGraphicFramePr>
          <p:nvPr>
            <p:extLst>
              <p:ext uri="{D42A27DB-BD31-4B8C-83A1-F6EECF244321}">
                <p14:modId xmlns:p14="http://schemas.microsoft.com/office/powerpoint/2010/main" val="1761791072"/>
              </p:ext>
            </p:extLst>
          </p:nvPr>
        </p:nvGraphicFramePr>
        <p:xfrm>
          <a:off x="838198" y="1429948"/>
          <a:ext cx="10491189" cy="3208020"/>
        </p:xfrm>
        <a:graphic>
          <a:graphicData uri="http://schemas.openxmlformats.org/drawingml/2006/table">
            <a:tbl>
              <a:tblPr firstRow="1" firstCol="1" lastRow="1" lastCol="1" bandRow="1" bandCol="1"/>
              <a:tblGrid>
                <a:gridCol w="4969770">
                  <a:extLst>
                    <a:ext uri="{9D8B030D-6E8A-4147-A177-3AD203B41FA5}">
                      <a16:colId xmlns:a16="http://schemas.microsoft.com/office/drawing/2014/main" val="2212214397"/>
                    </a:ext>
                  </a:extLst>
                </a:gridCol>
                <a:gridCol w="5521419">
                  <a:extLst>
                    <a:ext uri="{9D8B030D-6E8A-4147-A177-3AD203B41FA5}">
                      <a16:colId xmlns:a16="http://schemas.microsoft.com/office/drawing/2014/main" val="221009495"/>
                    </a:ext>
                  </a:extLst>
                </a:gridCol>
              </a:tblGrid>
              <a:tr h="398140">
                <a:tc>
                  <a:txBody>
                    <a:bodyPr/>
                    <a:lstStyle/>
                    <a:p>
                      <a:pPr marL="69850" algn="l">
                        <a:spcBef>
                          <a:spcPts val="510"/>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Helhedsorienteret handleplan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Er borgeren tilbudt en helhedsorienteret handleplan?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Ja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Nej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44243306"/>
                  </a:ext>
                </a:extLst>
              </a:tr>
              <a:tr h="367908">
                <a:tc>
                  <a:txBody>
                    <a:bodyPr/>
                    <a:lstStyle/>
                    <a:p>
                      <a:pPr marL="69850" algn="l">
                        <a:spcBef>
                          <a:spcPts val="510"/>
                        </a:spcBef>
                        <a:spcAft>
                          <a:spcPts val="0"/>
                        </a:spcAft>
                      </a:pPr>
                      <a:r>
                        <a:rPr lang="da-DK" sz="18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ønsker til helhedsorienteret handleplan </a:t>
                      </a:r>
                      <a:endParaRPr lang="da-DK" sz="180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Hvis tilbudt - ønsker borgeren en helhedsorienteret handleplan?</a:t>
                      </a:r>
                      <a:endParaRPr lang="da-DK" sz="18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Ja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Nej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125503534"/>
                  </a:ext>
                </a:extLst>
              </a:tr>
              <a:tr h="565785">
                <a:tc>
                  <a:txBody>
                    <a:bodyPr/>
                    <a:lstStyle/>
                    <a:p>
                      <a:pPr marL="69850" algn="l">
                        <a:spcBef>
                          <a:spcPts val="510"/>
                        </a:spcBef>
                        <a:spcAft>
                          <a:spcPts val="0"/>
                        </a:spcAft>
                      </a:pPr>
                      <a:r>
                        <a:rPr lang="da-DK" sz="18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Status for helhedsorienteret handleplan</a:t>
                      </a:r>
                      <a:endParaRPr lang="da-DK" sz="180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Hvis ja - er den helhedsorienterede handleplan udarbejdet, under udarbejdelse eller ikke udarbejdet?</a:t>
                      </a:r>
                      <a:endParaRPr lang="da-DK" sz="18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Helhedsorienteret </a:t>
                      </a:r>
                      <a:r>
                        <a:rPr lang="da-DK" sz="1800" dirty="0">
                          <a:effectLst/>
                          <a:latin typeface="Arial" panose="020B0604020202020204" pitchFamily="34" charset="0"/>
                          <a:ea typeface="Arial" panose="020B0604020202020204" pitchFamily="34" charset="0"/>
                          <a:cs typeface="Times New Roman" panose="02020603050405020304" pitchFamily="18" charset="0"/>
                        </a:rPr>
                        <a:t>handleplan udarbejdet </a:t>
                      </a: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Helhedsorienteret </a:t>
                      </a:r>
                      <a:r>
                        <a:rPr lang="da-DK" sz="1800" dirty="0">
                          <a:effectLst/>
                          <a:latin typeface="Arial" panose="020B0604020202020204" pitchFamily="34" charset="0"/>
                          <a:ea typeface="Arial" panose="020B0604020202020204" pitchFamily="34" charset="0"/>
                          <a:cs typeface="Times New Roman" panose="02020603050405020304" pitchFamily="18" charset="0"/>
                        </a:rPr>
                        <a:t>handleplan under udarbejdelse</a:t>
                      </a: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Helhedsorienteret </a:t>
                      </a:r>
                      <a:r>
                        <a:rPr lang="da-DK" sz="1800" dirty="0">
                          <a:effectLst/>
                          <a:latin typeface="Arial" panose="020B0604020202020204" pitchFamily="34" charset="0"/>
                          <a:ea typeface="Arial" panose="020B0604020202020204" pitchFamily="34" charset="0"/>
                          <a:cs typeface="Times New Roman" panose="02020603050405020304" pitchFamily="18" charset="0"/>
                        </a:rPr>
                        <a:t>handleplan ikke udarbejdet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4074227131"/>
                  </a:ext>
                </a:extLst>
              </a:tr>
            </a:tbl>
          </a:graphicData>
        </a:graphic>
      </p:graphicFrame>
      <p:sp>
        <p:nvSpPr>
          <p:cNvPr id="10" name="Venstrepil 9"/>
          <p:cNvSpPr/>
          <p:nvPr/>
        </p:nvSpPr>
        <p:spPr>
          <a:xfrm>
            <a:off x="4295800" y="1360255"/>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1" name="Venstrepil 10"/>
          <p:cNvSpPr/>
          <p:nvPr/>
        </p:nvSpPr>
        <p:spPr>
          <a:xfrm>
            <a:off x="5159896" y="2276872"/>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2" name="Venstrepil 11"/>
          <p:cNvSpPr/>
          <p:nvPr/>
        </p:nvSpPr>
        <p:spPr>
          <a:xfrm>
            <a:off x="5231904" y="3426680"/>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4"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113</a:t>
            </a:fld>
            <a:endParaRPr lang="da-DK" sz="1800" b="1" dirty="0">
              <a:solidFill>
                <a:srgbClr val="C00000"/>
              </a:solidFill>
            </a:endParaRPr>
          </a:p>
        </p:txBody>
      </p:sp>
      <p:grpSp>
        <p:nvGrpSpPr>
          <p:cNvPr id="17" name="Group 5"/>
          <p:cNvGrpSpPr>
            <a:grpSpLocks/>
          </p:cNvGrpSpPr>
          <p:nvPr/>
        </p:nvGrpSpPr>
        <p:grpSpPr bwMode="auto">
          <a:xfrm>
            <a:off x="838199" y="360000"/>
            <a:ext cx="577282" cy="612425"/>
            <a:chOff x="2940" y="-365"/>
            <a:chExt cx="977" cy="979"/>
          </a:xfrm>
        </p:grpSpPr>
        <p:sp>
          <p:nvSpPr>
            <p:cNvPr id="18"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98206426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114</a:t>
            </a:fld>
            <a:endParaRPr lang="da-DK" dirty="0"/>
          </a:p>
        </p:txBody>
      </p:sp>
      <p:sp>
        <p:nvSpPr>
          <p:cNvPr id="6" name="Titel 5"/>
          <p:cNvSpPr>
            <a:spLocks noGrp="1"/>
          </p:cNvSpPr>
          <p:nvPr>
            <p:ph type="title"/>
          </p:nvPr>
        </p:nvSpPr>
        <p:spPr>
          <a:xfrm>
            <a:off x="838198" y="360000"/>
            <a:ext cx="10515601" cy="612000"/>
          </a:xfrm>
          <a:solidFill>
            <a:srgbClr val="466B47"/>
          </a:solidFill>
        </p:spPr>
        <p:txBody>
          <a:bodyPr/>
          <a:lstStyle/>
          <a:p>
            <a:r>
              <a:rPr lang="da-DK" dirty="0" smtClean="0">
                <a:solidFill>
                  <a:schemeClr val="bg1"/>
                </a:solidFill>
              </a:rPr>
              <a:t>	</a:t>
            </a:r>
            <a:r>
              <a:rPr lang="da-DK" dirty="0">
                <a:solidFill>
                  <a:schemeClr val="bg1"/>
                </a:solidFill>
              </a:rPr>
              <a:t> Redskab: </a:t>
            </a:r>
            <a:r>
              <a:rPr lang="da-DK" i="1" dirty="0">
                <a:solidFill>
                  <a:schemeClr val="bg1"/>
                </a:solidFill>
              </a:rPr>
              <a:t>Udredning - sagsvurdering </a:t>
            </a:r>
            <a:r>
              <a:rPr lang="da-DK" dirty="0" smtClean="0">
                <a:solidFill>
                  <a:schemeClr val="bg1"/>
                </a:solidFill>
              </a:rPr>
              <a:t>15:15</a:t>
            </a:r>
            <a:endParaRPr lang="da-DK" dirty="0">
              <a:solidFill>
                <a:schemeClr val="bg1"/>
              </a:solidFill>
            </a:endParaRPr>
          </a:p>
        </p:txBody>
      </p:sp>
      <p:graphicFrame>
        <p:nvGraphicFramePr>
          <p:cNvPr id="5" name="Tabel 4"/>
          <p:cNvGraphicFramePr>
            <a:graphicFrameLocks noGrp="1"/>
          </p:cNvGraphicFramePr>
          <p:nvPr>
            <p:extLst>
              <p:ext uri="{D42A27DB-BD31-4B8C-83A1-F6EECF244321}">
                <p14:modId xmlns:p14="http://schemas.microsoft.com/office/powerpoint/2010/main" val="2764185327"/>
              </p:ext>
            </p:extLst>
          </p:nvPr>
        </p:nvGraphicFramePr>
        <p:xfrm>
          <a:off x="838198" y="1628800"/>
          <a:ext cx="10491189" cy="1473200"/>
        </p:xfrm>
        <a:graphic>
          <a:graphicData uri="http://schemas.openxmlformats.org/drawingml/2006/table">
            <a:tbl>
              <a:tblPr firstRow="1" firstCol="1" lastRow="1" lastCol="1" bandRow="1" bandCol="1"/>
              <a:tblGrid>
                <a:gridCol w="4897762">
                  <a:extLst>
                    <a:ext uri="{9D8B030D-6E8A-4147-A177-3AD203B41FA5}">
                      <a16:colId xmlns:a16="http://schemas.microsoft.com/office/drawing/2014/main" val="423423349"/>
                    </a:ext>
                  </a:extLst>
                </a:gridCol>
                <a:gridCol w="5593427">
                  <a:extLst>
                    <a:ext uri="{9D8B030D-6E8A-4147-A177-3AD203B41FA5}">
                      <a16:colId xmlns:a16="http://schemas.microsoft.com/office/drawing/2014/main" val="2559411279"/>
                    </a:ext>
                  </a:extLst>
                </a:gridCol>
              </a:tblGrid>
              <a:tr h="565785">
                <a:tc>
                  <a:txBody>
                    <a:bodyPr/>
                    <a:lstStyle/>
                    <a:p>
                      <a:pPr marL="69850" algn="l">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aktuelle støttebehov</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(angivelse af borgerens støttebehov i forhold til den konkrete tildeling på baggrund af den samlede faglige vurdering)</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Intet </a:t>
                      </a:r>
                      <a:r>
                        <a:rPr lang="da-DK" sz="1800" dirty="0">
                          <a:effectLst/>
                          <a:latin typeface="Arial" panose="020B0604020202020204" pitchFamily="34" charset="0"/>
                          <a:ea typeface="Arial" panose="020B0604020202020204" pitchFamily="34" charset="0"/>
                          <a:cs typeface="Times New Roman" panose="02020603050405020304" pitchFamily="18" charset="0"/>
                        </a:rPr>
                        <a:t>støttebehov (intet, fraværende, ubetydeligt)</a:t>
                      </a: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Let </a:t>
                      </a:r>
                      <a:r>
                        <a:rPr lang="da-DK" sz="1800" dirty="0">
                          <a:effectLst/>
                          <a:latin typeface="Arial" panose="020B0604020202020204" pitchFamily="34" charset="0"/>
                          <a:ea typeface="Arial" panose="020B0604020202020204" pitchFamily="34" charset="0"/>
                          <a:cs typeface="Times New Roman" panose="02020603050405020304" pitchFamily="18" charset="0"/>
                        </a:rPr>
                        <a:t>støttebehov (en smule, lidt)</a:t>
                      </a: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Moderat </a:t>
                      </a:r>
                      <a:r>
                        <a:rPr lang="da-DK" sz="1800" dirty="0">
                          <a:effectLst/>
                          <a:latin typeface="Arial" panose="020B0604020202020204" pitchFamily="34" charset="0"/>
                          <a:ea typeface="Arial" panose="020B0604020202020204" pitchFamily="34" charset="0"/>
                          <a:cs typeface="Times New Roman" panose="02020603050405020304" pitchFamily="18" charset="0"/>
                        </a:rPr>
                        <a:t>støttebehov (middel, noget)</a:t>
                      </a: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Højt </a:t>
                      </a:r>
                      <a:r>
                        <a:rPr lang="da-DK" sz="1800" dirty="0">
                          <a:effectLst/>
                          <a:latin typeface="Arial" panose="020B0604020202020204" pitchFamily="34" charset="0"/>
                          <a:ea typeface="Arial" panose="020B0604020202020204" pitchFamily="34" charset="0"/>
                          <a:cs typeface="Times New Roman" panose="02020603050405020304" pitchFamily="18" charset="0"/>
                        </a:rPr>
                        <a:t>støttebehov (omfattende, meget)</a:t>
                      </a: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Fuldstændigt </a:t>
                      </a:r>
                      <a:r>
                        <a:rPr lang="da-DK" sz="1800" dirty="0">
                          <a:effectLst/>
                          <a:latin typeface="Arial" panose="020B0604020202020204" pitchFamily="34" charset="0"/>
                          <a:ea typeface="Arial" panose="020B0604020202020204" pitchFamily="34" charset="0"/>
                          <a:cs typeface="Times New Roman" panose="02020603050405020304" pitchFamily="18" charset="0"/>
                        </a:rPr>
                        <a:t>støttebehov (totalt, kan ikke)</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718698403"/>
                  </a:ext>
                </a:extLst>
              </a:tr>
            </a:tbl>
          </a:graphicData>
        </a:graphic>
      </p:graphicFrame>
      <p:sp>
        <p:nvSpPr>
          <p:cNvPr id="10"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114</a:t>
            </a:fld>
            <a:endParaRPr lang="da-DK" sz="1800" b="1" dirty="0">
              <a:solidFill>
                <a:srgbClr val="C00000"/>
              </a:solidFill>
            </a:endParaRPr>
          </a:p>
        </p:txBody>
      </p:sp>
      <p:grpSp>
        <p:nvGrpSpPr>
          <p:cNvPr id="11" name="Group 5"/>
          <p:cNvGrpSpPr>
            <a:grpSpLocks/>
          </p:cNvGrpSpPr>
          <p:nvPr/>
        </p:nvGrpSpPr>
        <p:grpSpPr bwMode="auto">
          <a:xfrm>
            <a:off x="838199" y="360000"/>
            <a:ext cx="577282" cy="612425"/>
            <a:chOff x="2940" y="-365"/>
            <a:chExt cx="977" cy="979"/>
          </a:xfrm>
        </p:grpSpPr>
        <p:sp>
          <p:nvSpPr>
            <p:cNvPr id="12"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3" name="Venstrepil 12"/>
          <p:cNvSpPr/>
          <p:nvPr/>
        </p:nvSpPr>
        <p:spPr>
          <a:xfrm>
            <a:off x="4367808" y="1556792"/>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Tree>
    <p:extLst>
      <p:ext uri="{BB962C8B-B14F-4D97-AF65-F5344CB8AC3E}">
        <p14:creationId xmlns:p14="http://schemas.microsoft.com/office/powerpoint/2010/main" val="199704114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115</a:t>
            </a:fld>
            <a:endParaRPr lang="da-DK" dirty="0"/>
          </a:p>
        </p:txBody>
      </p:sp>
      <p:sp>
        <p:nvSpPr>
          <p:cNvPr id="6" name="Titel 5"/>
          <p:cNvSpPr>
            <a:spLocks noGrp="1"/>
          </p:cNvSpPr>
          <p:nvPr>
            <p:ph type="title"/>
          </p:nvPr>
        </p:nvSpPr>
        <p:spPr/>
        <p:txBody>
          <a:bodyPr/>
          <a:lstStyle/>
          <a:p>
            <a:r>
              <a:rPr lang="da-DK" dirty="0" smtClean="0"/>
              <a:t>Angivelse af borgerens støttebehov  </a:t>
            </a:r>
            <a:endParaRPr lang="da-DK" dirty="0"/>
          </a:p>
        </p:txBody>
      </p:sp>
      <p:graphicFrame>
        <p:nvGraphicFramePr>
          <p:cNvPr id="7" name="Tabel 6"/>
          <p:cNvGraphicFramePr>
            <a:graphicFrameLocks noGrp="1"/>
          </p:cNvGraphicFramePr>
          <p:nvPr>
            <p:extLst>
              <p:ext uri="{D42A27DB-BD31-4B8C-83A1-F6EECF244321}">
                <p14:modId xmlns:p14="http://schemas.microsoft.com/office/powerpoint/2010/main" val="3649042248"/>
              </p:ext>
            </p:extLst>
          </p:nvPr>
        </p:nvGraphicFramePr>
        <p:xfrm>
          <a:off x="4304727" y="1346717"/>
          <a:ext cx="7057999" cy="3787061"/>
        </p:xfrm>
        <a:graphic>
          <a:graphicData uri="http://schemas.openxmlformats.org/drawingml/2006/table">
            <a:tbl>
              <a:tblPr firstRow="1" bandRow="1">
                <a:tableStyleId>{912C8C85-51F0-491E-9774-3900AFEF0FD7}</a:tableStyleId>
              </a:tblPr>
              <a:tblGrid>
                <a:gridCol w="1791273">
                  <a:extLst>
                    <a:ext uri="{9D8B030D-6E8A-4147-A177-3AD203B41FA5}">
                      <a16:colId xmlns:a16="http://schemas.microsoft.com/office/drawing/2014/main" val="3807282404"/>
                    </a:ext>
                  </a:extLst>
                </a:gridCol>
                <a:gridCol w="5266726">
                  <a:extLst>
                    <a:ext uri="{9D8B030D-6E8A-4147-A177-3AD203B41FA5}">
                      <a16:colId xmlns:a16="http://schemas.microsoft.com/office/drawing/2014/main" val="2732173600"/>
                    </a:ext>
                  </a:extLst>
                </a:gridCol>
              </a:tblGrid>
              <a:tr h="586661">
                <a:tc>
                  <a:txBody>
                    <a:bodyPr/>
                    <a:lstStyle/>
                    <a:p>
                      <a:r>
                        <a:rPr lang="da-DK" sz="1800" dirty="0" smtClean="0"/>
                        <a:t>Støttebehov</a:t>
                      </a: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B38A"/>
                    </a:solidFill>
                  </a:tcPr>
                </a:tc>
                <a:tc>
                  <a:txBody>
                    <a:bodyPr/>
                    <a:lstStyle/>
                    <a:p>
                      <a:r>
                        <a:rPr lang="da-DK" sz="1800" dirty="0" smtClean="0"/>
                        <a:t>Kriterie </a:t>
                      </a: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B38A"/>
                    </a:solidFill>
                  </a:tcPr>
                </a:tc>
                <a:extLst>
                  <a:ext uri="{0D108BD9-81ED-4DB2-BD59-A6C34878D82A}">
                    <a16:rowId xmlns:a16="http://schemas.microsoft.com/office/drawing/2014/main" val="2401715611"/>
                  </a:ext>
                </a:extLst>
              </a:tr>
              <a:tr h="434091">
                <a:tc>
                  <a:txBody>
                    <a:bodyPr/>
                    <a:lstStyle/>
                    <a:p>
                      <a:pPr algn="l"/>
                      <a:r>
                        <a:rPr lang="da-DK" sz="1800" b="1" i="0" u="none" strike="noStrike" kern="1200" baseline="0" dirty="0" smtClean="0">
                          <a:solidFill>
                            <a:schemeClr val="tx1"/>
                          </a:solidFill>
                          <a:latin typeface="+mn-lt"/>
                          <a:ea typeface="+mn-ea"/>
                          <a:cs typeface="+mn-cs"/>
                        </a:rPr>
                        <a:t>Intet</a:t>
                      </a:r>
                      <a:endParaRPr lang="da-DK"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F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1800" b="1" i="0" u="none" strike="noStrike" kern="1200" baseline="0" dirty="0" smtClean="0">
                          <a:solidFill>
                            <a:schemeClr val="tx1"/>
                          </a:solidFill>
                          <a:latin typeface="+mn-lt"/>
                          <a:ea typeface="+mn-ea"/>
                          <a:cs typeface="+mn-cs"/>
                        </a:rPr>
                        <a:t>Aldrig</a:t>
                      </a:r>
                      <a:r>
                        <a:rPr lang="da-DK" sz="1800" b="0" i="0" u="none" strike="noStrike" kern="1200" baseline="0" dirty="0" smtClean="0">
                          <a:solidFill>
                            <a:schemeClr val="tx1"/>
                          </a:solidFill>
                          <a:latin typeface="+mn-lt"/>
                          <a:ea typeface="+mn-ea"/>
                          <a:cs typeface="+mn-cs"/>
                        </a:rPr>
                        <a:t> behov for støtte til </a:t>
                      </a:r>
                      <a:r>
                        <a:rPr lang="da-DK" sz="1800" b="1" i="0" u="none" strike="noStrike" kern="1200" baseline="0" dirty="0" smtClean="0">
                          <a:solidFill>
                            <a:schemeClr val="tx1"/>
                          </a:solidFill>
                          <a:latin typeface="+mn-lt"/>
                          <a:ea typeface="+mn-ea"/>
                          <a:cs typeface="+mn-cs"/>
                        </a:rPr>
                        <a:t>nogen </a:t>
                      </a:r>
                      <a:r>
                        <a:rPr lang="da-DK" sz="1800" b="0" i="0" u="none" strike="noStrike" kern="1200" baseline="0" dirty="0" smtClean="0">
                          <a:solidFill>
                            <a:schemeClr val="tx1"/>
                          </a:solidFill>
                          <a:latin typeface="+mn-lt"/>
                          <a:ea typeface="+mn-ea"/>
                          <a:cs typeface="+mn-cs"/>
                        </a:rPr>
                        <a:t>relevante aktiviteter</a:t>
                      </a: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F1"/>
                    </a:solidFill>
                  </a:tcPr>
                </a:tc>
                <a:extLst>
                  <a:ext uri="{0D108BD9-81ED-4DB2-BD59-A6C34878D82A}">
                    <a16:rowId xmlns:a16="http://schemas.microsoft.com/office/drawing/2014/main" val="545913884"/>
                  </a:ext>
                </a:extLst>
              </a:tr>
              <a:tr h="432589">
                <a:tc>
                  <a:txBody>
                    <a:bodyPr/>
                    <a:lstStyle/>
                    <a:p>
                      <a:pPr algn="l"/>
                      <a:r>
                        <a:rPr lang="da-DK" sz="1800" b="1" i="0" u="none" strike="noStrike" kern="1200" baseline="0" dirty="0" smtClean="0">
                          <a:solidFill>
                            <a:schemeClr val="tx1"/>
                          </a:solidFill>
                          <a:latin typeface="+mn-lt"/>
                          <a:ea typeface="+mn-ea"/>
                          <a:cs typeface="+mn-cs"/>
                        </a:rPr>
                        <a:t>Let</a:t>
                      </a:r>
                      <a:endParaRPr lang="da-DK"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F1"/>
                    </a:solidFill>
                  </a:tcPr>
                </a:tc>
                <a:tc>
                  <a:txBody>
                    <a:bodyPr/>
                    <a:lstStyle/>
                    <a:p>
                      <a:r>
                        <a:rPr lang="da-DK" sz="1800" b="1" i="0" u="none" strike="noStrike" kern="1200" baseline="0" dirty="0" smtClean="0">
                          <a:solidFill>
                            <a:schemeClr val="tx1"/>
                          </a:solidFill>
                          <a:latin typeface="+mn-lt"/>
                          <a:ea typeface="+mn-ea"/>
                          <a:cs typeface="+mn-cs"/>
                        </a:rPr>
                        <a:t>Mindst en gang imellem </a:t>
                      </a:r>
                      <a:r>
                        <a:rPr lang="da-DK" sz="1800" b="0" i="0" u="none" strike="noStrike" kern="1200" baseline="0" dirty="0" smtClean="0">
                          <a:solidFill>
                            <a:schemeClr val="tx1"/>
                          </a:solidFill>
                          <a:latin typeface="+mn-lt"/>
                          <a:ea typeface="+mn-ea"/>
                          <a:cs typeface="+mn-cs"/>
                        </a:rPr>
                        <a:t>behov for støtte til </a:t>
                      </a:r>
                      <a:r>
                        <a:rPr lang="da-DK" sz="1800" b="1" i="0" u="none" strike="noStrike" kern="1200" baseline="0" dirty="0" smtClean="0">
                          <a:solidFill>
                            <a:schemeClr val="tx1"/>
                          </a:solidFill>
                          <a:latin typeface="+mn-lt"/>
                          <a:ea typeface="+mn-ea"/>
                          <a:cs typeface="+mn-cs"/>
                        </a:rPr>
                        <a:t>få </a:t>
                      </a:r>
                      <a:r>
                        <a:rPr lang="da-DK" sz="1800" b="0" i="0" u="none" strike="noStrike" kern="1200" baseline="0" dirty="0" smtClean="0">
                          <a:solidFill>
                            <a:schemeClr val="tx1"/>
                          </a:solidFill>
                          <a:latin typeface="+mn-lt"/>
                          <a:ea typeface="+mn-ea"/>
                          <a:cs typeface="+mn-cs"/>
                        </a:rPr>
                        <a:t>relevante aktiviteter</a:t>
                      </a: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F1"/>
                    </a:solidFill>
                  </a:tcPr>
                </a:tc>
                <a:extLst>
                  <a:ext uri="{0D108BD9-81ED-4DB2-BD59-A6C34878D82A}">
                    <a16:rowId xmlns:a16="http://schemas.microsoft.com/office/drawing/2014/main" val="1668396162"/>
                  </a:ext>
                </a:extLst>
              </a:tr>
              <a:tr h="432589">
                <a:tc>
                  <a:txBody>
                    <a:bodyPr/>
                    <a:lstStyle/>
                    <a:p>
                      <a:pPr algn="l"/>
                      <a:r>
                        <a:rPr lang="da-DK" sz="1800" b="1" i="0" u="none" strike="noStrike" kern="1200" baseline="0" dirty="0" smtClean="0">
                          <a:solidFill>
                            <a:schemeClr val="tx1"/>
                          </a:solidFill>
                          <a:latin typeface="+mn-lt"/>
                          <a:ea typeface="+mn-ea"/>
                          <a:cs typeface="+mn-cs"/>
                        </a:rPr>
                        <a:t>Moderat</a:t>
                      </a:r>
                      <a:endParaRPr lang="da-DK"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F1"/>
                    </a:solidFill>
                  </a:tcPr>
                </a:tc>
                <a:tc>
                  <a:txBody>
                    <a:bodyPr/>
                    <a:lstStyle/>
                    <a:p>
                      <a:r>
                        <a:rPr lang="da-DK" sz="1800" b="1" i="0" u="none" strike="noStrike" kern="1200" baseline="0" dirty="0" smtClean="0">
                          <a:solidFill>
                            <a:schemeClr val="tx1"/>
                          </a:solidFill>
                          <a:latin typeface="+mn-lt"/>
                          <a:ea typeface="+mn-ea"/>
                          <a:cs typeface="+mn-cs"/>
                        </a:rPr>
                        <a:t>Nogle gange</a:t>
                      </a:r>
                      <a:r>
                        <a:rPr lang="da-DK" sz="1800" b="0" i="0" u="none" strike="noStrike" kern="1200" baseline="0" dirty="0" smtClean="0">
                          <a:solidFill>
                            <a:schemeClr val="tx1"/>
                          </a:solidFill>
                          <a:latin typeface="+mn-lt"/>
                          <a:ea typeface="+mn-ea"/>
                          <a:cs typeface="+mn-cs"/>
                        </a:rPr>
                        <a:t>, </a:t>
                      </a:r>
                      <a:r>
                        <a:rPr lang="da-DK" sz="1800" b="1" i="0" u="none" strike="noStrike" kern="1200" baseline="0" dirty="0" smtClean="0">
                          <a:solidFill>
                            <a:schemeClr val="tx1"/>
                          </a:solidFill>
                          <a:latin typeface="+mn-lt"/>
                          <a:ea typeface="+mn-ea"/>
                          <a:cs typeface="+mn-cs"/>
                        </a:rPr>
                        <a:t>i perioder </a:t>
                      </a:r>
                      <a:r>
                        <a:rPr lang="da-DK" sz="1800" b="0" i="0" u="none" strike="noStrike" kern="1200" baseline="0" dirty="0" smtClean="0">
                          <a:solidFill>
                            <a:schemeClr val="tx1"/>
                          </a:solidFill>
                          <a:latin typeface="+mn-lt"/>
                          <a:ea typeface="+mn-ea"/>
                          <a:cs typeface="+mn-cs"/>
                        </a:rPr>
                        <a:t>eller </a:t>
                      </a:r>
                      <a:r>
                        <a:rPr lang="da-DK" sz="1800" b="1" i="0" u="none" strike="noStrike" kern="1200" baseline="0" dirty="0" smtClean="0">
                          <a:solidFill>
                            <a:schemeClr val="tx1"/>
                          </a:solidFill>
                          <a:latin typeface="+mn-lt"/>
                          <a:ea typeface="+mn-ea"/>
                          <a:cs typeface="+mn-cs"/>
                        </a:rPr>
                        <a:t>ofte </a:t>
                      </a:r>
                      <a:r>
                        <a:rPr lang="da-DK" sz="1800" b="0" i="0" u="none" strike="noStrike" kern="1200" baseline="0" dirty="0" smtClean="0">
                          <a:solidFill>
                            <a:schemeClr val="tx1"/>
                          </a:solidFill>
                          <a:latin typeface="+mn-lt"/>
                          <a:ea typeface="+mn-ea"/>
                          <a:cs typeface="+mn-cs"/>
                        </a:rPr>
                        <a:t>behov for støtte til </a:t>
                      </a:r>
                      <a:r>
                        <a:rPr lang="da-DK" sz="1800" b="1" i="0" u="none" strike="noStrike" kern="1200" baseline="0" dirty="0" smtClean="0">
                          <a:solidFill>
                            <a:schemeClr val="tx1"/>
                          </a:solidFill>
                          <a:latin typeface="+mn-lt"/>
                          <a:ea typeface="+mn-ea"/>
                          <a:cs typeface="+mn-cs"/>
                        </a:rPr>
                        <a:t>flere</a:t>
                      </a:r>
                      <a:r>
                        <a:rPr lang="da-DK" sz="1800" b="0" i="0" u="none" strike="noStrike" kern="1200" baseline="0" dirty="0" smtClean="0">
                          <a:solidFill>
                            <a:schemeClr val="tx1"/>
                          </a:solidFill>
                          <a:latin typeface="+mn-lt"/>
                          <a:ea typeface="+mn-ea"/>
                          <a:cs typeface="+mn-cs"/>
                        </a:rPr>
                        <a:t> relevante aktiviteter</a:t>
                      </a: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F1"/>
                    </a:solidFill>
                  </a:tcPr>
                </a:tc>
                <a:extLst>
                  <a:ext uri="{0D108BD9-81ED-4DB2-BD59-A6C34878D82A}">
                    <a16:rowId xmlns:a16="http://schemas.microsoft.com/office/drawing/2014/main" val="1207201135"/>
                  </a:ext>
                </a:extLst>
              </a:tr>
              <a:tr h="432589">
                <a:tc>
                  <a:txBody>
                    <a:bodyPr/>
                    <a:lstStyle/>
                    <a:p>
                      <a:pPr algn="l"/>
                      <a:r>
                        <a:rPr lang="da-DK" sz="1800" b="1" i="0" u="none" strike="noStrike" kern="1200" baseline="0" dirty="0" smtClean="0">
                          <a:solidFill>
                            <a:schemeClr val="tx1"/>
                          </a:solidFill>
                          <a:latin typeface="+mn-lt"/>
                          <a:ea typeface="+mn-ea"/>
                          <a:cs typeface="+mn-cs"/>
                        </a:rPr>
                        <a:t>Højt</a:t>
                      </a:r>
                      <a:endParaRPr lang="da-DK"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F1"/>
                    </a:solidFill>
                  </a:tcPr>
                </a:tc>
                <a:tc>
                  <a:txBody>
                    <a:bodyPr/>
                    <a:lstStyle/>
                    <a:p>
                      <a:r>
                        <a:rPr lang="da-DK" sz="1800" b="1" i="0" u="none" strike="noStrike" kern="1200" baseline="0" dirty="0" smtClean="0">
                          <a:solidFill>
                            <a:schemeClr val="tx1"/>
                          </a:solidFill>
                          <a:latin typeface="+mn-lt"/>
                          <a:ea typeface="+mn-ea"/>
                          <a:cs typeface="+mn-cs"/>
                        </a:rPr>
                        <a:t>For det meste </a:t>
                      </a:r>
                      <a:r>
                        <a:rPr lang="da-DK" sz="1800" b="0" i="0" u="none" strike="noStrike" kern="1200" baseline="0" dirty="0" smtClean="0">
                          <a:solidFill>
                            <a:schemeClr val="tx1"/>
                          </a:solidFill>
                          <a:latin typeface="+mn-lt"/>
                          <a:ea typeface="+mn-ea"/>
                          <a:cs typeface="+mn-cs"/>
                        </a:rPr>
                        <a:t>behov for støtte til </a:t>
                      </a:r>
                      <a:r>
                        <a:rPr lang="da-DK" sz="1800" b="1" i="0" u="none" strike="noStrike" kern="1200" baseline="0" dirty="0" smtClean="0">
                          <a:solidFill>
                            <a:schemeClr val="tx1"/>
                          </a:solidFill>
                          <a:latin typeface="+mn-lt"/>
                          <a:ea typeface="+mn-ea"/>
                          <a:cs typeface="+mn-cs"/>
                        </a:rPr>
                        <a:t>de fleste </a:t>
                      </a:r>
                      <a:r>
                        <a:rPr lang="da-DK" sz="1800" b="0" i="0" u="none" strike="noStrike" kern="1200" baseline="0" dirty="0" smtClean="0">
                          <a:solidFill>
                            <a:schemeClr val="tx1"/>
                          </a:solidFill>
                          <a:latin typeface="+mn-lt"/>
                          <a:ea typeface="+mn-ea"/>
                          <a:cs typeface="+mn-cs"/>
                        </a:rPr>
                        <a:t>relevante aktiviteter</a:t>
                      </a: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F1"/>
                    </a:solidFill>
                  </a:tcPr>
                </a:tc>
                <a:extLst>
                  <a:ext uri="{0D108BD9-81ED-4DB2-BD59-A6C34878D82A}">
                    <a16:rowId xmlns:a16="http://schemas.microsoft.com/office/drawing/2014/main" val="588406291"/>
                  </a:ext>
                </a:extLst>
              </a:tr>
              <a:tr h="432589">
                <a:tc>
                  <a:txBody>
                    <a:bodyPr/>
                    <a:lstStyle/>
                    <a:p>
                      <a:pPr algn="l"/>
                      <a:r>
                        <a:rPr lang="da-DK" sz="1800" b="1" i="0" u="none" strike="noStrike" kern="1200" baseline="0" dirty="0" smtClean="0">
                          <a:solidFill>
                            <a:schemeClr val="tx1"/>
                          </a:solidFill>
                          <a:latin typeface="+mn-lt"/>
                          <a:ea typeface="+mn-ea"/>
                          <a:cs typeface="+mn-cs"/>
                        </a:rPr>
                        <a:t>Fuldstændigt</a:t>
                      </a:r>
                      <a:endParaRPr lang="da-DK"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F1"/>
                    </a:solidFill>
                  </a:tcPr>
                </a:tc>
                <a:tc>
                  <a:txBody>
                    <a:bodyPr/>
                    <a:lstStyle/>
                    <a:p>
                      <a:r>
                        <a:rPr lang="da-DK" sz="1800" b="1" i="0" u="none" strike="noStrike" kern="1200" baseline="0" dirty="0" smtClean="0">
                          <a:solidFill>
                            <a:schemeClr val="tx1"/>
                          </a:solidFill>
                          <a:latin typeface="+mn-lt"/>
                          <a:ea typeface="+mn-ea"/>
                          <a:cs typeface="+mn-cs"/>
                        </a:rPr>
                        <a:t>Næsten altid </a:t>
                      </a:r>
                      <a:r>
                        <a:rPr lang="da-DK" sz="1800" b="0" i="0" u="none" strike="noStrike" kern="1200" baseline="0" dirty="0" smtClean="0">
                          <a:solidFill>
                            <a:schemeClr val="tx1"/>
                          </a:solidFill>
                          <a:latin typeface="+mn-lt"/>
                          <a:ea typeface="+mn-ea"/>
                          <a:cs typeface="+mn-cs"/>
                        </a:rPr>
                        <a:t>eller </a:t>
                      </a:r>
                      <a:r>
                        <a:rPr lang="da-DK" sz="1800" b="1" i="0" u="none" strike="noStrike" kern="1200" baseline="0" dirty="0" smtClean="0">
                          <a:solidFill>
                            <a:schemeClr val="tx1"/>
                          </a:solidFill>
                          <a:latin typeface="+mn-lt"/>
                          <a:ea typeface="+mn-ea"/>
                          <a:cs typeface="+mn-cs"/>
                        </a:rPr>
                        <a:t>altid </a:t>
                      </a:r>
                      <a:r>
                        <a:rPr lang="da-DK" sz="1800" b="0" i="0" u="none" strike="noStrike" kern="1200" baseline="0" dirty="0" smtClean="0">
                          <a:solidFill>
                            <a:schemeClr val="tx1"/>
                          </a:solidFill>
                          <a:latin typeface="+mn-lt"/>
                          <a:ea typeface="+mn-ea"/>
                          <a:cs typeface="+mn-cs"/>
                        </a:rPr>
                        <a:t>behov for støtte til </a:t>
                      </a:r>
                      <a:r>
                        <a:rPr lang="da-DK" sz="1800" b="1" i="0" u="none" strike="noStrike" kern="1200" baseline="0" dirty="0" smtClean="0">
                          <a:solidFill>
                            <a:schemeClr val="tx1"/>
                          </a:solidFill>
                          <a:latin typeface="+mn-lt"/>
                          <a:ea typeface="+mn-ea"/>
                          <a:cs typeface="+mn-cs"/>
                        </a:rPr>
                        <a:t>alle </a:t>
                      </a:r>
                      <a:r>
                        <a:rPr lang="da-DK" sz="1800" b="0" i="0" u="none" strike="noStrike" kern="1200" baseline="0" dirty="0" smtClean="0">
                          <a:solidFill>
                            <a:schemeClr val="tx1"/>
                          </a:solidFill>
                          <a:latin typeface="+mn-lt"/>
                          <a:ea typeface="+mn-ea"/>
                          <a:cs typeface="+mn-cs"/>
                        </a:rPr>
                        <a:t>relevante aktiviteter</a:t>
                      </a: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F1"/>
                    </a:solidFill>
                  </a:tcPr>
                </a:tc>
                <a:extLst>
                  <a:ext uri="{0D108BD9-81ED-4DB2-BD59-A6C34878D82A}">
                    <a16:rowId xmlns:a16="http://schemas.microsoft.com/office/drawing/2014/main" val="1154816457"/>
                  </a:ext>
                </a:extLst>
              </a:tr>
            </a:tbl>
          </a:graphicData>
        </a:graphic>
      </p:graphicFrame>
      <p:sp>
        <p:nvSpPr>
          <p:cNvPr id="8" name="Tekstfelt 7"/>
          <p:cNvSpPr txBox="1"/>
          <p:nvPr/>
        </p:nvSpPr>
        <p:spPr>
          <a:xfrm>
            <a:off x="831927" y="1340768"/>
            <a:ext cx="3247849" cy="3046988"/>
          </a:xfrm>
          <a:prstGeom prst="rect">
            <a:avLst/>
          </a:prstGeom>
          <a:noFill/>
        </p:spPr>
        <p:txBody>
          <a:bodyPr wrap="square" lIns="0" tIns="0" rIns="0" bIns="0" rtlCol="0">
            <a:spAutoFit/>
          </a:bodyPr>
          <a:lstStyle/>
          <a:p>
            <a:pPr marL="285750" indent="-285750">
              <a:buFont typeface="Arial" panose="020B0604020202020204" pitchFamily="34" charset="0"/>
              <a:buChar char="•"/>
            </a:pPr>
            <a:r>
              <a:rPr lang="da-DK" dirty="0" smtClean="0"/>
              <a:t>Angives i </a:t>
            </a:r>
            <a:r>
              <a:rPr lang="da-DK" dirty="0"/>
              <a:t>forhold til den </a:t>
            </a:r>
            <a:r>
              <a:rPr lang="da-DK" b="1" dirty="0"/>
              <a:t>aktuelle sag</a:t>
            </a:r>
            <a:r>
              <a:rPr lang="da-DK" dirty="0"/>
              <a:t> og den indsats, </a:t>
            </a:r>
            <a:r>
              <a:rPr lang="da-DK" dirty="0" smtClean="0"/>
              <a:t>der </a:t>
            </a:r>
            <a:r>
              <a:rPr lang="da-DK" dirty="0"/>
              <a:t>skal </a:t>
            </a:r>
            <a:r>
              <a:rPr lang="da-DK" dirty="0" smtClean="0"/>
              <a:t>træffes </a:t>
            </a:r>
            <a:r>
              <a:rPr lang="da-DK" dirty="0"/>
              <a:t>afgørelse om</a:t>
            </a:r>
            <a:r>
              <a:rPr lang="da-DK" dirty="0" smtClean="0"/>
              <a:t>.</a:t>
            </a:r>
          </a:p>
          <a:p>
            <a:endParaRPr lang="da-DK" dirty="0" smtClean="0"/>
          </a:p>
          <a:p>
            <a:pPr marL="285750" indent="-285750">
              <a:buFont typeface="Arial" panose="020B0604020202020204" pitchFamily="34" charset="0"/>
              <a:buChar char="•"/>
            </a:pPr>
            <a:r>
              <a:rPr lang="da-DK" dirty="0" smtClean="0"/>
              <a:t>Samme </a:t>
            </a:r>
            <a:r>
              <a:rPr lang="da-DK" dirty="0"/>
              <a:t>borger vil altså kunne have </a:t>
            </a:r>
            <a:r>
              <a:rPr lang="da-DK" b="1" dirty="0"/>
              <a:t>flere</a:t>
            </a:r>
            <a:r>
              <a:rPr lang="da-DK" dirty="0"/>
              <a:t> og eventuelt </a:t>
            </a:r>
            <a:r>
              <a:rPr lang="da-DK" b="1" dirty="0"/>
              <a:t>forskellige</a:t>
            </a:r>
            <a:r>
              <a:rPr lang="da-DK" dirty="0"/>
              <a:t> angivelser af støttebehov, hvis borgeren har flere aktive sager. </a:t>
            </a:r>
            <a:endParaRPr lang="da-DK" sz="1100" dirty="0" smtClean="0"/>
          </a:p>
        </p:txBody>
      </p:sp>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115</a:t>
            </a:fld>
            <a:endParaRPr lang="da-DK" sz="1800" b="1" dirty="0">
              <a:solidFill>
                <a:srgbClr val="C00000"/>
              </a:solidFill>
            </a:endParaRPr>
          </a:p>
        </p:txBody>
      </p:sp>
    </p:spTree>
    <p:extLst>
      <p:ext uri="{BB962C8B-B14F-4D97-AF65-F5344CB8AC3E}">
        <p14:creationId xmlns:p14="http://schemas.microsoft.com/office/powerpoint/2010/main" val="47886625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664551"/>
            <a:ext cx="5257802" cy="4212375"/>
          </a:xfrm>
        </p:spPr>
        <p:txBody>
          <a:bodyPr>
            <a:normAutofit/>
          </a:bodyPr>
          <a:lstStyle/>
          <a:p>
            <a:pPr marL="0" indent="0">
              <a:buNone/>
            </a:pPr>
            <a:r>
              <a:rPr lang="da-DK" b="1" dirty="0" smtClean="0"/>
              <a:t>Materialer: </a:t>
            </a:r>
          </a:p>
          <a:p>
            <a:r>
              <a:rPr lang="da-DK" dirty="0"/>
              <a:t>Metodehåndbogen side </a:t>
            </a:r>
            <a:r>
              <a:rPr lang="da-DK" dirty="0" smtClean="0"/>
              <a:t>117-119</a:t>
            </a:r>
            <a:endParaRPr lang="da-DK" dirty="0"/>
          </a:p>
          <a:p>
            <a:r>
              <a:rPr lang="da-DK" dirty="0"/>
              <a:t>Øvelsesark </a:t>
            </a:r>
            <a:r>
              <a:rPr lang="da-DK" dirty="0" smtClean="0"/>
              <a:t>3A eller </a:t>
            </a:r>
            <a:r>
              <a:rPr lang="da-DK" dirty="0"/>
              <a:t>3B </a:t>
            </a:r>
            <a:r>
              <a:rPr lang="da-DK" dirty="0" smtClean="0"/>
              <a:t>- </a:t>
            </a:r>
            <a:r>
              <a:rPr lang="da-DK" dirty="0"/>
              <a:t>Delvist udfyldt </a:t>
            </a:r>
            <a:r>
              <a:rPr lang="da-DK" i="1" dirty="0"/>
              <a:t>Sagsvurdering</a:t>
            </a:r>
          </a:p>
          <a:p>
            <a:r>
              <a:rPr lang="da-DK" dirty="0"/>
              <a:t>Case </a:t>
            </a:r>
            <a:r>
              <a:rPr lang="da-DK" dirty="0" smtClean="0"/>
              <a:t>A eller B</a:t>
            </a:r>
            <a:endParaRPr lang="da-DK" dirty="0"/>
          </a:p>
          <a:p>
            <a:pPr lvl="1"/>
            <a:endParaRPr lang="da-DK" dirty="0" smtClean="0"/>
          </a:p>
          <a:p>
            <a:endParaRPr lang="da-DK" b="1" dirty="0" smtClean="0"/>
          </a:p>
          <a:p>
            <a:pPr marL="0" indent="0">
              <a:buNone/>
            </a:pPr>
            <a:r>
              <a:rPr lang="da-DK" b="1" dirty="0" smtClean="0"/>
              <a:t>Opgave:</a:t>
            </a:r>
          </a:p>
          <a:p>
            <a:pPr marL="0" indent="0">
              <a:buNone/>
            </a:pPr>
            <a:r>
              <a:rPr lang="da-DK" i="0" dirty="0" smtClean="0"/>
              <a:t>Angiv:</a:t>
            </a:r>
          </a:p>
          <a:p>
            <a:r>
              <a:rPr lang="da-DK" i="1" dirty="0" smtClean="0"/>
              <a:t>Borgerens aktuelle støttebehov </a:t>
            </a:r>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116</a:t>
            </a:fld>
            <a:endParaRPr lang="da-DK" dirty="0"/>
          </a:p>
        </p:txBody>
      </p:sp>
      <p:sp>
        <p:nvSpPr>
          <p:cNvPr id="6" name="Titel 5"/>
          <p:cNvSpPr>
            <a:spLocks noGrp="1"/>
          </p:cNvSpPr>
          <p:nvPr>
            <p:ph type="title"/>
          </p:nvPr>
        </p:nvSpPr>
        <p:spPr>
          <a:xfrm>
            <a:off x="838200" y="360000"/>
            <a:ext cx="10515600" cy="1080000"/>
          </a:xfrm>
        </p:spPr>
        <p:txBody>
          <a:bodyPr/>
          <a:lstStyle/>
          <a:p>
            <a:r>
              <a:rPr lang="da-DK" dirty="0" smtClean="0">
                <a:latin typeface="Trebuchet MS" panose="020B0603020202020204" pitchFamily="34" charset="0"/>
              </a:rPr>
              <a:t>Øvelse 3.5: Angivelse af borgerens støttebehov</a:t>
            </a:r>
            <a:endParaRPr lang="da-DK" dirty="0">
              <a:latin typeface="Trebuchet MS" panose="020B0603020202020204" pitchFamily="34" charset="0"/>
            </a:endParaRPr>
          </a:p>
        </p:txBody>
      </p:sp>
      <p:pic>
        <p:nvPicPr>
          <p:cNvPr id="7" name="Pladsholder til billede 8"/>
          <p:cNvPicPr>
            <a:picLocks noGrp="1" noChangeAspect="1"/>
          </p:cNvPicPr>
          <p:nvPr>
            <p:ph type="pic" sz="quarter" idx="17"/>
          </p:nvPr>
        </p:nvPicPr>
        <p:blipFill>
          <a:blip r:embed="rId3"/>
          <a:srcRect l="10956" r="10956"/>
          <a:stretch>
            <a:fillRect/>
          </a:stretch>
        </p:blipFill>
        <p:spPr>
          <a:xfrm>
            <a:off x="6433458" y="1645220"/>
            <a:ext cx="4943628" cy="4231705"/>
          </a:xfrm>
          <a:prstGeom prst="rect">
            <a:avLst/>
          </a:prstGeom>
        </p:spPr>
      </p:pic>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116</a:t>
            </a:fld>
            <a:endParaRPr lang="da-DK" sz="1800" b="1" dirty="0">
              <a:solidFill>
                <a:srgbClr val="C00000"/>
              </a:solidFill>
            </a:endParaRPr>
          </a:p>
        </p:txBody>
      </p:sp>
    </p:spTree>
    <p:extLst>
      <p:ext uri="{BB962C8B-B14F-4D97-AF65-F5344CB8AC3E}">
        <p14:creationId xmlns:p14="http://schemas.microsoft.com/office/powerpoint/2010/main" val="396004244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117</a:t>
            </a:fld>
            <a:endParaRPr lang="da-DK" dirty="0"/>
          </a:p>
        </p:txBody>
      </p:sp>
      <p:sp>
        <p:nvSpPr>
          <p:cNvPr id="7" name="Titel 5"/>
          <p:cNvSpPr>
            <a:spLocks noGrp="1"/>
          </p:cNvSpPr>
          <p:nvPr>
            <p:ph type="title"/>
          </p:nvPr>
        </p:nvSpPr>
        <p:spPr>
          <a:xfrm>
            <a:off x="838198" y="360000"/>
            <a:ext cx="10515601" cy="1080000"/>
          </a:xfrm>
          <a:solidFill>
            <a:srgbClr val="466B47"/>
          </a:solidFill>
        </p:spPr>
        <p:txBody>
          <a:bodyPr/>
          <a:lstStyle/>
          <a:p>
            <a:r>
              <a:rPr lang="da-DK" b="0" dirty="0" smtClean="0">
                <a:solidFill>
                  <a:schemeClr val="bg1"/>
                </a:solidFill>
                <a:latin typeface="Trebuchet MS" panose="020B0603020202020204" pitchFamily="34" charset="0"/>
              </a:rPr>
              <a:t>Overblik over felter i redskabet </a:t>
            </a:r>
            <a:r>
              <a:rPr lang="da-DK" b="0" i="1" dirty="0" smtClean="0">
                <a:solidFill>
                  <a:schemeClr val="bg1"/>
                </a:solidFill>
                <a:latin typeface="Trebuchet MS" panose="020B0603020202020204" pitchFamily="34" charset="0"/>
              </a:rPr>
              <a:t>Udredning –Sagsvurdering</a:t>
            </a:r>
            <a:r>
              <a:rPr lang="da-DK" b="0" dirty="0" smtClean="0">
                <a:solidFill>
                  <a:schemeClr val="bg1"/>
                </a:solidFill>
                <a:latin typeface="Trebuchet MS" panose="020B0603020202020204" pitchFamily="34" charset="0"/>
              </a:rPr>
              <a:t> 1:2</a:t>
            </a:r>
            <a:endParaRPr lang="da-DK" b="0" dirty="0">
              <a:solidFill>
                <a:schemeClr val="bg1"/>
              </a:solidFill>
              <a:latin typeface="Trebuchet MS" panose="020B0603020202020204" pitchFamily="34" charset="0"/>
            </a:endParaRPr>
          </a:p>
        </p:txBody>
      </p:sp>
      <p:sp>
        <p:nvSpPr>
          <p:cNvPr id="12"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117</a:t>
            </a:fld>
            <a:endParaRPr lang="da-DK" sz="1800" b="1" dirty="0">
              <a:solidFill>
                <a:srgbClr val="C00000"/>
              </a:solidFill>
            </a:endParaRPr>
          </a:p>
        </p:txBody>
      </p:sp>
      <p:graphicFrame>
        <p:nvGraphicFramePr>
          <p:cNvPr id="13" name="Tabel 7">
            <a:extLst>
              <a:ext uri="{FF2B5EF4-FFF2-40B4-BE49-F238E27FC236}">
                <a16:creationId xmlns:a16="http://schemas.microsoft.com/office/drawing/2014/main" id="{ECE18D24-73D4-480A-B676-733F1B1958C9}"/>
              </a:ext>
            </a:extLst>
          </p:cNvPr>
          <p:cNvGraphicFramePr>
            <a:graphicFrameLocks noGrp="1"/>
          </p:cNvGraphicFramePr>
          <p:nvPr>
            <p:extLst>
              <p:ext uri="{D42A27DB-BD31-4B8C-83A1-F6EECF244321}">
                <p14:modId xmlns:p14="http://schemas.microsoft.com/office/powerpoint/2010/main" val="2872408648"/>
              </p:ext>
            </p:extLst>
          </p:nvPr>
        </p:nvGraphicFramePr>
        <p:xfrm>
          <a:off x="838198" y="1601736"/>
          <a:ext cx="10515601" cy="4572000"/>
        </p:xfrm>
        <a:graphic>
          <a:graphicData uri="http://schemas.openxmlformats.org/drawingml/2006/table">
            <a:tbl>
              <a:tblPr firstRow="1" bandRow="1"/>
              <a:tblGrid>
                <a:gridCol w="3544550">
                  <a:extLst>
                    <a:ext uri="{9D8B030D-6E8A-4147-A177-3AD203B41FA5}">
                      <a16:colId xmlns:a16="http://schemas.microsoft.com/office/drawing/2014/main" val="1309198097"/>
                    </a:ext>
                  </a:extLst>
                </a:gridCol>
                <a:gridCol w="3466613">
                  <a:extLst>
                    <a:ext uri="{9D8B030D-6E8A-4147-A177-3AD203B41FA5}">
                      <a16:colId xmlns:a16="http://schemas.microsoft.com/office/drawing/2014/main" val="2074513480"/>
                    </a:ext>
                  </a:extLst>
                </a:gridCol>
                <a:gridCol w="3504438">
                  <a:extLst>
                    <a:ext uri="{9D8B030D-6E8A-4147-A177-3AD203B41FA5}">
                      <a16:colId xmlns:a16="http://schemas.microsoft.com/office/drawing/2014/main" val="3236919207"/>
                    </a:ext>
                  </a:extLst>
                </a:gridCol>
              </a:tblGrid>
              <a:tr h="347911">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l"/>
                      <a:r>
                        <a:rPr lang="da-DK" sz="1800" dirty="0" smtClean="0">
                          <a:solidFill>
                            <a:schemeClr val="bg1"/>
                          </a:solidFill>
                          <a:latin typeface="+mn-lt"/>
                        </a:rPr>
                        <a:t>Vurdering af borgerens</a:t>
                      </a:r>
                      <a:r>
                        <a:rPr lang="da-DK" sz="1800" baseline="0" dirty="0" smtClean="0">
                          <a:solidFill>
                            <a:schemeClr val="bg1"/>
                          </a:solidFill>
                          <a:latin typeface="+mn-lt"/>
                        </a:rPr>
                        <a:t> situation</a:t>
                      </a:r>
                      <a:endParaRPr lang="da-DK" sz="1800" dirty="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B893"/>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1800" b="1" dirty="0" smtClean="0">
                          <a:solidFill>
                            <a:schemeClr val="bg1"/>
                          </a:solidFill>
                          <a:latin typeface="+mn-lt"/>
                        </a:rPr>
                        <a:t>Indsatsformål og -mål</a:t>
                      </a:r>
                    </a:p>
                    <a:p>
                      <a:pPr algn="l"/>
                      <a:endParaRPr lang="da-DK" sz="1800" dirty="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B893"/>
                    </a:solidFill>
                  </a:tcPr>
                </a:tc>
                <a:tc>
                  <a:txBody>
                    <a:bodyPr/>
                    <a:lstStyle/>
                    <a:p>
                      <a:pPr algn="l"/>
                      <a:r>
                        <a:rPr lang="da-DK" sz="1800" b="1" dirty="0" smtClean="0">
                          <a:solidFill>
                            <a:schemeClr val="bg1"/>
                          </a:solidFill>
                          <a:latin typeface="+mn-lt"/>
                        </a:rPr>
                        <a:t>Vurdering af støttebehov og målgruppe</a:t>
                      </a:r>
                      <a:endParaRPr lang="da-DK" sz="1800" b="1" dirty="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B893"/>
                    </a:solidFill>
                  </a:tcPr>
                </a:tc>
                <a:extLst>
                  <a:ext uri="{0D108BD9-81ED-4DB2-BD59-A6C34878D82A}">
                    <a16:rowId xmlns:a16="http://schemas.microsoft.com/office/drawing/2014/main" val="2390314934"/>
                  </a:ext>
                </a:extLst>
              </a:tr>
              <a:tr h="365969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Årsag til sagsåbning</a:t>
                      </a:r>
                    </a:p>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Borgerens eventuelle lægefaglige diagnoser</a:t>
                      </a:r>
                    </a:p>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Borgerens ønsker for fremtiden</a:t>
                      </a:r>
                    </a:p>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Formålet med udredningen</a:t>
                      </a:r>
                    </a:p>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Klar sag</a:t>
                      </a:r>
                    </a:p>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Valg af ydelse ved klar sag</a:t>
                      </a:r>
                    </a:p>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Valg af tilbud ved klar sag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b="1" dirty="0" smtClean="0">
                          <a:latin typeface="+mn-lt"/>
                        </a:rPr>
                        <a:t>Vurdering </a:t>
                      </a:r>
                      <a:r>
                        <a:rPr lang="da-DK" sz="1800" b="1" dirty="0">
                          <a:latin typeface="+mn-lt"/>
                        </a:rPr>
                        <a:t>af borgerens situation</a:t>
                      </a:r>
                    </a:p>
                    <a:p>
                      <a:endParaRPr lang="da-DK" sz="1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8DC"/>
                    </a:solidFill>
                  </a:tcPr>
                </a:tc>
                <a:tc>
                  <a:txBody>
                    <a:bodyPr/>
                    <a:lstStyle/>
                    <a:p>
                      <a:pPr marL="285750" indent="-285750">
                        <a:buFont typeface="Arial" panose="020B0604020202020204" pitchFamily="34" charset="0"/>
                        <a:buChar char="•"/>
                      </a:pPr>
                      <a:r>
                        <a:rPr lang="da-DK" sz="1800" kern="1200" dirty="0" smtClean="0">
                          <a:solidFill>
                            <a:schemeClr val="dk1"/>
                          </a:solidFill>
                          <a:latin typeface="+mn-lt"/>
                          <a:ea typeface="+mn-ea"/>
                          <a:cs typeface="+mn-cs"/>
                        </a:rPr>
                        <a:t>Indsatsformål</a:t>
                      </a:r>
                    </a:p>
                    <a:p>
                      <a:pPr marL="285750" indent="-285750">
                        <a:buFont typeface="Arial" panose="020B0604020202020204" pitchFamily="34" charset="0"/>
                        <a:buChar char="•"/>
                      </a:pPr>
                      <a:r>
                        <a:rPr lang="da-DK" sz="1800" kern="1200" dirty="0" smtClean="0">
                          <a:solidFill>
                            <a:schemeClr val="dk1"/>
                          </a:solidFill>
                          <a:latin typeface="+mn-lt"/>
                          <a:ea typeface="+mn-ea"/>
                          <a:cs typeface="+mn-cs"/>
                        </a:rPr>
                        <a:t>Borgerens målformulering (x-n)</a:t>
                      </a:r>
                    </a:p>
                    <a:p>
                      <a:pPr marL="285750" indent="-285750">
                        <a:buFont typeface="Arial" panose="020B0604020202020204" pitchFamily="34" charset="0"/>
                        <a:buChar char="•"/>
                      </a:pPr>
                      <a:r>
                        <a:rPr lang="da-DK" sz="1800" b="1" kern="1200" dirty="0" smtClean="0">
                          <a:solidFill>
                            <a:schemeClr val="tx1"/>
                          </a:solidFill>
                          <a:latin typeface="+mn-lt"/>
                          <a:ea typeface="+mn-ea"/>
                          <a:cs typeface="+mn-cs"/>
                        </a:rPr>
                        <a:t>Måltype</a:t>
                      </a:r>
                    </a:p>
                    <a:p>
                      <a:pPr marL="285750" indent="-285750">
                        <a:buFont typeface="Arial" panose="020B0604020202020204" pitchFamily="34" charset="0"/>
                        <a:buChar char="•"/>
                      </a:pPr>
                      <a:r>
                        <a:rPr lang="da-DK" sz="1800" b="1" kern="1200" dirty="0" smtClean="0">
                          <a:solidFill>
                            <a:schemeClr val="tx1"/>
                          </a:solidFill>
                          <a:latin typeface="+mn-lt"/>
                          <a:ea typeface="+mn-ea"/>
                          <a:cs typeface="+mn-cs"/>
                        </a:rPr>
                        <a:t>Primært udredningstema</a:t>
                      </a:r>
                    </a:p>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Aktuelt funktionsevneniveau</a:t>
                      </a:r>
                    </a:p>
                    <a:p>
                      <a:pPr marL="285750" indent="-285750">
                        <a:buFont typeface="Arial" panose="020B0604020202020204" pitchFamily="34" charset="0"/>
                        <a:buChar char="•"/>
                      </a:pPr>
                      <a:r>
                        <a:rPr lang="da-DK" sz="1800" b="1" kern="1200" dirty="0" smtClean="0">
                          <a:solidFill>
                            <a:schemeClr val="tx1"/>
                          </a:solidFill>
                          <a:latin typeface="+mn-lt"/>
                          <a:ea typeface="+mn-ea"/>
                          <a:cs typeface="+mn-cs"/>
                        </a:rPr>
                        <a:t>Forventet funktionsevneniveau</a:t>
                      </a:r>
                    </a:p>
                    <a:p>
                      <a:pPr marL="285750" indent="-285750">
                        <a:buFont typeface="Arial" panose="020B0604020202020204" pitchFamily="34" charset="0"/>
                        <a:buChar char="•"/>
                      </a:pPr>
                      <a:r>
                        <a:rPr lang="da-DK" sz="1800" b="0" kern="1200" dirty="0" smtClean="0">
                          <a:solidFill>
                            <a:schemeClr val="tx1"/>
                          </a:solidFill>
                          <a:latin typeface="+mn-lt"/>
                          <a:ea typeface="+mn-ea"/>
                          <a:cs typeface="+mn-cs"/>
                        </a:rPr>
                        <a:t>Opfølgning på indsatsmål</a:t>
                      </a:r>
                    </a:p>
                    <a:p>
                      <a:pPr marL="285750" indent="-285750">
                        <a:buFont typeface="Arial" panose="020B0604020202020204" pitchFamily="34" charset="0"/>
                        <a:buChar char="•"/>
                      </a:pPr>
                      <a:r>
                        <a:rPr lang="da-DK" sz="1800" b="1" kern="1200" dirty="0" smtClean="0">
                          <a:solidFill>
                            <a:schemeClr val="dk1"/>
                          </a:solidFill>
                          <a:latin typeface="+mn-lt"/>
                          <a:ea typeface="+mn-ea"/>
                          <a:cs typeface="+mn-cs"/>
                        </a:rPr>
                        <a:t>Ansvarlig for opfølgning på indsatsmål</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b="1" kern="1200" dirty="0" smtClean="0">
                          <a:solidFill>
                            <a:schemeClr val="tx1"/>
                          </a:solidFill>
                          <a:latin typeface="+mn-lt"/>
                          <a:ea typeface="+mn-ea"/>
                          <a:cs typeface="+mn-cs"/>
                        </a:rPr>
                        <a:t>Andre relaterede udredningstemaer</a:t>
                      </a:r>
                    </a:p>
                    <a:p>
                      <a:endParaRPr lang="da-DK"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8DC"/>
                    </a:solidFill>
                  </a:tcPr>
                </a:tc>
                <a:tc>
                  <a:txBody>
                    <a:bodyPr/>
                    <a:lstStyle/>
                    <a:p>
                      <a:pPr marL="285750" indent="-285750">
                        <a:buFont typeface="Arial" panose="020B0604020202020204" pitchFamily="34" charset="0"/>
                        <a:buChar char="•"/>
                      </a:pPr>
                      <a:r>
                        <a:rPr lang="da-DK" sz="1800" b="1" dirty="0" smtClean="0">
                          <a:latin typeface="+mn-lt"/>
                        </a:rPr>
                        <a:t>Vurdering af borgerens støttebehov og indsats</a:t>
                      </a:r>
                    </a:p>
                    <a:p>
                      <a:pPr marL="285750" indent="-285750">
                        <a:buFont typeface="Arial" panose="020B0604020202020204" pitchFamily="34" charset="0"/>
                        <a:buChar char="•"/>
                      </a:pPr>
                      <a:r>
                        <a:rPr lang="da-DK" sz="1800" b="0" dirty="0" smtClean="0">
                          <a:latin typeface="+mn-lt"/>
                        </a:rPr>
                        <a:t>Begrundelse for afgørelse</a:t>
                      </a:r>
                    </a:p>
                    <a:p>
                      <a:pPr marL="285750" indent="-285750">
                        <a:buFont typeface="Arial" panose="020B0604020202020204" pitchFamily="34" charset="0"/>
                        <a:buChar char="•"/>
                      </a:pPr>
                      <a:r>
                        <a:rPr lang="da-DK" sz="1800" b="1" dirty="0" smtClean="0">
                          <a:latin typeface="+mn-lt"/>
                        </a:rPr>
                        <a:t>Indsatser i civilsamfundet</a:t>
                      </a:r>
                    </a:p>
                    <a:p>
                      <a:pPr marL="285750" indent="-285750">
                        <a:buFont typeface="Arial" panose="020B0604020202020204" pitchFamily="34" charset="0"/>
                        <a:buChar char="•"/>
                      </a:pPr>
                      <a:r>
                        <a:rPr lang="da-DK" sz="1800" b="1" dirty="0" smtClean="0">
                          <a:latin typeface="+mn-lt"/>
                        </a:rPr>
                        <a:t>Borgerens perspektiv på indsatsen</a:t>
                      </a:r>
                    </a:p>
                    <a:p>
                      <a:pPr marL="285750" indent="-285750">
                        <a:buFont typeface="Arial" panose="020B0604020202020204" pitchFamily="34" charset="0"/>
                        <a:buChar char="•"/>
                      </a:pPr>
                      <a:r>
                        <a:rPr lang="da-DK" sz="1800" b="1" dirty="0" smtClean="0">
                          <a:latin typeface="+mn-lt"/>
                        </a:rPr>
                        <a:t>Borgerens ressourcer i forhold til indsatsen</a:t>
                      </a:r>
                    </a:p>
                    <a:p>
                      <a:pPr marL="285750" indent="-285750">
                        <a:buFont typeface="Arial" panose="020B0604020202020204" pitchFamily="34" charset="0"/>
                        <a:buChar char="•"/>
                      </a:pPr>
                      <a:r>
                        <a:rPr lang="da-DK" sz="1800" b="1" dirty="0" smtClean="0">
                          <a:solidFill>
                            <a:schemeClr val="tx1"/>
                          </a:solidFill>
                          <a:latin typeface="+mn-lt"/>
                        </a:rPr>
                        <a:t>Borgerens primære målgruppe</a:t>
                      </a:r>
                    </a:p>
                    <a:p>
                      <a:pPr marL="285750" indent="-285750">
                        <a:buFont typeface="Arial" panose="020B0604020202020204" pitchFamily="34" charset="0"/>
                        <a:buChar char="•"/>
                      </a:pPr>
                      <a:r>
                        <a:rPr lang="da-DK" sz="1800" b="1" dirty="0" smtClean="0">
                          <a:solidFill>
                            <a:schemeClr val="tx1"/>
                          </a:solidFill>
                          <a:latin typeface="+mn-lt"/>
                        </a:rPr>
                        <a:t>Borgerens øvrige målgrupper</a:t>
                      </a:r>
                    </a:p>
                    <a:p>
                      <a:endParaRPr lang="da-DK"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8DC"/>
                    </a:solidFill>
                  </a:tcPr>
                </a:tc>
                <a:extLst>
                  <a:ext uri="{0D108BD9-81ED-4DB2-BD59-A6C34878D82A}">
                    <a16:rowId xmlns:a16="http://schemas.microsoft.com/office/drawing/2014/main" val="3651492001"/>
                  </a:ext>
                </a:extLst>
              </a:tr>
            </a:tbl>
          </a:graphicData>
        </a:graphic>
      </p:graphicFrame>
    </p:spTree>
    <p:extLst>
      <p:ext uri="{BB962C8B-B14F-4D97-AF65-F5344CB8AC3E}">
        <p14:creationId xmlns:p14="http://schemas.microsoft.com/office/powerpoint/2010/main" val="25691309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118</a:t>
            </a:fld>
            <a:endParaRPr lang="da-DK" dirty="0"/>
          </a:p>
        </p:txBody>
      </p:sp>
      <p:sp>
        <p:nvSpPr>
          <p:cNvPr id="7" name="Titel 5"/>
          <p:cNvSpPr>
            <a:spLocks noGrp="1"/>
          </p:cNvSpPr>
          <p:nvPr>
            <p:ph type="title"/>
          </p:nvPr>
        </p:nvSpPr>
        <p:spPr>
          <a:xfrm>
            <a:off x="838198" y="360000"/>
            <a:ext cx="10515601" cy="1080000"/>
          </a:xfrm>
          <a:solidFill>
            <a:srgbClr val="466B47"/>
          </a:solidFill>
        </p:spPr>
        <p:txBody>
          <a:bodyPr/>
          <a:lstStyle/>
          <a:p>
            <a:r>
              <a:rPr lang="da-DK" b="0" dirty="0" smtClean="0">
                <a:solidFill>
                  <a:schemeClr val="bg1"/>
                </a:solidFill>
                <a:latin typeface="Trebuchet MS" panose="020B0603020202020204" pitchFamily="34" charset="0"/>
              </a:rPr>
              <a:t>Overblik over felter i redskabet </a:t>
            </a:r>
            <a:r>
              <a:rPr lang="da-DK" b="0" i="1" dirty="0" smtClean="0">
                <a:solidFill>
                  <a:schemeClr val="bg1"/>
                </a:solidFill>
                <a:latin typeface="Trebuchet MS" panose="020B0603020202020204" pitchFamily="34" charset="0"/>
              </a:rPr>
              <a:t>Udredning –Sagsvurdering </a:t>
            </a:r>
            <a:r>
              <a:rPr lang="da-DK" b="0" dirty="0" smtClean="0">
                <a:solidFill>
                  <a:schemeClr val="bg1"/>
                </a:solidFill>
                <a:latin typeface="Trebuchet MS" panose="020B0603020202020204" pitchFamily="34" charset="0"/>
              </a:rPr>
              <a:t>2:2</a:t>
            </a:r>
            <a:endParaRPr lang="da-DK" b="0" dirty="0">
              <a:solidFill>
                <a:schemeClr val="bg1"/>
              </a:solidFill>
              <a:latin typeface="Trebuchet MS" panose="020B0603020202020204" pitchFamily="34" charset="0"/>
            </a:endParaRPr>
          </a:p>
        </p:txBody>
      </p:sp>
      <p:sp>
        <p:nvSpPr>
          <p:cNvPr id="12"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118</a:t>
            </a:fld>
            <a:endParaRPr lang="da-DK" sz="1800" b="1" dirty="0">
              <a:solidFill>
                <a:srgbClr val="C00000"/>
              </a:solidFill>
            </a:endParaRPr>
          </a:p>
        </p:txBody>
      </p:sp>
      <p:graphicFrame>
        <p:nvGraphicFramePr>
          <p:cNvPr id="13" name="Tabel 7">
            <a:extLst>
              <a:ext uri="{FF2B5EF4-FFF2-40B4-BE49-F238E27FC236}">
                <a16:creationId xmlns:a16="http://schemas.microsoft.com/office/drawing/2014/main" id="{ECE18D24-73D4-480A-B676-733F1B1958C9}"/>
              </a:ext>
            </a:extLst>
          </p:cNvPr>
          <p:cNvGraphicFramePr>
            <a:graphicFrameLocks noGrp="1"/>
          </p:cNvGraphicFramePr>
          <p:nvPr>
            <p:extLst>
              <p:ext uri="{D42A27DB-BD31-4B8C-83A1-F6EECF244321}">
                <p14:modId xmlns:p14="http://schemas.microsoft.com/office/powerpoint/2010/main" val="1627653987"/>
              </p:ext>
            </p:extLst>
          </p:nvPr>
        </p:nvGraphicFramePr>
        <p:xfrm>
          <a:off x="818990" y="1574997"/>
          <a:ext cx="10534809" cy="4572000"/>
        </p:xfrm>
        <a:graphic>
          <a:graphicData uri="http://schemas.openxmlformats.org/drawingml/2006/table">
            <a:tbl>
              <a:tblPr firstRow="1" bandRow="1"/>
              <a:tblGrid>
                <a:gridCol w="2900748">
                  <a:extLst>
                    <a:ext uri="{9D8B030D-6E8A-4147-A177-3AD203B41FA5}">
                      <a16:colId xmlns:a16="http://schemas.microsoft.com/office/drawing/2014/main" val="2607219797"/>
                    </a:ext>
                  </a:extLst>
                </a:gridCol>
                <a:gridCol w="4122458">
                  <a:extLst>
                    <a:ext uri="{9D8B030D-6E8A-4147-A177-3AD203B41FA5}">
                      <a16:colId xmlns:a16="http://schemas.microsoft.com/office/drawing/2014/main" val="411048300"/>
                    </a:ext>
                  </a:extLst>
                </a:gridCol>
                <a:gridCol w="3511603">
                  <a:extLst>
                    <a:ext uri="{9D8B030D-6E8A-4147-A177-3AD203B41FA5}">
                      <a16:colId xmlns:a16="http://schemas.microsoft.com/office/drawing/2014/main" val="2128959475"/>
                    </a:ext>
                  </a:extLst>
                </a:gridCol>
              </a:tblGrid>
              <a:tr h="347911">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r>
                        <a:rPr lang="da-DK" sz="1800" dirty="0" smtClean="0">
                          <a:latin typeface="+mn-lt"/>
                        </a:rPr>
                        <a:t>Specificering af indsatser</a:t>
                      </a:r>
                      <a:endParaRPr lang="da-DK"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B89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1" dirty="0" smtClean="0">
                          <a:solidFill>
                            <a:schemeClr val="bg1"/>
                          </a:solidFill>
                          <a:latin typeface="+mn-lt"/>
                        </a:rPr>
                        <a:t>Beregning af pris på indsatser</a:t>
                      </a:r>
                      <a:r>
                        <a:rPr lang="da-DK" sz="1800" b="1" dirty="0" smtClean="0">
                          <a:solidFill>
                            <a:schemeClr val="tx1"/>
                          </a:solidFill>
                          <a:latin typeface="+mn-lt"/>
                        </a:rPr>
                        <a:t> </a:t>
                      </a:r>
                      <a:endParaRPr lang="da-DK" sz="1800" b="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B893"/>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r>
                        <a:rPr lang="da-DK" sz="1800" dirty="0" smtClean="0">
                          <a:latin typeface="+mn-lt"/>
                        </a:rPr>
                        <a:t>Oplysninger om handleplan og støttebehov</a:t>
                      </a:r>
                      <a:endParaRPr lang="da-DK"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B893"/>
                    </a:solidFill>
                  </a:tcPr>
                </a:tc>
                <a:extLst>
                  <a:ext uri="{0D108BD9-81ED-4DB2-BD59-A6C34878D82A}">
                    <a16:rowId xmlns:a16="http://schemas.microsoft.com/office/drawing/2014/main" val="2390314934"/>
                  </a:ext>
                </a:extLst>
              </a:tr>
              <a:tr h="365969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285750" indent="-285750">
                        <a:buFont typeface="Arial" panose="020B0604020202020204" pitchFamily="34" charset="0"/>
                        <a:buChar char="•"/>
                      </a:pPr>
                      <a:r>
                        <a:rPr lang="da-DK" sz="1800" b="0" dirty="0" smtClean="0">
                          <a:solidFill>
                            <a:schemeClr val="tx1"/>
                          </a:solidFill>
                          <a:latin typeface="+mn-lt"/>
                        </a:rPr>
                        <a:t>Indsatser</a:t>
                      </a:r>
                    </a:p>
                    <a:p>
                      <a:pPr marL="742939" lvl="1" indent="-285750">
                        <a:buFont typeface="Arial" panose="020B0604020202020204" pitchFamily="34" charset="0"/>
                        <a:buChar char="•"/>
                      </a:pPr>
                      <a:r>
                        <a:rPr lang="da-DK" sz="1800" b="0" dirty="0" smtClean="0">
                          <a:solidFill>
                            <a:schemeClr val="tx1"/>
                          </a:solidFill>
                          <a:latin typeface="+mn-lt"/>
                        </a:rPr>
                        <a:t>Ydelser</a:t>
                      </a:r>
                      <a:endParaRPr lang="da-DK" sz="1800" b="0" dirty="0">
                        <a:solidFill>
                          <a:schemeClr val="tx1"/>
                        </a:solidFill>
                        <a:latin typeface="+mn-lt"/>
                      </a:endParaRPr>
                    </a:p>
                    <a:p>
                      <a:pPr marL="742939" lvl="1" indent="-285750">
                        <a:buFont typeface="Arial" panose="020B0604020202020204" pitchFamily="34" charset="0"/>
                        <a:buChar char="•"/>
                      </a:pPr>
                      <a:r>
                        <a:rPr lang="da-DK" sz="1800" b="0" dirty="0">
                          <a:solidFill>
                            <a:schemeClr val="tx1"/>
                          </a:solidFill>
                          <a:latin typeface="+mn-lt"/>
                        </a:rPr>
                        <a:t>Tilbud</a:t>
                      </a:r>
                    </a:p>
                    <a:p>
                      <a:pPr marL="742939" lvl="1" indent="-285750">
                        <a:buFont typeface="Arial" panose="020B0604020202020204" pitchFamily="34" charset="0"/>
                        <a:buChar char="•"/>
                      </a:pPr>
                      <a:r>
                        <a:rPr lang="da-DK" sz="1800" b="0" dirty="0">
                          <a:solidFill>
                            <a:schemeClr val="tx1"/>
                          </a:solidFill>
                          <a:latin typeface="+mn-lt"/>
                        </a:rPr>
                        <a:t>Kontonummer</a:t>
                      </a:r>
                    </a:p>
                    <a:p>
                      <a:pPr marL="742939" lvl="1" indent="-285750">
                        <a:buFont typeface="Arial" panose="020B0604020202020204" pitchFamily="34" charset="0"/>
                        <a:buChar char="•"/>
                      </a:pPr>
                      <a:r>
                        <a:rPr lang="da-DK" sz="1800" b="0" dirty="0">
                          <a:solidFill>
                            <a:schemeClr val="tx1"/>
                          </a:solidFill>
                          <a:latin typeface="+mn-lt"/>
                        </a:rPr>
                        <a:t>Udfører</a:t>
                      </a:r>
                    </a:p>
                    <a:p>
                      <a:pPr marL="742939" lvl="1" indent="-285750">
                        <a:buFont typeface="Arial" panose="020B0604020202020204" pitchFamily="34" charset="0"/>
                        <a:buChar char="•"/>
                      </a:pPr>
                      <a:r>
                        <a:rPr lang="da-DK" sz="1800" b="0" dirty="0">
                          <a:solidFill>
                            <a:schemeClr val="tx1"/>
                          </a:solidFill>
                          <a:latin typeface="+mn-lt"/>
                        </a:rPr>
                        <a:t>Forventet startdato for indsats</a:t>
                      </a:r>
                    </a:p>
                    <a:p>
                      <a:pPr marL="742939" lvl="1" indent="-285750">
                        <a:buFont typeface="Arial" panose="020B0604020202020204" pitchFamily="34" charset="0"/>
                        <a:buChar char="•"/>
                      </a:pPr>
                      <a:r>
                        <a:rPr lang="da-DK" sz="1800" b="0" dirty="0">
                          <a:solidFill>
                            <a:schemeClr val="tx1"/>
                          </a:solidFill>
                          <a:latin typeface="+mn-lt"/>
                        </a:rPr>
                        <a:t>Forventet slutdato for indsats</a:t>
                      </a:r>
                    </a:p>
                    <a:p>
                      <a:pPr marL="742939" lvl="1" indent="-285750">
                        <a:buFont typeface="Arial" panose="020B0604020202020204" pitchFamily="34" charset="0"/>
                        <a:buChar char="•"/>
                      </a:pPr>
                      <a:r>
                        <a:rPr lang="da-DK" sz="1800" b="0" dirty="0">
                          <a:solidFill>
                            <a:schemeClr val="tx1"/>
                          </a:solidFill>
                          <a:latin typeface="+mn-lt"/>
                        </a:rPr>
                        <a:t>Forventet startdato for ydelser</a:t>
                      </a:r>
                    </a:p>
                    <a:p>
                      <a:pPr marL="742939" lvl="1" indent="-285750">
                        <a:buFont typeface="Arial" panose="020B0604020202020204" pitchFamily="34" charset="0"/>
                        <a:buChar char="•"/>
                      </a:pPr>
                      <a:r>
                        <a:rPr lang="da-DK" sz="1800" b="0" dirty="0">
                          <a:latin typeface="+mn-lt"/>
                        </a:rPr>
                        <a:t>Forventet slutdato for </a:t>
                      </a:r>
                      <a:r>
                        <a:rPr lang="da-DK" sz="1800" b="0" dirty="0" smtClean="0">
                          <a:latin typeface="+mn-lt"/>
                        </a:rPr>
                        <a:t>ydelser</a:t>
                      </a:r>
                      <a:endParaRPr lang="da-DK"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8DC"/>
                    </a:solidFill>
                  </a:tcPr>
                </a:tc>
                <a:tc>
                  <a:txBody>
                    <a:bodyPr/>
                    <a:lstStyle/>
                    <a:p>
                      <a:pPr marL="285750" lvl="0" indent="-285750">
                        <a:buFont typeface="Arial" panose="020B0604020202020204" pitchFamily="34" charset="0"/>
                        <a:buChar char="•"/>
                      </a:pPr>
                      <a:r>
                        <a:rPr lang="da-DK" sz="1800" baseline="0" dirty="0" smtClean="0">
                          <a:solidFill>
                            <a:schemeClr val="tx1"/>
                          </a:solidFill>
                          <a:latin typeface="+mn-lt"/>
                        </a:rPr>
                        <a:t>Indsatser </a:t>
                      </a:r>
                    </a:p>
                    <a:p>
                      <a:pPr marL="628650" lvl="1" indent="-285750">
                        <a:buFont typeface="Arial" panose="020B0604020202020204" pitchFamily="34" charset="0"/>
                        <a:buChar char="•"/>
                      </a:pPr>
                      <a:r>
                        <a:rPr lang="da-DK" sz="1800" baseline="0" dirty="0" smtClean="0">
                          <a:solidFill>
                            <a:schemeClr val="tx1"/>
                          </a:solidFill>
                          <a:latin typeface="+mn-lt"/>
                        </a:rPr>
                        <a:t>Enhed </a:t>
                      </a:r>
                    </a:p>
                    <a:p>
                      <a:pPr marL="628650" lvl="1" indent="-285750">
                        <a:buFont typeface="Arial" panose="020B0604020202020204" pitchFamily="34" charset="0"/>
                        <a:buChar char="•"/>
                      </a:pPr>
                      <a:r>
                        <a:rPr lang="da-DK" sz="1800" baseline="0" dirty="0" smtClean="0">
                          <a:solidFill>
                            <a:schemeClr val="tx1"/>
                          </a:solidFill>
                          <a:latin typeface="+mn-lt"/>
                        </a:rPr>
                        <a:t>Antal i hver periode </a:t>
                      </a:r>
                    </a:p>
                    <a:p>
                      <a:pPr marL="628650" lvl="1" indent="-285750">
                        <a:buFont typeface="Arial" panose="020B0604020202020204" pitchFamily="34" charset="0"/>
                        <a:buChar char="•"/>
                      </a:pPr>
                      <a:r>
                        <a:rPr lang="da-DK" sz="1800" baseline="0" dirty="0" smtClean="0">
                          <a:solidFill>
                            <a:schemeClr val="tx1"/>
                          </a:solidFill>
                          <a:latin typeface="+mn-lt"/>
                        </a:rPr>
                        <a:t>Ydelsesfrekvens</a:t>
                      </a:r>
                    </a:p>
                    <a:p>
                      <a:pPr marL="628650" lvl="1" indent="-285750">
                        <a:buFont typeface="Arial" panose="020B0604020202020204" pitchFamily="34" charset="0"/>
                        <a:buChar char="•"/>
                      </a:pPr>
                      <a:r>
                        <a:rPr lang="da-DK" sz="1800" baseline="0" dirty="0" smtClean="0">
                          <a:solidFill>
                            <a:schemeClr val="tx1"/>
                          </a:solidFill>
                          <a:latin typeface="+mn-lt"/>
                        </a:rPr>
                        <a:t>Antal gentagelser </a:t>
                      </a:r>
                    </a:p>
                    <a:p>
                      <a:pPr marL="628650" lvl="1" indent="-285750">
                        <a:buFont typeface="Arial" panose="020B0604020202020204" pitchFamily="34" charset="0"/>
                        <a:buChar char="•"/>
                      </a:pPr>
                      <a:r>
                        <a:rPr lang="da-DK" sz="1800" baseline="0" dirty="0" smtClean="0">
                          <a:solidFill>
                            <a:schemeClr val="tx1"/>
                          </a:solidFill>
                          <a:latin typeface="+mn-lt"/>
                        </a:rPr>
                        <a:t>Enhedspris </a:t>
                      </a:r>
                    </a:p>
                    <a:p>
                      <a:pPr marL="628650" lvl="1" indent="-285750">
                        <a:buFont typeface="Arial" panose="020B0604020202020204" pitchFamily="34" charset="0"/>
                        <a:buChar char="•"/>
                      </a:pPr>
                      <a:r>
                        <a:rPr lang="da-DK" sz="1800" baseline="0" dirty="0" smtClean="0">
                          <a:solidFill>
                            <a:schemeClr val="tx1"/>
                          </a:solidFill>
                          <a:latin typeface="+mn-lt"/>
                        </a:rPr>
                        <a:t>Basisindsatspris</a:t>
                      </a:r>
                    </a:p>
                    <a:p>
                      <a:pPr marL="628650" lvl="1" indent="-285750">
                        <a:buFont typeface="Arial" panose="020B0604020202020204" pitchFamily="34" charset="0"/>
                        <a:buChar char="•"/>
                      </a:pPr>
                      <a:r>
                        <a:rPr lang="da-DK" sz="1800" baseline="0" dirty="0" smtClean="0">
                          <a:solidFill>
                            <a:schemeClr val="tx1"/>
                          </a:solidFill>
                          <a:latin typeface="+mn-lt"/>
                        </a:rPr>
                        <a:t>Forventet pris for enkeltindsats </a:t>
                      </a:r>
                    </a:p>
                    <a:p>
                      <a:pPr marL="628650" lvl="1" indent="-285750">
                        <a:buFont typeface="Arial" panose="020B0604020202020204" pitchFamily="34" charset="0"/>
                        <a:buChar char="•"/>
                      </a:pPr>
                      <a:r>
                        <a:rPr lang="da-DK" sz="1800" baseline="0" dirty="0" smtClean="0">
                          <a:solidFill>
                            <a:schemeClr val="tx1"/>
                          </a:solidFill>
                          <a:latin typeface="+mn-lt"/>
                        </a:rPr>
                        <a:t>Forventet pris for samlet indsats </a:t>
                      </a:r>
                    </a:p>
                    <a:p>
                      <a:pPr marL="285750" indent="-285750">
                        <a:buFont typeface="Arial" panose="020B0604020202020204" pitchFamily="34" charset="0"/>
                        <a:buChar char="•"/>
                      </a:pPr>
                      <a:r>
                        <a:rPr lang="da-DK" sz="1800" baseline="0" dirty="0" smtClean="0">
                          <a:solidFill>
                            <a:schemeClr val="tx1"/>
                          </a:solidFill>
                          <a:latin typeface="+mn-lt"/>
                        </a:rPr>
                        <a:t>Alternative indsatser   </a:t>
                      </a:r>
                      <a:r>
                        <a:rPr lang="da-DK" sz="1800" dirty="0" smtClean="0">
                          <a:solidFill>
                            <a:schemeClr val="tx1"/>
                          </a:solidFill>
                          <a:latin typeface="+mn-lt"/>
                        </a:rPr>
                        <a:t> </a:t>
                      </a:r>
                    </a:p>
                    <a:p>
                      <a:pPr marL="285750" indent="-285750">
                        <a:buFont typeface="Arial" panose="020B0604020202020204" pitchFamily="34" charset="0"/>
                        <a:buChar char="•"/>
                      </a:pPr>
                      <a:endParaRPr lang="da-DK" sz="1800" dirty="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8DC"/>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285750" indent="-285750">
                        <a:buFont typeface="Arial" panose="020B0604020202020204" pitchFamily="34" charset="0"/>
                        <a:buChar char="•"/>
                      </a:pPr>
                      <a:r>
                        <a:rPr lang="da-DK" sz="1800" dirty="0" smtClean="0">
                          <a:latin typeface="+mn-lt"/>
                        </a:rPr>
                        <a:t>Borgerens </a:t>
                      </a:r>
                      <a:r>
                        <a:rPr lang="da-DK" sz="1800" dirty="0">
                          <a:latin typeface="+mn-lt"/>
                        </a:rPr>
                        <a:t>§ 141-handleplan</a:t>
                      </a:r>
                    </a:p>
                    <a:p>
                      <a:pPr marL="285750" indent="-285750">
                        <a:buFont typeface="Arial" panose="020B0604020202020204" pitchFamily="34" charset="0"/>
                        <a:buChar char="•"/>
                      </a:pPr>
                      <a:r>
                        <a:rPr lang="da-DK" sz="1800" dirty="0">
                          <a:latin typeface="+mn-lt"/>
                        </a:rPr>
                        <a:t>Borgerens ønsker til handleplan</a:t>
                      </a:r>
                    </a:p>
                    <a:p>
                      <a:pPr marL="285750" indent="-285750">
                        <a:buFont typeface="Arial" panose="020B0604020202020204" pitchFamily="34" charset="0"/>
                        <a:buChar char="•"/>
                      </a:pPr>
                      <a:r>
                        <a:rPr lang="da-DK" sz="1800" b="1" dirty="0">
                          <a:latin typeface="+mn-lt"/>
                        </a:rPr>
                        <a:t>Status på handleplan</a:t>
                      </a:r>
                    </a:p>
                    <a:p>
                      <a:pPr marL="285750" indent="-285750">
                        <a:buFont typeface="Arial" panose="020B0604020202020204" pitchFamily="34" charset="0"/>
                        <a:buChar char="•"/>
                      </a:pPr>
                      <a:r>
                        <a:rPr lang="da-DK" sz="1800" b="1" dirty="0">
                          <a:latin typeface="+mn-lt"/>
                        </a:rPr>
                        <a:t>Helhedsorienteret handleplan</a:t>
                      </a:r>
                    </a:p>
                    <a:p>
                      <a:pPr marL="285750" indent="-285750">
                        <a:buFont typeface="Arial" panose="020B0604020202020204" pitchFamily="34" charset="0"/>
                        <a:buChar char="•"/>
                      </a:pPr>
                      <a:r>
                        <a:rPr lang="da-DK" sz="1800" b="1" dirty="0">
                          <a:latin typeface="+mn-lt"/>
                        </a:rPr>
                        <a:t>Borgerens ønsker til helhedsorienteret handleplan</a:t>
                      </a:r>
                    </a:p>
                    <a:p>
                      <a:pPr marL="285750" indent="-285750">
                        <a:buFont typeface="Arial" panose="020B0604020202020204" pitchFamily="34" charset="0"/>
                        <a:buChar char="•"/>
                      </a:pPr>
                      <a:r>
                        <a:rPr lang="da-DK" sz="1800" b="1" dirty="0">
                          <a:latin typeface="+mn-lt"/>
                        </a:rPr>
                        <a:t>Status på helhedsorienteret handleplan</a:t>
                      </a:r>
                    </a:p>
                    <a:p>
                      <a:pPr marL="285750" indent="-285750">
                        <a:buFont typeface="Arial" panose="020B0604020202020204" pitchFamily="34" charset="0"/>
                        <a:buChar char="•"/>
                      </a:pPr>
                      <a:r>
                        <a:rPr lang="da-DK" sz="1800" b="1" dirty="0">
                          <a:solidFill>
                            <a:schemeClr val="tx1"/>
                          </a:solidFill>
                          <a:latin typeface="+mn-lt"/>
                        </a:rPr>
                        <a:t>Borgerens aktuelle støttebehov</a:t>
                      </a:r>
                    </a:p>
                    <a:p>
                      <a:endParaRPr lang="da-DK" sz="1800" b="1" dirty="0">
                        <a:solidFill>
                          <a:srgbClr val="0185CF"/>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8DC"/>
                    </a:solidFill>
                  </a:tcPr>
                </a:tc>
                <a:extLst>
                  <a:ext uri="{0D108BD9-81ED-4DB2-BD59-A6C34878D82A}">
                    <a16:rowId xmlns:a16="http://schemas.microsoft.com/office/drawing/2014/main" val="3651492001"/>
                  </a:ext>
                </a:extLst>
              </a:tr>
            </a:tbl>
          </a:graphicData>
        </a:graphic>
      </p:graphicFrame>
    </p:spTree>
    <p:extLst>
      <p:ext uri="{BB962C8B-B14F-4D97-AF65-F5344CB8AC3E}">
        <p14:creationId xmlns:p14="http://schemas.microsoft.com/office/powerpoint/2010/main" val="107156502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119</a:t>
            </a:fld>
            <a:endParaRPr lang="da-DK" dirty="0"/>
          </a:p>
        </p:txBody>
      </p:sp>
      <p:sp>
        <p:nvSpPr>
          <p:cNvPr id="7" name="Titel 5"/>
          <p:cNvSpPr>
            <a:spLocks noGrp="1"/>
          </p:cNvSpPr>
          <p:nvPr>
            <p:ph type="title"/>
          </p:nvPr>
        </p:nvSpPr>
        <p:spPr>
          <a:xfrm>
            <a:off x="838198" y="360000"/>
            <a:ext cx="10515601" cy="612000"/>
          </a:xfrm>
          <a:solidFill>
            <a:srgbClr val="466B47"/>
          </a:solidFill>
        </p:spPr>
        <p:txBody>
          <a:bodyPr/>
          <a:lstStyle/>
          <a:p>
            <a:r>
              <a:rPr lang="da-DK" sz="4000" b="0" dirty="0" smtClean="0">
                <a:solidFill>
                  <a:schemeClr val="bg1"/>
                </a:solidFill>
                <a:latin typeface="Trebuchet MS" panose="020B0603020202020204" pitchFamily="34" charset="0"/>
              </a:rPr>
              <a:t>Overblik over felter i redskabet </a:t>
            </a:r>
            <a:r>
              <a:rPr lang="da-DK" sz="4000" b="0" i="1" dirty="0" smtClean="0">
                <a:solidFill>
                  <a:schemeClr val="bg1"/>
                </a:solidFill>
                <a:latin typeface="Trebuchet MS" panose="020B0603020202020204" pitchFamily="34" charset="0"/>
              </a:rPr>
              <a:t>Indstilling 1:2</a:t>
            </a:r>
            <a:endParaRPr lang="da-DK" sz="4000" b="0" dirty="0">
              <a:solidFill>
                <a:schemeClr val="bg1"/>
              </a:solidFill>
              <a:latin typeface="Trebuchet MS" panose="020B0603020202020204" pitchFamily="34" charset="0"/>
            </a:endParaRPr>
          </a:p>
        </p:txBody>
      </p:sp>
      <p:sp>
        <p:nvSpPr>
          <p:cNvPr id="12"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119</a:t>
            </a:fld>
            <a:endParaRPr lang="da-DK" sz="1800" b="1" dirty="0">
              <a:solidFill>
                <a:srgbClr val="C00000"/>
              </a:solidFill>
            </a:endParaRPr>
          </a:p>
        </p:txBody>
      </p:sp>
      <p:graphicFrame>
        <p:nvGraphicFramePr>
          <p:cNvPr id="6" name="Tabel 5"/>
          <p:cNvGraphicFramePr>
            <a:graphicFrameLocks noGrp="1"/>
          </p:cNvGraphicFramePr>
          <p:nvPr>
            <p:extLst>
              <p:ext uri="{D42A27DB-BD31-4B8C-83A1-F6EECF244321}">
                <p14:modId xmlns:p14="http://schemas.microsoft.com/office/powerpoint/2010/main" val="1615753478"/>
              </p:ext>
            </p:extLst>
          </p:nvPr>
        </p:nvGraphicFramePr>
        <p:xfrm>
          <a:off x="838198" y="1336658"/>
          <a:ext cx="10515603" cy="4572000"/>
        </p:xfrm>
        <a:graphic>
          <a:graphicData uri="http://schemas.openxmlformats.org/drawingml/2006/table">
            <a:tbl>
              <a:tblPr firstRow="1" bandRow="1">
                <a:tableStyleId>{912C8C85-51F0-491E-9774-3900AFEF0FD7}</a:tableStyleId>
              </a:tblPr>
              <a:tblGrid>
                <a:gridCol w="3505201">
                  <a:extLst>
                    <a:ext uri="{9D8B030D-6E8A-4147-A177-3AD203B41FA5}">
                      <a16:colId xmlns:a16="http://schemas.microsoft.com/office/drawing/2014/main" val="856656352"/>
                    </a:ext>
                  </a:extLst>
                </a:gridCol>
                <a:gridCol w="3264769">
                  <a:extLst>
                    <a:ext uri="{9D8B030D-6E8A-4147-A177-3AD203B41FA5}">
                      <a16:colId xmlns:a16="http://schemas.microsoft.com/office/drawing/2014/main" val="2767422063"/>
                    </a:ext>
                  </a:extLst>
                </a:gridCol>
                <a:gridCol w="3745633">
                  <a:extLst>
                    <a:ext uri="{9D8B030D-6E8A-4147-A177-3AD203B41FA5}">
                      <a16:colId xmlns:a16="http://schemas.microsoft.com/office/drawing/2014/main" val="1070616138"/>
                    </a:ext>
                  </a:extLst>
                </a:gridCol>
              </a:tblGrid>
              <a:tr h="3424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1800" b="1" i="1" dirty="0" smtClean="0"/>
                        <a:t>Baggrundsoplysninger</a:t>
                      </a: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B893"/>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1800" b="1" i="1" dirty="0" smtClean="0"/>
                        <a:t>Centrale oplysninger fra udredningen</a:t>
                      </a: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B893"/>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1800" dirty="0" smtClean="0"/>
                        <a:t>Indsatsformål og – mål </a:t>
                      </a:r>
                    </a:p>
                    <a:p>
                      <a:pPr marL="0" marR="0" lvl="0" indent="0" algn="l" defTabSz="685800" rtl="0" eaLnBrk="1" fontAlgn="auto" latinLnBrk="0" hangingPunct="1">
                        <a:lnSpc>
                          <a:spcPct val="100000"/>
                        </a:lnSpc>
                        <a:spcBef>
                          <a:spcPts val="0"/>
                        </a:spcBef>
                        <a:spcAft>
                          <a:spcPts val="0"/>
                        </a:spcAft>
                        <a:buClrTx/>
                        <a:buSzTx/>
                        <a:buFontTx/>
                        <a:buNone/>
                        <a:tabLst/>
                        <a:defRPr/>
                      </a:pP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B893"/>
                    </a:solidFill>
                  </a:tcPr>
                </a:tc>
                <a:extLst>
                  <a:ext uri="{0D108BD9-81ED-4DB2-BD59-A6C34878D82A}">
                    <a16:rowId xmlns:a16="http://schemas.microsoft.com/office/drawing/2014/main" val="140414713"/>
                  </a:ext>
                </a:extLst>
              </a:tr>
              <a:tr h="2223454">
                <a:tc>
                  <a:txBody>
                    <a:bodyPr/>
                    <a:lstStyle/>
                    <a:p>
                      <a:pPr marL="285750" indent="-285750">
                        <a:buFont typeface="Arial" panose="020B0604020202020204" pitchFamily="34" charset="0"/>
                        <a:buChar char="•"/>
                      </a:pPr>
                      <a:r>
                        <a:rPr lang="da-DK" sz="1800" dirty="0" smtClean="0"/>
                        <a:t>Aktuelt forsørgelsesgrundlag </a:t>
                      </a:r>
                    </a:p>
                    <a:p>
                      <a:pPr marL="285750" indent="-285750">
                        <a:buFont typeface="Arial" panose="020B0604020202020204" pitchFamily="34" charset="0"/>
                        <a:buChar char="•"/>
                      </a:pPr>
                      <a:r>
                        <a:rPr lang="da-DK" sz="1800" i="1" dirty="0" smtClean="0">
                          <a:solidFill>
                            <a:schemeClr val="bg1">
                              <a:lumMod val="50000"/>
                            </a:schemeClr>
                          </a:solidFill>
                        </a:rPr>
                        <a:t>Borgerens</a:t>
                      </a:r>
                      <a:r>
                        <a:rPr lang="da-DK" sz="1800" i="1" baseline="0" dirty="0" smtClean="0">
                          <a:solidFill>
                            <a:schemeClr val="bg1">
                              <a:lumMod val="50000"/>
                            </a:schemeClr>
                          </a:solidFill>
                        </a:rPr>
                        <a:t> eventuelle lægefaglige diagnoser </a:t>
                      </a:r>
                    </a:p>
                    <a:p>
                      <a:pPr marL="285750" indent="-285750">
                        <a:buFont typeface="Arial" panose="020B0604020202020204" pitchFamily="34" charset="0"/>
                        <a:buChar char="•"/>
                      </a:pPr>
                      <a:r>
                        <a:rPr lang="da-DK" sz="1800" i="1" baseline="0" dirty="0" smtClean="0">
                          <a:solidFill>
                            <a:schemeClr val="bg1">
                              <a:lumMod val="50000"/>
                            </a:schemeClr>
                          </a:solidFill>
                        </a:rPr>
                        <a:t>Værgemål</a:t>
                      </a:r>
                    </a:p>
                    <a:p>
                      <a:pPr marL="285750" indent="-285750">
                        <a:buFont typeface="Arial" panose="020B0604020202020204" pitchFamily="34" charset="0"/>
                        <a:buChar char="•"/>
                      </a:pPr>
                      <a:r>
                        <a:rPr lang="da-DK" sz="1800" i="1" baseline="0" dirty="0" smtClean="0">
                          <a:solidFill>
                            <a:schemeClr val="bg1">
                              <a:lumMod val="50000"/>
                            </a:schemeClr>
                          </a:solidFill>
                        </a:rPr>
                        <a:t>Værgemålsform</a:t>
                      </a:r>
                    </a:p>
                    <a:p>
                      <a:pPr marL="285750" indent="-285750">
                        <a:buFont typeface="Arial" panose="020B0604020202020204" pitchFamily="34" charset="0"/>
                        <a:buChar char="•"/>
                      </a:pPr>
                      <a:r>
                        <a:rPr lang="da-DK" sz="1800" i="1" baseline="0" dirty="0" smtClean="0">
                          <a:solidFill>
                            <a:schemeClr val="bg1">
                              <a:lumMod val="50000"/>
                            </a:schemeClr>
                          </a:solidFill>
                        </a:rPr>
                        <a:t>Værges kontaktoplysninger </a:t>
                      </a:r>
                    </a:p>
                    <a:p>
                      <a:pPr marL="285750" indent="-285750">
                        <a:buFont typeface="Arial" panose="020B0604020202020204" pitchFamily="34" charset="0"/>
                        <a:buChar char="•"/>
                      </a:pPr>
                      <a:r>
                        <a:rPr lang="da-DK" sz="1800" i="1" baseline="0" dirty="0" smtClean="0">
                          <a:solidFill>
                            <a:schemeClr val="bg1">
                              <a:lumMod val="50000"/>
                            </a:schemeClr>
                          </a:solidFill>
                        </a:rPr>
                        <a:t>Nærmere undersøgelse af værgemål</a:t>
                      </a:r>
                    </a:p>
                    <a:p>
                      <a:pPr marL="285750" indent="-285750">
                        <a:buFont typeface="Arial" panose="020B0604020202020204" pitchFamily="34" charset="0"/>
                        <a:buChar char="•"/>
                      </a:pPr>
                      <a:r>
                        <a:rPr lang="da-DK" sz="1800" i="1" baseline="0" dirty="0" smtClean="0">
                          <a:solidFill>
                            <a:schemeClr val="bg1">
                              <a:lumMod val="50000"/>
                            </a:schemeClr>
                          </a:solidFill>
                        </a:rPr>
                        <a:t>Repræsentation</a:t>
                      </a:r>
                    </a:p>
                    <a:p>
                      <a:pPr marL="285750" indent="-285750">
                        <a:buFont typeface="Arial" panose="020B0604020202020204" pitchFamily="34" charset="0"/>
                        <a:buChar char="•"/>
                      </a:pPr>
                      <a:r>
                        <a:rPr lang="da-DK" sz="1800" b="0" i="1" dirty="0" smtClean="0">
                          <a:solidFill>
                            <a:schemeClr val="bg1">
                              <a:lumMod val="50000"/>
                            </a:schemeClr>
                          </a:solidFill>
                          <a:latin typeface="+mn-lt"/>
                        </a:rPr>
                        <a:t>Repræsentationsform</a:t>
                      </a:r>
                    </a:p>
                    <a:p>
                      <a:pPr marL="285750" indent="-285750">
                        <a:buFont typeface="Arial" panose="020B0604020202020204" pitchFamily="34" charset="0"/>
                        <a:buChar char="•"/>
                      </a:pPr>
                      <a:r>
                        <a:rPr lang="da-DK" sz="1800" b="0" i="1" dirty="0" smtClean="0">
                          <a:solidFill>
                            <a:schemeClr val="bg1">
                              <a:lumMod val="50000"/>
                            </a:schemeClr>
                          </a:solidFill>
                          <a:latin typeface="+mn-lt"/>
                        </a:rPr>
                        <a:t>Fuldmagt</a:t>
                      </a:r>
                    </a:p>
                    <a:p>
                      <a:pPr marL="285750" indent="-285750">
                        <a:buFont typeface="Arial" panose="020B0604020202020204" pitchFamily="34" charset="0"/>
                        <a:buChar char="•"/>
                      </a:pPr>
                      <a:r>
                        <a:rPr lang="da-DK" sz="1800" i="1" baseline="0" dirty="0" smtClean="0">
                          <a:solidFill>
                            <a:schemeClr val="bg1">
                              <a:lumMod val="50000"/>
                            </a:schemeClr>
                          </a:solidFill>
                        </a:rPr>
                        <a:t>Handle- og betalingskommune </a:t>
                      </a:r>
                    </a:p>
                    <a:p>
                      <a:pPr marL="285750" indent="-285750">
                        <a:buFont typeface="Arial" panose="020B0604020202020204" pitchFamily="34" charset="0"/>
                        <a:buChar char="•"/>
                      </a:pPr>
                      <a:r>
                        <a:rPr lang="da-DK" sz="1800" baseline="0" dirty="0" smtClean="0"/>
                        <a:t>Vedhæftede dokumenter </a:t>
                      </a: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8DC"/>
                    </a:solidFill>
                  </a:tcPr>
                </a:tc>
                <a:tc>
                  <a:txBody>
                    <a:bodyPr/>
                    <a:lstStyle/>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Årsag til sagsåbning</a:t>
                      </a:r>
                    </a:p>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Borgerens ønsker for fremtiden</a:t>
                      </a:r>
                    </a:p>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Formålet med udredningen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b="0" i="1" dirty="0" smtClean="0">
                          <a:solidFill>
                            <a:schemeClr val="bg1">
                              <a:lumMod val="50000"/>
                            </a:schemeClr>
                          </a:solidFill>
                          <a:latin typeface="+mn-lt"/>
                        </a:rPr>
                        <a:t>Vurdering af borgerens situation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b="0" i="1" dirty="0" smtClean="0">
                          <a:solidFill>
                            <a:schemeClr val="bg1">
                              <a:lumMod val="50000"/>
                            </a:schemeClr>
                          </a:solidFill>
                          <a:latin typeface="+mn-lt"/>
                        </a:rPr>
                        <a:t>Vurdering af borgerens støttebehov og indsats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b="0" i="1" dirty="0" smtClean="0">
                          <a:solidFill>
                            <a:schemeClr val="bg1">
                              <a:lumMod val="50000"/>
                            </a:schemeClr>
                          </a:solidFill>
                          <a:latin typeface="+mn-lt"/>
                        </a:rPr>
                        <a:t>Indsatser i civilsamfundet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b="0" i="1" dirty="0" smtClean="0">
                          <a:solidFill>
                            <a:schemeClr val="bg1">
                              <a:lumMod val="50000"/>
                            </a:schemeClr>
                          </a:solidFill>
                          <a:latin typeface="+mn-lt"/>
                        </a:rPr>
                        <a:t>Borgerens</a:t>
                      </a:r>
                      <a:r>
                        <a:rPr lang="da-DK" sz="1800" b="0" i="1" baseline="0" dirty="0" smtClean="0">
                          <a:solidFill>
                            <a:schemeClr val="bg1">
                              <a:lumMod val="50000"/>
                            </a:schemeClr>
                          </a:solidFill>
                          <a:latin typeface="+mn-lt"/>
                        </a:rPr>
                        <a:t> perspektiv på indsatsen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b="0" i="1" baseline="0" dirty="0" smtClean="0">
                          <a:solidFill>
                            <a:schemeClr val="bg1">
                              <a:lumMod val="50000"/>
                            </a:schemeClr>
                          </a:solidFill>
                          <a:latin typeface="+mn-lt"/>
                        </a:rPr>
                        <a:t>Borgeren ressourcer i forhold til indsatsen </a:t>
                      </a:r>
                      <a:endParaRPr lang="da-DK" sz="1800" b="0" i="1" dirty="0" smtClean="0">
                        <a:solidFill>
                          <a:schemeClr val="bg1">
                            <a:lumMod val="50000"/>
                          </a:schemeClr>
                        </a:solidFill>
                        <a:latin typeface="+mn-lt"/>
                      </a:endParaRPr>
                    </a:p>
                    <a:p>
                      <a:endParaRPr lang="da-DK" sz="1800" b="0" i="1" dirty="0">
                        <a:solidFill>
                          <a:schemeClr val="bg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8DC"/>
                    </a:solidFill>
                  </a:tcPr>
                </a:tc>
                <a:tc>
                  <a:txBody>
                    <a:bodyPr/>
                    <a:lstStyle/>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Indsatsformål</a:t>
                      </a:r>
                    </a:p>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Borgerens målformulering (x-n)</a:t>
                      </a:r>
                    </a:p>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Måltype</a:t>
                      </a:r>
                    </a:p>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Primært udredningstema</a:t>
                      </a:r>
                    </a:p>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Aktuelt funktionsevneniveau</a:t>
                      </a:r>
                    </a:p>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Forventet funktionsevneniveau</a:t>
                      </a:r>
                    </a:p>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Opfølgning på indsatsmål</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b="0" i="1" kern="1200" dirty="0" smtClean="0">
                          <a:solidFill>
                            <a:schemeClr val="bg1">
                              <a:lumMod val="50000"/>
                            </a:schemeClr>
                          </a:solidFill>
                          <a:latin typeface="+mn-lt"/>
                          <a:ea typeface="+mn-ea"/>
                          <a:cs typeface="+mn-cs"/>
                        </a:rPr>
                        <a:t>Andre relaterede udredningstemaer</a:t>
                      </a:r>
                    </a:p>
                    <a:p>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8DC"/>
                    </a:solidFill>
                  </a:tcPr>
                </a:tc>
                <a:extLst>
                  <a:ext uri="{0D108BD9-81ED-4DB2-BD59-A6C34878D82A}">
                    <a16:rowId xmlns:a16="http://schemas.microsoft.com/office/drawing/2014/main" val="3101824822"/>
                  </a:ext>
                </a:extLst>
              </a:tr>
            </a:tbl>
          </a:graphicData>
        </a:graphic>
      </p:graphicFrame>
    </p:spTree>
    <p:extLst>
      <p:ext uri="{BB962C8B-B14F-4D97-AF65-F5344CB8AC3E}">
        <p14:creationId xmlns:p14="http://schemas.microsoft.com/office/powerpoint/2010/main" val="16818067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844825"/>
            <a:ext cx="8440564" cy="4032102"/>
          </a:xfrm>
        </p:spPr>
        <p:txBody>
          <a:bodyPr>
            <a:normAutofit/>
          </a:bodyPr>
          <a:lstStyle/>
          <a:p>
            <a:pPr>
              <a:lnSpc>
                <a:spcPct val="150000"/>
              </a:lnSpc>
            </a:pPr>
            <a:r>
              <a:rPr lang="da-DK" sz="2100" b="1" dirty="0" smtClean="0"/>
              <a:t>Nye indtastningsfelter </a:t>
            </a:r>
          </a:p>
          <a:p>
            <a:pPr>
              <a:lnSpc>
                <a:spcPct val="150000"/>
              </a:lnSpc>
            </a:pPr>
            <a:r>
              <a:rPr lang="da-DK" sz="2100" b="1" dirty="0" smtClean="0"/>
              <a:t>Den røde recovery- og (re)habiliteringstråd </a:t>
            </a:r>
          </a:p>
          <a:p>
            <a:pPr lvl="1">
              <a:lnSpc>
                <a:spcPct val="150000"/>
              </a:lnSpc>
            </a:pPr>
            <a:r>
              <a:rPr lang="da-DK" sz="2100" dirty="0" smtClean="0"/>
              <a:t>Eksempler på konkret omsætning af tilgangen for hver fase. </a:t>
            </a:r>
          </a:p>
          <a:p>
            <a:pPr>
              <a:lnSpc>
                <a:spcPct val="150000"/>
              </a:lnSpc>
            </a:pPr>
            <a:endParaRPr lang="da-DK" sz="2100" b="1" dirty="0" smtClean="0"/>
          </a:p>
          <a:p>
            <a:pPr>
              <a:lnSpc>
                <a:spcPct val="150000"/>
              </a:lnSpc>
            </a:pPr>
            <a:r>
              <a:rPr lang="da-DK" sz="2100" b="1" dirty="0"/>
              <a:t>Inspiration til supplerende metoder</a:t>
            </a:r>
          </a:p>
          <a:p>
            <a:pPr lvl="1">
              <a:lnSpc>
                <a:spcPct val="150000"/>
              </a:lnSpc>
            </a:pPr>
            <a:r>
              <a:rPr lang="da-DK" sz="2100" i="0" dirty="0" smtClean="0"/>
              <a:t>Metoder, </a:t>
            </a:r>
            <a:r>
              <a:rPr lang="da-DK" sz="2100" i="0" dirty="0"/>
              <a:t>der kan anvendes i de forskellige faser af </a:t>
            </a:r>
            <a:r>
              <a:rPr lang="da-DK" sz="2100" i="0" dirty="0" smtClean="0"/>
              <a:t>sagsbehandlingen, </a:t>
            </a:r>
            <a:r>
              <a:rPr lang="da-DK" sz="2100" i="0" dirty="0"/>
              <a:t>fx metoder til samarbejde med </a:t>
            </a:r>
            <a:r>
              <a:rPr lang="da-DK" sz="2100" i="0" dirty="0" smtClean="0"/>
              <a:t>borgeren.  </a:t>
            </a:r>
            <a:endParaRPr lang="da-DK" sz="2100" i="0" dirty="0"/>
          </a:p>
          <a:p>
            <a:pPr lvl="1">
              <a:lnSpc>
                <a:spcPct val="150000"/>
              </a:lnSpc>
            </a:pPr>
            <a:endParaRPr lang="da-DK" sz="2100" dirty="0" smtClean="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7" name="Titel 6"/>
          <p:cNvSpPr>
            <a:spLocks noGrp="1"/>
          </p:cNvSpPr>
          <p:nvPr>
            <p:ph type="title"/>
          </p:nvPr>
        </p:nvSpPr>
        <p:spPr>
          <a:xfrm>
            <a:off x="838200" y="360000"/>
            <a:ext cx="10515601" cy="1080000"/>
          </a:xfrm>
          <a:solidFill>
            <a:srgbClr val="8478B0"/>
          </a:solidFill>
        </p:spPr>
        <p:txBody>
          <a:bodyPr/>
          <a:lstStyle/>
          <a:p>
            <a:r>
              <a:rPr lang="da-DK" sz="4000" b="0" dirty="0" smtClean="0">
                <a:solidFill>
                  <a:schemeClr val="bg1"/>
                </a:solidFill>
                <a:latin typeface="Trebuchet MS" panose="020B0603020202020204" pitchFamily="34" charset="0"/>
              </a:rPr>
              <a:t>Recovery og (re)habilitering i hele sagsbehandlingen </a:t>
            </a:r>
            <a:endParaRPr lang="da-DK" sz="4000" b="0" dirty="0">
              <a:solidFill>
                <a:schemeClr val="bg1"/>
              </a:solidFill>
              <a:latin typeface="Trebuchet MS" panose="020B0603020202020204" pitchFamily="34" charset="0"/>
            </a:endParaRPr>
          </a:p>
        </p:txBody>
      </p:sp>
      <p:grpSp>
        <p:nvGrpSpPr>
          <p:cNvPr id="9" name="Gruppe 8"/>
          <p:cNvGrpSpPr>
            <a:grpSpLocks/>
          </p:cNvGrpSpPr>
          <p:nvPr/>
        </p:nvGrpSpPr>
        <p:grpSpPr bwMode="auto">
          <a:xfrm>
            <a:off x="9429576" y="1844825"/>
            <a:ext cx="1914364" cy="2005048"/>
            <a:chOff x="2940" y="-405"/>
            <a:chExt cx="977" cy="979"/>
          </a:xfrm>
          <a:solidFill>
            <a:schemeClr val="bg1"/>
          </a:solidFill>
        </p:grpSpPr>
        <p:sp>
          <p:nvSpPr>
            <p:cNvPr id="10" name="Rectangle 303"/>
            <p:cNvSpPr>
              <a:spLocks noChangeArrowheads="1"/>
            </p:cNvSpPr>
            <p:nvPr/>
          </p:nvSpPr>
          <p:spPr bwMode="auto">
            <a:xfrm>
              <a:off x="2940" y="-405"/>
              <a:ext cx="977" cy="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da-DK"/>
            </a:p>
          </p:txBody>
        </p:sp>
        <p:sp>
          <p:nvSpPr>
            <p:cNvPr id="11" name="AutoShape 304"/>
            <p:cNvSpPr>
              <a:spLocks/>
            </p:cNvSpPr>
            <p:nvPr/>
          </p:nvSpPr>
          <p:spPr bwMode="auto">
            <a:xfrm>
              <a:off x="3070" y="-250"/>
              <a:ext cx="765" cy="668"/>
            </a:xfrm>
            <a:custGeom>
              <a:avLst/>
              <a:gdLst>
                <a:gd name="T0" fmla="+- 0 3209 3070"/>
                <a:gd name="T1" fmla="*/ T0 w 765"/>
                <a:gd name="T2" fmla="+- 0 -161 -249"/>
                <a:gd name="T3" fmla="*/ -161 h 668"/>
                <a:gd name="T4" fmla="+- 0 3071 3070"/>
                <a:gd name="T5" fmla="*/ T4 w 765"/>
                <a:gd name="T6" fmla="+- 0 125 -249"/>
                <a:gd name="T7" fmla="*/ 125 h 668"/>
                <a:gd name="T8" fmla="+- 0 3202 3070"/>
                <a:gd name="T9" fmla="*/ T8 w 765"/>
                <a:gd name="T10" fmla="+- 0 361 -249"/>
                <a:gd name="T11" fmla="*/ 361 h 668"/>
                <a:gd name="T12" fmla="+- 0 3488 3070"/>
                <a:gd name="T13" fmla="*/ T12 w 765"/>
                <a:gd name="T14" fmla="+- 0 403 -249"/>
                <a:gd name="T15" fmla="*/ 403 h 668"/>
                <a:gd name="T16" fmla="+- 0 3256 3070"/>
                <a:gd name="T17" fmla="*/ T16 w 765"/>
                <a:gd name="T18" fmla="+- 0 363 -249"/>
                <a:gd name="T19" fmla="*/ 363 h 668"/>
                <a:gd name="T20" fmla="+- 0 3191 3070"/>
                <a:gd name="T21" fmla="*/ T20 w 765"/>
                <a:gd name="T22" fmla="+- 0 319 -249"/>
                <a:gd name="T23" fmla="*/ 319 h 668"/>
                <a:gd name="T24" fmla="+- 0 3139 3070"/>
                <a:gd name="T25" fmla="*/ T24 w 765"/>
                <a:gd name="T26" fmla="+- 0 217 -249"/>
                <a:gd name="T27" fmla="*/ 217 h 668"/>
                <a:gd name="T28" fmla="+- 0 3095 3070"/>
                <a:gd name="T29" fmla="*/ T28 w 765"/>
                <a:gd name="T30" fmla="+- 0 89 -249"/>
                <a:gd name="T31" fmla="*/ 89 h 668"/>
                <a:gd name="T32" fmla="+- 0 3157 3070"/>
                <a:gd name="T33" fmla="*/ T32 w 765"/>
                <a:gd name="T34" fmla="+- 0 -77 -249"/>
                <a:gd name="T35" fmla="*/ -77 h 668"/>
                <a:gd name="T36" fmla="+- 0 3312 3070"/>
                <a:gd name="T37" fmla="*/ T36 w 765"/>
                <a:gd name="T38" fmla="+- 0 -179 -249"/>
                <a:gd name="T39" fmla="*/ -179 h 668"/>
                <a:gd name="T40" fmla="+- 0 3470 3070"/>
                <a:gd name="T41" fmla="*/ T40 w 765"/>
                <a:gd name="T42" fmla="+- 0 -205 -249"/>
                <a:gd name="T43" fmla="*/ -205 h 668"/>
                <a:gd name="T44" fmla="+- 0 3480 3070"/>
                <a:gd name="T45" fmla="*/ T44 w 765"/>
                <a:gd name="T46" fmla="+- 0 379 -249"/>
                <a:gd name="T47" fmla="*/ 379 h 668"/>
                <a:gd name="T48" fmla="+- 0 3622 3070"/>
                <a:gd name="T49" fmla="*/ T48 w 765"/>
                <a:gd name="T50" fmla="+- 0 317 -249"/>
                <a:gd name="T51" fmla="*/ 317 h 668"/>
                <a:gd name="T52" fmla="+- 0 3528 3070"/>
                <a:gd name="T53" fmla="*/ T52 w 765"/>
                <a:gd name="T54" fmla="+- 0 -149 -249"/>
                <a:gd name="T55" fmla="*/ -149 h 668"/>
                <a:gd name="T56" fmla="+- 0 3377 3070"/>
                <a:gd name="T57" fmla="*/ T56 w 765"/>
                <a:gd name="T58" fmla="+- 0 85 -249"/>
                <a:gd name="T59" fmla="*/ 85 h 668"/>
                <a:gd name="T60" fmla="+- 0 3303 3070"/>
                <a:gd name="T61" fmla="*/ T60 w 765"/>
                <a:gd name="T62" fmla="+- 0 337 -249"/>
                <a:gd name="T63" fmla="*/ 337 h 668"/>
                <a:gd name="T64" fmla="+- 0 3512 3070"/>
                <a:gd name="T65" fmla="*/ T64 w 765"/>
                <a:gd name="T66" fmla="+- 0 335 -249"/>
                <a:gd name="T67" fmla="*/ 335 h 668"/>
                <a:gd name="T68" fmla="+- 0 3341 3070"/>
                <a:gd name="T69" fmla="*/ T68 w 765"/>
                <a:gd name="T70" fmla="+- 0 273 -249"/>
                <a:gd name="T71" fmla="*/ 273 h 668"/>
                <a:gd name="T72" fmla="+- 0 3442 3070"/>
                <a:gd name="T73" fmla="*/ T72 w 765"/>
                <a:gd name="T74" fmla="+- 0 197 -249"/>
                <a:gd name="T75" fmla="*/ 197 h 668"/>
                <a:gd name="T76" fmla="+- 0 3384 3070"/>
                <a:gd name="T77" fmla="*/ T76 w 765"/>
                <a:gd name="T78" fmla="+- 0 133 -249"/>
                <a:gd name="T79" fmla="*/ 133 h 668"/>
                <a:gd name="T80" fmla="+- 0 3414 3070"/>
                <a:gd name="T81" fmla="*/ T80 w 765"/>
                <a:gd name="T82" fmla="+- 0 63 -249"/>
                <a:gd name="T83" fmla="*/ 63 h 668"/>
                <a:gd name="T84" fmla="+- 0 3444 3070"/>
                <a:gd name="T85" fmla="*/ T84 w 765"/>
                <a:gd name="T86" fmla="+- 0 7 -249"/>
                <a:gd name="T87" fmla="*/ 7 h 668"/>
                <a:gd name="T88" fmla="+- 0 3610 3070"/>
                <a:gd name="T89" fmla="*/ T88 w 765"/>
                <a:gd name="T90" fmla="+- 0 -55 -249"/>
                <a:gd name="T91" fmla="*/ -55 h 668"/>
                <a:gd name="T92" fmla="+- 0 3538 3070"/>
                <a:gd name="T93" fmla="*/ T92 w 765"/>
                <a:gd name="T94" fmla="+- 0 -123 -249"/>
                <a:gd name="T95" fmla="*/ -123 h 668"/>
                <a:gd name="T96" fmla="+- 0 3434 3070"/>
                <a:gd name="T97" fmla="*/ T96 w 765"/>
                <a:gd name="T98" fmla="+- 0 -187 -249"/>
                <a:gd name="T99" fmla="*/ -187 h 668"/>
                <a:gd name="T100" fmla="+- 0 3274 3070"/>
                <a:gd name="T101" fmla="*/ T100 w 765"/>
                <a:gd name="T102" fmla="+- 0 131 -249"/>
                <a:gd name="T103" fmla="*/ 131 h 668"/>
                <a:gd name="T104" fmla="+- 0 3267 3070"/>
                <a:gd name="T105" fmla="*/ T104 w 765"/>
                <a:gd name="T106" fmla="+- 0 257 -249"/>
                <a:gd name="T107" fmla="*/ 257 h 668"/>
                <a:gd name="T108" fmla="+- 0 3442 3070"/>
                <a:gd name="T109" fmla="*/ T108 w 765"/>
                <a:gd name="T110" fmla="+- 0 -121 -249"/>
                <a:gd name="T111" fmla="*/ -121 h 668"/>
                <a:gd name="T112" fmla="+- 0 3330 3070"/>
                <a:gd name="T113" fmla="*/ T112 w 765"/>
                <a:gd name="T114" fmla="+- 0 343 -249"/>
                <a:gd name="T115" fmla="*/ 343 h 668"/>
                <a:gd name="T116" fmla="+- 0 3623 3070"/>
                <a:gd name="T117" fmla="*/ T116 w 765"/>
                <a:gd name="T118" fmla="+- 0 277 -249"/>
                <a:gd name="T119" fmla="*/ 277 h 668"/>
                <a:gd name="T120" fmla="+- 0 3622 3070"/>
                <a:gd name="T121" fmla="*/ T120 w 765"/>
                <a:gd name="T122" fmla="+- 0 317 -249"/>
                <a:gd name="T123" fmla="*/ 317 h 668"/>
                <a:gd name="T124" fmla="+- 0 3367 3070"/>
                <a:gd name="T125" fmla="*/ T124 w 765"/>
                <a:gd name="T126" fmla="+- 0 -181 -249"/>
                <a:gd name="T127" fmla="*/ -181 h 668"/>
                <a:gd name="T128" fmla="+- 0 3187 3070"/>
                <a:gd name="T129" fmla="*/ T128 w 765"/>
                <a:gd name="T130" fmla="+- 0 161 -249"/>
                <a:gd name="T131" fmla="*/ 161 h 668"/>
                <a:gd name="T132" fmla="+- 0 3167 3070"/>
                <a:gd name="T133" fmla="*/ T132 w 765"/>
                <a:gd name="T134" fmla="+- 0 287 -249"/>
                <a:gd name="T135" fmla="*/ 287 h 668"/>
                <a:gd name="T136" fmla="+- 0 3212 3070"/>
                <a:gd name="T137" fmla="*/ T136 w 765"/>
                <a:gd name="T138" fmla="+- 0 163 -249"/>
                <a:gd name="T139" fmla="*/ 163 h 668"/>
                <a:gd name="T140" fmla="+- 0 3346 3070"/>
                <a:gd name="T141" fmla="*/ T140 w 765"/>
                <a:gd name="T142" fmla="+- 0 -115 -249"/>
                <a:gd name="T143" fmla="*/ -115 h 668"/>
                <a:gd name="T144" fmla="+- 0 3476 3070"/>
                <a:gd name="T145" fmla="*/ T144 w 765"/>
                <a:gd name="T146" fmla="+- 0 271 -249"/>
                <a:gd name="T147" fmla="*/ 271 h 668"/>
                <a:gd name="T148" fmla="+- 0 3658 3070"/>
                <a:gd name="T149" fmla="*/ T148 w 765"/>
                <a:gd name="T150" fmla="+- 0 205 -249"/>
                <a:gd name="T151" fmla="*/ 205 h 668"/>
                <a:gd name="T152" fmla="+- 0 3604 3070"/>
                <a:gd name="T153" fmla="*/ T152 w 765"/>
                <a:gd name="T154" fmla="+- 0 249 -249"/>
                <a:gd name="T155" fmla="*/ 249 h 668"/>
                <a:gd name="T156" fmla="+- 0 3707 3070"/>
                <a:gd name="T157" fmla="*/ T156 w 765"/>
                <a:gd name="T158" fmla="+- 0 173 -249"/>
                <a:gd name="T159" fmla="*/ 173 h 668"/>
                <a:gd name="T160" fmla="+- 0 3116 3070"/>
                <a:gd name="T161" fmla="*/ T160 w 765"/>
                <a:gd name="T162" fmla="+- 0 189 -249"/>
                <a:gd name="T163" fmla="*/ 189 h 668"/>
                <a:gd name="T164" fmla="+- 0 3231 3070"/>
                <a:gd name="T165" fmla="*/ T164 w 765"/>
                <a:gd name="T166" fmla="+- 0 -71 -249"/>
                <a:gd name="T167" fmla="*/ -71 h 668"/>
                <a:gd name="T168" fmla="+- 0 3679 3070"/>
                <a:gd name="T169" fmla="*/ T168 w 765"/>
                <a:gd name="T170" fmla="+- 0 83 -249"/>
                <a:gd name="T171" fmla="*/ 83 h 668"/>
                <a:gd name="T172" fmla="+- 0 3613 3070"/>
                <a:gd name="T173" fmla="*/ T172 w 765"/>
                <a:gd name="T174" fmla="+- 0 173 -249"/>
                <a:gd name="T175" fmla="*/ 173 h 668"/>
                <a:gd name="T176" fmla="+- 0 3689 3070"/>
                <a:gd name="T177" fmla="*/ T176 w 765"/>
                <a:gd name="T178" fmla="+- 0 3 -249"/>
                <a:gd name="T179" fmla="*/ 3 h 668"/>
                <a:gd name="T180" fmla="+- 0 3607 3070"/>
                <a:gd name="T181" fmla="*/ T180 w 765"/>
                <a:gd name="T182" fmla="+- 0 75 -249"/>
                <a:gd name="T183" fmla="*/ 75 h 668"/>
                <a:gd name="T184" fmla="+- 0 3703 3070"/>
                <a:gd name="T185" fmla="*/ T184 w 765"/>
                <a:gd name="T186" fmla="+- 0 69 -249"/>
                <a:gd name="T187" fmla="*/ 69 h 668"/>
                <a:gd name="T188" fmla="+- 0 3754 3070"/>
                <a:gd name="T189" fmla="*/ T188 w 765"/>
                <a:gd name="T190" fmla="+- 0 -223 -249"/>
                <a:gd name="T191" fmla="*/ -223 h 668"/>
                <a:gd name="T192" fmla="+- 0 3694 3070"/>
                <a:gd name="T193" fmla="*/ T192 w 765"/>
                <a:gd name="T194" fmla="+- 0 -113 -249"/>
                <a:gd name="T195" fmla="*/ -113 h 668"/>
                <a:gd name="T196" fmla="+- 0 3713 3070"/>
                <a:gd name="T197" fmla="*/ T196 w 765"/>
                <a:gd name="T198" fmla="+- 0 35 -249"/>
                <a:gd name="T199" fmla="*/ 35 h 668"/>
                <a:gd name="T200" fmla="+- 0 3737 3070"/>
                <a:gd name="T201" fmla="*/ T200 w 765"/>
                <a:gd name="T202" fmla="+- 0 -5 -249"/>
                <a:gd name="T203" fmla="*/ -5 h 668"/>
                <a:gd name="T204" fmla="+- 0 3720 3070"/>
                <a:gd name="T205" fmla="*/ T204 w 765"/>
                <a:gd name="T206" fmla="+- 0 -109 -249"/>
                <a:gd name="T207" fmla="*/ -109 h 668"/>
                <a:gd name="T208" fmla="+- 0 3798 3070"/>
                <a:gd name="T209" fmla="*/ T208 w 765"/>
                <a:gd name="T210" fmla="+- 0 -215 -249"/>
                <a:gd name="T211" fmla="*/ -215 h 668"/>
                <a:gd name="T212" fmla="+- 0 3632 3070"/>
                <a:gd name="T213" fmla="*/ T212 w 765"/>
                <a:gd name="T214" fmla="+- 0 -59 -249"/>
                <a:gd name="T215" fmla="*/ -59 h 668"/>
                <a:gd name="T216" fmla="+- 0 3497 3070"/>
                <a:gd name="T217" fmla="*/ T216 w 765"/>
                <a:gd name="T218" fmla="+- 0 13 -249"/>
                <a:gd name="T219" fmla="*/ 13 h 668"/>
                <a:gd name="T220" fmla="+- 0 3592 3070"/>
                <a:gd name="T221" fmla="*/ T220 w 765"/>
                <a:gd name="T222" fmla="+- 0 -139 -249"/>
                <a:gd name="T223" fmla="*/ -139 h 668"/>
                <a:gd name="T224" fmla="+- 0 3584 3070"/>
                <a:gd name="T225" fmla="*/ T224 w 765"/>
                <a:gd name="T226" fmla="+- 0 -73 -249"/>
                <a:gd name="T227" fmla="*/ -73 h 6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765" h="668">
                  <a:moveTo>
                    <a:pt x="334" y="34"/>
                  </a:moveTo>
                  <a:lnTo>
                    <a:pt x="303" y="34"/>
                  </a:lnTo>
                  <a:lnTo>
                    <a:pt x="289" y="36"/>
                  </a:lnTo>
                  <a:lnTo>
                    <a:pt x="275" y="36"/>
                  </a:lnTo>
                  <a:lnTo>
                    <a:pt x="261" y="38"/>
                  </a:lnTo>
                  <a:lnTo>
                    <a:pt x="237" y="44"/>
                  </a:lnTo>
                  <a:lnTo>
                    <a:pt x="189" y="60"/>
                  </a:lnTo>
                  <a:lnTo>
                    <a:pt x="167" y="72"/>
                  </a:lnTo>
                  <a:lnTo>
                    <a:pt x="139" y="88"/>
                  </a:lnTo>
                  <a:lnTo>
                    <a:pt x="113" y="108"/>
                  </a:lnTo>
                  <a:lnTo>
                    <a:pt x="90" y="130"/>
                  </a:lnTo>
                  <a:lnTo>
                    <a:pt x="69" y="154"/>
                  </a:lnTo>
                  <a:lnTo>
                    <a:pt x="41" y="196"/>
                  </a:lnTo>
                  <a:lnTo>
                    <a:pt x="20" y="240"/>
                  </a:lnTo>
                  <a:lnTo>
                    <a:pt x="6" y="288"/>
                  </a:lnTo>
                  <a:lnTo>
                    <a:pt x="0" y="336"/>
                  </a:lnTo>
                  <a:lnTo>
                    <a:pt x="0" y="360"/>
                  </a:lnTo>
                  <a:lnTo>
                    <a:pt x="1" y="374"/>
                  </a:lnTo>
                  <a:lnTo>
                    <a:pt x="3" y="392"/>
                  </a:lnTo>
                  <a:lnTo>
                    <a:pt x="5" y="410"/>
                  </a:lnTo>
                  <a:lnTo>
                    <a:pt x="12" y="440"/>
                  </a:lnTo>
                  <a:lnTo>
                    <a:pt x="22" y="468"/>
                  </a:lnTo>
                  <a:lnTo>
                    <a:pt x="34" y="496"/>
                  </a:lnTo>
                  <a:lnTo>
                    <a:pt x="49" y="522"/>
                  </a:lnTo>
                  <a:lnTo>
                    <a:pt x="73" y="554"/>
                  </a:lnTo>
                  <a:lnTo>
                    <a:pt x="101" y="584"/>
                  </a:lnTo>
                  <a:lnTo>
                    <a:pt x="132" y="610"/>
                  </a:lnTo>
                  <a:lnTo>
                    <a:pt x="167" y="630"/>
                  </a:lnTo>
                  <a:lnTo>
                    <a:pt x="198" y="646"/>
                  </a:lnTo>
                  <a:lnTo>
                    <a:pt x="231" y="658"/>
                  </a:lnTo>
                  <a:lnTo>
                    <a:pt x="265" y="664"/>
                  </a:lnTo>
                  <a:lnTo>
                    <a:pt x="301" y="668"/>
                  </a:lnTo>
                  <a:lnTo>
                    <a:pt x="351" y="668"/>
                  </a:lnTo>
                  <a:lnTo>
                    <a:pt x="368" y="664"/>
                  </a:lnTo>
                  <a:lnTo>
                    <a:pt x="394" y="660"/>
                  </a:lnTo>
                  <a:lnTo>
                    <a:pt x="418" y="652"/>
                  </a:lnTo>
                  <a:lnTo>
                    <a:pt x="439" y="644"/>
                  </a:lnTo>
                  <a:lnTo>
                    <a:pt x="302" y="644"/>
                  </a:lnTo>
                  <a:lnTo>
                    <a:pt x="254" y="638"/>
                  </a:lnTo>
                  <a:lnTo>
                    <a:pt x="251" y="636"/>
                  </a:lnTo>
                  <a:lnTo>
                    <a:pt x="252" y="630"/>
                  </a:lnTo>
                  <a:lnTo>
                    <a:pt x="226" y="630"/>
                  </a:lnTo>
                  <a:lnTo>
                    <a:pt x="211" y="624"/>
                  </a:lnTo>
                  <a:lnTo>
                    <a:pt x="200" y="620"/>
                  </a:lnTo>
                  <a:lnTo>
                    <a:pt x="186" y="612"/>
                  </a:lnTo>
                  <a:lnTo>
                    <a:pt x="186" y="606"/>
                  </a:lnTo>
                  <a:lnTo>
                    <a:pt x="187" y="598"/>
                  </a:lnTo>
                  <a:lnTo>
                    <a:pt x="161" y="598"/>
                  </a:lnTo>
                  <a:lnTo>
                    <a:pt x="157" y="596"/>
                  </a:lnTo>
                  <a:lnTo>
                    <a:pt x="155" y="594"/>
                  </a:lnTo>
                  <a:lnTo>
                    <a:pt x="144" y="588"/>
                  </a:lnTo>
                  <a:lnTo>
                    <a:pt x="134" y="580"/>
                  </a:lnTo>
                  <a:lnTo>
                    <a:pt x="122" y="570"/>
                  </a:lnTo>
                  <a:lnTo>
                    <a:pt x="121" y="568"/>
                  </a:lnTo>
                  <a:lnTo>
                    <a:pt x="123" y="538"/>
                  </a:lnTo>
                  <a:lnTo>
                    <a:pt x="94" y="538"/>
                  </a:lnTo>
                  <a:lnTo>
                    <a:pt x="90" y="536"/>
                  </a:lnTo>
                  <a:lnTo>
                    <a:pt x="89" y="534"/>
                  </a:lnTo>
                  <a:lnTo>
                    <a:pt x="69" y="506"/>
                  </a:lnTo>
                  <a:lnTo>
                    <a:pt x="68" y="504"/>
                  </a:lnTo>
                  <a:lnTo>
                    <a:pt x="68" y="490"/>
                  </a:lnTo>
                  <a:lnTo>
                    <a:pt x="68" y="482"/>
                  </a:lnTo>
                  <a:lnTo>
                    <a:pt x="69" y="466"/>
                  </a:lnTo>
                  <a:lnTo>
                    <a:pt x="70" y="450"/>
                  </a:lnTo>
                  <a:lnTo>
                    <a:pt x="70" y="448"/>
                  </a:lnTo>
                  <a:lnTo>
                    <a:pt x="45" y="448"/>
                  </a:lnTo>
                  <a:lnTo>
                    <a:pt x="40" y="440"/>
                  </a:lnTo>
                  <a:lnTo>
                    <a:pt x="35" y="428"/>
                  </a:lnTo>
                  <a:lnTo>
                    <a:pt x="30" y="406"/>
                  </a:lnTo>
                  <a:lnTo>
                    <a:pt x="27" y="382"/>
                  </a:lnTo>
                  <a:lnTo>
                    <a:pt x="25" y="362"/>
                  </a:lnTo>
                  <a:lnTo>
                    <a:pt x="25" y="338"/>
                  </a:lnTo>
                  <a:lnTo>
                    <a:pt x="27" y="320"/>
                  </a:lnTo>
                  <a:lnTo>
                    <a:pt x="30" y="300"/>
                  </a:lnTo>
                  <a:lnTo>
                    <a:pt x="34" y="280"/>
                  </a:lnTo>
                  <a:lnTo>
                    <a:pt x="39" y="260"/>
                  </a:lnTo>
                  <a:lnTo>
                    <a:pt x="46" y="242"/>
                  </a:lnTo>
                  <a:lnTo>
                    <a:pt x="55" y="222"/>
                  </a:lnTo>
                  <a:lnTo>
                    <a:pt x="64" y="204"/>
                  </a:lnTo>
                  <a:lnTo>
                    <a:pt x="75" y="188"/>
                  </a:lnTo>
                  <a:lnTo>
                    <a:pt x="87" y="172"/>
                  </a:lnTo>
                  <a:lnTo>
                    <a:pt x="100" y="156"/>
                  </a:lnTo>
                  <a:lnTo>
                    <a:pt x="114" y="142"/>
                  </a:lnTo>
                  <a:lnTo>
                    <a:pt x="129" y="128"/>
                  </a:lnTo>
                  <a:lnTo>
                    <a:pt x="145" y="116"/>
                  </a:lnTo>
                  <a:lnTo>
                    <a:pt x="162" y="104"/>
                  </a:lnTo>
                  <a:lnTo>
                    <a:pt x="193" y="86"/>
                  </a:lnTo>
                  <a:lnTo>
                    <a:pt x="227" y="86"/>
                  </a:lnTo>
                  <a:lnTo>
                    <a:pt x="229" y="84"/>
                  </a:lnTo>
                  <a:lnTo>
                    <a:pt x="242" y="70"/>
                  </a:lnTo>
                  <a:lnTo>
                    <a:pt x="244" y="68"/>
                  </a:lnTo>
                  <a:lnTo>
                    <a:pt x="246" y="68"/>
                  </a:lnTo>
                  <a:lnTo>
                    <a:pt x="258" y="66"/>
                  </a:lnTo>
                  <a:lnTo>
                    <a:pt x="270" y="62"/>
                  </a:lnTo>
                  <a:lnTo>
                    <a:pt x="282" y="62"/>
                  </a:lnTo>
                  <a:lnTo>
                    <a:pt x="294" y="60"/>
                  </a:lnTo>
                  <a:lnTo>
                    <a:pt x="442" y="60"/>
                  </a:lnTo>
                  <a:lnTo>
                    <a:pt x="432" y="56"/>
                  </a:lnTo>
                  <a:lnTo>
                    <a:pt x="400" y="44"/>
                  </a:lnTo>
                  <a:lnTo>
                    <a:pt x="368" y="38"/>
                  </a:lnTo>
                  <a:lnTo>
                    <a:pt x="334" y="34"/>
                  </a:lnTo>
                  <a:close/>
                  <a:moveTo>
                    <a:pt x="552" y="566"/>
                  </a:moveTo>
                  <a:lnTo>
                    <a:pt x="515" y="566"/>
                  </a:lnTo>
                  <a:lnTo>
                    <a:pt x="503" y="578"/>
                  </a:lnTo>
                  <a:lnTo>
                    <a:pt x="482" y="594"/>
                  </a:lnTo>
                  <a:lnTo>
                    <a:pt x="459" y="608"/>
                  </a:lnTo>
                  <a:lnTo>
                    <a:pt x="435" y="620"/>
                  </a:lnTo>
                  <a:lnTo>
                    <a:pt x="410" y="628"/>
                  </a:lnTo>
                  <a:lnTo>
                    <a:pt x="388" y="636"/>
                  </a:lnTo>
                  <a:lnTo>
                    <a:pt x="365" y="640"/>
                  </a:lnTo>
                  <a:lnTo>
                    <a:pt x="318" y="644"/>
                  </a:lnTo>
                  <a:lnTo>
                    <a:pt x="439" y="644"/>
                  </a:lnTo>
                  <a:lnTo>
                    <a:pt x="449" y="640"/>
                  </a:lnTo>
                  <a:lnTo>
                    <a:pt x="477" y="626"/>
                  </a:lnTo>
                  <a:lnTo>
                    <a:pt x="504" y="608"/>
                  </a:lnTo>
                  <a:lnTo>
                    <a:pt x="530" y="588"/>
                  </a:lnTo>
                  <a:lnTo>
                    <a:pt x="552" y="566"/>
                  </a:lnTo>
                  <a:close/>
                  <a:moveTo>
                    <a:pt x="475" y="76"/>
                  </a:moveTo>
                  <a:lnTo>
                    <a:pt x="418" y="76"/>
                  </a:lnTo>
                  <a:lnTo>
                    <a:pt x="420" y="78"/>
                  </a:lnTo>
                  <a:lnTo>
                    <a:pt x="430" y="82"/>
                  </a:lnTo>
                  <a:lnTo>
                    <a:pt x="440" y="86"/>
                  </a:lnTo>
                  <a:lnTo>
                    <a:pt x="449" y="90"/>
                  </a:lnTo>
                  <a:lnTo>
                    <a:pt x="457" y="94"/>
                  </a:lnTo>
                  <a:lnTo>
                    <a:pt x="461" y="96"/>
                  </a:lnTo>
                  <a:lnTo>
                    <a:pt x="458" y="100"/>
                  </a:lnTo>
                  <a:lnTo>
                    <a:pt x="457" y="102"/>
                  </a:lnTo>
                  <a:lnTo>
                    <a:pt x="456" y="102"/>
                  </a:lnTo>
                  <a:lnTo>
                    <a:pt x="433" y="128"/>
                  </a:lnTo>
                  <a:lnTo>
                    <a:pt x="410" y="156"/>
                  </a:lnTo>
                  <a:lnTo>
                    <a:pt x="388" y="188"/>
                  </a:lnTo>
                  <a:lnTo>
                    <a:pt x="367" y="220"/>
                  </a:lnTo>
                  <a:lnTo>
                    <a:pt x="345" y="256"/>
                  </a:lnTo>
                  <a:lnTo>
                    <a:pt x="325" y="294"/>
                  </a:lnTo>
                  <a:lnTo>
                    <a:pt x="307" y="334"/>
                  </a:lnTo>
                  <a:lnTo>
                    <a:pt x="290" y="374"/>
                  </a:lnTo>
                  <a:lnTo>
                    <a:pt x="279" y="404"/>
                  </a:lnTo>
                  <a:lnTo>
                    <a:pt x="268" y="436"/>
                  </a:lnTo>
                  <a:lnTo>
                    <a:pt x="259" y="468"/>
                  </a:lnTo>
                  <a:lnTo>
                    <a:pt x="250" y="500"/>
                  </a:lnTo>
                  <a:lnTo>
                    <a:pt x="245" y="522"/>
                  </a:lnTo>
                  <a:lnTo>
                    <a:pt x="240" y="544"/>
                  </a:lnTo>
                  <a:lnTo>
                    <a:pt x="236" y="564"/>
                  </a:lnTo>
                  <a:lnTo>
                    <a:pt x="233" y="586"/>
                  </a:lnTo>
                  <a:lnTo>
                    <a:pt x="231" y="594"/>
                  </a:lnTo>
                  <a:lnTo>
                    <a:pt x="227" y="624"/>
                  </a:lnTo>
                  <a:lnTo>
                    <a:pt x="226" y="630"/>
                  </a:lnTo>
                  <a:lnTo>
                    <a:pt x="252" y="630"/>
                  </a:lnTo>
                  <a:lnTo>
                    <a:pt x="253" y="620"/>
                  </a:lnTo>
                  <a:lnTo>
                    <a:pt x="255" y="606"/>
                  </a:lnTo>
                  <a:lnTo>
                    <a:pt x="257" y="592"/>
                  </a:lnTo>
                  <a:lnTo>
                    <a:pt x="382" y="592"/>
                  </a:lnTo>
                  <a:lnTo>
                    <a:pt x="442" y="584"/>
                  </a:lnTo>
                  <a:lnTo>
                    <a:pt x="500" y="572"/>
                  </a:lnTo>
                  <a:lnTo>
                    <a:pt x="505" y="570"/>
                  </a:lnTo>
                  <a:lnTo>
                    <a:pt x="299" y="570"/>
                  </a:lnTo>
                  <a:lnTo>
                    <a:pt x="271" y="568"/>
                  </a:lnTo>
                  <a:lnTo>
                    <a:pt x="263" y="568"/>
                  </a:lnTo>
                  <a:lnTo>
                    <a:pt x="262" y="564"/>
                  </a:lnTo>
                  <a:lnTo>
                    <a:pt x="263" y="556"/>
                  </a:lnTo>
                  <a:lnTo>
                    <a:pt x="269" y="530"/>
                  </a:lnTo>
                  <a:lnTo>
                    <a:pt x="271" y="522"/>
                  </a:lnTo>
                  <a:lnTo>
                    <a:pt x="272" y="520"/>
                  </a:lnTo>
                  <a:lnTo>
                    <a:pt x="406" y="520"/>
                  </a:lnTo>
                  <a:lnTo>
                    <a:pt x="461" y="514"/>
                  </a:lnTo>
                  <a:lnTo>
                    <a:pt x="534" y="498"/>
                  </a:lnTo>
                  <a:lnTo>
                    <a:pt x="305" y="498"/>
                  </a:lnTo>
                  <a:lnTo>
                    <a:pt x="283" y="496"/>
                  </a:lnTo>
                  <a:lnTo>
                    <a:pt x="277" y="494"/>
                  </a:lnTo>
                  <a:lnTo>
                    <a:pt x="291" y="446"/>
                  </a:lnTo>
                  <a:lnTo>
                    <a:pt x="372" y="446"/>
                  </a:lnTo>
                  <a:lnTo>
                    <a:pt x="410" y="444"/>
                  </a:lnTo>
                  <a:lnTo>
                    <a:pt x="448" y="440"/>
                  </a:lnTo>
                  <a:lnTo>
                    <a:pt x="487" y="434"/>
                  </a:lnTo>
                  <a:lnTo>
                    <a:pt x="543" y="422"/>
                  </a:lnTo>
                  <a:lnTo>
                    <a:pt x="299" y="422"/>
                  </a:lnTo>
                  <a:lnTo>
                    <a:pt x="301" y="416"/>
                  </a:lnTo>
                  <a:lnTo>
                    <a:pt x="305" y="406"/>
                  </a:lnTo>
                  <a:lnTo>
                    <a:pt x="309" y="394"/>
                  </a:lnTo>
                  <a:lnTo>
                    <a:pt x="314" y="382"/>
                  </a:lnTo>
                  <a:lnTo>
                    <a:pt x="319" y="368"/>
                  </a:lnTo>
                  <a:lnTo>
                    <a:pt x="393" y="368"/>
                  </a:lnTo>
                  <a:lnTo>
                    <a:pt x="500" y="356"/>
                  </a:lnTo>
                  <a:lnTo>
                    <a:pt x="535" y="350"/>
                  </a:lnTo>
                  <a:lnTo>
                    <a:pt x="561" y="344"/>
                  </a:lnTo>
                  <a:lnTo>
                    <a:pt x="330" y="344"/>
                  </a:lnTo>
                  <a:lnTo>
                    <a:pt x="332" y="338"/>
                  </a:lnTo>
                  <a:lnTo>
                    <a:pt x="338" y="326"/>
                  </a:lnTo>
                  <a:lnTo>
                    <a:pt x="344" y="312"/>
                  </a:lnTo>
                  <a:lnTo>
                    <a:pt x="350" y="302"/>
                  </a:lnTo>
                  <a:lnTo>
                    <a:pt x="356" y="290"/>
                  </a:lnTo>
                  <a:lnTo>
                    <a:pt x="359" y="290"/>
                  </a:lnTo>
                  <a:lnTo>
                    <a:pt x="415" y="288"/>
                  </a:lnTo>
                  <a:lnTo>
                    <a:pt x="472" y="280"/>
                  </a:lnTo>
                  <a:lnTo>
                    <a:pt x="530" y="270"/>
                  </a:lnTo>
                  <a:lnTo>
                    <a:pt x="550" y="264"/>
                  </a:lnTo>
                  <a:lnTo>
                    <a:pt x="370" y="264"/>
                  </a:lnTo>
                  <a:lnTo>
                    <a:pt x="374" y="256"/>
                  </a:lnTo>
                  <a:lnTo>
                    <a:pt x="394" y="226"/>
                  </a:lnTo>
                  <a:lnTo>
                    <a:pt x="402" y="212"/>
                  </a:lnTo>
                  <a:lnTo>
                    <a:pt x="419" y="212"/>
                  </a:lnTo>
                  <a:lnTo>
                    <a:pt x="432" y="210"/>
                  </a:lnTo>
                  <a:lnTo>
                    <a:pt x="444" y="210"/>
                  </a:lnTo>
                  <a:lnTo>
                    <a:pt x="457" y="208"/>
                  </a:lnTo>
                  <a:lnTo>
                    <a:pt x="501" y="204"/>
                  </a:lnTo>
                  <a:lnTo>
                    <a:pt x="521" y="200"/>
                  </a:lnTo>
                  <a:lnTo>
                    <a:pt x="540" y="194"/>
                  </a:lnTo>
                  <a:lnTo>
                    <a:pt x="543" y="194"/>
                  </a:lnTo>
                  <a:lnTo>
                    <a:pt x="556" y="190"/>
                  </a:lnTo>
                  <a:lnTo>
                    <a:pt x="590" y="190"/>
                  </a:lnTo>
                  <a:lnTo>
                    <a:pt x="587" y="186"/>
                  </a:lnTo>
                  <a:lnTo>
                    <a:pt x="422" y="186"/>
                  </a:lnTo>
                  <a:lnTo>
                    <a:pt x="425" y="180"/>
                  </a:lnTo>
                  <a:lnTo>
                    <a:pt x="433" y="168"/>
                  </a:lnTo>
                  <a:lnTo>
                    <a:pt x="450" y="148"/>
                  </a:lnTo>
                  <a:lnTo>
                    <a:pt x="468" y="126"/>
                  </a:lnTo>
                  <a:lnTo>
                    <a:pt x="481" y="112"/>
                  </a:lnTo>
                  <a:lnTo>
                    <a:pt x="483" y="110"/>
                  </a:lnTo>
                  <a:lnTo>
                    <a:pt x="522" y="110"/>
                  </a:lnTo>
                  <a:lnTo>
                    <a:pt x="505" y="96"/>
                  </a:lnTo>
                  <a:lnTo>
                    <a:pt x="475" y="76"/>
                  </a:lnTo>
                  <a:close/>
                  <a:moveTo>
                    <a:pt x="442" y="60"/>
                  </a:moveTo>
                  <a:lnTo>
                    <a:pt x="342" y="60"/>
                  </a:lnTo>
                  <a:lnTo>
                    <a:pt x="353" y="62"/>
                  </a:lnTo>
                  <a:lnTo>
                    <a:pt x="364" y="62"/>
                  </a:lnTo>
                  <a:lnTo>
                    <a:pt x="384" y="66"/>
                  </a:lnTo>
                  <a:lnTo>
                    <a:pt x="386" y="68"/>
                  </a:lnTo>
                  <a:lnTo>
                    <a:pt x="390" y="70"/>
                  </a:lnTo>
                  <a:lnTo>
                    <a:pt x="387" y="74"/>
                  </a:lnTo>
                  <a:lnTo>
                    <a:pt x="341" y="128"/>
                  </a:lnTo>
                  <a:lnTo>
                    <a:pt x="299" y="186"/>
                  </a:lnTo>
                  <a:lnTo>
                    <a:pt x="262" y="248"/>
                  </a:lnTo>
                  <a:lnTo>
                    <a:pt x="230" y="314"/>
                  </a:lnTo>
                  <a:lnTo>
                    <a:pt x="204" y="380"/>
                  </a:lnTo>
                  <a:lnTo>
                    <a:pt x="184" y="450"/>
                  </a:lnTo>
                  <a:lnTo>
                    <a:pt x="170" y="520"/>
                  </a:lnTo>
                  <a:lnTo>
                    <a:pt x="162" y="592"/>
                  </a:lnTo>
                  <a:lnTo>
                    <a:pt x="161" y="598"/>
                  </a:lnTo>
                  <a:lnTo>
                    <a:pt x="187" y="598"/>
                  </a:lnTo>
                  <a:lnTo>
                    <a:pt x="189" y="568"/>
                  </a:lnTo>
                  <a:lnTo>
                    <a:pt x="190" y="558"/>
                  </a:lnTo>
                  <a:lnTo>
                    <a:pt x="193" y="532"/>
                  </a:lnTo>
                  <a:lnTo>
                    <a:pt x="197" y="506"/>
                  </a:lnTo>
                  <a:lnTo>
                    <a:pt x="202" y="482"/>
                  </a:lnTo>
                  <a:lnTo>
                    <a:pt x="208" y="454"/>
                  </a:lnTo>
                  <a:lnTo>
                    <a:pt x="226" y="394"/>
                  </a:lnTo>
                  <a:lnTo>
                    <a:pt x="248" y="336"/>
                  </a:lnTo>
                  <a:lnTo>
                    <a:pt x="274" y="278"/>
                  </a:lnTo>
                  <a:lnTo>
                    <a:pt x="305" y="224"/>
                  </a:lnTo>
                  <a:lnTo>
                    <a:pt x="326" y="190"/>
                  </a:lnTo>
                  <a:lnTo>
                    <a:pt x="348" y="158"/>
                  </a:lnTo>
                  <a:lnTo>
                    <a:pt x="372" y="128"/>
                  </a:lnTo>
                  <a:lnTo>
                    <a:pt x="398" y="98"/>
                  </a:lnTo>
                  <a:lnTo>
                    <a:pt x="401" y="94"/>
                  </a:lnTo>
                  <a:lnTo>
                    <a:pt x="415" y="80"/>
                  </a:lnTo>
                  <a:lnTo>
                    <a:pt x="418" y="76"/>
                  </a:lnTo>
                  <a:lnTo>
                    <a:pt x="475" y="76"/>
                  </a:lnTo>
                  <a:lnTo>
                    <a:pt x="462" y="68"/>
                  </a:lnTo>
                  <a:lnTo>
                    <a:pt x="442" y="60"/>
                  </a:lnTo>
                  <a:close/>
                  <a:moveTo>
                    <a:pt x="382" y="592"/>
                  </a:moveTo>
                  <a:lnTo>
                    <a:pt x="260" y="592"/>
                  </a:lnTo>
                  <a:lnTo>
                    <a:pt x="322" y="596"/>
                  </a:lnTo>
                  <a:lnTo>
                    <a:pt x="382" y="592"/>
                  </a:lnTo>
                  <a:close/>
                  <a:moveTo>
                    <a:pt x="606" y="484"/>
                  </a:moveTo>
                  <a:lnTo>
                    <a:pt x="578" y="484"/>
                  </a:lnTo>
                  <a:lnTo>
                    <a:pt x="573" y="494"/>
                  </a:lnTo>
                  <a:lnTo>
                    <a:pt x="567" y="504"/>
                  </a:lnTo>
                  <a:lnTo>
                    <a:pt x="561" y="514"/>
                  </a:lnTo>
                  <a:lnTo>
                    <a:pt x="553" y="526"/>
                  </a:lnTo>
                  <a:lnTo>
                    <a:pt x="551" y="526"/>
                  </a:lnTo>
                  <a:lnTo>
                    <a:pt x="549" y="528"/>
                  </a:lnTo>
                  <a:lnTo>
                    <a:pt x="476" y="552"/>
                  </a:lnTo>
                  <a:lnTo>
                    <a:pt x="451" y="558"/>
                  </a:lnTo>
                  <a:lnTo>
                    <a:pt x="422" y="562"/>
                  </a:lnTo>
                  <a:lnTo>
                    <a:pt x="357" y="570"/>
                  </a:lnTo>
                  <a:lnTo>
                    <a:pt x="505" y="570"/>
                  </a:lnTo>
                  <a:lnTo>
                    <a:pt x="515" y="566"/>
                  </a:lnTo>
                  <a:lnTo>
                    <a:pt x="552" y="566"/>
                  </a:lnTo>
                  <a:lnTo>
                    <a:pt x="554" y="564"/>
                  </a:lnTo>
                  <a:lnTo>
                    <a:pt x="575" y="536"/>
                  </a:lnTo>
                  <a:lnTo>
                    <a:pt x="594" y="508"/>
                  </a:lnTo>
                  <a:lnTo>
                    <a:pt x="606" y="484"/>
                  </a:lnTo>
                  <a:close/>
                  <a:moveTo>
                    <a:pt x="338" y="60"/>
                  </a:moveTo>
                  <a:lnTo>
                    <a:pt x="303" y="60"/>
                  </a:lnTo>
                  <a:lnTo>
                    <a:pt x="298" y="66"/>
                  </a:lnTo>
                  <a:lnTo>
                    <a:pt x="297" y="68"/>
                  </a:lnTo>
                  <a:lnTo>
                    <a:pt x="269" y="102"/>
                  </a:lnTo>
                  <a:lnTo>
                    <a:pt x="243" y="138"/>
                  </a:lnTo>
                  <a:lnTo>
                    <a:pt x="218" y="174"/>
                  </a:lnTo>
                  <a:lnTo>
                    <a:pt x="195" y="214"/>
                  </a:lnTo>
                  <a:lnTo>
                    <a:pt x="173" y="256"/>
                  </a:lnTo>
                  <a:lnTo>
                    <a:pt x="153" y="300"/>
                  </a:lnTo>
                  <a:lnTo>
                    <a:pt x="136" y="344"/>
                  </a:lnTo>
                  <a:lnTo>
                    <a:pt x="122" y="390"/>
                  </a:lnTo>
                  <a:lnTo>
                    <a:pt x="117" y="410"/>
                  </a:lnTo>
                  <a:lnTo>
                    <a:pt x="113" y="430"/>
                  </a:lnTo>
                  <a:lnTo>
                    <a:pt x="109" y="448"/>
                  </a:lnTo>
                  <a:lnTo>
                    <a:pt x="105" y="468"/>
                  </a:lnTo>
                  <a:lnTo>
                    <a:pt x="103" y="486"/>
                  </a:lnTo>
                  <a:lnTo>
                    <a:pt x="101" y="502"/>
                  </a:lnTo>
                  <a:lnTo>
                    <a:pt x="99" y="516"/>
                  </a:lnTo>
                  <a:lnTo>
                    <a:pt x="98" y="530"/>
                  </a:lnTo>
                  <a:lnTo>
                    <a:pt x="98" y="532"/>
                  </a:lnTo>
                  <a:lnTo>
                    <a:pt x="97" y="536"/>
                  </a:lnTo>
                  <a:lnTo>
                    <a:pt x="94" y="538"/>
                  </a:lnTo>
                  <a:lnTo>
                    <a:pt x="123" y="538"/>
                  </a:lnTo>
                  <a:lnTo>
                    <a:pt x="125" y="512"/>
                  </a:lnTo>
                  <a:lnTo>
                    <a:pt x="127" y="490"/>
                  </a:lnTo>
                  <a:lnTo>
                    <a:pt x="129" y="480"/>
                  </a:lnTo>
                  <a:lnTo>
                    <a:pt x="131" y="468"/>
                  </a:lnTo>
                  <a:lnTo>
                    <a:pt x="133" y="456"/>
                  </a:lnTo>
                  <a:lnTo>
                    <a:pt x="135" y="444"/>
                  </a:lnTo>
                  <a:lnTo>
                    <a:pt x="142" y="412"/>
                  </a:lnTo>
                  <a:lnTo>
                    <a:pt x="152" y="378"/>
                  </a:lnTo>
                  <a:lnTo>
                    <a:pt x="163" y="346"/>
                  </a:lnTo>
                  <a:lnTo>
                    <a:pt x="175" y="312"/>
                  </a:lnTo>
                  <a:lnTo>
                    <a:pt x="188" y="284"/>
                  </a:lnTo>
                  <a:lnTo>
                    <a:pt x="201" y="256"/>
                  </a:lnTo>
                  <a:lnTo>
                    <a:pt x="216" y="228"/>
                  </a:lnTo>
                  <a:lnTo>
                    <a:pt x="232" y="200"/>
                  </a:lnTo>
                  <a:lnTo>
                    <a:pt x="253" y="166"/>
                  </a:lnTo>
                  <a:lnTo>
                    <a:pt x="276" y="134"/>
                  </a:lnTo>
                  <a:lnTo>
                    <a:pt x="300" y="104"/>
                  </a:lnTo>
                  <a:lnTo>
                    <a:pt x="325" y="74"/>
                  </a:lnTo>
                  <a:lnTo>
                    <a:pt x="327" y="72"/>
                  </a:lnTo>
                  <a:lnTo>
                    <a:pt x="338" y="60"/>
                  </a:lnTo>
                  <a:close/>
                  <a:moveTo>
                    <a:pt x="406" y="520"/>
                  </a:moveTo>
                  <a:lnTo>
                    <a:pt x="274" y="520"/>
                  </a:lnTo>
                  <a:lnTo>
                    <a:pt x="313" y="522"/>
                  </a:lnTo>
                  <a:lnTo>
                    <a:pt x="388" y="522"/>
                  </a:lnTo>
                  <a:lnTo>
                    <a:pt x="406" y="520"/>
                  </a:lnTo>
                  <a:close/>
                  <a:moveTo>
                    <a:pt x="644" y="406"/>
                  </a:moveTo>
                  <a:lnTo>
                    <a:pt x="601" y="406"/>
                  </a:lnTo>
                  <a:lnTo>
                    <a:pt x="604" y="408"/>
                  </a:lnTo>
                  <a:lnTo>
                    <a:pt x="604" y="410"/>
                  </a:lnTo>
                  <a:lnTo>
                    <a:pt x="603" y="416"/>
                  </a:lnTo>
                  <a:lnTo>
                    <a:pt x="599" y="430"/>
                  </a:lnTo>
                  <a:lnTo>
                    <a:pt x="593" y="450"/>
                  </a:lnTo>
                  <a:lnTo>
                    <a:pt x="591" y="452"/>
                  </a:lnTo>
                  <a:lnTo>
                    <a:pt x="588" y="454"/>
                  </a:lnTo>
                  <a:lnTo>
                    <a:pt x="568" y="462"/>
                  </a:lnTo>
                  <a:lnTo>
                    <a:pt x="527" y="474"/>
                  </a:lnTo>
                  <a:lnTo>
                    <a:pt x="506" y="478"/>
                  </a:lnTo>
                  <a:lnTo>
                    <a:pt x="454" y="490"/>
                  </a:lnTo>
                  <a:lnTo>
                    <a:pt x="436" y="492"/>
                  </a:lnTo>
                  <a:lnTo>
                    <a:pt x="407" y="496"/>
                  </a:lnTo>
                  <a:lnTo>
                    <a:pt x="392" y="496"/>
                  </a:lnTo>
                  <a:lnTo>
                    <a:pt x="376" y="498"/>
                  </a:lnTo>
                  <a:lnTo>
                    <a:pt x="534" y="498"/>
                  </a:lnTo>
                  <a:lnTo>
                    <a:pt x="570" y="488"/>
                  </a:lnTo>
                  <a:lnTo>
                    <a:pt x="578" y="484"/>
                  </a:lnTo>
                  <a:lnTo>
                    <a:pt x="606" y="484"/>
                  </a:lnTo>
                  <a:lnTo>
                    <a:pt x="609" y="478"/>
                  </a:lnTo>
                  <a:lnTo>
                    <a:pt x="612" y="470"/>
                  </a:lnTo>
                  <a:lnTo>
                    <a:pt x="615" y="464"/>
                  </a:lnTo>
                  <a:lnTo>
                    <a:pt x="618" y="460"/>
                  </a:lnTo>
                  <a:lnTo>
                    <a:pt x="628" y="442"/>
                  </a:lnTo>
                  <a:lnTo>
                    <a:pt x="637" y="422"/>
                  </a:lnTo>
                  <a:lnTo>
                    <a:pt x="644" y="406"/>
                  </a:lnTo>
                  <a:close/>
                  <a:moveTo>
                    <a:pt x="227" y="86"/>
                  </a:moveTo>
                  <a:lnTo>
                    <a:pt x="193" y="86"/>
                  </a:lnTo>
                  <a:lnTo>
                    <a:pt x="184" y="100"/>
                  </a:lnTo>
                  <a:lnTo>
                    <a:pt x="141" y="162"/>
                  </a:lnTo>
                  <a:lnTo>
                    <a:pt x="105" y="228"/>
                  </a:lnTo>
                  <a:lnTo>
                    <a:pt x="78" y="296"/>
                  </a:lnTo>
                  <a:lnTo>
                    <a:pt x="58" y="366"/>
                  </a:lnTo>
                  <a:lnTo>
                    <a:pt x="46" y="438"/>
                  </a:lnTo>
                  <a:lnTo>
                    <a:pt x="45" y="448"/>
                  </a:lnTo>
                  <a:lnTo>
                    <a:pt x="70" y="448"/>
                  </a:lnTo>
                  <a:lnTo>
                    <a:pt x="72" y="432"/>
                  </a:lnTo>
                  <a:lnTo>
                    <a:pt x="78" y="392"/>
                  </a:lnTo>
                  <a:lnTo>
                    <a:pt x="87" y="352"/>
                  </a:lnTo>
                  <a:lnTo>
                    <a:pt x="98" y="314"/>
                  </a:lnTo>
                  <a:lnTo>
                    <a:pt x="112" y="276"/>
                  </a:lnTo>
                  <a:lnTo>
                    <a:pt x="135" y="226"/>
                  </a:lnTo>
                  <a:lnTo>
                    <a:pt x="161" y="178"/>
                  </a:lnTo>
                  <a:lnTo>
                    <a:pt x="191" y="132"/>
                  </a:lnTo>
                  <a:lnTo>
                    <a:pt x="224" y="90"/>
                  </a:lnTo>
                  <a:lnTo>
                    <a:pt x="227" y="86"/>
                  </a:lnTo>
                  <a:close/>
                  <a:moveTo>
                    <a:pt x="372" y="446"/>
                  </a:moveTo>
                  <a:lnTo>
                    <a:pt x="294" y="446"/>
                  </a:lnTo>
                  <a:lnTo>
                    <a:pt x="333" y="448"/>
                  </a:lnTo>
                  <a:lnTo>
                    <a:pt x="372" y="446"/>
                  </a:lnTo>
                  <a:close/>
                  <a:moveTo>
                    <a:pt x="663" y="332"/>
                  </a:moveTo>
                  <a:lnTo>
                    <a:pt x="609" y="332"/>
                  </a:lnTo>
                  <a:lnTo>
                    <a:pt x="610" y="350"/>
                  </a:lnTo>
                  <a:lnTo>
                    <a:pt x="610" y="364"/>
                  </a:lnTo>
                  <a:lnTo>
                    <a:pt x="609" y="376"/>
                  </a:lnTo>
                  <a:lnTo>
                    <a:pt x="607" y="376"/>
                  </a:lnTo>
                  <a:lnTo>
                    <a:pt x="574" y="388"/>
                  </a:lnTo>
                  <a:lnTo>
                    <a:pt x="472" y="412"/>
                  </a:lnTo>
                  <a:lnTo>
                    <a:pt x="406" y="420"/>
                  </a:lnTo>
                  <a:lnTo>
                    <a:pt x="373" y="422"/>
                  </a:lnTo>
                  <a:lnTo>
                    <a:pt x="543" y="422"/>
                  </a:lnTo>
                  <a:lnTo>
                    <a:pt x="562" y="418"/>
                  </a:lnTo>
                  <a:lnTo>
                    <a:pt x="599" y="406"/>
                  </a:lnTo>
                  <a:lnTo>
                    <a:pt x="644" y="406"/>
                  </a:lnTo>
                  <a:lnTo>
                    <a:pt x="645" y="404"/>
                  </a:lnTo>
                  <a:lnTo>
                    <a:pt x="652" y="382"/>
                  </a:lnTo>
                  <a:lnTo>
                    <a:pt x="657" y="362"/>
                  </a:lnTo>
                  <a:lnTo>
                    <a:pt x="662" y="340"/>
                  </a:lnTo>
                  <a:lnTo>
                    <a:pt x="663" y="332"/>
                  </a:lnTo>
                  <a:close/>
                  <a:moveTo>
                    <a:pt x="619" y="252"/>
                  </a:moveTo>
                  <a:lnTo>
                    <a:pt x="592" y="252"/>
                  </a:lnTo>
                  <a:lnTo>
                    <a:pt x="594" y="254"/>
                  </a:lnTo>
                  <a:lnTo>
                    <a:pt x="597" y="266"/>
                  </a:lnTo>
                  <a:lnTo>
                    <a:pt x="601" y="278"/>
                  </a:lnTo>
                  <a:lnTo>
                    <a:pt x="604" y="292"/>
                  </a:lnTo>
                  <a:lnTo>
                    <a:pt x="606" y="304"/>
                  </a:lnTo>
                  <a:lnTo>
                    <a:pt x="607" y="306"/>
                  </a:lnTo>
                  <a:lnTo>
                    <a:pt x="603" y="308"/>
                  </a:lnTo>
                  <a:lnTo>
                    <a:pt x="537" y="324"/>
                  </a:lnTo>
                  <a:lnTo>
                    <a:pt x="504" y="330"/>
                  </a:lnTo>
                  <a:lnTo>
                    <a:pt x="406" y="342"/>
                  </a:lnTo>
                  <a:lnTo>
                    <a:pt x="374" y="344"/>
                  </a:lnTo>
                  <a:lnTo>
                    <a:pt x="561" y="344"/>
                  </a:lnTo>
                  <a:lnTo>
                    <a:pt x="605" y="334"/>
                  </a:lnTo>
                  <a:lnTo>
                    <a:pt x="609" y="332"/>
                  </a:lnTo>
                  <a:lnTo>
                    <a:pt x="663" y="332"/>
                  </a:lnTo>
                  <a:lnTo>
                    <a:pt x="665" y="318"/>
                  </a:lnTo>
                  <a:lnTo>
                    <a:pt x="633" y="318"/>
                  </a:lnTo>
                  <a:lnTo>
                    <a:pt x="630" y="298"/>
                  </a:lnTo>
                  <a:lnTo>
                    <a:pt x="625" y="274"/>
                  </a:lnTo>
                  <a:lnTo>
                    <a:pt x="619" y="252"/>
                  </a:lnTo>
                  <a:close/>
                  <a:moveTo>
                    <a:pt x="755" y="0"/>
                  </a:moveTo>
                  <a:lnTo>
                    <a:pt x="748" y="2"/>
                  </a:lnTo>
                  <a:lnTo>
                    <a:pt x="731" y="6"/>
                  </a:lnTo>
                  <a:lnTo>
                    <a:pt x="714" y="12"/>
                  </a:lnTo>
                  <a:lnTo>
                    <a:pt x="699" y="18"/>
                  </a:lnTo>
                  <a:lnTo>
                    <a:pt x="684" y="26"/>
                  </a:lnTo>
                  <a:lnTo>
                    <a:pt x="672" y="34"/>
                  </a:lnTo>
                  <a:lnTo>
                    <a:pt x="661" y="44"/>
                  </a:lnTo>
                  <a:lnTo>
                    <a:pt x="651" y="54"/>
                  </a:lnTo>
                  <a:lnTo>
                    <a:pt x="643" y="64"/>
                  </a:lnTo>
                  <a:lnTo>
                    <a:pt x="635" y="80"/>
                  </a:lnTo>
                  <a:lnTo>
                    <a:pt x="630" y="94"/>
                  </a:lnTo>
                  <a:lnTo>
                    <a:pt x="626" y="110"/>
                  </a:lnTo>
                  <a:lnTo>
                    <a:pt x="624" y="126"/>
                  </a:lnTo>
                  <a:lnTo>
                    <a:pt x="624" y="136"/>
                  </a:lnTo>
                  <a:lnTo>
                    <a:pt x="625" y="142"/>
                  </a:lnTo>
                  <a:lnTo>
                    <a:pt x="625" y="152"/>
                  </a:lnTo>
                  <a:lnTo>
                    <a:pt x="627" y="166"/>
                  </a:lnTo>
                  <a:lnTo>
                    <a:pt x="635" y="198"/>
                  </a:lnTo>
                  <a:lnTo>
                    <a:pt x="638" y="216"/>
                  </a:lnTo>
                  <a:lnTo>
                    <a:pt x="641" y="234"/>
                  </a:lnTo>
                  <a:lnTo>
                    <a:pt x="642" y="252"/>
                  </a:lnTo>
                  <a:lnTo>
                    <a:pt x="643" y="256"/>
                  </a:lnTo>
                  <a:lnTo>
                    <a:pt x="643" y="284"/>
                  </a:lnTo>
                  <a:lnTo>
                    <a:pt x="642" y="292"/>
                  </a:lnTo>
                  <a:lnTo>
                    <a:pt x="641" y="306"/>
                  </a:lnTo>
                  <a:lnTo>
                    <a:pt x="641" y="308"/>
                  </a:lnTo>
                  <a:lnTo>
                    <a:pt x="640" y="318"/>
                  </a:lnTo>
                  <a:lnTo>
                    <a:pt x="665" y="318"/>
                  </a:lnTo>
                  <a:lnTo>
                    <a:pt x="667" y="296"/>
                  </a:lnTo>
                  <a:lnTo>
                    <a:pt x="668" y="284"/>
                  </a:lnTo>
                  <a:lnTo>
                    <a:pt x="668" y="258"/>
                  </a:lnTo>
                  <a:lnTo>
                    <a:pt x="667" y="244"/>
                  </a:lnTo>
                  <a:lnTo>
                    <a:pt x="666" y="232"/>
                  </a:lnTo>
                  <a:lnTo>
                    <a:pt x="664" y="218"/>
                  </a:lnTo>
                  <a:lnTo>
                    <a:pt x="662" y="204"/>
                  </a:lnTo>
                  <a:lnTo>
                    <a:pt x="659" y="192"/>
                  </a:lnTo>
                  <a:lnTo>
                    <a:pt x="658" y="188"/>
                  </a:lnTo>
                  <a:lnTo>
                    <a:pt x="654" y="168"/>
                  </a:lnTo>
                  <a:lnTo>
                    <a:pt x="652" y="162"/>
                  </a:lnTo>
                  <a:lnTo>
                    <a:pt x="650" y="150"/>
                  </a:lnTo>
                  <a:lnTo>
                    <a:pt x="650" y="140"/>
                  </a:lnTo>
                  <a:lnTo>
                    <a:pt x="649" y="126"/>
                  </a:lnTo>
                  <a:lnTo>
                    <a:pt x="651" y="116"/>
                  </a:lnTo>
                  <a:lnTo>
                    <a:pt x="655" y="98"/>
                  </a:lnTo>
                  <a:lnTo>
                    <a:pt x="663" y="80"/>
                  </a:lnTo>
                  <a:lnTo>
                    <a:pt x="674" y="66"/>
                  </a:lnTo>
                  <a:lnTo>
                    <a:pt x="688" y="54"/>
                  </a:lnTo>
                  <a:lnTo>
                    <a:pt x="700" y="46"/>
                  </a:lnTo>
                  <a:lnTo>
                    <a:pt x="713" y="38"/>
                  </a:lnTo>
                  <a:lnTo>
                    <a:pt x="728" y="34"/>
                  </a:lnTo>
                  <a:lnTo>
                    <a:pt x="744" y="28"/>
                  </a:lnTo>
                  <a:lnTo>
                    <a:pt x="745" y="28"/>
                  </a:lnTo>
                  <a:lnTo>
                    <a:pt x="752" y="26"/>
                  </a:lnTo>
                  <a:lnTo>
                    <a:pt x="760" y="24"/>
                  </a:lnTo>
                  <a:lnTo>
                    <a:pt x="764" y="18"/>
                  </a:lnTo>
                  <a:lnTo>
                    <a:pt x="762" y="6"/>
                  </a:lnTo>
                  <a:lnTo>
                    <a:pt x="755" y="0"/>
                  </a:lnTo>
                  <a:close/>
                  <a:moveTo>
                    <a:pt x="590" y="190"/>
                  </a:moveTo>
                  <a:lnTo>
                    <a:pt x="562" y="190"/>
                  </a:lnTo>
                  <a:lnTo>
                    <a:pt x="566" y="196"/>
                  </a:lnTo>
                  <a:lnTo>
                    <a:pt x="579" y="218"/>
                  </a:lnTo>
                  <a:lnTo>
                    <a:pt x="582" y="228"/>
                  </a:lnTo>
                  <a:lnTo>
                    <a:pt x="579" y="230"/>
                  </a:lnTo>
                  <a:lnTo>
                    <a:pt x="554" y="236"/>
                  </a:lnTo>
                  <a:lnTo>
                    <a:pt x="530" y="244"/>
                  </a:lnTo>
                  <a:lnTo>
                    <a:pt x="504" y="248"/>
                  </a:lnTo>
                  <a:lnTo>
                    <a:pt x="479" y="254"/>
                  </a:lnTo>
                  <a:lnTo>
                    <a:pt x="427" y="262"/>
                  </a:lnTo>
                  <a:lnTo>
                    <a:pt x="401" y="264"/>
                  </a:lnTo>
                  <a:lnTo>
                    <a:pt x="550" y="264"/>
                  </a:lnTo>
                  <a:lnTo>
                    <a:pt x="589" y="252"/>
                  </a:lnTo>
                  <a:lnTo>
                    <a:pt x="619" y="252"/>
                  </a:lnTo>
                  <a:lnTo>
                    <a:pt x="619" y="250"/>
                  </a:lnTo>
                  <a:lnTo>
                    <a:pt x="610" y="228"/>
                  </a:lnTo>
                  <a:lnTo>
                    <a:pt x="600" y="206"/>
                  </a:lnTo>
                  <a:lnTo>
                    <a:pt x="590" y="190"/>
                  </a:lnTo>
                  <a:close/>
                  <a:moveTo>
                    <a:pt x="522" y="110"/>
                  </a:moveTo>
                  <a:lnTo>
                    <a:pt x="483" y="110"/>
                  </a:lnTo>
                  <a:lnTo>
                    <a:pt x="486" y="112"/>
                  </a:lnTo>
                  <a:lnTo>
                    <a:pt x="501" y="124"/>
                  </a:lnTo>
                  <a:lnTo>
                    <a:pt x="515" y="136"/>
                  </a:lnTo>
                  <a:lnTo>
                    <a:pt x="528" y="148"/>
                  </a:lnTo>
                  <a:lnTo>
                    <a:pt x="541" y="164"/>
                  </a:lnTo>
                  <a:lnTo>
                    <a:pt x="545" y="168"/>
                  </a:lnTo>
                  <a:lnTo>
                    <a:pt x="539" y="168"/>
                  </a:lnTo>
                  <a:lnTo>
                    <a:pt x="514" y="176"/>
                  </a:lnTo>
                  <a:lnTo>
                    <a:pt x="458" y="184"/>
                  </a:lnTo>
                  <a:lnTo>
                    <a:pt x="428" y="186"/>
                  </a:lnTo>
                  <a:lnTo>
                    <a:pt x="587" y="186"/>
                  </a:lnTo>
                  <a:lnTo>
                    <a:pt x="573" y="164"/>
                  </a:lnTo>
                  <a:lnTo>
                    <a:pt x="542" y="126"/>
                  </a:lnTo>
                  <a:lnTo>
                    <a:pt x="522" y="11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a-DK"/>
            </a:p>
          </p:txBody>
        </p:sp>
      </p:grpSp>
      <p:pic>
        <p:nvPicPr>
          <p:cNvPr id="5" name="Billede 4"/>
          <p:cNvPicPr>
            <a:picLocks noChangeAspect="1"/>
          </p:cNvPicPr>
          <p:nvPr/>
        </p:nvPicPr>
        <p:blipFill>
          <a:blip r:embed="rId3"/>
          <a:stretch>
            <a:fillRect/>
          </a:stretch>
        </p:blipFill>
        <p:spPr>
          <a:xfrm>
            <a:off x="9514114" y="4017870"/>
            <a:ext cx="1859057" cy="1859057"/>
          </a:xfrm>
          <a:prstGeom prst="rect">
            <a:avLst/>
          </a:prstGeom>
        </p:spPr>
      </p:pic>
      <p:sp>
        <p:nvSpPr>
          <p:cNvPr id="12"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12</a:t>
            </a:fld>
            <a:endParaRPr lang="da-DK" sz="1800" b="1" dirty="0">
              <a:solidFill>
                <a:srgbClr val="C00000"/>
              </a:solidFill>
            </a:endParaRPr>
          </a:p>
        </p:txBody>
      </p:sp>
    </p:spTree>
    <p:extLst>
      <p:ext uri="{BB962C8B-B14F-4D97-AF65-F5344CB8AC3E}">
        <p14:creationId xmlns:p14="http://schemas.microsoft.com/office/powerpoint/2010/main" val="15185698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120</a:t>
            </a:fld>
            <a:endParaRPr lang="da-DK" dirty="0"/>
          </a:p>
        </p:txBody>
      </p:sp>
      <p:sp>
        <p:nvSpPr>
          <p:cNvPr id="7" name="Titel 5"/>
          <p:cNvSpPr>
            <a:spLocks noGrp="1"/>
          </p:cNvSpPr>
          <p:nvPr>
            <p:ph type="title"/>
          </p:nvPr>
        </p:nvSpPr>
        <p:spPr>
          <a:xfrm>
            <a:off x="838198" y="360000"/>
            <a:ext cx="10515601" cy="612000"/>
          </a:xfrm>
          <a:solidFill>
            <a:srgbClr val="466B47"/>
          </a:solidFill>
        </p:spPr>
        <p:txBody>
          <a:bodyPr/>
          <a:lstStyle/>
          <a:p>
            <a:r>
              <a:rPr lang="da-DK" sz="4000" b="0" dirty="0" smtClean="0">
                <a:solidFill>
                  <a:schemeClr val="bg1"/>
                </a:solidFill>
                <a:latin typeface="Trebuchet MS" panose="020B0603020202020204" pitchFamily="34" charset="0"/>
              </a:rPr>
              <a:t>Overblik over felter i redskabet </a:t>
            </a:r>
            <a:r>
              <a:rPr lang="da-DK" sz="4000" b="0" i="1" dirty="0" smtClean="0">
                <a:solidFill>
                  <a:schemeClr val="bg1"/>
                </a:solidFill>
                <a:latin typeface="Trebuchet MS" panose="020B0603020202020204" pitchFamily="34" charset="0"/>
              </a:rPr>
              <a:t>Indstilling</a:t>
            </a:r>
            <a:r>
              <a:rPr lang="da-DK" sz="4000" b="0" dirty="0" smtClean="0">
                <a:solidFill>
                  <a:schemeClr val="bg1"/>
                </a:solidFill>
                <a:latin typeface="Trebuchet MS" panose="020B0603020202020204" pitchFamily="34" charset="0"/>
              </a:rPr>
              <a:t> </a:t>
            </a:r>
            <a:r>
              <a:rPr lang="da-DK" sz="4000" b="0" dirty="0">
                <a:solidFill>
                  <a:schemeClr val="bg1"/>
                </a:solidFill>
                <a:latin typeface="Trebuchet MS" panose="020B0603020202020204" pitchFamily="34" charset="0"/>
              </a:rPr>
              <a:t>2</a:t>
            </a:r>
            <a:r>
              <a:rPr lang="da-DK" sz="4000" b="0" dirty="0" smtClean="0">
                <a:solidFill>
                  <a:schemeClr val="bg1"/>
                </a:solidFill>
                <a:latin typeface="Trebuchet MS" panose="020B0603020202020204" pitchFamily="34" charset="0"/>
              </a:rPr>
              <a:t>:2</a:t>
            </a:r>
            <a:endParaRPr lang="da-DK" sz="4000" b="0" dirty="0">
              <a:solidFill>
                <a:schemeClr val="bg1"/>
              </a:solidFill>
              <a:latin typeface="Trebuchet MS" panose="020B0603020202020204" pitchFamily="34" charset="0"/>
            </a:endParaRPr>
          </a:p>
        </p:txBody>
      </p:sp>
      <p:sp>
        <p:nvSpPr>
          <p:cNvPr id="12"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120</a:t>
            </a:fld>
            <a:endParaRPr lang="da-DK" sz="1800" b="1" dirty="0">
              <a:solidFill>
                <a:srgbClr val="C00000"/>
              </a:solidFill>
            </a:endParaRPr>
          </a:p>
        </p:txBody>
      </p:sp>
      <p:graphicFrame>
        <p:nvGraphicFramePr>
          <p:cNvPr id="6" name="Tabel 5"/>
          <p:cNvGraphicFramePr>
            <a:graphicFrameLocks noGrp="1"/>
          </p:cNvGraphicFramePr>
          <p:nvPr>
            <p:extLst>
              <p:ext uri="{D42A27DB-BD31-4B8C-83A1-F6EECF244321}">
                <p14:modId xmlns:p14="http://schemas.microsoft.com/office/powerpoint/2010/main" val="3001525378"/>
              </p:ext>
            </p:extLst>
          </p:nvPr>
        </p:nvGraphicFramePr>
        <p:xfrm>
          <a:off x="844992" y="1330296"/>
          <a:ext cx="10515603" cy="4572000"/>
        </p:xfrm>
        <a:graphic>
          <a:graphicData uri="http://schemas.openxmlformats.org/drawingml/2006/table">
            <a:tbl>
              <a:tblPr firstRow="1" bandRow="1">
                <a:tableStyleId>{912C8C85-51F0-491E-9774-3900AFEF0FD7}</a:tableStyleId>
              </a:tblPr>
              <a:tblGrid>
                <a:gridCol w="3889652">
                  <a:extLst>
                    <a:ext uri="{9D8B030D-6E8A-4147-A177-3AD203B41FA5}">
                      <a16:colId xmlns:a16="http://schemas.microsoft.com/office/drawing/2014/main" val="2767422063"/>
                    </a:ext>
                  </a:extLst>
                </a:gridCol>
                <a:gridCol w="3096344">
                  <a:extLst>
                    <a:ext uri="{9D8B030D-6E8A-4147-A177-3AD203B41FA5}">
                      <a16:colId xmlns:a16="http://schemas.microsoft.com/office/drawing/2014/main" val="530179037"/>
                    </a:ext>
                  </a:extLst>
                </a:gridCol>
                <a:gridCol w="3529607">
                  <a:extLst>
                    <a:ext uri="{9D8B030D-6E8A-4147-A177-3AD203B41FA5}">
                      <a16:colId xmlns:a16="http://schemas.microsoft.com/office/drawing/2014/main" val="1461509369"/>
                    </a:ext>
                  </a:extLst>
                </a:gridCol>
              </a:tblGrid>
              <a:tr h="342453">
                <a:tc>
                  <a:txBody>
                    <a:bodyPr/>
                    <a:lstStyle/>
                    <a:p>
                      <a:r>
                        <a:rPr lang="da-DK" sz="1800" dirty="0" smtClean="0"/>
                        <a:t>Specificering af indsatser</a:t>
                      </a: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B893"/>
                    </a:solidFill>
                  </a:tcPr>
                </a:tc>
                <a:tc>
                  <a:txBody>
                    <a:bodyPr/>
                    <a:lstStyle/>
                    <a:p>
                      <a:r>
                        <a:rPr lang="da-DK" sz="1800" dirty="0" smtClean="0"/>
                        <a:t>Beregning af pris på indsatser</a:t>
                      </a: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B893"/>
                    </a:solidFill>
                  </a:tcPr>
                </a:tc>
                <a:tc>
                  <a:txBody>
                    <a:bodyPr/>
                    <a:lstStyle/>
                    <a:p>
                      <a:r>
                        <a:rPr lang="da-DK" sz="1800" dirty="0" smtClean="0"/>
                        <a:t>Oplysninger om handleplan, støttebehov og målgruppe</a:t>
                      </a: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B893"/>
                    </a:solidFill>
                  </a:tcPr>
                </a:tc>
                <a:extLst>
                  <a:ext uri="{0D108BD9-81ED-4DB2-BD59-A6C34878D82A}">
                    <a16:rowId xmlns:a16="http://schemas.microsoft.com/office/drawing/2014/main" val="140414713"/>
                  </a:ext>
                </a:extLst>
              </a:tr>
              <a:tr h="2223454">
                <a:tc>
                  <a:txBody>
                    <a:bodyPr/>
                    <a:lstStyle/>
                    <a:p>
                      <a:pPr marL="285750" indent="-285750">
                        <a:buFont typeface="Arial" panose="020B0604020202020204" pitchFamily="34" charset="0"/>
                        <a:buChar char="•"/>
                      </a:pPr>
                      <a:r>
                        <a:rPr lang="da-DK" sz="1800" dirty="0" smtClean="0"/>
                        <a:t>Nuværende indsatser og tidligere</a:t>
                      </a:r>
                    </a:p>
                    <a:p>
                      <a:pPr marL="285750" indent="-285750">
                        <a:buFont typeface="Arial" panose="020B0604020202020204" pitchFamily="34" charset="0"/>
                        <a:buChar char="•"/>
                      </a:pPr>
                      <a:r>
                        <a:rPr lang="da-DK" sz="1800" dirty="0" smtClean="0">
                          <a:solidFill>
                            <a:schemeClr val="bg1">
                              <a:lumMod val="50000"/>
                            </a:schemeClr>
                          </a:solidFill>
                        </a:rPr>
                        <a:t>Indsatser der indstilles til</a:t>
                      </a:r>
                    </a:p>
                    <a:p>
                      <a:pPr marL="628650" lvl="1" indent="-285750">
                        <a:buFont typeface="Arial" panose="020B0604020202020204" pitchFamily="34" charset="0"/>
                        <a:buChar char="•"/>
                      </a:pPr>
                      <a:r>
                        <a:rPr lang="da-DK" sz="1800" dirty="0" smtClean="0">
                          <a:solidFill>
                            <a:schemeClr val="bg1">
                              <a:lumMod val="50000"/>
                            </a:schemeClr>
                          </a:solidFill>
                        </a:rPr>
                        <a:t>Ydelser</a:t>
                      </a:r>
                    </a:p>
                    <a:p>
                      <a:pPr marL="628650" lvl="1" indent="-285750">
                        <a:buFont typeface="Arial" panose="020B0604020202020204" pitchFamily="34" charset="0"/>
                        <a:buChar char="•"/>
                      </a:pPr>
                      <a:r>
                        <a:rPr lang="da-DK" sz="1800" dirty="0" smtClean="0">
                          <a:solidFill>
                            <a:schemeClr val="bg1">
                              <a:lumMod val="50000"/>
                            </a:schemeClr>
                          </a:solidFill>
                        </a:rPr>
                        <a:t>Tilbud</a:t>
                      </a:r>
                    </a:p>
                    <a:p>
                      <a:pPr marL="628650" lvl="1" indent="-285750">
                        <a:buFont typeface="Arial" panose="020B0604020202020204" pitchFamily="34" charset="0"/>
                        <a:buChar char="•"/>
                      </a:pPr>
                      <a:r>
                        <a:rPr lang="da-DK" sz="1800" dirty="0" smtClean="0">
                          <a:solidFill>
                            <a:schemeClr val="bg1">
                              <a:lumMod val="50000"/>
                            </a:schemeClr>
                          </a:solidFill>
                        </a:rPr>
                        <a:t>Kontonummer</a:t>
                      </a:r>
                    </a:p>
                    <a:p>
                      <a:pPr marL="628650" lvl="1" indent="-285750">
                        <a:buFont typeface="Arial" panose="020B0604020202020204" pitchFamily="34" charset="0"/>
                        <a:buChar char="•"/>
                      </a:pPr>
                      <a:r>
                        <a:rPr lang="da-DK" sz="1800" dirty="0" smtClean="0">
                          <a:solidFill>
                            <a:schemeClr val="bg1">
                              <a:lumMod val="50000"/>
                            </a:schemeClr>
                          </a:solidFill>
                        </a:rPr>
                        <a:t>Udfører</a:t>
                      </a:r>
                    </a:p>
                    <a:p>
                      <a:pPr marL="628650" lvl="1" indent="-285750">
                        <a:buFont typeface="Arial" panose="020B0604020202020204" pitchFamily="34" charset="0"/>
                        <a:buChar char="•"/>
                      </a:pPr>
                      <a:r>
                        <a:rPr lang="da-DK" sz="1800" dirty="0" smtClean="0">
                          <a:solidFill>
                            <a:schemeClr val="bg1">
                              <a:lumMod val="50000"/>
                            </a:schemeClr>
                          </a:solidFill>
                        </a:rPr>
                        <a:t>Forventet startdato</a:t>
                      </a:r>
                      <a:r>
                        <a:rPr lang="da-DK" sz="1800" baseline="0" dirty="0" smtClean="0">
                          <a:solidFill>
                            <a:schemeClr val="bg1">
                              <a:lumMod val="50000"/>
                            </a:schemeClr>
                          </a:solidFill>
                        </a:rPr>
                        <a:t> for indsats</a:t>
                      </a:r>
                    </a:p>
                    <a:p>
                      <a:pPr marL="628650" lvl="1" indent="-285750">
                        <a:buFont typeface="Arial" panose="020B0604020202020204" pitchFamily="34" charset="0"/>
                        <a:buChar char="•"/>
                      </a:pPr>
                      <a:r>
                        <a:rPr lang="da-DK" sz="1800" baseline="0" dirty="0" smtClean="0">
                          <a:solidFill>
                            <a:schemeClr val="bg1">
                              <a:lumMod val="50000"/>
                            </a:schemeClr>
                          </a:solidFill>
                        </a:rPr>
                        <a:t>Forventet slutdato for indsats </a:t>
                      </a:r>
                    </a:p>
                    <a:p>
                      <a:pPr marL="628650" lvl="1" indent="-285750">
                        <a:buFont typeface="Arial" panose="020B0604020202020204" pitchFamily="34" charset="0"/>
                        <a:buChar char="•"/>
                      </a:pPr>
                      <a:r>
                        <a:rPr lang="da-DK" sz="1800" baseline="0" dirty="0" smtClean="0">
                          <a:solidFill>
                            <a:schemeClr val="bg1">
                              <a:lumMod val="50000"/>
                            </a:schemeClr>
                          </a:solidFill>
                        </a:rPr>
                        <a:t>Forventet startdato for ydelser</a:t>
                      </a:r>
                    </a:p>
                    <a:p>
                      <a:pPr marL="628650" lvl="1" indent="-285750">
                        <a:buFont typeface="Arial" panose="020B0604020202020204" pitchFamily="34" charset="0"/>
                        <a:buChar char="•"/>
                      </a:pPr>
                      <a:r>
                        <a:rPr lang="da-DK" sz="1800" baseline="0" dirty="0" smtClean="0">
                          <a:solidFill>
                            <a:schemeClr val="bg1">
                              <a:lumMod val="50000"/>
                            </a:schemeClr>
                          </a:solidFill>
                        </a:rPr>
                        <a:t>Forventet slutdato for ydelser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8DC"/>
                    </a:solidFill>
                  </a:tcPr>
                </a:tc>
                <a:tc>
                  <a:txBody>
                    <a:bodyPr/>
                    <a:lstStyle/>
                    <a:p>
                      <a:pPr marL="285750" lvl="0" indent="-285750">
                        <a:buFont typeface="Arial" panose="020B0604020202020204" pitchFamily="34" charset="0"/>
                        <a:buChar char="•"/>
                      </a:pPr>
                      <a:r>
                        <a:rPr lang="da-DK" sz="1800" baseline="0" dirty="0" smtClean="0">
                          <a:solidFill>
                            <a:schemeClr val="bg1">
                              <a:lumMod val="50000"/>
                            </a:schemeClr>
                          </a:solidFill>
                        </a:rPr>
                        <a:t>Indsatser </a:t>
                      </a:r>
                    </a:p>
                    <a:p>
                      <a:pPr marL="628650" lvl="1" indent="-285750">
                        <a:buFont typeface="Arial" panose="020B0604020202020204" pitchFamily="34" charset="0"/>
                        <a:buChar char="•"/>
                      </a:pPr>
                      <a:r>
                        <a:rPr lang="da-DK" sz="1800" baseline="0" dirty="0" smtClean="0">
                          <a:solidFill>
                            <a:schemeClr val="bg1">
                              <a:lumMod val="50000"/>
                            </a:schemeClr>
                          </a:solidFill>
                        </a:rPr>
                        <a:t>Enhed </a:t>
                      </a:r>
                    </a:p>
                    <a:p>
                      <a:pPr marL="628650" lvl="1" indent="-285750">
                        <a:buFont typeface="Arial" panose="020B0604020202020204" pitchFamily="34" charset="0"/>
                        <a:buChar char="•"/>
                      </a:pPr>
                      <a:r>
                        <a:rPr lang="da-DK" sz="1800" baseline="0" dirty="0" smtClean="0">
                          <a:solidFill>
                            <a:schemeClr val="bg1">
                              <a:lumMod val="50000"/>
                            </a:schemeClr>
                          </a:solidFill>
                        </a:rPr>
                        <a:t>Antal i hver periode </a:t>
                      </a:r>
                    </a:p>
                    <a:p>
                      <a:pPr marL="628650" lvl="1" indent="-285750">
                        <a:buFont typeface="Arial" panose="020B0604020202020204" pitchFamily="34" charset="0"/>
                        <a:buChar char="•"/>
                      </a:pPr>
                      <a:r>
                        <a:rPr lang="da-DK" sz="1800" baseline="0" dirty="0" smtClean="0">
                          <a:solidFill>
                            <a:schemeClr val="bg1">
                              <a:lumMod val="50000"/>
                            </a:schemeClr>
                          </a:solidFill>
                        </a:rPr>
                        <a:t>Ydelsesfrekvens</a:t>
                      </a:r>
                    </a:p>
                    <a:p>
                      <a:pPr marL="628650" lvl="1" indent="-285750">
                        <a:buFont typeface="Arial" panose="020B0604020202020204" pitchFamily="34" charset="0"/>
                        <a:buChar char="•"/>
                      </a:pPr>
                      <a:r>
                        <a:rPr lang="da-DK" sz="1800" baseline="0" dirty="0" smtClean="0">
                          <a:solidFill>
                            <a:schemeClr val="bg1">
                              <a:lumMod val="50000"/>
                            </a:schemeClr>
                          </a:solidFill>
                        </a:rPr>
                        <a:t>Antal gentagelser </a:t>
                      </a:r>
                    </a:p>
                    <a:p>
                      <a:pPr marL="628650" lvl="1" indent="-285750">
                        <a:buFont typeface="Arial" panose="020B0604020202020204" pitchFamily="34" charset="0"/>
                        <a:buChar char="•"/>
                      </a:pPr>
                      <a:r>
                        <a:rPr lang="da-DK" sz="1800" baseline="0" dirty="0" smtClean="0">
                          <a:solidFill>
                            <a:schemeClr val="bg1">
                              <a:lumMod val="50000"/>
                            </a:schemeClr>
                          </a:solidFill>
                        </a:rPr>
                        <a:t>Enhedspris </a:t>
                      </a:r>
                    </a:p>
                    <a:p>
                      <a:pPr marL="628650" lvl="1" indent="-285750">
                        <a:buFont typeface="Arial" panose="020B0604020202020204" pitchFamily="34" charset="0"/>
                        <a:buChar char="•"/>
                      </a:pPr>
                      <a:r>
                        <a:rPr lang="da-DK" sz="1800" baseline="0" dirty="0" smtClean="0">
                          <a:solidFill>
                            <a:schemeClr val="bg1">
                              <a:lumMod val="50000"/>
                            </a:schemeClr>
                          </a:solidFill>
                        </a:rPr>
                        <a:t>Basisindsatspris</a:t>
                      </a:r>
                    </a:p>
                    <a:p>
                      <a:pPr marL="628650" lvl="1" indent="-285750">
                        <a:buFont typeface="Arial" panose="020B0604020202020204" pitchFamily="34" charset="0"/>
                        <a:buChar char="•"/>
                      </a:pPr>
                      <a:r>
                        <a:rPr lang="da-DK" sz="1800" baseline="0" dirty="0" smtClean="0">
                          <a:solidFill>
                            <a:schemeClr val="bg1">
                              <a:lumMod val="50000"/>
                            </a:schemeClr>
                          </a:solidFill>
                        </a:rPr>
                        <a:t>Forventet pris for enkeltindsats </a:t>
                      </a:r>
                    </a:p>
                    <a:p>
                      <a:pPr marL="628650" lvl="1" indent="-285750">
                        <a:buFont typeface="Arial" panose="020B0604020202020204" pitchFamily="34" charset="0"/>
                        <a:buChar char="•"/>
                      </a:pPr>
                      <a:r>
                        <a:rPr lang="da-DK" sz="1800" baseline="0" dirty="0" smtClean="0">
                          <a:solidFill>
                            <a:schemeClr val="bg1">
                              <a:lumMod val="50000"/>
                            </a:schemeClr>
                          </a:solidFill>
                        </a:rPr>
                        <a:t>Forventet pris for samlet indsats </a:t>
                      </a:r>
                    </a:p>
                    <a:p>
                      <a:pPr marL="285750" indent="-285750">
                        <a:buFont typeface="Arial" panose="020B0604020202020204" pitchFamily="34" charset="0"/>
                        <a:buChar char="•"/>
                      </a:pPr>
                      <a:r>
                        <a:rPr lang="da-DK" sz="1800" baseline="0" dirty="0" smtClean="0">
                          <a:solidFill>
                            <a:schemeClr val="bg1">
                              <a:lumMod val="50000"/>
                            </a:schemeClr>
                          </a:solidFill>
                        </a:rPr>
                        <a:t>Alternative indsatser   </a:t>
                      </a:r>
                      <a:r>
                        <a:rPr lang="da-DK" sz="1800" dirty="0" smtClean="0">
                          <a:solidFill>
                            <a:schemeClr val="bg1">
                              <a:lumMod val="50000"/>
                            </a:schemeClr>
                          </a:solidFill>
                        </a:rPr>
                        <a:t> </a:t>
                      </a:r>
                    </a:p>
                    <a:p>
                      <a:pPr marL="285750" indent="-285750">
                        <a:buFont typeface="Arial" panose="020B0604020202020204" pitchFamily="34" charset="0"/>
                        <a:buChar char="•"/>
                      </a:pPr>
                      <a:endParaRPr lang="da-DK" sz="1800" dirty="0">
                        <a:solidFill>
                          <a:schemeClr val="bg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8DC"/>
                    </a:solidFill>
                  </a:tcPr>
                </a:tc>
                <a:tc>
                  <a:txBody>
                    <a:bodyPr/>
                    <a:lstStyle/>
                    <a:p>
                      <a:pPr marL="285750" indent="-285750">
                        <a:buFont typeface="Arial" panose="020B0604020202020204" pitchFamily="34" charset="0"/>
                        <a:buChar char="•"/>
                      </a:pPr>
                      <a:r>
                        <a:rPr lang="da-DK" sz="1800" b="0" dirty="0" smtClean="0">
                          <a:solidFill>
                            <a:schemeClr val="bg1">
                              <a:lumMod val="50000"/>
                            </a:schemeClr>
                          </a:solidFill>
                          <a:latin typeface="+mn-lt"/>
                        </a:rPr>
                        <a:t>Borgerens § 141-handleplan</a:t>
                      </a:r>
                    </a:p>
                    <a:p>
                      <a:pPr marL="285750" indent="-285750">
                        <a:buFont typeface="Arial" panose="020B0604020202020204" pitchFamily="34" charset="0"/>
                        <a:buChar char="•"/>
                      </a:pPr>
                      <a:r>
                        <a:rPr lang="da-DK" sz="1800" b="0" dirty="0" smtClean="0">
                          <a:solidFill>
                            <a:schemeClr val="bg1">
                              <a:lumMod val="50000"/>
                            </a:schemeClr>
                          </a:solidFill>
                          <a:latin typeface="+mn-lt"/>
                        </a:rPr>
                        <a:t>Borgerens ønsker til handleplan</a:t>
                      </a:r>
                    </a:p>
                    <a:p>
                      <a:pPr marL="285750" indent="-285750">
                        <a:buFont typeface="Arial" panose="020B0604020202020204" pitchFamily="34" charset="0"/>
                        <a:buChar char="•"/>
                      </a:pPr>
                      <a:r>
                        <a:rPr lang="da-DK" sz="1800" b="0" dirty="0" smtClean="0">
                          <a:solidFill>
                            <a:schemeClr val="bg1">
                              <a:lumMod val="50000"/>
                            </a:schemeClr>
                          </a:solidFill>
                          <a:latin typeface="+mn-lt"/>
                        </a:rPr>
                        <a:t>Status på handleplan</a:t>
                      </a:r>
                    </a:p>
                    <a:p>
                      <a:pPr marL="285750" indent="-285750">
                        <a:buFont typeface="Arial" panose="020B0604020202020204" pitchFamily="34" charset="0"/>
                        <a:buChar char="•"/>
                      </a:pPr>
                      <a:r>
                        <a:rPr lang="da-DK" sz="1800" b="0" dirty="0" smtClean="0">
                          <a:solidFill>
                            <a:schemeClr val="bg1">
                              <a:lumMod val="50000"/>
                            </a:schemeClr>
                          </a:solidFill>
                          <a:latin typeface="+mn-lt"/>
                        </a:rPr>
                        <a:t>Helhedsorienteret handleplan</a:t>
                      </a:r>
                    </a:p>
                    <a:p>
                      <a:pPr marL="285750" indent="-285750">
                        <a:buFont typeface="Arial" panose="020B0604020202020204" pitchFamily="34" charset="0"/>
                        <a:buChar char="•"/>
                      </a:pPr>
                      <a:r>
                        <a:rPr lang="da-DK" sz="1800" b="0" dirty="0" smtClean="0">
                          <a:solidFill>
                            <a:schemeClr val="bg1">
                              <a:lumMod val="50000"/>
                            </a:schemeClr>
                          </a:solidFill>
                          <a:latin typeface="+mn-lt"/>
                        </a:rPr>
                        <a:t>Borgerens ønsker til helhedsorienteret handleplan</a:t>
                      </a:r>
                    </a:p>
                    <a:p>
                      <a:pPr marL="285750" indent="-285750">
                        <a:buFont typeface="Arial" panose="020B0604020202020204" pitchFamily="34" charset="0"/>
                        <a:buChar char="•"/>
                      </a:pPr>
                      <a:r>
                        <a:rPr lang="da-DK" sz="1800" b="0" dirty="0" smtClean="0">
                          <a:solidFill>
                            <a:schemeClr val="bg1">
                              <a:lumMod val="50000"/>
                            </a:schemeClr>
                          </a:solidFill>
                          <a:latin typeface="+mn-lt"/>
                        </a:rPr>
                        <a:t>Status på helhedsorienteret handleplan</a:t>
                      </a:r>
                    </a:p>
                    <a:p>
                      <a:pPr marL="285750" indent="-285750">
                        <a:buFont typeface="Arial" panose="020B0604020202020204" pitchFamily="34" charset="0"/>
                        <a:buChar char="•"/>
                      </a:pPr>
                      <a:r>
                        <a:rPr lang="da-DK" sz="1800" b="0" dirty="0" smtClean="0">
                          <a:solidFill>
                            <a:schemeClr val="bg1">
                              <a:lumMod val="50000"/>
                            </a:schemeClr>
                          </a:solidFill>
                          <a:latin typeface="+mn-lt"/>
                        </a:rPr>
                        <a:t>Borgerens aktuelle støttebehov</a:t>
                      </a:r>
                    </a:p>
                    <a:p>
                      <a:pPr marL="285750" indent="-285750">
                        <a:buFont typeface="Arial" panose="020B0604020202020204" pitchFamily="34" charset="0"/>
                        <a:buChar char="•"/>
                      </a:pPr>
                      <a:r>
                        <a:rPr lang="da-DK" sz="1800" b="0" dirty="0" smtClean="0">
                          <a:solidFill>
                            <a:schemeClr val="bg1">
                              <a:lumMod val="50000"/>
                            </a:schemeClr>
                          </a:solidFill>
                          <a:latin typeface="+mn-lt"/>
                        </a:rPr>
                        <a:t>Borgerens primære målgruppe</a:t>
                      </a:r>
                    </a:p>
                    <a:p>
                      <a:pPr marL="285750" indent="-285750">
                        <a:buFont typeface="Arial" panose="020B0604020202020204" pitchFamily="34" charset="0"/>
                        <a:buChar char="•"/>
                      </a:pPr>
                      <a:r>
                        <a:rPr lang="da-DK" sz="1800" b="0" dirty="0" smtClean="0">
                          <a:solidFill>
                            <a:schemeClr val="bg1">
                              <a:lumMod val="50000"/>
                            </a:schemeClr>
                          </a:solidFill>
                          <a:latin typeface="+mn-lt"/>
                        </a:rPr>
                        <a:t>Borgerens øvrige målgrupper </a:t>
                      </a: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8DC"/>
                    </a:solidFill>
                  </a:tcPr>
                </a:tc>
                <a:extLst>
                  <a:ext uri="{0D108BD9-81ED-4DB2-BD59-A6C34878D82A}">
                    <a16:rowId xmlns:a16="http://schemas.microsoft.com/office/drawing/2014/main" val="3101824822"/>
                  </a:ext>
                </a:extLst>
              </a:tr>
            </a:tbl>
          </a:graphicData>
        </a:graphic>
      </p:graphicFrame>
    </p:spTree>
    <p:extLst>
      <p:ext uri="{BB962C8B-B14F-4D97-AF65-F5344CB8AC3E}">
        <p14:creationId xmlns:p14="http://schemas.microsoft.com/office/powerpoint/2010/main" val="199578057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121</a:t>
            </a:fld>
            <a:endParaRPr lang="da-DK" dirty="0"/>
          </a:p>
        </p:txBody>
      </p:sp>
      <p:sp>
        <p:nvSpPr>
          <p:cNvPr id="6" name="Titel 5"/>
          <p:cNvSpPr>
            <a:spLocks noGrp="1"/>
          </p:cNvSpPr>
          <p:nvPr>
            <p:ph type="title"/>
          </p:nvPr>
        </p:nvSpPr>
        <p:spPr>
          <a:xfrm>
            <a:off x="838198" y="360000"/>
            <a:ext cx="10515601" cy="612000"/>
          </a:xfrm>
          <a:solidFill>
            <a:srgbClr val="466B47"/>
          </a:solidFill>
        </p:spPr>
        <p:txBody>
          <a:bodyPr/>
          <a:lstStyle/>
          <a:p>
            <a:r>
              <a:rPr lang="da-DK" dirty="0" smtClean="0">
                <a:solidFill>
                  <a:schemeClr val="bg1"/>
                </a:solidFill>
              </a:rPr>
              <a:t>	Redskab: </a:t>
            </a:r>
            <a:r>
              <a:rPr lang="da-DK" i="1" dirty="0" smtClean="0">
                <a:solidFill>
                  <a:schemeClr val="bg1"/>
                </a:solidFill>
              </a:rPr>
              <a:t>Handleplan</a:t>
            </a:r>
            <a:r>
              <a:rPr lang="da-DK" dirty="0" smtClean="0">
                <a:solidFill>
                  <a:schemeClr val="bg1"/>
                </a:solidFill>
              </a:rPr>
              <a:t> 1:2</a:t>
            </a:r>
            <a:endParaRPr lang="da-DK" dirty="0">
              <a:solidFill>
                <a:schemeClr val="bg1"/>
              </a:solidFill>
            </a:endParaRPr>
          </a:p>
        </p:txBody>
      </p:sp>
      <p:graphicFrame>
        <p:nvGraphicFramePr>
          <p:cNvPr id="5" name="Tabel 4"/>
          <p:cNvGraphicFramePr>
            <a:graphicFrameLocks noGrp="1"/>
          </p:cNvGraphicFramePr>
          <p:nvPr>
            <p:extLst>
              <p:ext uri="{D42A27DB-BD31-4B8C-83A1-F6EECF244321}">
                <p14:modId xmlns:p14="http://schemas.microsoft.com/office/powerpoint/2010/main" val="480609414"/>
              </p:ext>
            </p:extLst>
          </p:nvPr>
        </p:nvGraphicFramePr>
        <p:xfrm>
          <a:off x="838198" y="1628801"/>
          <a:ext cx="10491189" cy="3741020"/>
        </p:xfrm>
        <a:graphic>
          <a:graphicData uri="http://schemas.openxmlformats.org/drawingml/2006/table">
            <a:tbl>
              <a:tblPr firstRow="1" firstCol="1" lastRow="1" lastCol="1" bandRow="1" bandCol="1"/>
              <a:tblGrid>
                <a:gridCol w="7202018">
                  <a:extLst>
                    <a:ext uri="{9D8B030D-6E8A-4147-A177-3AD203B41FA5}">
                      <a16:colId xmlns:a16="http://schemas.microsoft.com/office/drawing/2014/main" val="423423349"/>
                    </a:ext>
                  </a:extLst>
                </a:gridCol>
                <a:gridCol w="3289171">
                  <a:extLst>
                    <a:ext uri="{9D8B030D-6E8A-4147-A177-3AD203B41FA5}">
                      <a16:colId xmlns:a16="http://schemas.microsoft.com/office/drawing/2014/main" val="2559411279"/>
                    </a:ext>
                  </a:extLst>
                </a:gridCol>
              </a:tblGrid>
              <a:tr h="272775">
                <a:tc>
                  <a:txBody>
                    <a:bodyPr/>
                    <a:lstStyle/>
                    <a:p>
                      <a:pPr marL="69850" algn="l">
                        <a:spcBef>
                          <a:spcPts val="475"/>
                        </a:spcBef>
                        <a:spcAft>
                          <a:spcPts val="0"/>
                        </a:spcAft>
                      </a:pP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ønsker for fremtiden</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718698403"/>
                  </a:ext>
                </a:extLst>
              </a:tr>
              <a:tr h="262674">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Indsatsformål</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416656957"/>
                  </a:ext>
                </a:extLst>
              </a:tr>
              <a:tr h="272775">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Borgerens målformulering (x-n)</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393308290"/>
                  </a:ext>
                </a:extLst>
              </a:tr>
              <a:tr h="262674">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Måltype</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60960" algn="just">
                        <a:lnSpc>
                          <a:spcPct val="100000"/>
                        </a:lnSpc>
                        <a:spcBef>
                          <a:spcPts val="47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47658395"/>
                  </a:ext>
                </a:extLst>
              </a:tr>
              <a:tr h="928679">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Udfører</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Hvem støtter borgeren?</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(den konkrete udfører, der leverer indsatsen, som understøtter målet)</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773233704"/>
                  </a:ext>
                </a:extLst>
              </a:tr>
              <a:tr h="305880">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Opfølgning på indsatsmål </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06125763"/>
                  </a:ext>
                </a:extLst>
              </a:tr>
              <a:tr h="314679">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Ydelser</a:t>
                      </a:r>
                      <a:r>
                        <a:rPr lang="da-DK" sz="1800" b="1"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990509788"/>
                  </a:ext>
                </a:extLst>
              </a:tr>
              <a:tr h="275804">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Tilbud</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811661578"/>
                  </a:ext>
                </a:extLst>
              </a:tr>
              <a:tr h="368764">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Forventet startdato for indsatsen </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755469862"/>
                  </a:ext>
                </a:extLst>
              </a:tr>
              <a:tr h="428653">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Forventet slutdato for indsatsen</a:t>
                      </a:r>
                      <a:r>
                        <a:rPr lang="da-DK" sz="1800" b="1"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959888747"/>
                  </a:ext>
                </a:extLst>
              </a:tr>
            </a:tbl>
          </a:graphicData>
        </a:graphic>
      </p:graphicFrame>
      <p:sp>
        <p:nvSpPr>
          <p:cNvPr id="9" name="Venstrepil 8"/>
          <p:cNvSpPr/>
          <p:nvPr/>
        </p:nvSpPr>
        <p:spPr>
          <a:xfrm>
            <a:off x="1991544" y="2636912"/>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0"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121</a:t>
            </a:fld>
            <a:endParaRPr lang="da-DK" sz="1800" b="1" dirty="0">
              <a:solidFill>
                <a:srgbClr val="C00000"/>
              </a:solidFill>
            </a:endParaRPr>
          </a:p>
        </p:txBody>
      </p:sp>
      <p:grpSp>
        <p:nvGrpSpPr>
          <p:cNvPr id="17" name="Group 5"/>
          <p:cNvGrpSpPr>
            <a:grpSpLocks/>
          </p:cNvGrpSpPr>
          <p:nvPr/>
        </p:nvGrpSpPr>
        <p:grpSpPr bwMode="auto">
          <a:xfrm>
            <a:off x="838199" y="360000"/>
            <a:ext cx="577282" cy="612425"/>
            <a:chOff x="2940" y="-365"/>
            <a:chExt cx="977" cy="979"/>
          </a:xfrm>
        </p:grpSpPr>
        <p:sp>
          <p:nvSpPr>
            <p:cNvPr id="18"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68184055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122</a:t>
            </a:fld>
            <a:endParaRPr lang="da-DK" dirty="0"/>
          </a:p>
        </p:txBody>
      </p:sp>
      <p:sp>
        <p:nvSpPr>
          <p:cNvPr id="6" name="Titel 5"/>
          <p:cNvSpPr>
            <a:spLocks noGrp="1"/>
          </p:cNvSpPr>
          <p:nvPr>
            <p:ph type="title"/>
          </p:nvPr>
        </p:nvSpPr>
        <p:spPr>
          <a:xfrm>
            <a:off x="838199" y="360000"/>
            <a:ext cx="10515601" cy="612000"/>
          </a:xfrm>
          <a:solidFill>
            <a:srgbClr val="466B47"/>
          </a:solidFill>
        </p:spPr>
        <p:txBody>
          <a:bodyPr/>
          <a:lstStyle/>
          <a:p>
            <a:r>
              <a:rPr lang="da-DK" dirty="0" smtClean="0">
                <a:solidFill>
                  <a:schemeClr val="bg1"/>
                </a:solidFill>
              </a:rPr>
              <a:t>	Redskab: </a:t>
            </a:r>
            <a:r>
              <a:rPr lang="da-DK" i="1" dirty="0" smtClean="0">
                <a:solidFill>
                  <a:schemeClr val="bg1"/>
                </a:solidFill>
              </a:rPr>
              <a:t>Handleplan </a:t>
            </a:r>
            <a:r>
              <a:rPr lang="da-DK" dirty="0" smtClean="0">
                <a:solidFill>
                  <a:schemeClr val="bg1"/>
                </a:solidFill>
              </a:rPr>
              <a:t>2:2</a:t>
            </a:r>
            <a:endParaRPr lang="da-DK" dirty="0">
              <a:solidFill>
                <a:schemeClr val="bg1"/>
              </a:solidFill>
            </a:endParaRPr>
          </a:p>
        </p:txBody>
      </p:sp>
      <p:graphicFrame>
        <p:nvGraphicFramePr>
          <p:cNvPr id="5" name="Tabel 4"/>
          <p:cNvGraphicFramePr>
            <a:graphicFrameLocks noGrp="1"/>
          </p:cNvGraphicFramePr>
          <p:nvPr>
            <p:extLst>
              <p:ext uri="{D42A27DB-BD31-4B8C-83A1-F6EECF244321}">
                <p14:modId xmlns:p14="http://schemas.microsoft.com/office/powerpoint/2010/main" val="4024960508"/>
              </p:ext>
            </p:extLst>
          </p:nvPr>
        </p:nvGraphicFramePr>
        <p:xfrm>
          <a:off x="838198" y="1480636"/>
          <a:ext cx="10491189" cy="4221480"/>
        </p:xfrm>
        <a:graphic>
          <a:graphicData uri="http://schemas.openxmlformats.org/drawingml/2006/table">
            <a:tbl>
              <a:tblPr firstRow="1" firstCol="1" lastRow="1" lastCol="1" bandRow="1" bandCol="1"/>
              <a:tblGrid>
                <a:gridCol w="7130010">
                  <a:extLst>
                    <a:ext uri="{9D8B030D-6E8A-4147-A177-3AD203B41FA5}">
                      <a16:colId xmlns:a16="http://schemas.microsoft.com/office/drawing/2014/main" val="423423349"/>
                    </a:ext>
                  </a:extLst>
                </a:gridCol>
                <a:gridCol w="3361179">
                  <a:extLst>
                    <a:ext uri="{9D8B030D-6E8A-4147-A177-3AD203B41FA5}">
                      <a16:colId xmlns:a16="http://schemas.microsoft.com/office/drawing/2014/main" val="2559411279"/>
                    </a:ext>
                  </a:extLst>
                </a:gridCol>
              </a:tblGrid>
              <a:tr h="565785">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Særlige forhold</a:t>
                      </a:r>
                    </a:p>
                    <a:p>
                      <a:pPr marL="69850" algn="l">
                        <a:spcBef>
                          <a:spcPts val="475"/>
                        </a:spcBef>
                        <a:spcAft>
                          <a:spcPts val="0"/>
                        </a:spcAft>
                      </a:pPr>
                      <a:r>
                        <a:rPr lang="da-DK" sz="180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(fx vedrørende boform, beskæftigelse, personlig hjælp, behandling, hjælpemidler)</a:t>
                      </a:r>
                      <a:endParaRPr lang="da-DK" sz="1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869467479"/>
                  </a:ext>
                </a:extLst>
              </a:tr>
              <a:tr h="565785">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Eventuelle aftaler med borgeren</a:t>
                      </a:r>
                    </a:p>
                    <a:p>
                      <a:pPr marL="69850" algn="l">
                        <a:spcBef>
                          <a:spcPts val="475"/>
                        </a:spcBef>
                        <a:spcAft>
                          <a:spcPts val="0"/>
                        </a:spcAft>
                      </a:pPr>
                      <a:r>
                        <a:rPr lang="da-DK" sz="180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(registrering af aftaler indgået med borgeren)</a:t>
                      </a:r>
                      <a:endParaRPr lang="da-DK" sz="1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981131274"/>
                  </a:ext>
                </a:extLst>
              </a:tr>
              <a:tr h="565785">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Andre indsatser</a:t>
                      </a:r>
                    </a:p>
                    <a:p>
                      <a:pPr marL="69850" algn="l">
                        <a:spcBef>
                          <a:spcPts val="475"/>
                        </a:spcBef>
                        <a:spcAft>
                          <a:spcPts val="0"/>
                        </a:spcAft>
                      </a:pPr>
                      <a:r>
                        <a:rPr lang="da-DK" sz="180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Hvilke indsatser modtager borgeren hos andre myndigheder, forvaltninger eller i andet regi?</a:t>
                      </a:r>
                    </a:p>
                    <a:p>
                      <a:pPr marL="69850" algn="l">
                        <a:spcBef>
                          <a:spcPts val="475"/>
                        </a:spcBef>
                        <a:spcAft>
                          <a:spcPts val="0"/>
                        </a:spcAft>
                      </a:pPr>
                      <a:r>
                        <a:rPr lang="da-DK" sz="180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(tilbud, ydelser, leverandør og omfang)</a:t>
                      </a:r>
                      <a:endParaRPr lang="da-DK" sz="1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05589542"/>
                  </a:ext>
                </a:extLst>
              </a:tr>
              <a:tr h="565785">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Eventuelle samarbejdspartnere i myndighed</a:t>
                      </a:r>
                    </a:p>
                    <a:p>
                      <a:pPr marL="69850" algn="l">
                        <a:spcBef>
                          <a:spcPts val="475"/>
                        </a:spcBef>
                        <a:spcAft>
                          <a:spcPts val="0"/>
                        </a:spcAft>
                      </a:pPr>
                      <a:r>
                        <a:rPr lang="da-DK" sz="180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(navn, telefonnummer, e-mailadresse og afdeling)</a:t>
                      </a:r>
                      <a:endParaRPr lang="da-DK" sz="1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156742393"/>
                  </a:ext>
                </a:extLst>
              </a:tr>
              <a:tr h="565785">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Ansvarlig for koordinering</a:t>
                      </a:r>
                    </a:p>
                    <a:p>
                      <a:pPr marL="69850" algn="l">
                        <a:spcBef>
                          <a:spcPts val="475"/>
                        </a:spcBef>
                        <a:spcAft>
                          <a:spcPts val="0"/>
                        </a:spcAft>
                      </a:pPr>
                      <a:r>
                        <a:rPr lang="da-DK" sz="180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(navn, telefonnummer og e-mailadresse på ansvarlig, fx koordinerende sagsbehandler med samlet ansvar for indsatsen)</a:t>
                      </a:r>
                      <a:endParaRPr lang="da-DK" sz="1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552211691"/>
                  </a:ext>
                </a:extLst>
              </a:tr>
            </a:tbl>
          </a:graphicData>
        </a:graphic>
      </p:graphicFrame>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122</a:t>
            </a:fld>
            <a:endParaRPr lang="da-DK" sz="1800" b="1" dirty="0">
              <a:solidFill>
                <a:srgbClr val="C00000"/>
              </a:solidFill>
            </a:endParaRPr>
          </a:p>
        </p:txBody>
      </p:sp>
      <p:grpSp>
        <p:nvGrpSpPr>
          <p:cNvPr id="10" name="Group 5"/>
          <p:cNvGrpSpPr>
            <a:grpSpLocks/>
          </p:cNvGrpSpPr>
          <p:nvPr/>
        </p:nvGrpSpPr>
        <p:grpSpPr bwMode="auto">
          <a:xfrm>
            <a:off x="845992" y="360000"/>
            <a:ext cx="577282" cy="612425"/>
            <a:chOff x="2940" y="-365"/>
            <a:chExt cx="977" cy="979"/>
          </a:xfrm>
        </p:grpSpPr>
        <p:sp>
          <p:nvSpPr>
            <p:cNvPr id="11"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44400216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123</a:t>
            </a:fld>
            <a:endParaRPr lang="da-DK" dirty="0"/>
          </a:p>
        </p:txBody>
      </p:sp>
      <p:sp>
        <p:nvSpPr>
          <p:cNvPr id="7" name="Titel 5"/>
          <p:cNvSpPr>
            <a:spLocks noGrp="1"/>
          </p:cNvSpPr>
          <p:nvPr>
            <p:ph type="title"/>
          </p:nvPr>
        </p:nvSpPr>
        <p:spPr>
          <a:xfrm>
            <a:off x="838198" y="360000"/>
            <a:ext cx="10515601" cy="612000"/>
          </a:xfrm>
          <a:solidFill>
            <a:srgbClr val="466B47"/>
          </a:solidFill>
        </p:spPr>
        <p:txBody>
          <a:bodyPr/>
          <a:lstStyle/>
          <a:p>
            <a:r>
              <a:rPr lang="da-DK" sz="4000" b="0" dirty="0" smtClean="0">
                <a:solidFill>
                  <a:schemeClr val="bg1"/>
                </a:solidFill>
                <a:latin typeface="Trebuchet MS" panose="020B0603020202020204" pitchFamily="34" charset="0"/>
              </a:rPr>
              <a:t>Overblik over felter i redskabet </a:t>
            </a:r>
            <a:r>
              <a:rPr lang="da-DK" sz="4000" b="0" i="1" dirty="0" smtClean="0">
                <a:solidFill>
                  <a:schemeClr val="bg1"/>
                </a:solidFill>
                <a:latin typeface="Trebuchet MS" panose="020B0603020202020204" pitchFamily="34" charset="0"/>
              </a:rPr>
              <a:t>Handleplan</a:t>
            </a:r>
            <a:endParaRPr lang="da-DK" sz="4000" b="0" i="1" dirty="0">
              <a:solidFill>
                <a:schemeClr val="bg1"/>
              </a:solidFill>
              <a:latin typeface="Trebuchet MS" panose="020B0603020202020204" pitchFamily="34" charset="0"/>
            </a:endParaRPr>
          </a:p>
        </p:txBody>
      </p:sp>
      <p:sp>
        <p:nvSpPr>
          <p:cNvPr id="12"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123</a:t>
            </a:fld>
            <a:endParaRPr lang="da-DK" sz="1800" b="1" dirty="0">
              <a:solidFill>
                <a:srgbClr val="C00000"/>
              </a:solidFill>
            </a:endParaRPr>
          </a:p>
        </p:txBody>
      </p:sp>
      <p:graphicFrame>
        <p:nvGraphicFramePr>
          <p:cNvPr id="6" name="Tabel 5"/>
          <p:cNvGraphicFramePr>
            <a:graphicFrameLocks noGrp="1"/>
          </p:cNvGraphicFramePr>
          <p:nvPr>
            <p:extLst>
              <p:ext uri="{D42A27DB-BD31-4B8C-83A1-F6EECF244321}">
                <p14:modId xmlns:p14="http://schemas.microsoft.com/office/powerpoint/2010/main" val="3325525332"/>
              </p:ext>
            </p:extLst>
          </p:nvPr>
        </p:nvGraphicFramePr>
        <p:xfrm>
          <a:off x="838196" y="1378176"/>
          <a:ext cx="10515603" cy="4572000"/>
        </p:xfrm>
        <a:graphic>
          <a:graphicData uri="http://schemas.openxmlformats.org/drawingml/2006/table">
            <a:tbl>
              <a:tblPr firstRow="1" bandRow="1">
                <a:tableStyleId>{912C8C85-51F0-491E-9774-3900AFEF0FD7}</a:tableStyleId>
              </a:tblPr>
              <a:tblGrid>
                <a:gridCol w="3505201">
                  <a:extLst>
                    <a:ext uri="{9D8B030D-6E8A-4147-A177-3AD203B41FA5}">
                      <a16:colId xmlns:a16="http://schemas.microsoft.com/office/drawing/2014/main" val="856656352"/>
                    </a:ext>
                  </a:extLst>
                </a:gridCol>
                <a:gridCol w="3505201">
                  <a:extLst>
                    <a:ext uri="{9D8B030D-6E8A-4147-A177-3AD203B41FA5}">
                      <a16:colId xmlns:a16="http://schemas.microsoft.com/office/drawing/2014/main" val="2767422063"/>
                    </a:ext>
                  </a:extLst>
                </a:gridCol>
                <a:gridCol w="3505201">
                  <a:extLst>
                    <a:ext uri="{9D8B030D-6E8A-4147-A177-3AD203B41FA5}">
                      <a16:colId xmlns:a16="http://schemas.microsoft.com/office/drawing/2014/main" val="1070616138"/>
                    </a:ext>
                  </a:extLst>
                </a:gridCol>
              </a:tblGrid>
              <a:tr h="3424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1800" b="1" i="0" dirty="0" smtClean="0"/>
                        <a:t>Pårørende og værgemål</a:t>
                      </a:r>
                      <a:endParaRPr lang="da-DK" sz="1800"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B893"/>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1800" b="1" i="0" dirty="0" smtClean="0"/>
                        <a:t>Indsatsformål,</a:t>
                      </a:r>
                      <a:r>
                        <a:rPr lang="da-DK" sz="1800" b="1" i="0" baseline="0" dirty="0" smtClean="0"/>
                        <a:t> -mål og indsats </a:t>
                      </a:r>
                      <a:endParaRPr lang="da-DK" sz="1800"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B893"/>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1800" dirty="0" smtClean="0"/>
                        <a:t>Særlige forhold og koordinering </a:t>
                      </a: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B893"/>
                    </a:solidFill>
                  </a:tcPr>
                </a:tc>
                <a:extLst>
                  <a:ext uri="{0D108BD9-81ED-4DB2-BD59-A6C34878D82A}">
                    <a16:rowId xmlns:a16="http://schemas.microsoft.com/office/drawing/2014/main" val="140414713"/>
                  </a:ext>
                </a:extLst>
              </a:tr>
              <a:tr h="2223454">
                <a:tc>
                  <a:txBody>
                    <a:bodyPr/>
                    <a:lstStyle/>
                    <a:p>
                      <a:pPr marL="285750" indent="-285750">
                        <a:buFont typeface="Arial" panose="020B0604020202020204" pitchFamily="34" charset="0"/>
                        <a:buChar char="•"/>
                      </a:pPr>
                      <a:r>
                        <a:rPr lang="da-DK" sz="1800" dirty="0" smtClean="0"/>
                        <a:t>Kontaktoplysninger på pårørende</a:t>
                      </a:r>
                    </a:p>
                    <a:p>
                      <a:pPr marL="285750" indent="-285750">
                        <a:buFont typeface="Arial" panose="020B0604020202020204" pitchFamily="34" charset="0"/>
                        <a:buChar char="•"/>
                      </a:pPr>
                      <a:r>
                        <a:rPr lang="da-DK" sz="1800" i="1" dirty="0" smtClean="0">
                          <a:solidFill>
                            <a:schemeClr val="bg1">
                              <a:lumMod val="50000"/>
                            </a:schemeClr>
                          </a:solidFill>
                        </a:rPr>
                        <a:t>Værgemål</a:t>
                      </a:r>
                    </a:p>
                    <a:p>
                      <a:pPr marL="285750" indent="-285750">
                        <a:buFont typeface="Arial" panose="020B0604020202020204" pitchFamily="34" charset="0"/>
                        <a:buChar char="•"/>
                      </a:pPr>
                      <a:r>
                        <a:rPr lang="da-DK" sz="1800" i="1" dirty="0" smtClean="0">
                          <a:solidFill>
                            <a:schemeClr val="bg1">
                              <a:lumMod val="50000"/>
                            </a:schemeClr>
                          </a:solidFill>
                        </a:rPr>
                        <a:t>Værgemålsform</a:t>
                      </a:r>
                    </a:p>
                    <a:p>
                      <a:pPr marL="285750" indent="-285750">
                        <a:buFont typeface="Arial" panose="020B0604020202020204" pitchFamily="34" charset="0"/>
                        <a:buChar char="•"/>
                      </a:pPr>
                      <a:r>
                        <a:rPr lang="da-DK" sz="1800" i="1" dirty="0" smtClean="0">
                          <a:solidFill>
                            <a:schemeClr val="bg1">
                              <a:lumMod val="50000"/>
                            </a:schemeClr>
                          </a:solidFill>
                        </a:rPr>
                        <a:t>Værges kontaktoplysninger</a:t>
                      </a:r>
                    </a:p>
                    <a:p>
                      <a:pPr marL="285750" indent="-285750">
                        <a:buFont typeface="Arial" panose="020B0604020202020204" pitchFamily="34" charset="0"/>
                        <a:buChar char="•"/>
                      </a:pPr>
                      <a:r>
                        <a:rPr lang="da-DK" sz="1800" i="1" dirty="0" smtClean="0">
                          <a:solidFill>
                            <a:schemeClr val="bg1">
                              <a:lumMod val="50000"/>
                            </a:schemeClr>
                          </a:solidFill>
                        </a:rPr>
                        <a:t>Repræsentation</a:t>
                      </a:r>
                    </a:p>
                    <a:p>
                      <a:pPr marL="285750" indent="-285750">
                        <a:buFont typeface="Arial" panose="020B0604020202020204" pitchFamily="34" charset="0"/>
                        <a:buChar char="•"/>
                      </a:pPr>
                      <a:r>
                        <a:rPr lang="da-DK" sz="1800" i="1" dirty="0" smtClean="0">
                          <a:solidFill>
                            <a:schemeClr val="bg1">
                              <a:lumMod val="50000"/>
                            </a:schemeClr>
                          </a:solidFill>
                        </a:rPr>
                        <a:t>Repræsentationsform</a:t>
                      </a:r>
                    </a:p>
                    <a:p>
                      <a:pPr marL="285750" indent="-285750">
                        <a:buFont typeface="Arial" panose="020B0604020202020204" pitchFamily="34" charset="0"/>
                        <a:buChar char="•"/>
                      </a:pPr>
                      <a:r>
                        <a:rPr lang="da-DK" sz="1800" i="1" dirty="0" smtClean="0">
                          <a:solidFill>
                            <a:schemeClr val="bg1">
                              <a:lumMod val="50000"/>
                            </a:schemeClr>
                          </a:solidFill>
                        </a:rPr>
                        <a:t>Fuldmagt</a:t>
                      </a:r>
                    </a:p>
                    <a:p>
                      <a:pPr marL="0" indent="0">
                        <a:buFont typeface="Arial" panose="020B0604020202020204" pitchFamily="34" charset="0"/>
                        <a:buNone/>
                      </a:pP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8DC"/>
                    </a:solidFill>
                  </a:tcPr>
                </a:tc>
                <a:tc>
                  <a:txBody>
                    <a:bodyPr/>
                    <a:lstStyle/>
                    <a:p>
                      <a:pPr marL="285750" indent="-285750">
                        <a:buFont typeface="Arial" panose="020B0604020202020204" pitchFamily="34" charset="0"/>
                        <a:buChar char="•"/>
                      </a:pPr>
                      <a:r>
                        <a:rPr lang="da-DK" sz="1800" b="0" i="1" dirty="0" smtClean="0">
                          <a:solidFill>
                            <a:schemeClr val="bg1">
                              <a:lumMod val="50000"/>
                            </a:schemeClr>
                          </a:solidFill>
                        </a:rPr>
                        <a:t>Borgerens ønsker for fremtiden</a:t>
                      </a:r>
                    </a:p>
                    <a:p>
                      <a:pPr marL="285750" indent="-285750">
                        <a:buFont typeface="Arial" panose="020B0604020202020204" pitchFamily="34" charset="0"/>
                        <a:buChar char="•"/>
                      </a:pPr>
                      <a:r>
                        <a:rPr lang="da-DK" sz="1800" b="0" i="1" dirty="0" smtClean="0">
                          <a:solidFill>
                            <a:schemeClr val="bg1">
                              <a:lumMod val="50000"/>
                            </a:schemeClr>
                          </a:solidFill>
                        </a:rPr>
                        <a:t>Indsatsformål</a:t>
                      </a:r>
                    </a:p>
                    <a:p>
                      <a:pPr marL="285750" indent="-285750">
                        <a:buFont typeface="Arial" panose="020B0604020202020204" pitchFamily="34" charset="0"/>
                        <a:buChar char="•"/>
                      </a:pPr>
                      <a:r>
                        <a:rPr lang="da-DK" sz="1800" b="0" i="1" dirty="0" smtClean="0">
                          <a:solidFill>
                            <a:schemeClr val="bg1">
                              <a:lumMod val="50000"/>
                            </a:schemeClr>
                          </a:solidFill>
                        </a:rPr>
                        <a:t>Borgerens målformulering (x-n)</a:t>
                      </a:r>
                    </a:p>
                    <a:p>
                      <a:pPr marL="285750" indent="-285750">
                        <a:buFont typeface="Arial" panose="020B0604020202020204" pitchFamily="34" charset="0"/>
                        <a:buChar char="•"/>
                      </a:pPr>
                      <a:r>
                        <a:rPr lang="da-DK" sz="1800" b="0" i="1" dirty="0" smtClean="0">
                          <a:solidFill>
                            <a:schemeClr val="bg1">
                              <a:lumMod val="50000"/>
                            </a:schemeClr>
                          </a:solidFill>
                        </a:rPr>
                        <a:t>Måltype</a:t>
                      </a:r>
                    </a:p>
                    <a:p>
                      <a:pPr marL="285750" indent="-285750">
                        <a:buFont typeface="Arial" panose="020B0604020202020204" pitchFamily="34" charset="0"/>
                        <a:buChar char="•"/>
                      </a:pPr>
                      <a:r>
                        <a:rPr lang="da-DK" sz="1800" b="1" i="0" dirty="0" smtClean="0">
                          <a:solidFill>
                            <a:schemeClr val="tx1"/>
                          </a:solidFill>
                        </a:rPr>
                        <a:t>Udfører</a:t>
                      </a:r>
                    </a:p>
                    <a:p>
                      <a:pPr marL="285750" indent="-285750">
                        <a:buFont typeface="Arial" panose="020B0604020202020204" pitchFamily="34" charset="0"/>
                        <a:buChar char="•"/>
                      </a:pPr>
                      <a:r>
                        <a:rPr lang="da-DK" sz="1800" b="0" i="1" dirty="0" smtClean="0">
                          <a:solidFill>
                            <a:schemeClr val="bg1">
                              <a:lumMod val="50000"/>
                            </a:schemeClr>
                          </a:solidFill>
                        </a:rPr>
                        <a:t>Opfølgning på indsatsmål</a:t>
                      </a:r>
                    </a:p>
                    <a:p>
                      <a:pPr marL="285750" indent="-285750">
                        <a:buFont typeface="Arial" panose="020B0604020202020204" pitchFamily="34" charset="0"/>
                        <a:buChar char="•"/>
                      </a:pPr>
                      <a:r>
                        <a:rPr lang="da-DK" sz="1800" b="0" i="1" dirty="0" smtClean="0">
                          <a:solidFill>
                            <a:schemeClr val="bg1">
                              <a:lumMod val="50000"/>
                            </a:schemeClr>
                          </a:solidFill>
                        </a:rPr>
                        <a:t>Ydelser</a:t>
                      </a:r>
                    </a:p>
                    <a:p>
                      <a:pPr marL="285750" indent="-285750">
                        <a:buFont typeface="Arial" panose="020B0604020202020204" pitchFamily="34" charset="0"/>
                        <a:buChar char="•"/>
                      </a:pPr>
                      <a:r>
                        <a:rPr lang="da-DK" sz="1800" b="0" i="1" dirty="0" smtClean="0">
                          <a:solidFill>
                            <a:schemeClr val="bg1">
                              <a:lumMod val="50000"/>
                            </a:schemeClr>
                          </a:solidFill>
                        </a:rPr>
                        <a:t>Tilbud</a:t>
                      </a:r>
                    </a:p>
                    <a:p>
                      <a:pPr marL="285750" indent="-285750">
                        <a:buFont typeface="Arial" panose="020B0604020202020204" pitchFamily="34" charset="0"/>
                        <a:buChar char="•"/>
                      </a:pPr>
                      <a:r>
                        <a:rPr lang="da-DK" sz="1800" b="0" i="1" dirty="0" smtClean="0">
                          <a:solidFill>
                            <a:schemeClr val="bg1">
                              <a:lumMod val="50000"/>
                            </a:schemeClr>
                          </a:solidFill>
                        </a:rPr>
                        <a:t>Forventet startdato for indsatsen</a:t>
                      </a:r>
                    </a:p>
                    <a:p>
                      <a:pPr marL="285750" indent="-285750">
                        <a:buFont typeface="Arial" panose="020B0604020202020204" pitchFamily="34" charset="0"/>
                        <a:buChar char="•"/>
                      </a:pPr>
                      <a:r>
                        <a:rPr lang="da-DK" sz="1800" b="0" i="1" dirty="0" smtClean="0">
                          <a:solidFill>
                            <a:schemeClr val="bg1">
                              <a:lumMod val="50000"/>
                            </a:schemeClr>
                          </a:solidFill>
                        </a:rPr>
                        <a:t>Forventet slutdato for indsatsen</a:t>
                      </a:r>
                      <a:endParaRPr lang="da-DK" sz="1800" b="0" i="1" dirty="0">
                        <a:solidFill>
                          <a:schemeClr val="bg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8DC"/>
                    </a:solidFill>
                  </a:tcPr>
                </a:tc>
                <a:tc>
                  <a:txBody>
                    <a:bodyPr/>
                    <a:lstStyle/>
                    <a:p>
                      <a:pPr marL="285750" indent="-285750">
                        <a:buFont typeface="Arial" panose="020B0604020202020204" pitchFamily="34" charset="0"/>
                        <a:buChar char="•"/>
                      </a:pPr>
                      <a:r>
                        <a:rPr lang="da-DK" sz="1800" b="0" dirty="0" smtClean="0"/>
                        <a:t>Særlige forhold</a:t>
                      </a:r>
                    </a:p>
                    <a:p>
                      <a:pPr marL="285750" indent="-285750">
                        <a:buFont typeface="Arial" panose="020B0604020202020204" pitchFamily="34" charset="0"/>
                        <a:buChar char="•"/>
                      </a:pPr>
                      <a:r>
                        <a:rPr lang="da-DK" sz="1800" b="0" dirty="0" smtClean="0"/>
                        <a:t>Eventuelle aftaler med borgeren</a:t>
                      </a:r>
                    </a:p>
                    <a:p>
                      <a:pPr marL="285750" indent="-285750">
                        <a:buFont typeface="Arial" panose="020B0604020202020204" pitchFamily="34" charset="0"/>
                        <a:buChar char="•"/>
                      </a:pPr>
                      <a:r>
                        <a:rPr lang="da-DK" sz="1800" b="0" dirty="0" smtClean="0"/>
                        <a:t>Andre indsatser</a:t>
                      </a:r>
                    </a:p>
                    <a:p>
                      <a:pPr marL="285750" indent="-285750">
                        <a:buFont typeface="Arial" panose="020B0604020202020204" pitchFamily="34" charset="0"/>
                        <a:buChar char="•"/>
                      </a:pPr>
                      <a:r>
                        <a:rPr lang="da-DK" sz="1800" b="0" dirty="0" smtClean="0"/>
                        <a:t>Eventuelle samarbejdspartnere i myndighed</a:t>
                      </a:r>
                    </a:p>
                    <a:p>
                      <a:pPr marL="285750" indent="-285750">
                        <a:buFont typeface="Arial" panose="020B0604020202020204" pitchFamily="34" charset="0"/>
                        <a:buChar char="•"/>
                      </a:pPr>
                      <a:r>
                        <a:rPr lang="da-DK" sz="1800" b="0" dirty="0" smtClean="0"/>
                        <a:t>Ansvarlig for koordinering</a:t>
                      </a:r>
                    </a:p>
                    <a:p>
                      <a:pPr marL="285750" indent="-285750">
                        <a:buFont typeface="Arial" panose="020B0604020202020204" pitchFamily="34" charset="0"/>
                        <a:buChar char="•"/>
                      </a:pP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8DC"/>
                    </a:solidFill>
                  </a:tcPr>
                </a:tc>
                <a:extLst>
                  <a:ext uri="{0D108BD9-81ED-4DB2-BD59-A6C34878D82A}">
                    <a16:rowId xmlns:a16="http://schemas.microsoft.com/office/drawing/2014/main" val="3101824822"/>
                  </a:ext>
                </a:extLst>
              </a:tr>
            </a:tbl>
          </a:graphicData>
        </a:graphic>
      </p:graphicFrame>
    </p:spTree>
    <p:extLst>
      <p:ext uri="{BB962C8B-B14F-4D97-AF65-F5344CB8AC3E}">
        <p14:creationId xmlns:p14="http://schemas.microsoft.com/office/powerpoint/2010/main" val="160675807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dsholder til billede 10"/>
          <p:cNvPicPr>
            <a:picLocks noGrp="1" noChangeAspect="1"/>
          </p:cNvPicPr>
          <p:nvPr>
            <p:ph type="pic" sz="quarter" idx="17"/>
          </p:nvPr>
        </p:nvPicPr>
        <p:blipFill rotWithShape="1">
          <a:blip r:embed="rId3"/>
          <a:srcRect l="17723" t="-844" r="-286" b="844"/>
          <a:stretch/>
        </p:blipFill>
        <p:spPr>
          <a:xfrm>
            <a:off x="0" y="-67058"/>
            <a:ext cx="12288687" cy="6925058"/>
          </a:xfrm>
          <a:prstGeom prst="rect">
            <a:avLst/>
          </a:prstGeom>
        </p:spPr>
      </p:pic>
      <p:sp>
        <p:nvSpPr>
          <p:cNvPr id="2" name="Pladsholder til tekst 1"/>
          <p:cNvSpPr>
            <a:spLocks noGrp="1"/>
          </p:cNvSpPr>
          <p:nvPr>
            <p:ph type="body" sz="quarter" idx="13"/>
          </p:nvPr>
        </p:nvSpPr>
        <p:spPr>
          <a:xfrm>
            <a:off x="838198" y="2204865"/>
            <a:ext cx="4680000" cy="3672061"/>
          </a:xfrm>
          <a:solidFill>
            <a:srgbClr val="EBE0D7"/>
          </a:solidFill>
        </p:spPr>
        <p:txBody>
          <a:bodyPr/>
          <a:lstStyle/>
          <a:p>
            <a:pPr marL="0" indent="0">
              <a:buNone/>
            </a:pPr>
            <a:r>
              <a:rPr lang="da-DK" b="1" dirty="0"/>
              <a:t>Redskaber</a:t>
            </a:r>
          </a:p>
          <a:p>
            <a:pPr>
              <a:buFont typeface="Arial" panose="020B0604020202020204" pitchFamily="34" charset="0"/>
              <a:buChar char="»"/>
            </a:pPr>
            <a:r>
              <a:rPr lang="da-DK" dirty="0" smtClean="0"/>
              <a:t>Afgørelse</a:t>
            </a:r>
          </a:p>
          <a:p>
            <a:pPr lvl="1">
              <a:buFont typeface="Arial" panose="020B0604020202020204" pitchFamily="34" charset="0"/>
              <a:buChar char="»"/>
            </a:pPr>
            <a:r>
              <a:rPr lang="da-DK" dirty="0" smtClean="0"/>
              <a:t>Afgørelsesskabelon</a:t>
            </a:r>
          </a:p>
          <a:p>
            <a:pPr lvl="1">
              <a:buFont typeface="Arial" panose="020B0604020202020204" pitchFamily="34" charset="0"/>
              <a:buChar char="»"/>
            </a:pPr>
            <a:r>
              <a:rPr lang="da-DK" dirty="0" smtClean="0"/>
              <a:t>Bekræftelse af målgruppe</a:t>
            </a:r>
          </a:p>
          <a:p>
            <a:pPr marL="0" indent="0">
              <a:buNone/>
            </a:pPr>
            <a:r>
              <a:rPr lang="da-DK" b="1" dirty="0" smtClean="0"/>
              <a:t>Formål</a:t>
            </a:r>
            <a:r>
              <a:rPr lang="da-DK" dirty="0" smtClean="0"/>
              <a:t> </a:t>
            </a:r>
          </a:p>
          <a:p>
            <a:pPr>
              <a:buFont typeface="Arial" panose="020B0604020202020204" pitchFamily="34" charset="0"/>
              <a:buChar char="»"/>
            </a:pPr>
            <a:r>
              <a:rPr lang="da-DK" dirty="0"/>
              <a:t>At træffe afgørelse om tildeling eller afslag på støtte</a:t>
            </a:r>
          </a:p>
          <a:p>
            <a:pPr>
              <a:buFont typeface="Arial" panose="020B0604020202020204" pitchFamily="34" charset="0"/>
              <a:buChar char="»"/>
            </a:pPr>
            <a:r>
              <a:rPr lang="da-DK" dirty="0"/>
              <a:t>At meddele </a:t>
            </a:r>
            <a:r>
              <a:rPr lang="da-DK" dirty="0" smtClean="0"/>
              <a:t>borgeren, </a:t>
            </a:r>
            <a:r>
              <a:rPr lang="da-DK" dirty="0"/>
              <a:t>hvad der er truffet afgørelse om </a:t>
            </a:r>
          </a:p>
          <a:p>
            <a:pPr marL="0" indent="0">
              <a:buNone/>
            </a:pPr>
            <a:endParaRPr lang="da-DK" dirty="0"/>
          </a:p>
        </p:txBody>
      </p:sp>
      <p:sp>
        <p:nvSpPr>
          <p:cNvPr id="4" name="Pladsholder til sidefod 3"/>
          <p:cNvSpPr>
            <a:spLocks noGrp="1"/>
          </p:cNvSpPr>
          <p:nvPr>
            <p:ph type="ftr" sz="quarter" idx="15"/>
          </p:nvPr>
        </p:nvSpPr>
        <p:spPr/>
        <p:txBody>
          <a:bodyPr/>
          <a:lstStyle/>
          <a:p>
            <a:r>
              <a:rPr lang="da-DK" smtClean="0"/>
              <a:t>Voksenudredningsmetoden version 2.0</a:t>
            </a:r>
            <a:endParaRPr lang="da-DK" dirty="0"/>
          </a:p>
        </p:txBody>
      </p:sp>
      <p:sp>
        <p:nvSpPr>
          <p:cNvPr id="7" name="Titel 6"/>
          <p:cNvSpPr>
            <a:spLocks noGrp="1"/>
          </p:cNvSpPr>
          <p:nvPr>
            <p:ph type="title"/>
          </p:nvPr>
        </p:nvSpPr>
        <p:spPr>
          <a:xfrm>
            <a:off x="838199" y="945069"/>
            <a:ext cx="4680000" cy="1152000"/>
          </a:xfrm>
          <a:solidFill>
            <a:srgbClr val="5F8877"/>
          </a:solidFill>
        </p:spPr>
        <p:txBody>
          <a:bodyPr/>
          <a:lstStyle/>
          <a:p>
            <a:r>
              <a:rPr lang="da-DK" sz="4000" b="0" dirty="0">
                <a:solidFill>
                  <a:schemeClr val="bg1"/>
                </a:solidFill>
                <a:latin typeface="Trebuchet MS" panose="020B0603020202020204" pitchFamily="34" charset="0"/>
                <a:cs typeface="Times New Roman" panose="02020603050405020304" pitchFamily="18" charset="0"/>
              </a:rPr>
              <a:t>Fase:</a:t>
            </a:r>
            <a:br>
              <a:rPr lang="da-DK" sz="4000" b="0" dirty="0">
                <a:solidFill>
                  <a:schemeClr val="bg1"/>
                </a:solidFill>
                <a:latin typeface="Trebuchet MS" panose="020B0603020202020204" pitchFamily="34" charset="0"/>
                <a:cs typeface="Times New Roman" panose="02020603050405020304" pitchFamily="18" charset="0"/>
              </a:rPr>
            </a:br>
            <a:r>
              <a:rPr lang="da-DK" sz="4000" b="0" i="1" dirty="0">
                <a:solidFill>
                  <a:schemeClr val="bg1"/>
                </a:solidFill>
                <a:latin typeface="Trebuchet MS" panose="020B0603020202020204" pitchFamily="34" charset="0"/>
                <a:cs typeface="Times New Roman" panose="02020603050405020304" pitchFamily="18" charset="0"/>
              </a:rPr>
              <a:t>Afgørelse</a:t>
            </a:r>
            <a:r>
              <a:rPr lang="da-DK" dirty="0" smtClean="0">
                <a:solidFill>
                  <a:schemeClr val="bg1"/>
                </a:solidFill>
                <a:latin typeface="Trebuchet MS" panose="020B0603020202020204" pitchFamily="34" charset="0"/>
              </a:rPr>
              <a:t> </a:t>
            </a:r>
            <a:endParaRPr lang="da-DK" dirty="0">
              <a:solidFill>
                <a:schemeClr val="bg1"/>
              </a:solidFill>
              <a:latin typeface="Trebuchet MS" panose="020B0603020202020204" pitchFamily="34" charset="0"/>
            </a:endParaRPr>
          </a:p>
        </p:txBody>
      </p:sp>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124</a:t>
            </a:fld>
            <a:endParaRPr lang="da-DK" sz="1800" b="1" dirty="0">
              <a:solidFill>
                <a:srgbClr val="C00000"/>
              </a:solidFill>
            </a:endParaRPr>
          </a:p>
        </p:txBody>
      </p:sp>
    </p:spTree>
    <p:extLst>
      <p:ext uri="{BB962C8B-B14F-4D97-AF65-F5344CB8AC3E}">
        <p14:creationId xmlns:p14="http://schemas.microsoft.com/office/powerpoint/2010/main" val="428439130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1055440" y="1268760"/>
            <a:ext cx="10515601" cy="4392142"/>
          </a:xfrm>
        </p:spPr>
        <p:txBody>
          <a:bodyPr/>
          <a:lstStyle/>
          <a:p>
            <a:pPr marL="0" lvl="0" indent="0" defTabSz="914400">
              <a:spcBef>
                <a:spcPts val="0"/>
              </a:spcBef>
              <a:buNone/>
              <a:defRPr/>
            </a:pPr>
            <a:r>
              <a:rPr lang="da-DK" dirty="0" smtClean="0"/>
              <a:t> </a:t>
            </a:r>
            <a:endParaRPr lang="da-DK" dirty="0"/>
          </a:p>
          <a:p>
            <a:pPr marL="0" lvl="0" indent="0" defTabSz="914400">
              <a:spcBef>
                <a:spcPts val="0"/>
              </a:spcBef>
              <a:buNone/>
              <a:defRPr/>
            </a:pPr>
            <a:r>
              <a:rPr lang="da-DK" b="1" dirty="0"/>
              <a:t>Socialstyrelsen</a:t>
            </a:r>
          </a:p>
          <a:p>
            <a:pPr marL="171450" indent="-171450"/>
            <a:r>
              <a:rPr lang="da-DK" dirty="0"/>
              <a:t>Metodehåndbog (VUM 2.0) </a:t>
            </a:r>
            <a:r>
              <a:rPr lang="da-DK" u="sng" dirty="0">
                <a:hlinkClick r:id="rId3"/>
              </a:rPr>
              <a:t>Voksenudredningsmetoden version 2.0 – Inklusiv Fælles Faglige Begreber. Metodehåndbog.</a:t>
            </a:r>
            <a:r>
              <a:rPr lang="da-DK" b="1" dirty="0"/>
              <a:t> </a:t>
            </a:r>
            <a:r>
              <a:rPr lang="da-DK" dirty="0"/>
              <a:t>side 130-143</a:t>
            </a:r>
          </a:p>
          <a:p>
            <a:pPr marL="171450" indent="-171450"/>
            <a:endParaRPr lang="da-DK" dirty="0"/>
          </a:p>
          <a:p>
            <a:pPr marL="0" indent="0">
              <a:buNone/>
            </a:pPr>
            <a:r>
              <a:rPr lang="da-DK" b="1" dirty="0"/>
              <a:t>KL</a:t>
            </a:r>
          </a:p>
          <a:p>
            <a:pPr marL="171450" lvl="0" indent="-171450" defTabSz="914400">
              <a:spcBef>
                <a:spcPts val="0"/>
              </a:spcBef>
              <a:defRPr/>
            </a:pPr>
            <a:r>
              <a:rPr lang="da-DK" dirty="0"/>
              <a:t>Guide til FFB </a:t>
            </a:r>
            <a:r>
              <a:rPr lang="da-DK" u="sng" dirty="0">
                <a:hlinkClick r:id="rId4"/>
              </a:rPr>
              <a:t>Fælles Faglige Begreber. Guide til FFB V.I.20</a:t>
            </a:r>
            <a:r>
              <a:rPr lang="da-DK" u="sng" dirty="0"/>
              <a:t> </a:t>
            </a:r>
            <a:r>
              <a:rPr lang="da-DK" dirty="0"/>
              <a:t> s. 30-31</a:t>
            </a:r>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125</a:t>
            </a:fld>
            <a:endParaRPr lang="da-DK" dirty="0"/>
          </a:p>
        </p:txBody>
      </p:sp>
      <p:sp>
        <p:nvSpPr>
          <p:cNvPr id="6" name="Titel 5"/>
          <p:cNvSpPr>
            <a:spLocks noGrp="1"/>
          </p:cNvSpPr>
          <p:nvPr>
            <p:ph type="title"/>
          </p:nvPr>
        </p:nvSpPr>
        <p:spPr/>
        <p:txBody>
          <a:bodyPr/>
          <a:lstStyle/>
          <a:p>
            <a:r>
              <a:rPr lang="da-DK" dirty="0"/>
              <a:t>Relevante materialer til denne </a:t>
            </a:r>
            <a:r>
              <a:rPr lang="da-DK" dirty="0" smtClean="0"/>
              <a:t>fase</a:t>
            </a:r>
            <a:r>
              <a:rPr lang="da-DK" dirty="0"/>
              <a:t/>
            </a:r>
            <a:br>
              <a:rPr lang="da-DK" dirty="0"/>
            </a:br>
            <a:endParaRPr lang="da-DK" dirty="0"/>
          </a:p>
        </p:txBody>
      </p:sp>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125</a:t>
            </a:fld>
            <a:endParaRPr lang="da-DK" sz="1800" b="1" dirty="0">
              <a:solidFill>
                <a:srgbClr val="C00000"/>
              </a:solidFill>
            </a:endParaRPr>
          </a:p>
        </p:txBody>
      </p:sp>
    </p:spTree>
    <p:extLst>
      <p:ext uri="{BB962C8B-B14F-4D97-AF65-F5344CB8AC3E}">
        <p14:creationId xmlns:p14="http://schemas.microsoft.com/office/powerpoint/2010/main" val="65193488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797777"/>
                </a:solidFill>
                <a:effectLst/>
                <a:uLnTx/>
                <a:uFillTx/>
                <a:latin typeface="Arial" panose="020B0604020202020204"/>
                <a:ea typeface="+mn-ea"/>
                <a:cs typeface="+mn-cs"/>
              </a:rPr>
              <a:t>Voksenudredningsmetoden version 2.0</a:t>
            </a:r>
            <a:endParaRPr kumimoji="0" lang="da-DK" sz="900" b="0" i="0" u="none" strike="noStrike" kern="1200" cap="none" spc="0" normalizeH="0" baseline="0" noProof="0" dirty="0">
              <a:ln>
                <a:noFill/>
              </a:ln>
              <a:solidFill>
                <a:srgbClr val="797777"/>
              </a:solidFill>
              <a:effectLst/>
              <a:uLnTx/>
              <a:uFillTx/>
              <a:latin typeface="Arial" panose="020B0604020202020204"/>
              <a:ea typeface="+mn-ea"/>
              <a:cs typeface="+mn-cs"/>
            </a:endParaRPr>
          </a:p>
        </p:txBody>
      </p:sp>
      <p:sp>
        <p:nvSpPr>
          <p:cNvPr id="6" name="Titel 5"/>
          <p:cNvSpPr>
            <a:spLocks noGrp="1"/>
          </p:cNvSpPr>
          <p:nvPr>
            <p:ph type="title"/>
          </p:nvPr>
        </p:nvSpPr>
        <p:spPr>
          <a:xfrm>
            <a:off x="838198" y="360000"/>
            <a:ext cx="10515600" cy="612000"/>
          </a:xfrm>
        </p:spPr>
        <p:txBody>
          <a:bodyPr/>
          <a:lstStyle/>
          <a:p>
            <a:r>
              <a:rPr lang="da-DK" dirty="0"/>
              <a:t>Faser og redskaber i VUM </a:t>
            </a:r>
          </a:p>
        </p:txBody>
      </p:sp>
      <p:pic>
        <p:nvPicPr>
          <p:cNvPr id="2" name="Billede 1"/>
          <p:cNvPicPr>
            <a:picLocks noChangeAspect="1"/>
          </p:cNvPicPr>
          <p:nvPr/>
        </p:nvPicPr>
        <p:blipFill>
          <a:blip r:embed="rId3"/>
          <a:stretch>
            <a:fillRect/>
          </a:stretch>
        </p:blipFill>
        <p:spPr>
          <a:xfrm>
            <a:off x="838200" y="1440000"/>
            <a:ext cx="10515600" cy="4454790"/>
          </a:xfrm>
          <a:prstGeom prst="rect">
            <a:avLst/>
          </a:prstGeom>
        </p:spPr>
      </p:pic>
      <p:sp>
        <p:nvSpPr>
          <p:cNvPr id="7" name="Ellipse 6"/>
          <p:cNvSpPr/>
          <p:nvPr/>
        </p:nvSpPr>
        <p:spPr>
          <a:xfrm>
            <a:off x="5375920" y="1350526"/>
            <a:ext cx="2016224" cy="34920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126</a:t>
            </a:fld>
            <a:endParaRPr lang="da-DK" sz="1800" b="1" dirty="0">
              <a:solidFill>
                <a:srgbClr val="C00000"/>
              </a:solidFill>
            </a:endParaRPr>
          </a:p>
        </p:txBody>
      </p:sp>
    </p:spTree>
    <p:extLst>
      <p:ext uri="{BB962C8B-B14F-4D97-AF65-F5344CB8AC3E}">
        <p14:creationId xmlns:p14="http://schemas.microsoft.com/office/powerpoint/2010/main" val="140953899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484785"/>
            <a:ext cx="10515601" cy="3672407"/>
          </a:xfrm>
        </p:spPr>
        <p:txBody>
          <a:bodyPr>
            <a:normAutofit/>
          </a:bodyPr>
          <a:lstStyle/>
          <a:p>
            <a:r>
              <a:rPr lang="da-DK" sz="2000" b="1" dirty="0" smtClean="0"/>
              <a:t>Afgørelsesskabelonen er opdateret i forhold til Ankestyrelsens vejledning </a:t>
            </a:r>
            <a:r>
              <a:rPr lang="da-DK" sz="2000" b="1" i="1" dirty="0" smtClean="0"/>
              <a:t>At skrive en afgørelse </a:t>
            </a:r>
            <a:r>
              <a:rPr lang="da-DK" sz="2000" b="1" dirty="0" smtClean="0"/>
              <a:t>(juni 2016) </a:t>
            </a:r>
          </a:p>
          <a:p>
            <a:pPr lvl="1"/>
            <a:r>
              <a:rPr lang="da-DK" sz="2000" i="0" dirty="0" smtClean="0"/>
              <a:t>lever </a:t>
            </a:r>
            <a:r>
              <a:rPr lang="da-DK" sz="2000" i="0" dirty="0"/>
              <a:t>dermed op til bestemmelserne i lovgrundlaget og kravene til skriftlige afgørelser og er struktureret, så de vigtigste oplysninger kommer først. </a:t>
            </a:r>
            <a:endParaRPr lang="da-DK" sz="2000" i="0" dirty="0" smtClean="0"/>
          </a:p>
          <a:p>
            <a:endParaRPr lang="da-DK" sz="2000" dirty="0" smtClean="0"/>
          </a:p>
          <a:p>
            <a:r>
              <a:rPr lang="da-DK" sz="2000" dirty="0" smtClean="0"/>
              <a:t>Træf </a:t>
            </a:r>
            <a:r>
              <a:rPr lang="da-DK" sz="2000" b="1" dirty="0" smtClean="0"/>
              <a:t>en </a:t>
            </a:r>
            <a:r>
              <a:rPr lang="da-DK" sz="2000" b="1" dirty="0"/>
              <a:t>samlet afgørelse</a:t>
            </a:r>
            <a:r>
              <a:rPr lang="da-DK" sz="2000" dirty="0"/>
              <a:t>, der tager højde for borgerens samlede behov for støtte. </a:t>
            </a:r>
            <a:endParaRPr lang="da-DK" sz="2000" dirty="0" smtClean="0"/>
          </a:p>
          <a:p>
            <a:pPr lvl="1"/>
            <a:r>
              <a:rPr lang="da-DK" sz="2000" dirty="0" smtClean="0"/>
              <a:t>det undgås, </a:t>
            </a:r>
            <a:r>
              <a:rPr lang="da-DK" sz="2000" dirty="0"/>
              <a:t>at borgeren bliver sendt rundt mellem flere af kommunens afdelinger. </a:t>
            </a:r>
            <a:endParaRPr lang="da-DK" sz="2000" dirty="0" smtClean="0"/>
          </a:p>
          <a:p>
            <a:pPr lvl="1"/>
            <a:r>
              <a:rPr lang="da-DK" sz="2000" dirty="0" smtClean="0"/>
              <a:t>vurderingen </a:t>
            </a:r>
            <a:r>
              <a:rPr lang="da-DK" sz="2000" dirty="0"/>
              <a:t>af borgerens behov bliver foretaget </a:t>
            </a:r>
            <a:r>
              <a:rPr lang="da-DK" sz="2000" b="1" dirty="0"/>
              <a:t>på tværs af lovområder, forvaltninger, afdelinger og sagsbehandlere </a:t>
            </a:r>
            <a:r>
              <a:rPr lang="da-DK" sz="2000" dirty="0"/>
              <a:t>og med afsæt i borgerens samlede livssituation. </a:t>
            </a:r>
            <a:endParaRPr lang="da-DK" sz="2000" i="0" dirty="0" smtClean="0"/>
          </a:p>
          <a:p>
            <a:pPr lvl="1"/>
            <a:endParaRPr lang="da-DK" sz="2000"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127</a:t>
            </a:fld>
            <a:endParaRPr lang="da-DK" dirty="0"/>
          </a:p>
        </p:txBody>
      </p:sp>
      <p:sp>
        <p:nvSpPr>
          <p:cNvPr id="6" name="Titel 5"/>
          <p:cNvSpPr>
            <a:spLocks noGrp="1"/>
          </p:cNvSpPr>
          <p:nvPr>
            <p:ph type="title"/>
          </p:nvPr>
        </p:nvSpPr>
        <p:spPr>
          <a:xfrm>
            <a:off x="838198" y="360000"/>
            <a:ext cx="10515601" cy="612000"/>
          </a:xfrm>
          <a:solidFill>
            <a:srgbClr val="5F8877"/>
          </a:solidFill>
        </p:spPr>
        <p:txBody>
          <a:bodyPr/>
          <a:lstStyle/>
          <a:p>
            <a:r>
              <a:rPr lang="da-DK" dirty="0" smtClean="0">
                <a:solidFill>
                  <a:schemeClr val="bg1"/>
                </a:solidFill>
              </a:rPr>
              <a:t>Hvad er nyt i </a:t>
            </a:r>
            <a:r>
              <a:rPr lang="da-DK" i="1" dirty="0" smtClean="0">
                <a:solidFill>
                  <a:schemeClr val="bg1"/>
                </a:solidFill>
              </a:rPr>
              <a:t>Afgørelsen </a:t>
            </a:r>
            <a:r>
              <a:rPr lang="da-DK" dirty="0" smtClean="0">
                <a:solidFill>
                  <a:schemeClr val="bg1"/>
                </a:solidFill>
              </a:rPr>
              <a:t>og hvorfor?</a:t>
            </a:r>
            <a:endParaRPr lang="da-DK" dirty="0">
              <a:solidFill>
                <a:schemeClr val="bg1"/>
              </a:solidFill>
            </a:endParaRPr>
          </a:p>
        </p:txBody>
      </p:sp>
      <p:grpSp>
        <p:nvGrpSpPr>
          <p:cNvPr id="7" name="Gruppe 6"/>
          <p:cNvGrpSpPr>
            <a:grpSpLocks/>
          </p:cNvGrpSpPr>
          <p:nvPr/>
        </p:nvGrpSpPr>
        <p:grpSpPr bwMode="auto">
          <a:xfrm>
            <a:off x="10632504" y="3296783"/>
            <a:ext cx="477913" cy="508680"/>
            <a:chOff x="2940" y="-405"/>
            <a:chExt cx="977" cy="979"/>
          </a:xfrm>
          <a:solidFill>
            <a:schemeClr val="bg1"/>
          </a:solidFill>
        </p:grpSpPr>
        <p:sp>
          <p:nvSpPr>
            <p:cNvPr id="8" name="Rectangle 303"/>
            <p:cNvSpPr>
              <a:spLocks noChangeArrowheads="1"/>
            </p:cNvSpPr>
            <p:nvPr/>
          </p:nvSpPr>
          <p:spPr bwMode="auto">
            <a:xfrm>
              <a:off x="2940" y="-405"/>
              <a:ext cx="977" cy="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da-DK"/>
            </a:p>
          </p:txBody>
        </p:sp>
        <p:sp>
          <p:nvSpPr>
            <p:cNvPr id="9" name="AutoShape 304"/>
            <p:cNvSpPr>
              <a:spLocks/>
            </p:cNvSpPr>
            <p:nvPr/>
          </p:nvSpPr>
          <p:spPr bwMode="auto">
            <a:xfrm>
              <a:off x="3070" y="-250"/>
              <a:ext cx="765" cy="668"/>
            </a:xfrm>
            <a:custGeom>
              <a:avLst/>
              <a:gdLst>
                <a:gd name="T0" fmla="+- 0 3209 3070"/>
                <a:gd name="T1" fmla="*/ T0 w 765"/>
                <a:gd name="T2" fmla="+- 0 -161 -249"/>
                <a:gd name="T3" fmla="*/ -161 h 668"/>
                <a:gd name="T4" fmla="+- 0 3071 3070"/>
                <a:gd name="T5" fmla="*/ T4 w 765"/>
                <a:gd name="T6" fmla="+- 0 125 -249"/>
                <a:gd name="T7" fmla="*/ 125 h 668"/>
                <a:gd name="T8" fmla="+- 0 3202 3070"/>
                <a:gd name="T9" fmla="*/ T8 w 765"/>
                <a:gd name="T10" fmla="+- 0 361 -249"/>
                <a:gd name="T11" fmla="*/ 361 h 668"/>
                <a:gd name="T12" fmla="+- 0 3488 3070"/>
                <a:gd name="T13" fmla="*/ T12 w 765"/>
                <a:gd name="T14" fmla="+- 0 403 -249"/>
                <a:gd name="T15" fmla="*/ 403 h 668"/>
                <a:gd name="T16" fmla="+- 0 3256 3070"/>
                <a:gd name="T17" fmla="*/ T16 w 765"/>
                <a:gd name="T18" fmla="+- 0 363 -249"/>
                <a:gd name="T19" fmla="*/ 363 h 668"/>
                <a:gd name="T20" fmla="+- 0 3191 3070"/>
                <a:gd name="T21" fmla="*/ T20 w 765"/>
                <a:gd name="T22" fmla="+- 0 319 -249"/>
                <a:gd name="T23" fmla="*/ 319 h 668"/>
                <a:gd name="T24" fmla="+- 0 3139 3070"/>
                <a:gd name="T25" fmla="*/ T24 w 765"/>
                <a:gd name="T26" fmla="+- 0 217 -249"/>
                <a:gd name="T27" fmla="*/ 217 h 668"/>
                <a:gd name="T28" fmla="+- 0 3095 3070"/>
                <a:gd name="T29" fmla="*/ T28 w 765"/>
                <a:gd name="T30" fmla="+- 0 89 -249"/>
                <a:gd name="T31" fmla="*/ 89 h 668"/>
                <a:gd name="T32" fmla="+- 0 3157 3070"/>
                <a:gd name="T33" fmla="*/ T32 w 765"/>
                <a:gd name="T34" fmla="+- 0 -77 -249"/>
                <a:gd name="T35" fmla="*/ -77 h 668"/>
                <a:gd name="T36" fmla="+- 0 3312 3070"/>
                <a:gd name="T37" fmla="*/ T36 w 765"/>
                <a:gd name="T38" fmla="+- 0 -179 -249"/>
                <a:gd name="T39" fmla="*/ -179 h 668"/>
                <a:gd name="T40" fmla="+- 0 3470 3070"/>
                <a:gd name="T41" fmla="*/ T40 w 765"/>
                <a:gd name="T42" fmla="+- 0 -205 -249"/>
                <a:gd name="T43" fmla="*/ -205 h 668"/>
                <a:gd name="T44" fmla="+- 0 3480 3070"/>
                <a:gd name="T45" fmla="*/ T44 w 765"/>
                <a:gd name="T46" fmla="+- 0 379 -249"/>
                <a:gd name="T47" fmla="*/ 379 h 668"/>
                <a:gd name="T48" fmla="+- 0 3622 3070"/>
                <a:gd name="T49" fmla="*/ T48 w 765"/>
                <a:gd name="T50" fmla="+- 0 317 -249"/>
                <a:gd name="T51" fmla="*/ 317 h 668"/>
                <a:gd name="T52" fmla="+- 0 3528 3070"/>
                <a:gd name="T53" fmla="*/ T52 w 765"/>
                <a:gd name="T54" fmla="+- 0 -149 -249"/>
                <a:gd name="T55" fmla="*/ -149 h 668"/>
                <a:gd name="T56" fmla="+- 0 3377 3070"/>
                <a:gd name="T57" fmla="*/ T56 w 765"/>
                <a:gd name="T58" fmla="+- 0 85 -249"/>
                <a:gd name="T59" fmla="*/ 85 h 668"/>
                <a:gd name="T60" fmla="+- 0 3303 3070"/>
                <a:gd name="T61" fmla="*/ T60 w 765"/>
                <a:gd name="T62" fmla="+- 0 337 -249"/>
                <a:gd name="T63" fmla="*/ 337 h 668"/>
                <a:gd name="T64" fmla="+- 0 3512 3070"/>
                <a:gd name="T65" fmla="*/ T64 w 765"/>
                <a:gd name="T66" fmla="+- 0 335 -249"/>
                <a:gd name="T67" fmla="*/ 335 h 668"/>
                <a:gd name="T68" fmla="+- 0 3341 3070"/>
                <a:gd name="T69" fmla="*/ T68 w 765"/>
                <a:gd name="T70" fmla="+- 0 273 -249"/>
                <a:gd name="T71" fmla="*/ 273 h 668"/>
                <a:gd name="T72" fmla="+- 0 3442 3070"/>
                <a:gd name="T73" fmla="*/ T72 w 765"/>
                <a:gd name="T74" fmla="+- 0 197 -249"/>
                <a:gd name="T75" fmla="*/ 197 h 668"/>
                <a:gd name="T76" fmla="+- 0 3384 3070"/>
                <a:gd name="T77" fmla="*/ T76 w 765"/>
                <a:gd name="T78" fmla="+- 0 133 -249"/>
                <a:gd name="T79" fmla="*/ 133 h 668"/>
                <a:gd name="T80" fmla="+- 0 3414 3070"/>
                <a:gd name="T81" fmla="*/ T80 w 765"/>
                <a:gd name="T82" fmla="+- 0 63 -249"/>
                <a:gd name="T83" fmla="*/ 63 h 668"/>
                <a:gd name="T84" fmla="+- 0 3444 3070"/>
                <a:gd name="T85" fmla="*/ T84 w 765"/>
                <a:gd name="T86" fmla="+- 0 7 -249"/>
                <a:gd name="T87" fmla="*/ 7 h 668"/>
                <a:gd name="T88" fmla="+- 0 3610 3070"/>
                <a:gd name="T89" fmla="*/ T88 w 765"/>
                <a:gd name="T90" fmla="+- 0 -55 -249"/>
                <a:gd name="T91" fmla="*/ -55 h 668"/>
                <a:gd name="T92" fmla="+- 0 3538 3070"/>
                <a:gd name="T93" fmla="*/ T92 w 765"/>
                <a:gd name="T94" fmla="+- 0 -123 -249"/>
                <a:gd name="T95" fmla="*/ -123 h 668"/>
                <a:gd name="T96" fmla="+- 0 3434 3070"/>
                <a:gd name="T97" fmla="*/ T96 w 765"/>
                <a:gd name="T98" fmla="+- 0 -187 -249"/>
                <a:gd name="T99" fmla="*/ -187 h 668"/>
                <a:gd name="T100" fmla="+- 0 3274 3070"/>
                <a:gd name="T101" fmla="*/ T100 w 765"/>
                <a:gd name="T102" fmla="+- 0 131 -249"/>
                <a:gd name="T103" fmla="*/ 131 h 668"/>
                <a:gd name="T104" fmla="+- 0 3267 3070"/>
                <a:gd name="T105" fmla="*/ T104 w 765"/>
                <a:gd name="T106" fmla="+- 0 257 -249"/>
                <a:gd name="T107" fmla="*/ 257 h 668"/>
                <a:gd name="T108" fmla="+- 0 3442 3070"/>
                <a:gd name="T109" fmla="*/ T108 w 765"/>
                <a:gd name="T110" fmla="+- 0 -121 -249"/>
                <a:gd name="T111" fmla="*/ -121 h 668"/>
                <a:gd name="T112" fmla="+- 0 3330 3070"/>
                <a:gd name="T113" fmla="*/ T112 w 765"/>
                <a:gd name="T114" fmla="+- 0 343 -249"/>
                <a:gd name="T115" fmla="*/ 343 h 668"/>
                <a:gd name="T116" fmla="+- 0 3623 3070"/>
                <a:gd name="T117" fmla="*/ T116 w 765"/>
                <a:gd name="T118" fmla="+- 0 277 -249"/>
                <a:gd name="T119" fmla="*/ 277 h 668"/>
                <a:gd name="T120" fmla="+- 0 3622 3070"/>
                <a:gd name="T121" fmla="*/ T120 w 765"/>
                <a:gd name="T122" fmla="+- 0 317 -249"/>
                <a:gd name="T123" fmla="*/ 317 h 668"/>
                <a:gd name="T124" fmla="+- 0 3367 3070"/>
                <a:gd name="T125" fmla="*/ T124 w 765"/>
                <a:gd name="T126" fmla="+- 0 -181 -249"/>
                <a:gd name="T127" fmla="*/ -181 h 668"/>
                <a:gd name="T128" fmla="+- 0 3187 3070"/>
                <a:gd name="T129" fmla="*/ T128 w 765"/>
                <a:gd name="T130" fmla="+- 0 161 -249"/>
                <a:gd name="T131" fmla="*/ 161 h 668"/>
                <a:gd name="T132" fmla="+- 0 3167 3070"/>
                <a:gd name="T133" fmla="*/ T132 w 765"/>
                <a:gd name="T134" fmla="+- 0 287 -249"/>
                <a:gd name="T135" fmla="*/ 287 h 668"/>
                <a:gd name="T136" fmla="+- 0 3212 3070"/>
                <a:gd name="T137" fmla="*/ T136 w 765"/>
                <a:gd name="T138" fmla="+- 0 163 -249"/>
                <a:gd name="T139" fmla="*/ 163 h 668"/>
                <a:gd name="T140" fmla="+- 0 3346 3070"/>
                <a:gd name="T141" fmla="*/ T140 w 765"/>
                <a:gd name="T142" fmla="+- 0 -115 -249"/>
                <a:gd name="T143" fmla="*/ -115 h 668"/>
                <a:gd name="T144" fmla="+- 0 3476 3070"/>
                <a:gd name="T145" fmla="*/ T144 w 765"/>
                <a:gd name="T146" fmla="+- 0 271 -249"/>
                <a:gd name="T147" fmla="*/ 271 h 668"/>
                <a:gd name="T148" fmla="+- 0 3658 3070"/>
                <a:gd name="T149" fmla="*/ T148 w 765"/>
                <a:gd name="T150" fmla="+- 0 205 -249"/>
                <a:gd name="T151" fmla="*/ 205 h 668"/>
                <a:gd name="T152" fmla="+- 0 3604 3070"/>
                <a:gd name="T153" fmla="*/ T152 w 765"/>
                <a:gd name="T154" fmla="+- 0 249 -249"/>
                <a:gd name="T155" fmla="*/ 249 h 668"/>
                <a:gd name="T156" fmla="+- 0 3707 3070"/>
                <a:gd name="T157" fmla="*/ T156 w 765"/>
                <a:gd name="T158" fmla="+- 0 173 -249"/>
                <a:gd name="T159" fmla="*/ 173 h 668"/>
                <a:gd name="T160" fmla="+- 0 3116 3070"/>
                <a:gd name="T161" fmla="*/ T160 w 765"/>
                <a:gd name="T162" fmla="+- 0 189 -249"/>
                <a:gd name="T163" fmla="*/ 189 h 668"/>
                <a:gd name="T164" fmla="+- 0 3231 3070"/>
                <a:gd name="T165" fmla="*/ T164 w 765"/>
                <a:gd name="T166" fmla="+- 0 -71 -249"/>
                <a:gd name="T167" fmla="*/ -71 h 668"/>
                <a:gd name="T168" fmla="+- 0 3679 3070"/>
                <a:gd name="T169" fmla="*/ T168 w 765"/>
                <a:gd name="T170" fmla="+- 0 83 -249"/>
                <a:gd name="T171" fmla="*/ 83 h 668"/>
                <a:gd name="T172" fmla="+- 0 3613 3070"/>
                <a:gd name="T173" fmla="*/ T172 w 765"/>
                <a:gd name="T174" fmla="+- 0 173 -249"/>
                <a:gd name="T175" fmla="*/ 173 h 668"/>
                <a:gd name="T176" fmla="+- 0 3689 3070"/>
                <a:gd name="T177" fmla="*/ T176 w 765"/>
                <a:gd name="T178" fmla="+- 0 3 -249"/>
                <a:gd name="T179" fmla="*/ 3 h 668"/>
                <a:gd name="T180" fmla="+- 0 3607 3070"/>
                <a:gd name="T181" fmla="*/ T180 w 765"/>
                <a:gd name="T182" fmla="+- 0 75 -249"/>
                <a:gd name="T183" fmla="*/ 75 h 668"/>
                <a:gd name="T184" fmla="+- 0 3703 3070"/>
                <a:gd name="T185" fmla="*/ T184 w 765"/>
                <a:gd name="T186" fmla="+- 0 69 -249"/>
                <a:gd name="T187" fmla="*/ 69 h 668"/>
                <a:gd name="T188" fmla="+- 0 3754 3070"/>
                <a:gd name="T189" fmla="*/ T188 w 765"/>
                <a:gd name="T190" fmla="+- 0 -223 -249"/>
                <a:gd name="T191" fmla="*/ -223 h 668"/>
                <a:gd name="T192" fmla="+- 0 3694 3070"/>
                <a:gd name="T193" fmla="*/ T192 w 765"/>
                <a:gd name="T194" fmla="+- 0 -113 -249"/>
                <a:gd name="T195" fmla="*/ -113 h 668"/>
                <a:gd name="T196" fmla="+- 0 3713 3070"/>
                <a:gd name="T197" fmla="*/ T196 w 765"/>
                <a:gd name="T198" fmla="+- 0 35 -249"/>
                <a:gd name="T199" fmla="*/ 35 h 668"/>
                <a:gd name="T200" fmla="+- 0 3737 3070"/>
                <a:gd name="T201" fmla="*/ T200 w 765"/>
                <a:gd name="T202" fmla="+- 0 -5 -249"/>
                <a:gd name="T203" fmla="*/ -5 h 668"/>
                <a:gd name="T204" fmla="+- 0 3720 3070"/>
                <a:gd name="T205" fmla="*/ T204 w 765"/>
                <a:gd name="T206" fmla="+- 0 -109 -249"/>
                <a:gd name="T207" fmla="*/ -109 h 668"/>
                <a:gd name="T208" fmla="+- 0 3798 3070"/>
                <a:gd name="T209" fmla="*/ T208 w 765"/>
                <a:gd name="T210" fmla="+- 0 -215 -249"/>
                <a:gd name="T211" fmla="*/ -215 h 668"/>
                <a:gd name="T212" fmla="+- 0 3632 3070"/>
                <a:gd name="T213" fmla="*/ T212 w 765"/>
                <a:gd name="T214" fmla="+- 0 -59 -249"/>
                <a:gd name="T215" fmla="*/ -59 h 668"/>
                <a:gd name="T216" fmla="+- 0 3497 3070"/>
                <a:gd name="T217" fmla="*/ T216 w 765"/>
                <a:gd name="T218" fmla="+- 0 13 -249"/>
                <a:gd name="T219" fmla="*/ 13 h 668"/>
                <a:gd name="T220" fmla="+- 0 3592 3070"/>
                <a:gd name="T221" fmla="*/ T220 w 765"/>
                <a:gd name="T222" fmla="+- 0 -139 -249"/>
                <a:gd name="T223" fmla="*/ -139 h 668"/>
                <a:gd name="T224" fmla="+- 0 3584 3070"/>
                <a:gd name="T225" fmla="*/ T224 w 765"/>
                <a:gd name="T226" fmla="+- 0 -73 -249"/>
                <a:gd name="T227" fmla="*/ -73 h 6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765" h="668">
                  <a:moveTo>
                    <a:pt x="334" y="34"/>
                  </a:moveTo>
                  <a:lnTo>
                    <a:pt x="303" y="34"/>
                  </a:lnTo>
                  <a:lnTo>
                    <a:pt x="289" y="36"/>
                  </a:lnTo>
                  <a:lnTo>
                    <a:pt x="275" y="36"/>
                  </a:lnTo>
                  <a:lnTo>
                    <a:pt x="261" y="38"/>
                  </a:lnTo>
                  <a:lnTo>
                    <a:pt x="237" y="44"/>
                  </a:lnTo>
                  <a:lnTo>
                    <a:pt x="189" y="60"/>
                  </a:lnTo>
                  <a:lnTo>
                    <a:pt x="167" y="72"/>
                  </a:lnTo>
                  <a:lnTo>
                    <a:pt x="139" y="88"/>
                  </a:lnTo>
                  <a:lnTo>
                    <a:pt x="113" y="108"/>
                  </a:lnTo>
                  <a:lnTo>
                    <a:pt x="90" y="130"/>
                  </a:lnTo>
                  <a:lnTo>
                    <a:pt x="69" y="154"/>
                  </a:lnTo>
                  <a:lnTo>
                    <a:pt x="41" y="196"/>
                  </a:lnTo>
                  <a:lnTo>
                    <a:pt x="20" y="240"/>
                  </a:lnTo>
                  <a:lnTo>
                    <a:pt x="6" y="288"/>
                  </a:lnTo>
                  <a:lnTo>
                    <a:pt x="0" y="336"/>
                  </a:lnTo>
                  <a:lnTo>
                    <a:pt x="0" y="360"/>
                  </a:lnTo>
                  <a:lnTo>
                    <a:pt x="1" y="374"/>
                  </a:lnTo>
                  <a:lnTo>
                    <a:pt x="3" y="392"/>
                  </a:lnTo>
                  <a:lnTo>
                    <a:pt x="5" y="410"/>
                  </a:lnTo>
                  <a:lnTo>
                    <a:pt x="12" y="440"/>
                  </a:lnTo>
                  <a:lnTo>
                    <a:pt x="22" y="468"/>
                  </a:lnTo>
                  <a:lnTo>
                    <a:pt x="34" y="496"/>
                  </a:lnTo>
                  <a:lnTo>
                    <a:pt x="49" y="522"/>
                  </a:lnTo>
                  <a:lnTo>
                    <a:pt x="73" y="554"/>
                  </a:lnTo>
                  <a:lnTo>
                    <a:pt x="101" y="584"/>
                  </a:lnTo>
                  <a:lnTo>
                    <a:pt x="132" y="610"/>
                  </a:lnTo>
                  <a:lnTo>
                    <a:pt x="167" y="630"/>
                  </a:lnTo>
                  <a:lnTo>
                    <a:pt x="198" y="646"/>
                  </a:lnTo>
                  <a:lnTo>
                    <a:pt x="231" y="658"/>
                  </a:lnTo>
                  <a:lnTo>
                    <a:pt x="265" y="664"/>
                  </a:lnTo>
                  <a:lnTo>
                    <a:pt x="301" y="668"/>
                  </a:lnTo>
                  <a:lnTo>
                    <a:pt x="351" y="668"/>
                  </a:lnTo>
                  <a:lnTo>
                    <a:pt x="368" y="664"/>
                  </a:lnTo>
                  <a:lnTo>
                    <a:pt x="394" y="660"/>
                  </a:lnTo>
                  <a:lnTo>
                    <a:pt x="418" y="652"/>
                  </a:lnTo>
                  <a:lnTo>
                    <a:pt x="439" y="644"/>
                  </a:lnTo>
                  <a:lnTo>
                    <a:pt x="302" y="644"/>
                  </a:lnTo>
                  <a:lnTo>
                    <a:pt x="254" y="638"/>
                  </a:lnTo>
                  <a:lnTo>
                    <a:pt x="251" y="636"/>
                  </a:lnTo>
                  <a:lnTo>
                    <a:pt x="252" y="630"/>
                  </a:lnTo>
                  <a:lnTo>
                    <a:pt x="226" y="630"/>
                  </a:lnTo>
                  <a:lnTo>
                    <a:pt x="211" y="624"/>
                  </a:lnTo>
                  <a:lnTo>
                    <a:pt x="200" y="620"/>
                  </a:lnTo>
                  <a:lnTo>
                    <a:pt x="186" y="612"/>
                  </a:lnTo>
                  <a:lnTo>
                    <a:pt x="186" y="606"/>
                  </a:lnTo>
                  <a:lnTo>
                    <a:pt x="187" y="598"/>
                  </a:lnTo>
                  <a:lnTo>
                    <a:pt x="161" y="598"/>
                  </a:lnTo>
                  <a:lnTo>
                    <a:pt x="157" y="596"/>
                  </a:lnTo>
                  <a:lnTo>
                    <a:pt x="155" y="594"/>
                  </a:lnTo>
                  <a:lnTo>
                    <a:pt x="144" y="588"/>
                  </a:lnTo>
                  <a:lnTo>
                    <a:pt x="134" y="580"/>
                  </a:lnTo>
                  <a:lnTo>
                    <a:pt x="122" y="570"/>
                  </a:lnTo>
                  <a:lnTo>
                    <a:pt x="121" y="568"/>
                  </a:lnTo>
                  <a:lnTo>
                    <a:pt x="123" y="538"/>
                  </a:lnTo>
                  <a:lnTo>
                    <a:pt x="94" y="538"/>
                  </a:lnTo>
                  <a:lnTo>
                    <a:pt x="90" y="536"/>
                  </a:lnTo>
                  <a:lnTo>
                    <a:pt x="89" y="534"/>
                  </a:lnTo>
                  <a:lnTo>
                    <a:pt x="69" y="506"/>
                  </a:lnTo>
                  <a:lnTo>
                    <a:pt x="68" y="504"/>
                  </a:lnTo>
                  <a:lnTo>
                    <a:pt x="68" y="490"/>
                  </a:lnTo>
                  <a:lnTo>
                    <a:pt x="68" y="482"/>
                  </a:lnTo>
                  <a:lnTo>
                    <a:pt x="69" y="466"/>
                  </a:lnTo>
                  <a:lnTo>
                    <a:pt x="70" y="450"/>
                  </a:lnTo>
                  <a:lnTo>
                    <a:pt x="70" y="448"/>
                  </a:lnTo>
                  <a:lnTo>
                    <a:pt x="45" y="448"/>
                  </a:lnTo>
                  <a:lnTo>
                    <a:pt x="40" y="440"/>
                  </a:lnTo>
                  <a:lnTo>
                    <a:pt x="35" y="428"/>
                  </a:lnTo>
                  <a:lnTo>
                    <a:pt x="30" y="406"/>
                  </a:lnTo>
                  <a:lnTo>
                    <a:pt x="27" y="382"/>
                  </a:lnTo>
                  <a:lnTo>
                    <a:pt x="25" y="362"/>
                  </a:lnTo>
                  <a:lnTo>
                    <a:pt x="25" y="338"/>
                  </a:lnTo>
                  <a:lnTo>
                    <a:pt x="27" y="320"/>
                  </a:lnTo>
                  <a:lnTo>
                    <a:pt x="30" y="300"/>
                  </a:lnTo>
                  <a:lnTo>
                    <a:pt x="34" y="280"/>
                  </a:lnTo>
                  <a:lnTo>
                    <a:pt x="39" y="260"/>
                  </a:lnTo>
                  <a:lnTo>
                    <a:pt x="46" y="242"/>
                  </a:lnTo>
                  <a:lnTo>
                    <a:pt x="55" y="222"/>
                  </a:lnTo>
                  <a:lnTo>
                    <a:pt x="64" y="204"/>
                  </a:lnTo>
                  <a:lnTo>
                    <a:pt x="75" y="188"/>
                  </a:lnTo>
                  <a:lnTo>
                    <a:pt x="87" y="172"/>
                  </a:lnTo>
                  <a:lnTo>
                    <a:pt x="100" y="156"/>
                  </a:lnTo>
                  <a:lnTo>
                    <a:pt x="114" y="142"/>
                  </a:lnTo>
                  <a:lnTo>
                    <a:pt x="129" y="128"/>
                  </a:lnTo>
                  <a:lnTo>
                    <a:pt x="145" y="116"/>
                  </a:lnTo>
                  <a:lnTo>
                    <a:pt x="162" y="104"/>
                  </a:lnTo>
                  <a:lnTo>
                    <a:pt x="193" y="86"/>
                  </a:lnTo>
                  <a:lnTo>
                    <a:pt x="227" y="86"/>
                  </a:lnTo>
                  <a:lnTo>
                    <a:pt x="229" y="84"/>
                  </a:lnTo>
                  <a:lnTo>
                    <a:pt x="242" y="70"/>
                  </a:lnTo>
                  <a:lnTo>
                    <a:pt x="244" y="68"/>
                  </a:lnTo>
                  <a:lnTo>
                    <a:pt x="246" y="68"/>
                  </a:lnTo>
                  <a:lnTo>
                    <a:pt x="258" y="66"/>
                  </a:lnTo>
                  <a:lnTo>
                    <a:pt x="270" y="62"/>
                  </a:lnTo>
                  <a:lnTo>
                    <a:pt x="282" y="62"/>
                  </a:lnTo>
                  <a:lnTo>
                    <a:pt x="294" y="60"/>
                  </a:lnTo>
                  <a:lnTo>
                    <a:pt x="442" y="60"/>
                  </a:lnTo>
                  <a:lnTo>
                    <a:pt x="432" y="56"/>
                  </a:lnTo>
                  <a:lnTo>
                    <a:pt x="400" y="44"/>
                  </a:lnTo>
                  <a:lnTo>
                    <a:pt x="368" y="38"/>
                  </a:lnTo>
                  <a:lnTo>
                    <a:pt x="334" y="34"/>
                  </a:lnTo>
                  <a:close/>
                  <a:moveTo>
                    <a:pt x="552" y="566"/>
                  </a:moveTo>
                  <a:lnTo>
                    <a:pt x="515" y="566"/>
                  </a:lnTo>
                  <a:lnTo>
                    <a:pt x="503" y="578"/>
                  </a:lnTo>
                  <a:lnTo>
                    <a:pt x="482" y="594"/>
                  </a:lnTo>
                  <a:lnTo>
                    <a:pt x="459" y="608"/>
                  </a:lnTo>
                  <a:lnTo>
                    <a:pt x="435" y="620"/>
                  </a:lnTo>
                  <a:lnTo>
                    <a:pt x="410" y="628"/>
                  </a:lnTo>
                  <a:lnTo>
                    <a:pt x="388" y="636"/>
                  </a:lnTo>
                  <a:lnTo>
                    <a:pt x="365" y="640"/>
                  </a:lnTo>
                  <a:lnTo>
                    <a:pt x="318" y="644"/>
                  </a:lnTo>
                  <a:lnTo>
                    <a:pt x="439" y="644"/>
                  </a:lnTo>
                  <a:lnTo>
                    <a:pt x="449" y="640"/>
                  </a:lnTo>
                  <a:lnTo>
                    <a:pt x="477" y="626"/>
                  </a:lnTo>
                  <a:lnTo>
                    <a:pt x="504" y="608"/>
                  </a:lnTo>
                  <a:lnTo>
                    <a:pt x="530" y="588"/>
                  </a:lnTo>
                  <a:lnTo>
                    <a:pt x="552" y="566"/>
                  </a:lnTo>
                  <a:close/>
                  <a:moveTo>
                    <a:pt x="475" y="76"/>
                  </a:moveTo>
                  <a:lnTo>
                    <a:pt x="418" y="76"/>
                  </a:lnTo>
                  <a:lnTo>
                    <a:pt x="420" y="78"/>
                  </a:lnTo>
                  <a:lnTo>
                    <a:pt x="430" y="82"/>
                  </a:lnTo>
                  <a:lnTo>
                    <a:pt x="440" y="86"/>
                  </a:lnTo>
                  <a:lnTo>
                    <a:pt x="449" y="90"/>
                  </a:lnTo>
                  <a:lnTo>
                    <a:pt x="457" y="94"/>
                  </a:lnTo>
                  <a:lnTo>
                    <a:pt x="461" y="96"/>
                  </a:lnTo>
                  <a:lnTo>
                    <a:pt x="458" y="100"/>
                  </a:lnTo>
                  <a:lnTo>
                    <a:pt x="457" y="102"/>
                  </a:lnTo>
                  <a:lnTo>
                    <a:pt x="456" y="102"/>
                  </a:lnTo>
                  <a:lnTo>
                    <a:pt x="433" y="128"/>
                  </a:lnTo>
                  <a:lnTo>
                    <a:pt x="410" y="156"/>
                  </a:lnTo>
                  <a:lnTo>
                    <a:pt x="388" y="188"/>
                  </a:lnTo>
                  <a:lnTo>
                    <a:pt x="367" y="220"/>
                  </a:lnTo>
                  <a:lnTo>
                    <a:pt x="345" y="256"/>
                  </a:lnTo>
                  <a:lnTo>
                    <a:pt x="325" y="294"/>
                  </a:lnTo>
                  <a:lnTo>
                    <a:pt x="307" y="334"/>
                  </a:lnTo>
                  <a:lnTo>
                    <a:pt x="290" y="374"/>
                  </a:lnTo>
                  <a:lnTo>
                    <a:pt x="279" y="404"/>
                  </a:lnTo>
                  <a:lnTo>
                    <a:pt x="268" y="436"/>
                  </a:lnTo>
                  <a:lnTo>
                    <a:pt x="259" y="468"/>
                  </a:lnTo>
                  <a:lnTo>
                    <a:pt x="250" y="500"/>
                  </a:lnTo>
                  <a:lnTo>
                    <a:pt x="245" y="522"/>
                  </a:lnTo>
                  <a:lnTo>
                    <a:pt x="240" y="544"/>
                  </a:lnTo>
                  <a:lnTo>
                    <a:pt x="236" y="564"/>
                  </a:lnTo>
                  <a:lnTo>
                    <a:pt x="233" y="586"/>
                  </a:lnTo>
                  <a:lnTo>
                    <a:pt x="231" y="594"/>
                  </a:lnTo>
                  <a:lnTo>
                    <a:pt x="227" y="624"/>
                  </a:lnTo>
                  <a:lnTo>
                    <a:pt x="226" y="630"/>
                  </a:lnTo>
                  <a:lnTo>
                    <a:pt x="252" y="630"/>
                  </a:lnTo>
                  <a:lnTo>
                    <a:pt x="253" y="620"/>
                  </a:lnTo>
                  <a:lnTo>
                    <a:pt x="255" y="606"/>
                  </a:lnTo>
                  <a:lnTo>
                    <a:pt x="257" y="592"/>
                  </a:lnTo>
                  <a:lnTo>
                    <a:pt x="382" y="592"/>
                  </a:lnTo>
                  <a:lnTo>
                    <a:pt x="442" y="584"/>
                  </a:lnTo>
                  <a:lnTo>
                    <a:pt x="500" y="572"/>
                  </a:lnTo>
                  <a:lnTo>
                    <a:pt x="505" y="570"/>
                  </a:lnTo>
                  <a:lnTo>
                    <a:pt x="299" y="570"/>
                  </a:lnTo>
                  <a:lnTo>
                    <a:pt x="271" y="568"/>
                  </a:lnTo>
                  <a:lnTo>
                    <a:pt x="263" y="568"/>
                  </a:lnTo>
                  <a:lnTo>
                    <a:pt x="262" y="564"/>
                  </a:lnTo>
                  <a:lnTo>
                    <a:pt x="263" y="556"/>
                  </a:lnTo>
                  <a:lnTo>
                    <a:pt x="269" y="530"/>
                  </a:lnTo>
                  <a:lnTo>
                    <a:pt x="271" y="522"/>
                  </a:lnTo>
                  <a:lnTo>
                    <a:pt x="272" y="520"/>
                  </a:lnTo>
                  <a:lnTo>
                    <a:pt x="406" y="520"/>
                  </a:lnTo>
                  <a:lnTo>
                    <a:pt x="461" y="514"/>
                  </a:lnTo>
                  <a:lnTo>
                    <a:pt x="534" y="498"/>
                  </a:lnTo>
                  <a:lnTo>
                    <a:pt x="305" y="498"/>
                  </a:lnTo>
                  <a:lnTo>
                    <a:pt x="283" y="496"/>
                  </a:lnTo>
                  <a:lnTo>
                    <a:pt x="277" y="494"/>
                  </a:lnTo>
                  <a:lnTo>
                    <a:pt x="291" y="446"/>
                  </a:lnTo>
                  <a:lnTo>
                    <a:pt x="372" y="446"/>
                  </a:lnTo>
                  <a:lnTo>
                    <a:pt x="410" y="444"/>
                  </a:lnTo>
                  <a:lnTo>
                    <a:pt x="448" y="440"/>
                  </a:lnTo>
                  <a:lnTo>
                    <a:pt x="487" y="434"/>
                  </a:lnTo>
                  <a:lnTo>
                    <a:pt x="543" y="422"/>
                  </a:lnTo>
                  <a:lnTo>
                    <a:pt x="299" y="422"/>
                  </a:lnTo>
                  <a:lnTo>
                    <a:pt x="301" y="416"/>
                  </a:lnTo>
                  <a:lnTo>
                    <a:pt x="305" y="406"/>
                  </a:lnTo>
                  <a:lnTo>
                    <a:pt x="309" y="394"/>
                  </a:lnTo>
                  <a:lnTo>
                    <a:pt x="314" y="382"/>
                  </a:lnTo>
                  <a:lnTo>
                    <a:pt x="319" y="368"/>
                  </a:lnTo>
                  <a:lnTo>
                    <a:pt x="393" y="368"/>
                  </a:lnTo>
                  <a:lnTo>
                    <a:pt x="500" y="356"/>
                  </a:lnTo>
                  <a:lnTo>
                    <a:pt x="535" y="350"/>
                  </a:lnTo>
                  <a:lnTo>
                    <a:pt x="561" y="344"/>
                  </a:lnTo>
                  <a:lnTo>
                    <a:pt x="330" y="344"/>
                  </a:lnTo>
                  <a:lnTo>
                    <a:pt x="332" y="338"/>
                  </a:lnTo>
                  <a:lnTo>
                    <a:pt x="338" y="326"/>
                  </a:lnTo>
                  <a:lnTo>
                    <a:pt x="344" y="312"/>
                  </a:lnTo>
                  <a:lnTo>
                    <a:pt x="350" y="302"/>
                  </a:lnTo>
                  <a:lnTo>
                    <a:pt x="356" y="290"/>
                  </a:lnTo>
                  <a:lnTo>
                    <a:pt x="359" y="290"/>
                  </a:lnTo>
                  <a:lnTo>
                    <a:pt x="415" y="288"/>
                  </a:lnTo>
                  <a:lnTo>
                    <a:pt x="472" y="280"/>
                  </a:lnTo>
                  <a:lnTo>
                    <a:pt x="530" y="270"/>
                  </a:lnTo>
                  <a:lnTo>
                    <a:pt x="550" y="264"/>
                  </a:lnTo>
                  <a:lnTo>
                    <a:pt x="370" y="264"/>
                  </a:lnTo>
                  <a:lnTo>
                    <a:pt x="374" y="256"/>
                  </a:lnTo>
                  <a:lnTo>
                    <a:pt x="394" y="226"/>
                  </a:lnTo>
                  <a:lnTo>
                    <a:pt x="402" y="212"/>
                  </a:lnTo>
                  <a:lnTo>
                    <a:pt x="419" y="212"/>
                  </a:lnTo>
                  <a:lnTo>
                    <a:pt x="432" y="210"/>
                  </a:lnTo>
                  <a:lnTo>
                    <a:pt x="444" y="210"/>
                  </a:lnTo>
                  <a:lnTo>
                    <a:pt x="457" y="208"/>
                  </a:lnTo>
                  <a:lnTo>
                    <a:pt x="501" y="204"/>
                  </a:lnTo>
                  <a:lnTo>
                    <a:pt x="521" y="200"/>
                  </a:lnTo>
                  <a:lnTo>
                    <a:pt x="540" y="194"/>
                  </a:lnTo>
                  <a:lnTo>
                    <a:pt x="543" y="194"/>
                  </a:lnTo>
                  <a:lnTo>
                    <a:pt x="556" y="190"/>
                  </a:lnTo>
                  <a:lnTo>
                    <a:pt x="590" y="190"/>
                  </a:lnTo>
                  <a:lnTo>
                    <a:pt x="587" y="186"/>
                  </a:lnTo>
                  <a:lnTo>
                    <a:pt x="422" y="186"/>
                  </a:lnTo>
                  <a:lnTo>
                    <a:pt x="425" y="180"/>
                  </a:lnTo>
                  <a:lnTo>
                    <a:pt x="433" y="168"/>
                  </a:lnTo>
                  <a:lnTo>
                    <a:pt x="450" y="148"/>
                  </a:lnTo>
                  <a:lnTo>
                    <a:pt x="468" y="126"/>
                  </a:lnTo>
                  <a:lnTo>
                    <a:pt x="481" y="112"/>
                  </a:lnTo>
                  <a:lnTo>
                    <a:pt x="483" y="110"/>
                  </a:lnTo>
                  <a:lnTo>
                    <a:pt x="522" y="110"/>
                  </a:lnTo>
                  <a:lnTo>
                    <a:pt x="505" y="96"/>
                  </a:lnTo>
                  <a:lnTo>
                    <a:pt x="475" y="76"/>
                  </a:lnTo>
                  <a:close/>
                  <a:moveTo>
                    <a:pt x="442" y="60"/>
                  </a:moveTo>
                  <a:lnTo>
                    <a:pt x="342" y="60"/>
                  </a:lnTo>
                  <a:lnTo>
                    <a:pt x="353" y="62"/>
                  </a:lnTo>
                  <a:lnTo>
                    <a:pt x="364" y="62"/>
                  </a:lnTo>
                  <a:lnTo>
                    <a:pt x="384" y="66"/>
                  </a:lnTo>
                  <a:lnTo>
                    <a:pt x="386" y="68"/>
                  </a:lnTo>
                  <a:lnTo>
                    <a:pt x="390" y="70"/>
                  </a:lnTo>
                  <a:lnTo>
                    <a:pt x="387" y="74"/>
                  </a:lnTo>
                  <a:lnTo>
                    <a:pt x="341" y="128"/>
                  </a:lnTo>
                  <a:lnTo>
                    <a:pt x="299" y="186"/>
                  </a:lnTo>
                  <a:lnTo>
                    <a:pt x="262" y="248"/>
                  </a:lnTo>
                  <a:lnTo>
                    <a:pt x="230" y="314"/>
                  </a:lnTo>
                  <a:lnTo>
                    <a:pt x="204" y="380"/>
                  </a:lnTo>
                  <a:lnTo>
                    <a:pt x="184" y="450"/>
                  </a:lnTo>
                  <a:lnTo>
                    <a:pt x="170" y="520"/>
                  </a:lnTo>
                  <a:lnTo>
                    <a:pt x="162" y="592"/>
                  </a:lnTo>
                  <a:lnTo>
                    <a:pt x="161" y="598"/>
                  </a:lnTo>
                  <a:lnTo>
                    <a:pt x="187" y="598"/>
                  </a:lnTo>
                  <a:lnTo>
                    <a:pt x="189" y="568"/>
                  </a:lnTo>
                  <a:lnTo>
                    <a:pt x="190" y="558"/>
                  </a:lnTo>
                  <a:lnTo>
                    <a:pt x="193" y="532"/>
                  </a:lnTo>
                  <a:lnTo>
                    <a:pt x="197" y="506"/>
                  </a:lnTo>
                  <a:lnTo>
                    <a:pt x="202" y="482"/>
                  </a:lnTo>
                  <a:lnTo>
                    <a:pt x="208" y="454"/>
                  </a:lnTo>
                  <a:lnTo>
                    <a:pt x="226" y="394"/>
                  </a:lnTo>
                  <a:lnTo>
                    <a:pt x="248" y="336"/>
                  </a:lnTo>
                  <a:lnTo>
                    <a:pt x="274" y="278"/>
                  </a:lnTo>
                  <a:lnTo>
                    <a:pt x="305" y="224"/>
                  </a:lnTo>
                  <a:lnTo>
                    <a:pt x="326" y="190"/>
                  </a:lnTo>
                  <a:lnTo>
                    <a:pt x="348" y="158"/>
                  </a:lnTo>
                  <a:lnTo>
                    <a:pt x="372" y="128"/>
                  </a:lnTo>
                  <a:lnTo>
                    <a:pt x="398" y="98"/>
                  </a:lnTo>
                  <a:lnTo>
                    <a:pt x="401" y="94"/>
                  </a:lnTo>
                  <a:lnTo>
                    <a:pt x="415" y="80"/>
                  </a:lnTo>
                  <a:lnTo>
                    <a:pt x="418" y="76"/>
                  </a:lnTo>
                  <a:lnTo>
                    <a:pt x="475" y="76"/>
                  </a:lnTo>
                  <a:lnTo>
                    <a:pt x="462" y="68"/>
                  </a:lnTo>
                  <a:lnTo>
                    <a:pt x="442" y="60"/>
                  </a:lnTo>
                  <a:close/>
                  <a:moveTo>
                    <a:pt x="382" y="592"/>
                  </a:moveTo>
                  <a:lnTo>
                    <a:pt x="260" y="592"/>
                  </a:lnTo>
                  <a:lnTo>
                    <a:pt x="322" y="596"/>
                  </a:lnTo>
                  <a:lnTo>
                    <a:pt x="382" y="592"/>
                  </a:lnTo>
                  <a:close/>
                  <a:moveTo>
                    <a:pt x="606" y="484"/>
                  </a:moveTo>
                  <a:lnTo>
                    <a:pt x="578" y="484"/>
                  </a:lnTo>
                  <a:lnTo>
                    <a:pt x="573" y="494"/>
                  </a:lnTo>
                  <a:lnTo>
                    <a:pt x="567" y="504"/>
                  </a:lnTo>
                  <a:lnTo>
                    <a:pt x="561" y="514"/>
                  </a:lnTo>
                  <a:lnTo>
                    <a:pt x="553" y="526"/>
                  </a:lnTo>
                  <a:lnTo>
                    <a:pt x="551" y="526"/>
                  </a:lnTo>
                  <a:lnTo>
                    <a:pt x="549" y="528"/>
                  </a:lnTo>
                  <a:lnTo>
                    <a:pt x="476" y="552"/>
                  </a:lnTo>
                  <a:lnTo>
                    <a:pt x="451" y="558"/>
                  </a:lnTo>
                  <a:lnTo>
                    <a:pt x="422" y="562"/>
                  </a:lnTo>
                  <a:lnTo>
                    <a:pt x="357" y="570"/>
                  </a:lnTo>
                  <a:lnTo>
                    <a:pt x="505" y="570"/>
                  </a:lnTo>
                  <a:lnTo>
                    <a:pt x="515" y="566"/>
                  </a:lnTo>
                  <a:lnTo>
                    <a:pt x="552" y="566"/>
                  </a:lnTo>
                  <a:lnTo>
                    <a:pt x="554" y="564"/>
                  </a:lnTo>
                  <a:lnTo>
                    <a:pt x="575" y="536"/>
                  </a:lnTo>
                  <a:lnTo>
                    <a:pt x="594" y="508"/>
                  </a:lnTo>
                  <a:lnTo>
                    <a:pt x="606" y="484"/>
                  </a:lnTo>
                  <a:close/>
                  <a:moveTo>
                    <a:pt x="338" y="60"/>
                  </a:moveTo>
                  <a:lnTo>
                    <a:pt x="303" y="60"/>
                  </a:lnTo>
                  <a:lnTo>
                    <a:pt x="298" y="66"/>
                  </a:lnTo>
                  <a:lnTo>
                    <a:pt x="297" y="68"/>
                  </a:lnTo>
                  <a:lnTo>
                    <a:pt x="269" y="102"/>
                  </a:lnTo>
                  <a:lnTo>
                    <a:pt x="243" y="138"/>
                  </a:lnTo>
                  <a:lnTo>
                    <a:pt x="218" y="174"/>
                  </a:lnTo>
                  <a:lnTo>
                    <a:pt x="195" y="214"/>
                  </a:lnTo>
                  <a:lnTo>
                    <a:pt x="173" y="256"/>
                  </a:lnTo>
                  <a:lnTo>
                    <a:pt x="153" y="300"/>
                  </a:lnTo>
                  <a:lnTo>
                    <a:pt x="136" y="344"/>
                  </a:lnTo>
                  <a:lnTo>
                    <a:pt x="122" y="390"/>
                  </a:lnTo>
                  <a:lnTo>
                    <a:pt x="117" y="410"/>
                  </a:lnTo>
                  <a:lnTo>
                    <a:pt x="113" y="430"/>
                  </a:lnTo>
                  <a:lnTo>
                    <a:pt x="109" y="448"/>
                  </a:lnTo>
                  <a:lnTo>
                    <a:pt x="105" y="468"/>
                  </a:lnTo>
                  <a:lnTo>
                    <a:pt x="103" y="486"/>
                  </a:lnTo>
                  <a:lnTo>
                    <a:pt x="101" y="502"/>
                  </a:lnTo>
                  <a:lnTo>
                    <a:pt x="99" y="516"/>
                  </a:lnTo>
                  <a:lnTo>
                    <a:pt x="98" y="530"/>
                  </a:lnTo>
                  <a:lnTo>
                    <a:pt x="98" y="532"/>
                  </a:lnTo>
                  <a:lnTo>
                    <a:pt x="97" y="536"/>
                  </a:lnTo>
                  <a:lnTo>
                    <a:pt x="94" y="538"/>
                  </a:lnTo>
                  <a:lnTo>
                    <a:pt x="123" y="538"/>
                  </a:lnTo>
                  <a:lnTo>
                    <a:pt x="125" y="512"/>
                  </a:lnTo>
                  <a:lnTo>
                    <a:pt x="127" y="490"/>
                  </a:lnTo>
                  <a:lnTo>
                    <a:pt x="129" y="480"/>
                  </a:lnTo>
                  <a:lnTo>
                    <a:pt x="131" y="468"/>
                  </a:lnTo>
                  <a:lnTo>
                    <a:pt x="133" y="456"/>
                  </a:lnTo>
                  <a:lnTo>
                    <a:pt x="135" y="444"/>
                  </a:lnTo>
                  <a:lnTo>
                    <a:pt x="142" y="412"/>
                  </a:lnTo>
                  <a:lnTo>
                    <a:pt x="152" y="378"/>
                  </a:lnTo>
                  <a:lnTo>
                    <a:pt x="163" y="346"/>
                  </a:lnTo>
                  <a:lnTo>
                    <a:pt x="175" y="312"/>
                  </a:lnTo>
                  <a:lnTo>
                    <a:pt x="188" y="284"/>
                  </a:lnTo>
                  <a:lnTo>
                    <a:pt x="201" y="256"/>
                  </a:lnTo>
                  <a:lnTo>
                    <a:pt x="216" y="228"/>
                  </a:lnTo>
                  <a:lnTo>
                    <a:pt x="232" y="200"/>
                  </a:lnTo>
                  <a:lnTo>
                    <a:pt x="253" y="166"/>
                  </a:lnTo>
                  <a:lnTo>
                    <a:pt x="276" y="134"/>
                  </a:lnTo>
                  <a:lnTo>
                    <a:pt x="300" y="104"/>
                  </a:lnTo>
                  <a:lnTo>
                    <a:pt x="325" y="74"/>
                  </a:lnTo>
                  <a:lnTo>
                    <a:pt x="327" y="72"/>
                  </a:lnTo>
                  <a:lnTo>
                    <a:pt x="338" y="60"/>
                  </a:lnTo>
                  <a:close/>
                  <a:moveTo>
                    <a:pt x="406" y="520"/>
                  </a:moveTo>
                  <a:lnTo>
                    <a:pt x="274" y="520"/>
                  </a:lnTo>
                  <a:lnTo>
                    <a:pt x="313" y="522"/>
                  </a:lnTo>
                  <a:lnTo>
                    <a:pt x="388" y="522"/>
                  </a:lnTo>
                  <a:lnTo>
                    <a:pt x="406" y="520"/>
                  </a:lnTo>
                  <a:close/>
                  <a:moveTo>
                    <a:pt x="644" y="406"/>
                  </a:moveTo>
                  <a:lnTo>
                    <a:pt x="601" y="406"/>
                  </a:lnTo>
                  <a:lnTo>
                    <a:pt x="604" y="408"/>
                  </a:lnTo>
                  <a:lnTo>
                    <a:pt x="604" y="410"/>
                  </a:lnTo>
                  <a:lnTo>
                    <a:pt x="603" y="416"/>
                  </a:lnTo>
                  <a:lnTo>
                    <a:pt x="599" y="430"/>
                  </a:lnTo>
                  <a:lnTo>
                    <a:pt x="593" y="450"/>
                  </a:lnTo>
                  <a:lnTo>
                    <a:pt x="591" y="452"/>
                  </a:lnTo>
                  <a:lnTo>
                    <a:pt x="588" y="454"/>
                  </a:lnTo>
                  <a:lnTo>
                    <a:pt x="568" y="462"/>
                  </a:lnTo>
                  <a:lnTo>
                    <a:pt x="527" y="474"/>
                  </a:lnTo>
                  <a:lnTo>
                    <a:pt x="506" y="478"/>
                  </a:lnTo>
                  <a:lnTo>
                    <a:pt x="454" y="490"/>
                  </a:lnTo>
                  <a:lnTo>
                    <a:pt x="436" y="492"/>
                  </a:lnTo>
                  <a:lnTo>
                    <a:pt x="407" y="496"/>
                  </a:lnTo>
                  <a:lnTo>
                    <a:pt x="392" y="496"/>
                  </a:lnTo>
                  <a:lnTo>
                    <a:pt x="376" y="498"/>
                  </a:lnTo>
                  <a:lnTo>
                    <a:pt x="534" y="498"/>
                  </a:lnTo>
                  <a:lnTo>
                    <a:pt x="570" y="488"/>
                  </a:lnTo>
                  <a:lnTo>
                    <a:pt x="578" y="484"/>
                  </a:lnTo>
                  <a:lnTo>
                    <a:pt x="606" y="484"/>
                  </a:lnTo>
                  <a:lnTo>
                    <a:pt x="609" y="478"/>
                  </a:lnTo>
                  <a:lnTo>
                    <a:pt x="612" y="470"/>
                  </a:lnTo>
                  <a:lnTo>
                    <a:pt x="615" y="464"/>
                  </a:lnTo>
                  <a:lnTo>
                    <a:pt x="618" y="460"/>
                  </a:lnTo>
                  <a:lnTo>
                    <a:pt x="628" y="442"/>
                  </a:lnTo>
                  <a:lnTo>
                    <a:pt x="637" y="422"/>
                  </a:lnTo>
                  <a:lnTo>
                    <a:pt x="644" y="406"/>
                  </a:lnTo>
                  <a:close/>
                  <a:moveTo>
                    <a:pt x="227" y="86"/>
                  </a:moveTo>
                  <a:lnTo>
                    <a:pt x="193" y="86"/>
                  </a:lnTo>
                  <a:lnTo>
                    <a:pt x="184" y="100"/>
                  </a:lnTo>
                  <a:lnTo>
                    <a:pt x="141" y="162"/>
                  </a:lnTo>
                  <a:lnTo>
                    <a:pt x="105" y="228"/>
                  </a:lnTo>
                  <a:lnTo>
                    <a:pt x="78" y="296"/>
                  </a:lnTo>
                  <a:lnTo>
                    <a:pt x="58" y="366"/>
                  </a:lnTo>
                  <a:lnTo>
                    <a:pt x="46" y="438"/>
                  </a:lnTo>
                  <a:lnTo>
                    <a:pt x="45" y="448"/>
                  </a:lnTo>
                  <a:lnTo>
                    <a:pt x="70" y="448"/>
                  </a:lnTo>
                  <a:lnTo>
                    <a:pt x="72" y="432"/>
                  </a:lnTo>
                  <a:lnTo>
                    <a:pt x="78" y="392"/>
                  </a:lnTo>
                  <a:lnTo>
                    <a:pt x="87" y="352"/>
                  </a:lnTo>
                  <a:lnTo>
                    <a:pt x="98" y="314"/>
                  </a:lnTo>
                  <a:lnTo>
                    <a:pt x="112" y="276"/>
                  </a:lnTo>
                  <a:lnTo>
                    <a:pt x="135" y="226"/>
                  </a:lnTo>
                  <a:lnTo>
                    <a:pt x="161" y="178"/>
                  </a:lnTo>
                  <a:lnTo>
                    <a:pt x="191" y="132"/>
                  </a:lnTo>
                  <a:lnTo>
                    <a:pt x="224" y="90"/>
                  </a:lnTo>
                  <a:lnTo>
                    <a:pt x="227" y="86"/>
                  </a:lnTo>
                  <a:close/>
                  <a:moveTo>
                    <a:pt x="372" y="446"/>
                  </a:moveTo>
                  <a:lnTo>
                    <a:pt x="294" y="446"/>
                  </a:lnTo>
                  <a:lnTo>
                    <a:pt x="333" y="448"/>
                  </a:lnTo>
                  <a:lnTo>
                    <a:pt x="372" y="446"/>
                  </a:lnTo>
                  <a:close/>
                  <a:moveTo>
                    <a:pt x="663" y="332"/>
                  </a:moveTo>
                  <a:lnTo>
                    <a:pt x="609" y="332"/>
                  </a:lnTo>
                  <a:lnTo>
                    <a:pt x="610" y="350"/>
                  </a:lnTo>
                  <a:lnTo>
                    <a:pt x="610" y="364"/>
                  </a:lnTo>
                  <a:lnTo>
                    <a:pt x="609" y="376"/>
                  </a:lnTo>
                  <a:lnTo>
                    <a:pt x="607" y="376"/>
                  </a:lnTo>
                  <a:lnTo>
                    <a:pt x="574" y="388"/>
                  </a:lnTo>
                  <a:lnTo>
                    <a:pt x="472" y="412"/>
                  </a:lnTo>
                  <a:lnTo>
                    <a:pt x="406" y="420"/>
                  </a:lnTo>
                  <a:lnTo>
                    <a:pt x="373" y="422"/>
                  </a:lnTo>
                  <a:lnTo>
                    <a:pt x="543" y="422"/>
                  </a:lnTo>
                  <a:lnTo>
                    <a:pt x="562" y="418"/>
                  </a:lnTo>
                  <a:lnTo>
                    <a:pt x="599" y="406"/>
                  </a:lnTo>
                  <a:lnTo>
                    <a:pt x="644" y="406"/>
                  </a:lnTo>
                  <a:lnTo>
                    <a:pt x="645" y="404"/>
                  </a:lnTo>
                  <a:lnTo>
                    <a:pt x="652" y="382"/>
                  </a:lnTo>
                  <a:lnTo>
                    <a:pt x="657" y="362"/>
                  </a:lnTo>
                  <a:lnTo>
                    <a:pt x="662" y="340"/>
                  </a:lnTo>
                  <a:lnTo>
                    <a:pt x="663" y="332"/>
                  </a:lnTo>
                  <a:close/>
                  <a:moveTo>
                    <a:pt x="619" y="252"/>
                  </a:moveTo>
                  <a:lnTo>
                    <a:pt x="592" y="252"/>
                  </a:lnTo>
                  <a:lnTo>
                    <a:pt x="594" y="254"/>
                  </a:lnTo>
                  <a:lnTo>
                    <a:pt x="597" y="266"/>
                  </a:lnTo>
                  <a:lnTo>
                    <a:pt x="601" y="278"/>
                  </a:lnTo>
                  <a:lnTo>
                    <a:pt x="604" y="292"/>
                  </a:lnTo>
                  <a:lnTo>
                    <a:pt x="606" y="304"/>
                  </a:lnTo>
                  <a:lnTo>
                    <a:pt x="607" y="306"/>
                  </a:lnTo>
                  <a:lnTo>
                    <a:pt x="603" y="308"/>
                  </a:lnTo>
                  <a:lnTo>
                    <a:pt x="537" y="324"/>
                  </a:lnTo>
                  <a:lnTo>
                    <a:pt x="504" y="330"/>
                  </a:lnTo>
                  <a:lnTo>
                    <a:pt x="406" y="342"/>
                  </a:lnTo>
                  <a:lnTo>
                    <a:pt x="374" y="344"/>
                  </a:lnTo>
                  <a:lnTo>
                    <a:pt x="561" y="344"/>
                  </a:lnTo>
                  <a:lnTo>
                    <a:pt x="605" y="334"/>
                  </a:lnTo>
                  <a:lnTo>
                    <a:pt x="609" y="332"/>
                  </a:lnTo>
                  <a:lnTo>
                    <a:pt x="663" y="332"/>
                  </a:lnTo>
                  <a:lnTo>
                    <a:pt x="665" y="318"/>
                  </a:lnTo>
                  <a:lnTo>
                    <a:pt x="633" y="318"/>
                  </a:lnTo>
                  <a:lnTo>
                    <a:pt x="630" y="298"/>
                  </a:lnTo>
                  <a:lnTo>
                    <a:pt x="625" y="274"/>
                  </a:lnTo>
                  <a:lnTo>
                    <a:pt x="619" y="252"/>
                  </a:lnTo>
                  <a:close/>
                  <a:moveTo>
                    <a:pt x="755" y="0"/>
                  </a:moveTo>
                  <a:lnTo>
                    <a:pt x="748" y="2"/>
                  </a:lnTo>
                  <a:lnTo>
                    <a:pt x="731" y="6"/>
                  </a:lnTo>
                  <a:lnTo>
                    <a:pt x="714" y="12"/>
                  </a:lnTo>
                  <a:lnTo>
                    <a:pt x="699" y="18"/>
                  </a:lnTo>
                  <a:lnTo>
                    <a:pt x="684" y="26"/>
                  </a:lnTo>
                  <a:lnTo>
                    <a:pt x="672" y="34"/>
                  </a:lnTo>
                  <a:lnTo>
                    <a:pt x="661" y="44"/>
                  </a:lnTo>
                  <a:lnTo>
                    <a:pt x="651" y="54"/>
                  </a:lnTo>
                  <a:lnTo>
                    <a:pt x="643" y="64"/>
                  </a:lnTo>
                  <a:lnTo>
                    <a:pt x="635" y="80"/>
                  </a:lnTo>
                  <a:lnTo>
                    <a:pt x="630" y="94"/>
                  </a:lnTo>
                  <a:lnTo>
                    <a:pt x="626" y="110"/>
                  </a:lnTo>
                  <a:lnTo>
                    <a:pt x="624" y="126"/>
                  </a:lnTo>
                  <a:lnTo>
                    <a:pt x="624" y="136"/>
                  </a:lnTo>
                  <a:lnTo>
                    <a:pt x="625" y="142"/>
                  </a:lnTo>
                  <a:lnTo>
                    <a:pt x="625" y="152"/>
                  </a:lnTo>
                  <a:lnTo>
                    <a:pt x="627" y="166"/>
                  </a:lnTo>
                  <a:lnTo>
                    <a:pt x="635" y="198"/>
                  </a:lnTo>
                  <a:lnTo>
                    <a:pt x="638" y="216"/>
                  </a:lnTo>
                  <a:lnTo>
                    <a:pt x="641" y="234"/>
                  </a:lnTo>
                  <a:lnTo>
                    <a:pt x="642" y="252"/>
                  </a:lnTo>
                  <a:lnTo>
                    <a:pt x="643" y="256"/>
                  </a:lnTo>
                  <a:lnTo>
                    <a:pt x="643" y="284"/>
                  </a:lnTo>
                  <a:lnTo>
                    <a:pt x="642" y="292"/>
                  </a:lnTo>
                  <a:lnTo>
                    <a:pt x="641" y="306"/>
                  </a:lnTo>
                  <a:lnTo>
                    <a:pt x="641" y="308"/>
                  </a:lnTo>
                  <a:lnTo>
                    <a:pt x="640" y="318"/>
                  </a:lnTo>
                  <a:lnTo>
                    <a:pt x="665" y="318"/>
                  </a:lnTo>
                  <a:lnTo>
                    <a:pt x="667" y="296"/>
                  </a:lnTo>
                  <a:lnTo>
                    <a:pt x="668" y="284"/>
                  </a:lnTo>
                  <a:lnTo>
                    <a:pt x="668" y="258"/>
                  </a:lnTo>
                  <a:lnTo>
                    <a:pt x="667" y="244"/>
                  </a:lnTo>
                  <a:lnTo>
                    <a:pt x="666" y="232"/>
                  </a:lnTo>
                  <a:lnTo>
                    <a:pt x="664" y="218"/>
                  </a:lnTo>
                  <a:lnTo>
                    <a:pt x="662" y="204"/>
                  </a:lnTo>
                  <a:lnTo>
                    <a:pt x="659" y="192"/>
                  </a:lnTo>
                  <a:lnTo>
                    <a:pt x="658" y="188"/>
                  </a:lnTo>
                  <a:lnTo>
                    <a:pt x="654" y="168"/>
                  </a:lnTo>
                  <a:lnTo>
                    <a:pt x="652" y="162"/>
                  </a:lnTo>
                  <a:lnTo>
                    <a:pt x="650" y="150"/>
                  </a:lnTo>
                  <a:lnTo>
                    <a:pt x="650" y="140"/>
                  </a:lnTo>
                  <a:lnTo>
                    <a:pt x="649" y="126"/>
                  </a:lnTo>
                  <a:lnTo>
                    <a:pt x="651" y="116"/>
                  </a:lnTo>
                  <a:lnTo>
                    <a:pt x="655" y="98"/>
                  </a:lnTo>
                  <a:lnTo>
                    <a:pt x="663" y="80"/>
                  </a:lnTo>
                  <a:lnTo>
                    <a:pt x="674" y="66"/>
                  </a:lnTo>
                  <a:lnTo>
                    <a:pt x="688" y="54"/>
                  </a:lnTo>
                  <a:lnTo>
                    <a:pt x="700" y="46"/>
                  </a:lnTo>
                  <a:lnTo>
                    <a:pt x="713" y="38"/>
                  </a:lnTo>
                  <a:lnTo>
                    <a:pt x="728" y="34"/>
                  </a:lnTo>
                  <a:lnTo>
                    <a:pt x="744" y="28"/>
                  </a:lnTo>
                  <a:lnTo>
                    <a:pt x="745" y="28"/>
                  </a:lnTo>
                  <a:lnTo>
                    <a:pt x="752" y="26"/>
                  </a:lnTo>
                  <a:lnTo>
                    <a:pt x="760" y="24"/>
                  </a:lnTo>
                  <a:lnTo>
                    <a:pt x="764" y="18"/>
                  </a:lnTo>
                  <a:lnTo>
                    <a:pt x="762" y="6"/>
                  </a:lnTo>
                  <a:lnTo>
                    <a:pt x="755" y="0"/>
                  </a:lnTo>
                  <a:close/>
                  <a:moveTo>
                    <a:pt x="590" y="190"/>
                  </a:moveTo>
                  <a:lnTo>
                    <a:pt x="562" y="190"/>
                  </a:lnTo>
                  <a:lnTo>
                    <a:pt x="566" y="196"/>
                  </a:lnTo>
                  <a:lnTo>
                    <a:pt x="579" y="218"/>
                  </a:lnTo>
                  <a:lnTo>
                    <a:pt x="582" y="228"/>
                  </a:lnTo>
                  <a:lnTo>
                    <a:pt x="579" y="230"/>
                  </a:lnTo>
                  <a:lnTo>
                    <a:pt x="554" y="236"/>
                  </a:lnTo>
                  <a:lnTo>
                    <a:pt x="530" y="244"/>
                  </a:lnTo>
                  <a:lnTo>
                    <a:pt x="504" y="248"/>
                  </a:lnTo>
                  <a:lnTo>
                    <a:pt x="479" y="254"/>
                  </a:lnTo>
                  <a:lnTo>
                    <a:pt x="427" y="262"/>
                  </a:lnTo>
                  <a:lnTo>
                    <a:pt x="401" y="264"/>
                  </a:lnTo>
                  <a:lnTo>
                    <a:pt x="550" y="264"/>
                  </a:lnTo>
                  <a:lnTo>
                    <a:pt x="589" y="252"/>
                  </a:lnTo>
                  <a:lnTo>
                    <a:pt x="619" y="252"/>
                  </a:lnTo>
                  <a:lnTo>
                    <a:pt x="619" y="250"/>
                  </a:lnTo>
                  <a:lnTo>
                    <a:pt x="610" y="228"/>
                  </a:lnTo>
                  <a:lnTo>
                    <a:pt x="600" y="206"/>
                  </a:lnTo>
                  <a:lnTo>
                    <a:pt x="590" y="190"/>
                  </a:lnTo>
                  <a:close/>
                  <a:moveTo>
                    <a:pt x="522" y="110"/>
                  </a:moveTo>
                  <a:lnTo>
                    <a:pt x="483" y="110"/>
                  </a:lnTo>
                  <a:lnTo>
                    <a:pt x="486" y="112"/>
                  </a:lnTo>
                  <a:lnTo>
                    <a:pt x="501" y="124"/>
                  </a:lnTo>
                  <a:lnTo>
                    <a:pt x="515" y="136"/>
                  </a:lnTo>
                  <a:lnTo>
                    <a:pt x="528" y="148"/>
                  </a:lnTo>
                  <a:lnTo>
                    <a:pt x="541" y="164"/>
                  </a:lnTo>
                  <a:lnTo>
                    <a:pt x="545" y="168"/>
                  </a:lnTo>
                  <a:lnTo>
                    <a:pt x="539" y="168"/>
                  </a:lnTo>
                  <a:lnTo>
                    <a:pt x="514" y="176"/>
                  </a:lnTo>
                  <a:lnTo>
                    <a:pt x="458" y="184"/>
                  </a:lnTo>
                  <a:lnTo>
                    <a:pt x="428" y="186"/>
                  </a:lnTo>
                  <a:lnTo>
                    <a:pt x="587" y="186"/>
                  </a:lnTo>
                  <a:lnTo>
                    <a:pt x="573" y="164"/>
                  </a:lnTo>
                  <a:lnTo>
                    <a:pt x="542" y="126"/>
                  </a:lnTo>
                  <a:lnTo>
                    <a:pt x="522" y="11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a-DK"/>
            </a:p>
          </p:txBody>
        </p:sp>
      </p:grpSp>
      <p:sp>
        <p:nvSpPr>
          <p:cNvPr id="10"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127</a:t>
            </a:fld>
            <a:endParaRPr lang="da-DK" sz="1800" b="1" dirty="0">
              <a:solidFill>
                <a:srgbClr val="C00000"/>
              </a:solidFill>
            </a:endParaRPr>
          </a:p>
        </p:txBody>
      </p:sp>
    </p:spTree>
    <p:extLst>
      <p:ext uri="{BB962C8B-B14F-4D97-AF65-F5344CB8AC3E}">
        <p14:creationId xmlns:p14="http://schemas.microsoft.com/office/powerpoint/2010/main" val="396211161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7755" y="1628800"/>
            <a:ext cx="10516043" cy="4492115"/>
          </a:xfrm>
        </p:spPr>
        <p:txBody>
          <a:bodyPr>
            <a:normAutofit/>
          </a:bodyPr>
          <a:lstStyle/>
          <a:p>
            <a:pPr defTabSz="1219170"/>
            <a:r>
              <a:rPr lang="da-DK" sz="2300" b="1" dirty="0">
                <a:solidFill>
                  <a:prstClr val="black"/>
                </a:solidFill>
                <a:latin typeface="Verdana"/>
              </a:rPr>
              <a:t>Skriftlige </a:t>
            </a:r>
            <a:r>
              <a:rPr lang="da-DK" sz="2300" b="1" dirty="0" smtClean="0">
                <a:solidFill>
                  <a:prstClr val="black"/>
                </a:solidFill>
                <a:latin typeface="Verdana"/>
              </a:rPr>
              <a:t>afgørelser</a:t>
            </a:r>
            <a:endParaRPr lang="da-DK" sz="2300" b="1" dirty="0">
              <a:solidFill>
                <a:prstClr val="black"/>
              </a:solidFill>
              <a:latin typeface="Verdana"/>
            </a:endParaRPr>
          </a:p>
          <a:p>
            <a:pPr marL="1001085" lvl="1" indent="-571500" defTabSz="1219170"/>
            <a:r>
              <a:rPr lang="da-DK" sz="2300" dirty="0">
                <a:solidFill>
                  <a:prstClr val="black"/>
                </a:solidFill>
                <a:latin typeface="Verdana"/>
              </a:rPr>
              <a:t>Forvaltningsloven § 22</a:t>
            </a:r>
          </a:p>
          <a:p>
            <a:pPr marL="1001085" lvl="1" indent="-571500" defTabSz="1219170"/>
            <a:endParaRPr lang="da-DK" sz="2300" b="1" dirty="0">
              <a:solidFill>
                <a:prstClr val="black"/>
              </a:solidFill>
              <a:latin typeface="Verdana"/>
            </a:endParaRPr>
          </a:p>
          <a:p>
            <a:pPr defTabSz="1219170"/>
            <a:r>
              <a:rPr lang="da-DK" sz="2300" b="1" dirty="0">
                <a:solidFill>
                  <a:prstClr val="black"/>
                </a:solidFill>
                <a:latin typeface="Verdana"/>
              </a:rPr>
              <a:t>Begrundelse</a:t>
            </a:r>
          </a:p>
          <a:p>
            <a:pPr marL="1001085" lvl="1" indent="-571500" defTabSz="1219170"/>
            <a:r>
              <a:rPr lang="da-DK" sz="2300" dirty="0">
                <a:solidFill>
                  <a:prstClr val="black"/>
                </a:solidFill>
                <a:latin typeface="Verdana"/>
              </a:rPr>
              <a:t>Forvaltningsloven § 24</a:t>
            </a:r>
          </a:p>
          <a:p>
            <a:pPr marL="1001085" lvl="1" indent="-571500" defTabSz="1219170"/>
            <a:endParaRPr lang="da-DK" sz="2300" b="1" dirty="0">
              <a:solidFill>
                <a:prstClr val="black"/>
              </a:solidFill>
              <a:latin typeface="Verdana"/>
            </a:endParaRPr>
          </a:p>
          <a:p>
            <a:pPr defTabSz="1219170"/>
            <a:r>
              <a:rPr lang="da-DK" sz="2300" b="1" dirty="0">
                <a:solidFill>
                  <a:prstClr val="black"/>
                </a:solidFill>
                <a:latin typeface="Verdana"/>
              </a:rPr>
              <a:t>Notatpligt</a:t>
            </a:r>
          </a:p>
          <a:p>
            <a:pPr marL="1001085" lvl="1" indent="-571500" defTabSz="1219170"/>
            <a:r>
              <a:rPr lang="da-DK" sz="2300" dirty="0">
                <a:solidFill>
                  <a:prstClr val="black"/>
                </a:solidFill>
                <a:latin typeface="Verdana"/>
              </a:rPr>
              <a:t>Oplysninger, vurdering og væsentlige </a:t>
            </a:r>
            <a:r>
              <a:rPr lang="da-DK" sz="2300" dirty="0" err="1" smtClean="0">
                <a:solidFill>
                  <a:prstClr val="black"/>
                </a:solidFill>
                <a:latin typeface="Verdana"/>
              </a:rPr>
              <a:t>sagsekspeditionsskridt</a:t>
            </a:r>
            <a:endParaRPr lang="da-DK" sz="2300" dirty="0">
              <a:solidFill>
                <a:prstClr val="black"/>
              </a:solidFill>
              <a:latin typeface="Verdana"/>
            </a:endParaRPr>
          </a:p>
          <a:p>
            <a:endParaRPr lang="da-DK" dirty="0" smtClean="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128</a:t>
            </a:fld>
            <a:endParaRPr lang="da-DK" dirty="0"/>
          </a:p>
        </p:txBody>
      </p:sp>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128</a:t>
            </a:fld>
            <a:endParaRPr lang="da-DK" sz="1800" b="1" dirty="0">
              <a:solidFill>
                <a:srgbClr val="C00000"/>
              </a:solidFill>
            </a:endParaRPr>
          </a:p>
        </p:txBody>
      </p:sp>
      <p:sp>
        <p:nvSpPr>
          <p:cNvPr id="13" name="Titel 5"/>
          <p:cNvSpPr txBox="1">
            <a:spLocks/>
          </p:cNvSpPr>
          <p:nvPr/>
        </p:nvSpPr>
        <p:spPr>
          <a:xfrm>
            <a:off x="838198" y="360000"/>
            <a:ext cx="10515601" cy="612000"/>
          </a:xfrm>
          <a:prstGeom prst="rect">
            <a:avLst/>
          </a:prstGeom>
          <a:solidFill>
            <a:srgbClr val="5F8877"/>
          </a:solidFill>
        </p:spPr>
        <p:txBody>
          <a:bodyPr vert="horz" lIns="0" tIns="0" rIns="0" bIns="0" rtlCol="0" anchor="t">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sz="4000" b="0" dirty="0" smtClean="0">
                <a:solidFill>
                  <a:schemeClr val="bg1"/>
                </a:solidFill>
                <a:latin typeface="Trebuchet MS" panose="020B0603020202020204" pitchFamily="34" charset="0"/>
              </a:rPr>
              <a:t>	Hvad siger lovgivningen om </a:t>
            </a:r>
            <a:r>
              <a:rPr lang="da-DK" sz="4000" b="0" i="1" dirty="0" smtClean="0">
                <a:solidFill>
                  <a:schemeClr val="bg1"/>
                </a:solidFill>
                <a:latin typeface="Trebuchet MS" panose="020B0603020202020204" pitchFamily="34" charset="0"/>
              </a:rPr>
              <a:t>Afgørelse</a:t>
            </a:r>
            <a:r>
              <a:rPr lang="da-DK" sz="4000" b="0" dirty="0" smtClean="0">
                <a:solidFill>
                  <a:schemeClr val="bg1"/>
                </a:solidFill>
                <a:latin typeface="Trebuchet MS" panose="020B0603020202020204" pitchFamily="34" charset="0"/>
              </a:rPr>
              <a:t>?</a:t>
            </a:r>
            <a:endParaRPr lang="da-DK" sz="4000" b="0" dirty="0">
              <a:solidFill>
                <a:schemeClr val="bg1"/>
              </a:solidFill>
              <a:latin typeface="Trebuchet MS" panose="020B0603020202020204" pitchFamily="34" charset="0"/>
            </a:endParaRPr>
          </a:p>
        </p:txBody>
      </p:sp>
      <p:grpSp>
        <p:nvGrpSpPr>
          <p:cNvPr id="10" name="Group 5"/>
          <p:cNvGrpSpPr>
            <a:grpSpLocks/>
          </p:cNvGrpSpPr>
          <p:nvPr/>
        </p:nvGrpSpPr>
        <p:grpSpPr bwMode="auto">
          <a:xfrm>
            <a:off x="846408" y="360000"/>
            <a:ext cx="569072" cy="612000"/>
            <a:chOff x="2938" y="-344"/>
            <a:chExt cx="979" cy="979"/>
          </a:xfrm>
        </p:grpSpPr>
        <p:sp>
          <p:nvSpPr>
            <p:cNvPr id="11" name="Rectangle 6"/>
            <p:cNvSpPr>
              <a:spLocks noChangeArrowheads="1"/>
            </p:cNvSpPr>
            <p:nvPr/>
          </p:nvSpPr>
          <p:spPr bwMode="auto">
            <a:xfrm>
              <a:off x="2937" y="-345"/>
              <a:ext cx="979"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AutoShape 7"/>
            <p:cNvSpPr>
              <a:spLocks/>
            </p:cNvSpPr>
            <p:nvPr/>
          </p:nvSpPr>
          <p:spPr bwMode="auto">
            <a:xfrm>
              <a:off x="3106" y="-188"/>
              <a:ext cx="642" cy="674"/>
            </a:xfrm>
            <a:custGeom>
              <a:avLst/>
              <a:gdLst>
                <a:gd name="T0" fmla="+- 0 3337 3106"/>
                <a:gd name="T1" fmla="*/ T0 w 642"/>
                <a:gd name="T2" fmla="+- 0 150 -188"/>
                <a:gd name="T3" fmla="*/ 150 h 674"/>
                <a:gd name="T4" fmla="+- 0 3276 3106"/>
                <a:gd name="T5" fmla="*/ T4 w 642"/>
                <a:gd name="T6" fmla="+- 0 183 -188"/>
                <a:gd name="T7" fmla="*/ 183 h 674"/>
                <a:gd name="T8" fmla="+- 0 3298 3106"/>
                <a:gd name="T9" fmla="*/ T8 w 642"/>
                <a:gd name="T10" fmla="+- 0 110 -188"/>
                <a:gd name="T11" fmla="*/ 110 h 674"/>
                <a:gd name="T12" fmla="+- 0 3306 3106"/>
                <a:gd name="T13" fmla="*/ T12 w 642"/>
                <a:gd name="T14" fmla="+- 0 83 -188"/>
                <a:gd name="T15" fmla="*/ 83 h 674"/>
                <a:gd name="T16" fmla="+- 0 3242 3106"/>
                <a:gd name="T17" fmla="*/ T16 w 642"/>
                <a:gd name="T18" fmla="+- 0 187 -188"/>
                <a:gd name="T19" fmla="*/ 187 h 674"/>
                <a:gd name="T20" fmla="+- 0 3270 3106"/>
                <a:gd name="T21" fmla="*/ T20 w 642"/>
                <a:gd name="T22" fmla="+- 0 233 -188"/>
                <a:gd name="T23" fmla="*/ 233 h 674"/>
                <a:gd name="T24" fmla="+- 0 3326 3106"/>
                <a:gd name="T25" fmla="*/ T24 w 642"/>
                <a:gd name="T26" fmla="+- 0 231 -188"/>
                <a:gd name="T27" fmla="*/ 231 h 674"/>
                <a:gd name="T28" fmla="+- 0 3544 3106"/>
                <a:gd name="T29" fmla="*/ T28 w 642"/>
                <a:gd name="T30" fmla="+- 0 336 -188"/>
                <a:gd name="T31" fmla="*/ 336 h 674"/>
                <a:gd name="T32" fmla="+- 0 3322 3106"/>
                <a:gd name="T33" fmla="*/ T32 w 642"/>
                <a:gd name="T34" fmla="+- 0 329 -188"/>
                <a:gd name="T35" fmla="*/ 329 h 674"/>
                <a:gd name="T36" fmla="+- 0 3532 3106"/>
                <a:gd name="T37" fmla="*/ T36 w 642"/>
                <a:gd name="T38" fmla="+- 0 346 -188"/>
                <a:gd name="T39" fmla="*/ 346 h 674"/>
                <a:gd name="T40" fmla="+- 0 3542 3106"/>
                <a:gd name="T41" fmla="*/ T40 w 642"/>
                <a:gd name="T42" fmla="+- 0 -140 -188"/>
                <a:gd name="T43" fmla="*/ -140 h 674"/>
                <a:gd name="T44" fmla="+- 0 3544 3106"/>
                <a:gd name="T45" fmla="*/ T44 w 642"/>
                <a:gd name="T46" fmla="+- 0 -106 -188"/>
                <a:gd name="T47" fmla="*/ -106 h 674"/>
                <a:gd name="T48" fmla="+- 0 3573 3106"/>
                <a:gd name="T49" fmla="*/ T48 w 642"/>
                <a:gd name="T50" fmla="+- 0 26 -188"/>
                <a:gd name="T51" fmla="*/ 26 h 674"/>
                <a:gd name="T52" fmla="+- 0 3433 3106"/>
                <a:gd name="T53" fmla="*/ T52 w 642"/>
                <a:gd name="T54" fmla="+- 0 -25 -188"/>
                <a:gd name="T55" fmla="*/ -25 h 674"/>
                <a:gd name="T56" fmla="+- 0 3286 3106"/>
                <a:gd name="T57" fmla="*/ T56 w 642"/>
                <a:gd name="T58" fmla="+- 0 25 -188"/>
                <a:gd name="T59" fmla="*/ 25 h 674"/>
                <a:gd name="T60" fmla="+- 0 3320 3106"/>
                <a:gd name="T61" fmla="*/ T60 w 642"/>
                <a:gd name="T62" fmla="+- 0 60 -188"/>
                <a:gd name="T63" fmla="*/ 60 h 674"/>
                <a:gd name="T64" fmla="+- 0 3422 3106"/>
                <a:gd name="T65" fmla="*/ T64 w 642"/>
                <a:gd name="T66" fmla="+- 0 299 -188"/>
                <a:gd name="T67" fmla="*/ 299 h 674"/>
                <a:gd name="T68" fmla="+- 0 3357 3106"/>
                <a:gd name="T69" fmla="*/ T68 w 642"/>
                <a:gd name="T70" fmla="+- 0 317 -188"/>
                <a:gd name="T71" fmla="*/ 317 h 674"/>
                <a:gd name="T72" fmla="+- 0 3509 3106"/>
                <a:gd name="T73" fmla="*/ T72 w 642"/>
                <a:gd name="T74" fmla="+- 0 305 -188"/>
                <a:gd name="T75" fmla="*/ 305 h 674"/>
                <a:gd name="T76" fmla="+- 0 3490 3106"/>
                <a:gd name="T77" fmla="*/ T76 w 642"/>
                <a:gd name="T78" fmla="+- 0 42 -188"/>
                <a:gd name="T79" fmla="*/ 42 h 674"/>
                <a:gd name="T80" fmla="+- 0 3549 3106"/>
                <a:gd name="T81" fmla="*/ T80 w 642"/>
                <a:gd name="T82" fmla="+- 0 65 -188"/>
                <a:gd name="T83" fmla="*/ 65 h 674"/>
                <a:gd name="T84" fmla="+- 0 3587 3106"/>
                <a:gd name="T85" fmla="*/ T84 w 642"/>
                <a:gd name="T86" fmla="+- 0 43 -188"/>
                <a:gd name="T87" fmla="*/ 43 h 674"/>
                <a:gd name="T88" fmla="+- 0 3584 3106"/>
                <a:gd name="T89" fmla="*/ T88 w 642"/>
                <a:gd name="T90" fmla="+- 0 -77 -188"/>
                <a:gd name="T91" fmla="*/ -77 h 674"/>
                <a:gd name="T92" fmla="+- 0 3620 3106"/>
                <a:gd name="T93" fmla="*/ T92 w 642"/>
                <a:gd name="T94" fmla="+- 0 190 -188"/>
                <a:gd name="T95" fmla="*/ 190 h 674"/>
                <a:gd name="T96" fmla="+- 0 3529 3106"/>
                <a:gd name="T97" fmla="*/ T96 w 642"/>
                <a:gd name="T98" fmla="+- 0 183 -188"/>
                <a:gd name="T99" fmla="*/ 183 h 674"/>
                <a:gd name="T100" fmla="+- 0 3576 3106"/>
                <a:gd name="T101" fmla="*/ T100 w 642"/>
                <a:gd name="T102" fmla="+- 0 95 -188"/>
                <a:gd name="T103" fmla="*/ 95 h 674"/>
                <a:gd name="T104" fmla="+- 0 3507 3106"/>
                <a:gd name="T105" fmla="*/ T104 w 642"/>
                <a:gd name="T106" fmla="+- 0 188 -188"/>
                <a:gd name="T107" fmla="*/ 188 h 674"/>
                <a:gd name="T108" fmla="+- 0 3523 3106"/>
                <a:gd name="T109" fmla="*/ T108 w 642"/>
                <a:gd name="T110" fmla="+- 0 224 -188"/>
                <a:gd name="T111" fmla="*/ 224 h 674"/>
                <a:gd name="T112" fmla="+- 0 3574 3106"/>
                <a:gd name="T113" fmla="*/ T112 w 642"/>
                <a:gd name="T114" fmla="+- 0 237 -188"/>
                <a:gd name="T115" fmla="*/ 237 h 674"/>
                <a:gd name="T116" fmla="+- 0 3619 3106"/>
                <a:gd name="T117" fmla="*/ T116 w 642"/>
                <a:gd name="T118" fmla="+- 0 206 -188"/>
                <a:gd name="T119" fmla="*/ 206 h 674"/>
                <a:gd name="T120" fmla="+- 0 3641 3106"/>
                <a:gd name="T121" fmla="*/ T120 w 642"/>
                <a:gd name="T122" fmla="+- 0 -44 -188"/>
                <a:gd name="T123" fmla="*/ -44 h 674"/>
                <a:gd name="T124" fmla="+- 0 3676 3106"/>
                <a:gd name="T125" fmla="*/ T124 w 642"/>
                <a:gd name="T126" fmla="+- 0 -44 -188"/>
                <a:gd name="T127" fmla="*/ -44 h 674"/>
                <a:gd name="T128" fmla="+- 0 3682 3106"/>
                <a:gd name="T129" fmla="*/ T128 w 642"/>
                <a:gd name="T130" fmla="+- 0 35 -188"/>
                <a:gd name="T131" fmla="*/ 35 h 674"/>
                <a:gd name="T132" fmla="+- 0 3740 3106"/>
                <a:gd name="T133" fmla="*/ T132 w 642"/>
                <a:gd name="T134" fmla="+- 0 81 -188"/>
                <a:gd name="T135" fmla="*/ 81 h 674"/>
                <a:gd name="T136" fmla="+- 0 3714 3106"/>
                <a:gd name="T137" fmla="*/ T136 w 642"/>
                <a:gd name="T138" fmla="+- 0 107 -188"/>
                <a:gd name="T139" fmla="*/ 107 h 674"/>
                <a:gd name="T140" fmla="+- 0 3747 3106"/>
                <a:gd name="T141" fmla="*/ T140 w 642"/>
                <a:gd name="T142" fmla="+- 0 155 -188"/>
                <a:gd name="T143" fmla="*/ 155 h 674"/>
                <a:gd name="T144" fmla="+- 0 3718 3106"/>
                <a:gd name="T145" fmla="*/ T144 w 642"/>
                <a:gd name="T146" fmla="+- 0 180 -188"/>
                <a:gd name="T147" fmla="*/ 180 h 674"/>
                <a:gd name="T148" fmla="+- 0 3704 3106"/>
                <a:gd name="T149" fmla="*/ T148 w 642"/>
                <a:gd name="T150" fmla="+- 0 256 -188"/>
                <a:gd name="T151" fmla="*/ 256 h 674"/>
                <a:gd name="T152" fmla="+- 0 3600 3106"/>
                <a:gd name="T153" fmla="*/ T152 w 642"/>
                <a:gd name="T154" fmla="+- 0 400 -188"/>
                <a:gd name="T155" fmla="*/ 400 h 674"/>
                <a:gd name="T156" fmla="+- 0 3441 3106"/>
                <a:gd name="T157" fmla="*/ T156 w 642"/>
                <a:gd name="T158" fmla="+- 0 457 -188"/>
                <a:gd name="T159" fmla="*/ 457 h 674"/>
                <a:gd name="T160" fmla="+- 0 3381 3106"/>
                <a:gd name="T161" fmla="*/ T160 w 642"/>
                <a:gd name="T162" fmla="+- 0 453 -188"/>
                <a:gd name="T163" fmla="*/ 453 h 674"/>
                <a:gd name="T164" fmla="+- 0 3272 3106"/>
                <a:gd name="T165" fmla="*/ T164 w 642"/>
                <a:gd name="T166" fmla="+- 0 413 -188"/>
                <a:gd name="T167" fmla="*/ 413 h 674"/>
                <a:gd name="T168" fmla="+- 0 3143 3106"/>
                <a:gd name="T169" fmla="*/ T168 w 642"/>
                <a:gd name="T170" fmla="+- 0 235 -188"/>
                <a:gd name="T171" fmla="*/ 235 h 674"/>
                <a:gd name="T172" fmla="+- 0 3138 3106"/>
                <a:gd name="T173" fmla="*/ T172 w 642"/>
                <a:gd name="T174" fmla="+- 0 117 -188"/>
                <a:gd name="T175" fmla="*/ 117 h 674"/>
                <a:gd name="T176" fmla="+- 0 3173 3106"/>
                <a:gd name="T177" fmla="*/ T176 w 642"/>
                <a:gd name="T178" fmla="+- 0 20 -188"/>
                <a:gd name="T179" fmla="*/ 20 h 674"/>
                <a:gd name="T180" fmla="+- 0 3277 3106"/>
                <a:gd name="T181" fmla="*/ T180 w 642"/>
                <a:gd name="T182" fmla="+- 0 -86 -188"/>
                <a:gd name="T183" fmla="*/ -86 h 674"/>
                <a:gd name="T184" fmla="+- 0 3373 3106"/>
                <a:gd name="T185" fmla="*/ T184 w 642"/>
                <a:gd name="T186" fmla="+- 0 -123 -188"/>
                <a:gd name="T187" fmla="*/ -123 h 674"/>
                <a:gd name="T188" fmla="+- 0 3384 3106"/>
                <a:gd name="T189" fmla="*/ T188 w 642"/>
                <a:gd name="T190" fmla="+- 0 -108 -188"/>
                <a:gd name="T191" fmla="*/ -108 h 674"/>
                <a:gd name="T192" fmla="+- 0 3464 3106"/>
                <a:gd name="T193" fmla="*/ T192 w 642"/>
                <a:gd name="T194" fmla="+- 0 -137 -188"/>
                <a:gd name="T195" fmla="*/ -137 h 674"/>
                <a:gd name="T196" fmla="+- 0 3389 3106"/>
                <a:gd name="T197" fmla="*/ T196 w 642"/>
                <a:gd name="T198" fmla="+- 0 -181 -188"/>
                <a:gd name="T199" fmla="*/ -181 h 674"/>
                <a:gd name="T200" fmla="+- 0 3388 3106"/>
                <a:gd name="T201" fmla="*/ T200 w 642"/>
                <a:gd name="T202" fmla="+- 0 -154 -188"/>
                <a:gd name="T203" fmla="*/ -154 h 674"/>
                <a:gd name="T204" fmla="+- 0 3280 3106"/>
                <a:gd name="T205" fmla="*/ T204 w 642"/>
                <a:gd name="T206" fmla="+- 0 -120 -188"/>
                <a:gd name="T207" fmla="*/ -120 h 674"/>
                <a:gd name="T208" fmla="+- 0 3153 3106"/>
                <a:gd name="T209" fmla="*/ T208 w 642"/>
                <a:gd name="T210" fmla="+- 0 -2 -188"/>
                <a:gd name="T211" fmla="*/ -2 h 674"/>
                <a:gd name="T212" fmla="+- 0 3109 3106"/>
                <a:gd name="T213" fmla="*/ T212 w 642"/>
                <a:gd name="T214" fmla="+- 0 119 -188"/>
                <a:gd name="T215" fmla="*/ 119 h 674"/>
                <a:gd name="T216" fmla="+- 0 3109 3106"/>
                <a:gd name="T217" fmla="*/ T216 w 642"/>
                <a:gd name="T218" fmla="+- 0 210 -188"/>
                <a:gd name="T219" fmla="*/ 210 h 674"/>
                <a:gd name="T220" fmla="+- 0 3158 3106"/>
                <a:gd name="T221" fmla="*/ T220 w 642"/>
                <a:gd name="T222" fmla="+- 0 339 -188"/>
                <a:gd name="T223" fmla="*/ 339 h 674"/>
                <a:gd name="T224" fmla="+- 0 3280 3106"/>
                <a:gd name="T225" fmla="*/ T224 w 642"/>
                <a:gd name="T226" fmla="+- 0 449 -188"/>
                <a:gd name="T227" fmla="*/ 449 h 674"/>
                <a:gd name="T228" fmla="+- 0 3431 3106"/>
                <a:gd name="T229" fmla="*/ T228 w 642"/>
                <a:gd name="T230" fmla="+- 0 485 -188"/>
                <a:gd name="T231" fmla="*/ 485 h 674"/>
                <a:gd name="T232" fmla="+- 0 3524 3106"/>
                <a:gd name="T233" fmla="*/ T232 w 642"/>
                <a:gd name="T234" fmla="+- 0 470 -188"/>
                <a:gd name="T235" fmla="*/ 470 h 674"/>
                <a:gd name="T236" fmla="+- 0 3636 3106"/>
                <a:gd name="T237" fmla="*/ T236 w 642"/>
                <a:gd name="T238" fmla="+- 0 407 -188"/>
                <a:gd name="T239" fmla="*/ 407 h 674"/>
                <a:gd name="T240" fmla="+- 0 3724 3106"/>
                <a:gd name="T241" fmla="*/ T240 w 642"/>
                <a:gd name="T242" fmla="+- 0 286 -188"/>
                <a:gd name="T243" fmla="*/ 286 h 674"/>
                <a:gd name="T244" fmla="+- 0 3747 3106"/>
                <a:gd name="T245" fmla="*/ T244 w 642"/>
                <a:gd name="T246" fmla="+- 0 186 -188"/>
                <a:gd name="T247" fmla="*/ 186 h 6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642" h="674">
                  <a:moveTo>
                    <a:pt x="249" y="383"/>
                  </a:moveTo>
                  <a:lnTo>
                    <a:pt x="249" y="377"/>
                  </a:lnTo>
                  <a:lnTo>
                    <a:pt x="246" y="371"/>
                  </a:lnTo>
                  <a:lnTo>
                    <a:pt x="238" y="355"/>
                  </a:lnTo>
                  <a:lnTo>
                    <a:pt x="231" y="338"/>
                  </a:lnTo>
                  <a:lnTo>
                    <a:pt x="225" y="326"/>
                  </a:lnTo>
                  <a:lnTo>
                    <a:pt x="225" y="370"/>
                  </a:lnTo>
                  <a:lnTo>
                    <a:pt x="214" y="371"/>
                  </a:lnTo>
                  <a:lnTo>
                    <a:pt x="193" y="371"/>
                  </a:lnTo>
                  <a:lnTo>
                    <a:pt x="170" y="371"/>
                  </a:lnTo>
                  <a:lnTo>
                    <a:pt x="158" y="371"/>
                  </a:lnTo>
                  <a:lnTo>
                    <a:pt x="163" y="359"/>
                  </a:lnTo>
                  <a:lnTo>
                    <a:pt x="174" y="336"/>
                  </a:lnTo>
                  <a:lnTo>
                    <a:pt x="186" y="312"/>
                  </a:lnTo>
                  <a:lnTo>
                    <a:pt x="192" y="298"/>
                  </a:lnTo>
                  <a:lnTo>
                    <a:pt x="225" y="370"/>
                  </a:lnTo>
                  <a:lnTo>
                    <a:pt x="225" y="326"/>
                  </a:lnTo>
                  <a:lnTo>
                    <a:pt x="213" y="298"/>
                  </a:lnTo>
                  <a:lnTo>
                    <a:pt x="206" y="284"/>
                  </a:lnTo>
                  <a:lnTo>
                    <a:pt x="200" y="271"/>
                  </a:lnTo>
                  <a:lnTo>
                    <a:pt x="199" y="270"/>
                  </a:lnTo>
                  <a:lnTo>
                    <a:pt x="191" y="267"/>
                  </a:lnTo>
                  <a:lnTo>
                    <a:pt x="186" y="270"/>
                  </a:lnTo>
                  <a:lnTo>
                    <a:pt x="172" y="299"/>
                  </a:lnTo>
                  <a:lnTo>
                    <a:pt x="136" y="375"/>
                  </a:lnTo>
                  <a:lnTo>
                    <a:pt x="136" y="376"/>
                  </a:lnTo>
                  <a:lnTo>
                    <a:pt x="136" y="383"/>
                  </a:lnTo>
                  <a:lnTo>
                    <a:pt x="138" y="395"/>
                  </a:lnTo>
                  <a:lnTo>
                    <a:pt x="144" y="404"/>
                  </a:lnTo>
                  <a:lnTo>
                    <a:pt x="164" y="421"/>
                  </a:lnTo>
                  <a:lnTo>
                    <a:pt x="178" y="425"/>
                  </a:lnTo>
                  <a:lnTo>
                    <a:pt x="189" y="425"/>
                  </a:lnTo>
                  <a:lnTo>
                    <a:pt x="201" y="424"/>
                  </a:lnTo>
                  <a:lnTo>
                    <a:pt x="211" y="422"/>
                  </a:lnTo>
                  <a:lnTo>
                    <a:pt x="220" y="419"/>
                  </a:lnTo>
                  <a:lnTo>
                    <a:pt x="228" y="415"/>
                  </a:lnTo>
                  <a:lnTo>
                    <a:pt x="238" y="408"/>
                  </a:lnTo>
                  <a:lnTo>
                    <a:pt x="245" y="400"/>
                  </a:lnTo>
                  <a:lnTo>
                    <a:pt x="249" y="383"/>
                  </a:lnTo>
                  <a:close/>
                  <a:moveTo>
                    <a:pt x="438" y="524"/>
                  </a:moveTo>
                  <a:lnTo>
                    <a:pt x="437" y="520"/>
                  </a:lnTo>
                  <a:lnTo>
                    <a:pt x="432" y="516"/>
                  </a:lnTo>
                  <a:lnTo>
                    <a:pt x="429" y="516"/>
                  </a:lnTo>
                  <a:lnTo>
                    <a:pt x="223" y="516"/>
                  </a:lnTo>
                  <a:lnTo>
                    <a:pt x="216" y="517"/>
                  </a:lnTo>
                  <a:lnTo>
                    <a:pt x="213" y="521"/>
                  </a:lnTo>
                  <a:lnTo>
                    <a:pt x="213" y="530"/>
                  </a:lnTo>
                  <a:lnTo>
                    <a:pt x="217" y="534"/>
                  </a:lnTo>
                  <a:lnTo>
                    <a:pt x="221" y="534"/>
                  </a:lnTo>
                  <a:lnTo>
                    <a:pt x="426" y="534"/>
                  </a:lnTo>
                  <a:lnTo>
                    <a:pt x="433" y="534"/>
                  </a:lnTo>
                  <a:lnTo>
                    <a:pt x="436" y="531"/>
                  </a:lnTo>
                  <a:lnTo>
                    <a:pt x="438" y="524"/>
                  </a:lnTo>
                  <a:close/>
                  <a:moveTo>
                    <a:pt x="444" y="56"/>
                  </a:moveTo>
                  <a:lnTo>
                    <a:pt x="436" y="48"/>
                  </a:lnTo>
                  <a:lnTo>
                    <a:pt x="417" y="48"/>
                  </a:lnTo>
                  <a:lnTo>
                    <a:pt x="409" y="56"/>
                  </a:lnTo>
                  <a:lnTo>
                    <a:pt x="409" y="73"/>
                  </a:lnTo>
                  <a:lnTo>
                    <a:pt x="415" y="83"/>
                  </a:lnTo>
                  <a:lnTo>
                    <a:pt x="438" y="82"/>
                  </a:lnTo>
                  <a:lnTo>
                    <a:pt x="444" y="74"/>
                  </a:lnTo>
                  <a:lnTo>
                    <a:pt x="444" y="56"/>
                  </a:lnTo>
                  <a:close/>
                  <a:moveTo>
                    <a:pt x="481" y="231"/>
                  </a:moveTo>
                  <a:lnTo>
                    <a:pt x="478" y="223"/>
                  </a:lnTo>
                  <a:lnTo>
                    <a:pt x="467" y="214"/>
                  </a:lnTo>
                  <a:lnTo>
                    <a:pt x="462" y="213"/>
                  </a:lnTo>
                  <a:lnTo>
                    <a:pt x="333" y="213"/>
                  </a:lnTo>
                  <a:lnTo>
                    <a:pt x="333" y="175"/>
                  </a:lnTo>
                  <a:lnTo>
                    <a:pt x="333" y="166"/>
                  </a:lnTo>
                  <a:lnTo>
                    <a:pt x="327" y="163"/>
                  </a:lnTo>
                  <a:lnTo>
                    <a:pt x="318" y="165"/>
                  </a:lnTo>
                  <a:lnTo>
                    <a:pt x="315" y="169"/>
                  </a:lnTo>
                  <a:lnTo>
                    <a:pt x="316" y="213"/>
                  </a:lnTo>
                  <a:lnTo>
                    <a:pt x="203" y="213"/>
                  </a:lnTo>
                  <a:lnTo>
                    <a:pt x="180" y="213"/>
                  </a:lnTo>
                  <a:lnTo>
                    <a:pt x="170" y="223"/>
                  </a:lnTo>
                  <a:lnTo>
                    <a:pt x="170" y="246"/>
                  </a:lnTo>
                  <a:lnTo>
                    <a:pt x="180" y="256"/>
                  </a:lnTo>
                  <a:lnTo>
                    <a:pt x="204" y="258"/>
                  </a:lnTo>
                  <a:lnTo>
                    <a:pt x="214" y="248"/>
                  </a:lnTo>
                  <a:lnTo>
                    <a:pt x="216" y="236"/>
                  </a:lnTo>
                  <a:lnTo>
                    <a:pt x="216" y="230"/>
                  </a:lnTo>
                  <a:lnTo>
                    <a:pt x="266" y="230"/>
                  </a:lnTo>
                  <a:lnTo>
                    <a:pt x="316" y="230"/>
                  </a:lnTo>
                  <a:lnTo>
                    <a:pt x="316" y="487"/>
                  </a:lnTo>
                  <a:lnTo>
                    <a:pt x="259" y="487"/>
                  </a:lnTo>
                  <a:lnTo>
                    <a:pt x="251" y="488"/>
                  </a:lnTo>
                  <a:lnTo>
                    <a:pt x="247" y="492"/>
                  </a:lnTo>
                  <a:lnTo>
                    <a:pt x="247" y="501"/>
                  </a:lnTo>
                  <a:lnTo>
                    <a:pt x="251" y="505"/>
                  </a:lnTo>
                  <a:lnTo>
                    <a:pt x="256" y="505"/>
                  </a:lnTo>
                  <a:lnTo>
                    <a:pt x="392" y="505"/>
                  </a:lnTo>
                  <a:lnTo>
                    <a:pt x="399" y="505"/>
                  </a:lnTo>
                  <a:lnTo>
                    <a:pt x="402" y="501"/>
                  </a:lnTo>
                  <a:lnTo>
                    <a:pt x="403" y="493"/>
                  </a:lnTo>
                  <a:lnTo>
                    <a:pt x="401" y="489"/>
                  </a:lnTo>
                  <a:lnTo>
                    <a:pt x="395" y="487"/>
                  </a:lnTo>
                  <a:lnTo>
                    <a:pt x="334" y="487"/>
                  </a:lnTo>
                  <a:lnTo>
                    <a:pt x="334" y="230"/>
                  </a:lnTo>
                  <a:lnTo>
                    <a:pt x="384" y="230"/>
                  </a:lnTo>
                  <a:lnTo>
                    <a:pt x="434" y="230"/>
                  </a:lnTo>
                  <a:lnTo>
                    <a:pt x="434" y="234"/>
                  </a:lnTo>
                  <a:lnTo>
                    <a:pt x="434" y="236"/>
                  </a:lnTo>
                  <a:lnTo>
                    <a:pt x="437" y="246"/>
                  </a:lnTo>
                  <a:lnTo>
                    <a:pt x="443" y="253"/>
                  </a:lnTo>
                  <a:lnTo>
                    <a:pt x="452" y="257"/>
                  </a:lnTo>
                  <a:lnTo>
                    <a:pt x="462" y="257"/>
                  </a:lnTo>
                  <a:lnTo>
                    <a:pt x="471" y="254"/>
                  </a:lnTo>
                  <a:lnTo>
                    <a:pt x="477" y="248"/>
                  </a:lnTo>
                  <a:lnTo>
                    <a:pt x="481" y="231"/>
                  </a:lnTo>
                  <a:close/>
                  <a:moveTo>
                    <a:pt x="512" y="92"/>
                  </a:moveTo>
                  <a:lnTo>
                    <a:pt x="505" y="85"/>
                  </a:lnTo>
                  <a:lnTo>
                    <a:pt x="486" y="84"/>
                  </a:lnTo>
                  <a:lnTo>
                    <a:pt x="478" y="92"/>
                  </a:lnTo>
                  <a:lnTo>
                    <a:pt x="478" y="111"/>
                  </a:lnTo>
                  <a:lnTo>
                    <a:pt x="485" y="119"/>
                  </a:lnTo>
                  <a:lnTo>
                    <a:pt x="505" y="119"/>
                  </a:lnTo>
                  <a:lnTo>
                    <a:pt x="512" y="111"/>
                  </a:lnTo>
                  <a:lnTo>
                    <a:pt x="512" y="92"/>
                  </a:lnTo>
                  <a:close/>
                  <a:moveTo>
                    <a:pt x="514" y="378"/>
                  </a:moveTo>
                  <a:lnTo>
                    <a:pt x="514" y="376"/>
                  </a:lnTo>
                  <a:lnTo>
                    <a:pt x="511" y="371"/>
                  </a:lnTo>
                  <a:lnTo>
                    <a:pt x="490" y="327"/>
                  </a:lnTo>
                  <a:lnTo>
                    <a:pt x="490" y="371"/>
                  </a:lnTo>
                  <a:lnTo>
                    <a:pt x="423" y="371"/>
                  </a:lnTo>
                  <a:lnTo>
                    <a:pt x="457" y="298"/>
                  </a:lnTo>
                  <a:lnTo>
                    <a:pt x="490" y="371"/>
                  </a:lnTo>
                  <a:lnTo>
                    <a:pt x="490" y="327"/>
                  </a:lnTo>
                  <a:lnTo>
                    <a:pt x="477" y="298"/>
                  </a:lnTo>
                  <a:lnTo>
                    <a:pt x="470" y="283"/>
                  </a:lnTo>
                  <a:lnTo>
                    <a:pt x="465" y="272"/>
                  </a:lnTo>
                  <a:lnTo>
                    <a:pt x="463" y="270"/>
                  </a:lnTo>
                  <a:lnTo>
                    <a:pt x="455" y="268"/>
                  </a:lnTo>
                  <a:lnTo>
                    <a:pt x="451" y="270"/>
                  </a:lnTo>
                  <a:lnTo>
                    <a:pt x="401" y="376"/>
                  </a:lnTo>
                  <a:lnTo>
                    <a:pt x="401" y="377"/>
                  </a:lnTo>
                  <a:lnTo>
                    <a:pt x="401" y="382"/>
                  </a:lnTo>
                  <a:lnTo>
                    <a:pt x="403" y="396"/>
                  </a:lnTo>
                  <a:lnTo>
                    <a:pt x="409" y="404"/>
                  </a:lnTo>
                  <a:lnTo>
                    <a:pt x="417" y="412"/>
                  </a:lnTo>
                  <a:lnTo>
                    <a:pt x="427" y="418"/>
                  </a:lnTo>
                  <a:lnTo>
                    <a:pt x="436" y="422"/>
                  </a:lnTo>
                  <a:lnTo>
                    <a:pt x="447" y="425"/>
                  </a:lnTo>
                  <a:lnTo>
                    <a:pt x="457" y="425"/>
                  </a:lnTo>
                  <a:lnTo>
                    <a:pt x="468" y="425"/>
                  </a:lnTo>
                  <a:lnTo>
                    <a:pt x="478" y="422"/>
                  </a:lnTo>
                  <a:lnTo>
                    <a:pt x="487" y="419"/>
                  </a:lnTo>
                  <a:lnTo>
                    <a:pt x="496" y="413"/>
                  </a:lnTo>
                  <a:lnTo>
                    <a:pt x="507" y="405"/>
                  </a:lnTo>
                  <a:lnTo>
                    <a:pt x="513" y="394"/>
                  </a:lnTo>
                  <a:lnTo>
                    <a:pt x="514" y="378"/>
                  </a:lnTo>
                  <a:close/>
                  <a:moveTo>
                    <a:pt x="570" y="144"/>
                  </a:moveTo>
                  <a:lnTo>
                    <a:pt x="562" y="136"/>
                  </a:lnTo>
                  <a:lnTo>
                    <a:pt x="543" y="136"/>
                  </a:lnTo>
                  <a:lnTo>
                    <a:pt x="535" y="144"/>
                  </a:lnTo>
                  <a:lnTo>
                    <a:pt x="535" y="163"/>
                  </a:lnTo>
                  <a:lnTo>
                    <a:pt x="543" y="171"/>
                  </a:lnTo>
                  <a:lnTo>
                    <a:pt x="562" y="171"/>
                  </a:lnTo>
                  <a:lnTo>
                    <a:pt x="569" y="163"/>
                  </a:lnTo>
                  <a:lnTo>
                    <a:pt x="570" y="144"/>
                  </a:lnTo>
                  <a:close/>
                  <a:moveTo>
                    <a:pt x="611" y="204"/>
                  </a:moveTo>
                  <a:lnTo>
                    <a:pt x="603" y="196"/>
                  </a:lnTo>
                  <a:lnTo>
                    <a:pt x="584" y="196"/>
                  </a:lnTo>
                  <a:lnTo>
                    <a:pt x="577" y="204"/>
                  </a:lnTo>
                  <a:lnTo>
                    <a:pt x="576" y="223"/>
                  </a:lnTo>
                  <a:lnTo>
                    <a:pt x="584" y="231"/>
                  </a:lnTo>
                  <a:lnTo>
                    <a:pt x="603" y="231"/>
                  </a:lnTo>
                  <a:lnTo>
                    <a:pt x="611" y="223"/>
                  </a:lnTo>
                  <a:lnTo>
                    <a:pt x="611" y="204"/>
                  </a:lnTo>
                  <a:close/>
                  <a:moveTo>
                    <a:pt x="634" y="269"/>
                  </a:moveTo>
                  <a:lnTo>
                    <a:pt x="626" y="261"/>
                  </a:lnTo>
                  <a:lnTo>
                    <a:pt x="608" y="261"/>
                  </a:lnTo>
                  <a:lnTo>
                    <a:pt x="600" y="269"/>
                  </a:lnTo>
                  <a:lnTo>
                    <a:pt x="600" y="288"/>
                  </a:lnTo>
                  <a:lnTo>
                    <a:pt x="608" y="295"/>
                  </a:lnTo>
                  <a:lnTo>
                    <a:pt x="627" y="295"/>
                  </a:lnTo>
                  <a:lnTo>
                    <a:pt x="634" y="288"/>
                  </a:lnTo>
                  <a:lnTo>
                    <a:pt x="634" y="269"/>
                  </a:lnTo>
                  <a:close/>
                  <a:moveTo>
                    <a:pt x="642" y="353"/>
                  </a:moveTo>
                  <a:lnTo>
                    <a:pt x="641" y="343"/>
                  </a:lnTo>
                  <a:lnTo>
                    <a:pt x="635" y="338"/>
                  </a:lnTo>
                  <a:lnTo>
                    <a:pt x="620" y="338"/>
                  </a:lnTo>
                  <a:lnTo>
                    <a:pt x="614" y="343"/>
                  </a:lnTo>
                  <a:lnTo>
                    <a:pt x="613" y="351"/>
                  </a:lnTo>
                  <a:lnTo>
                    <a:pt x="612" y="368"/>
                  </a:lnTo>
                  <a:lnTo>
                    <a:pt x="612" y="380"/>
                  </a:lnTo>
                  <a:lnTo>
                    <a:pt x="610" y="391"/>
                  </a:lnTo>
                  <a:lnTo>
                    <a:pt x="609" y="402"/>
                  </a:lnTo>
                  <a:lnTo>
                    <a:pt x="604" y="423"/>
                  </a:lnTo>
                  <a:lnTo>
                    <a:pt x="598" y="444"/>
                  </a:lnTo>
                  <a:lnTo>
                    <a:pt x="591" y="464"/>
                  </a:lnTo>
                  <a:lnTo>
                    <a:pt x="582" y="483"/>
                  </a:lnTo>
                  <a:lnTo>
                    <a:pt x="558" y="523"/>
                  </a:lnTo>
                  <a:lnTo>
                    <a:pt x="529" y="558"/>
                  </a:lnTo>
                  <a:lnTo>
                    <a:pt x="494" y="588"/>
                  </a:lnTo>
                  <a:lnTo>
                    <a:pt x="455" y="612"/>
                  </a:lnTo>
                  <a:lnTo>
                    <a:pt x="426" y="625"/>
                  </a:lnTo>
                  <a:lnTo>
                    <a:pt x="397" y="635"/>
                  </a:lnTo>
                  <a:lnTo>
                    <a:pt x="366" y="641"/>
                  </a:lnTo>
                  <a:lnTo>
                    <a:pt x="335" y="645"/>
                  </a:lnTo>
                  <a:lnTo>
                    <a:pt x="323" y="645"/>
                  </a:lnTo>
                  <a:lnTo>
                    <a:pt x="311" y="645"/>
                  </a:lnTo>
                  <a:lnTo>
                    <a:pt x="300" y="644"/>
                  </a:lnTo>
                  <a:lnTo>
                    <a:pt x="288" y="643"/>
                  </a:lnTo>
                  <a:lnTo>
                    <a:pt x="275" y="641"/>
                  </a:lnTo>
                  <a:lnTo>
                    <a:pt x="262" y="639"/>
                  </a:lnTo>
                  <a:lnTo>
                    <a:pt x="250" y="636"/>
                  </a:lnTo>
                  <a:lnTo>
                    <a:pt x="237" y="633"/>
                  </a:lnTo>
                  <a:lnTo>
                    <a:pt x="200" y="619"/>
                  </a:lnTo>
                  <a:lnTo>
                    <a:pt x="166" y="601"/>
                  </a:lnTo>
                  <a:lnTo>
                    <a:pt x="134" y="578"/>
                  </a:lnTo>
                  <a:lnTo>
                    <a:pt x="106" y="551"/>
                  </a:lnTo>
                  <a:lnTo>
                    <a:pt x="75" y="511"/>
                  </a:lnTo>
                  <a:lnTo>
                    <a:pt x="52" y="469"/>
                  </a:lnTo>
                  <a:lnTo>
                    <a:pt x="37" y="423"/>
                  </a:lnTo>
                  <a:lnTo>
                    <a:pt x="29" y="374"/>
                  </a:lnTo>
                  <a:lnTo>
                    <a:pt x="28" y="356"/>
                  </a:lnTo>
                  <a:lnTo>
                    <a:pt x="29" y="339"/>
                  </a:lnTo>
                  <a:lnTo>
                    <a:pt x="30" y="322"/>
                  </a:lnTo>
                  <a:lnTo>
                    <a:pt x="32" y="305"/>
                  </a:lnTo>
                  <a:lnTo>
                    <a:pt x="36" y="287"/>
                  </a:lnTo>
                  <a:lnTo>
                    <a:pt x="40" y="270"/>
                  </a:lnTo>
                  <a:lnTo>
                    <a:pt x="46" y="253"/>
                  </a:lnTo>
                  <a:lnTo>
                    <a:pt x="53" y="236"/>
                  </a:lnTo>
                  <a:lnTo>
                    <a:pt x="67" y="208"/>
                  </a:lnTo>
                  <a:lnTo>
                    <a:pt x="84" y="181"/>
                  </a:lnTo>
                  <a:lnTo>
                    <a:pt x="104" y="157"/>
                  </a:lnTo>
                  <a:lnTo>
                    <a:pt x="127" y="134"/>
                  </a:lnTo>
                  <a:lnTo>
                    <a:pt x="148" y="117"/>
                  </a:lnTo>
                  <a:lnTo>
                    <a:pt x="171" y="102"/>
                  </a:lnTo>
                  <a:lnTo>
                    <a:pt x="195" y="89"/>
                  </a:lnTo>
                  <a:lnTo>
                    <a:pt x="221" y="78"/>
                  </a:lnTo>
                  <a:lnTo>
                    <a:pt x="236" y="73"/>
                  </a:lnTo>
                  <a:lnTo>
                    <a:pt x="252" y="69"/>
                  </a:lnTo>
                  <a:lnTo>
                    <a:pt x="267" y="65"/>
                  </a:lnTo>
                  <a:lnTo>
                    <a:pt x="283" y="63"/>
                  </a:lnTo>
                  <a:lnTo>
                    <a:pt x="299" y="61"/>
                  </a:lnTo>
                  <a:lnTo>
                    <a:pt x="299" y="62"/>
                  </a:lnTo>
                  <a:lnTo>
                    <a:pt x="289" y="70"/>
                  </a:lnTo>
                  <a:lnTo>
                    <a:pt x="278" y="80"/>
                  </a:lnTo>
                  <a:lnTo>
                    <a:pt x="281" y="92"/>
                  </a:lnTo>
                  <a:lnTo>
                    <a:pt x="297" y="97"/>
                  </a:lnTo>
                  <a:lnTo>
                    <a:pt x="301" y="96"/>
                  </a:lnTo>
                  <a:lnTo>
                    <a:pt x="350" y="58"/>
                  </a:lnTo>
                  <a:lnTo>
                    <a:pt x="358" y="51"/>
                  </a:lnTo>
                  <a:lnTo>
                    <a:pt x="359" y="40"/>
                  </a:lnTo>
                  <a:lnTo>
                    <a:pt x="300" y="1"/>
                  </a:lnTo>
                  <a:lnTo>
                    <a:pt x="297" y="0"/>
                  </a:lnTo>
                  <a:lnTo>
                    <a:pt x="288" y="1"/>
                  </a:lnTo>
                  <a:lnTo>
                    <a:pt x="283" y="7"/>
                  </a:lnTo>
                  <a:lnTo>
                    <a:pt x="282" y="19"/>
                  </a:lnTo>
                  <a:lnTo>
                    <a:pt x="284" y="24"/>
                  </a:lnTo>
                  <a:lnTo>
                    <a:pt x="297" y="32"/>
                  </a:lnTo>
                  <a:lnTo>
                    <a:pt x="296" y="33"/>
                  </a:lnTo>
                  <a:lnTo>
                    <a:pt x="282" y="34"/>
                  </a:lnTo>
                  <a:lnTo>
                    <a:pt x="259" y="38"/>
                  </a:lnTo>
                  <a:lnTo>
                    <a:pt x="242" y="42"/>
                  </a:lnTo>
                  <a:lnTo>
                    <a:pt x="225" y="46"/>
                  </a:lnTo>
                  <a:lnTo>
                    <a:pt x="209" y="52"/>
                  </a:lnTo>
                  <a:lnTo>
                    <a:pt x="174" y="68"/>
                  </a:lnTo>
                  <a:lnTo>
                    <a:pt x="141" y="87"/>
                  </a:lnTo>
                  <a:lnTo>
                    <a:pt x="111" y="110"/>
                  </a:lnTo>
                  <a:lnTo>
                    <a:pt x="84" y="136"/>
                  </a:lnTo>
                  <a:lnTo>
                    <a:pt x="64" y="160"/>
                  </a:lnTo>
                  <a:lnTo>
                    <a:pt x="47" y="186"/>
                  </a:lnTo>
                  <a:lnTo>
                    <a:pt x="32" y="213"/>
                  </a:lnTo>
                  <a:lnTo>
                    <a:pt x="20" y="241"/>
                  </a:lnTo>
                  <a:lnTo>
                    <a:pt x="13" y="263"/>
                  </a:lnTo>
                  <a:lnTo>
                    <a:pt x="7" y="285"/>
                  </a:lnTo>
                  <a:lnTo>
                    <a:pt x="3" y="307"/>
                  </a:lnTo>
                  <a:lnTo>
                    <a:pt x="1" y="329"/>
                  </a:lnTo>
                  <a:lnTo>
                    <a:pt x="0" y="342"/>
                  </a:lnTo>
                  <a:lnTo>
                    <a:pt x="0" y="355"/>
                  </a:lnTo>
                  <a:lnTo>
                    <a:pt x="2" y="382"/>
                  </a:lnTo>
                  <a:lnTo>
                    <a:pt x="3" y="398"/>
                  </a:lnTo>
                  <a:lnTo>
                    <a:pt x="6" y="413"/>
                  </a:lnTo>
                  <a:lnTo>
                    <a:pt x="9" y="428"/>
                  </a:lnTo>
                  <a:lnTo>
                    <a:pt x="20" y="463"/>
                  </a:lnTo>
                  <a:lnTo>
                    <a:pt x="34" y="496"/>
                  </a:lnTo>
                  <a:lnTo>
                    <a:pt x="52" y="527"/>
                  </a:lnTo>
                  <a:lnTo>
                    <a:pt x="74" y="557"/>
                  </a:lnTo>
                  <a:lnTo>
                    <a:pt x="96" y="581"/>
                  </a:lnTo>
                  <a:lnTo>
                    <a:pt x="120" y="602"/>
                  </a:lnTo>
                  <a:lnTo>
                    <a:pt x="146" y="621"/>
                  </a:lnTo>
                  <a:lnTo>
                    <a:pt x="174" y="637"/>
                  </a:lnTo>
                  <a:lnTo>
                    <a:pt x="205" y="652"/>
                  </a:lnTo>
                  <a:lnTo>
                    <a:pt x="238" y="662"/>
                  </a:lnTo>
                  <a:lnTo>
                    <a:pt x="271" y="669"/>
                  </a:lnTo>
                  <a:lnTo>
                    <a:pt x="306" y="673"/>
                  </a:lnTo>
                  <a:lnTo>
                    <a:pt x="325" y="673"/>
                  </a:lnTo>
                  <a:lnTo>
                    <a:pt x="344" y="672"/>
                  </a:lnTo>
                  <a:lnTo>
                    <a:pt x="362" y="671"/>
                  </a:lnTo>
                  <a:lnTo>
                    <a:pt x="381" y="668"/>
                  </a:lnTo>
                  <a:lnTo>
                    <a:pt x="400" y="663"/>
                  </a:lnTo>
                  <a:lnTo>
                    <a:pt x="418" y="658"/>
                  </a:lnTo>
                  <a:lnTo>
                    <a:pt x="436" y="652"/>
                  </a:lnTo>
                  <a:lnTo>
                    <a:pt x="453" y="645"/>
                  </a:lnTo>
                  <a:lnTo>
                    <a:pt x="481" y="631"/>
                  </a:lnTo>
                  <a:lnTo>
                    <a:pt x="506" y="614"/>
                  </a:lnTo>
                  <a:lnTo>
                    <a:pt x="530" y="595"/>
                  </a:lnTo>
                  <a:lnTo>
                    <a:pt x="553" y="574"/>
                  </a:lnTo>
                  <a:lnTo>
                    <a:pt x="572" y="551"/>
                  </a:lnTo>
                  <a:lnTo>
                    <a:pt x="590" y="527"/>
                  </a:lnTo>
                  <a:lnTo>
                    <a:pt x="605" y="502"/>
                  </a:lnTo>
                  <a:lnTo>
                    <a:pt x="618" y="474"/>
                  </a:lnTo>
                  <a:lnTo>
                    <a:pt x="625" y="455"/>
                  </a:lnTo>
                  <a:lnTo>
                    <a:pt x="631" y="435"/>
                  </a:lnTo>
                  <a:lnTo>
                    <a:pt x="636" y="415"/>
                  </a:lnTo>
                  <a:lnTo>
                    <a:pt x="639" y="394"/>
                  </a:lnTo>
                  <a:lnTo>
                    <a:pt x="641" y="374"/>
                  </a:lnTo>
                  <a:lnTo>
                    <a:pt x="642" y="3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9435606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a:xfrm>
            <a:off x="838198" y="6233098"/>
            <a:ext cx="6346079" cy="180020"/>
          </a:xfrm>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129</a:t>
            </a:fld>
            <a:endParaRPr lang="da-DK" dirty="0"/>
          </a:p>
        </p:txBody>
      </p:sp>
      <p:sp>
        <p:nvSpPr>
          <p:cNvPr id="6" name="Titel 5"/>
          <p:cNvSpPr>
            <a:spLocks noGrp="1"/>
          </p:cNvSpPr>
          <p:nvPr>
            <p:ph type="title"/>
          </p:nvPr>
        </p:nvSpPr>
        <p:spPr>
          <a:xfrm>
            <a:off x="838198" y="360000"/>
            <a:ext cx="10515601" cy="612000"/>
          </a:xfrm>
          <a:solidFill>
            <a:srgbClr val="5F8877"/>
          </a:solidFill>
        </p:spPr>
        <p:txBody>
          <a:bodyPr/>
          <a:lstStyle/>
          <a:p>
            <a:r>
              <a:rPr lang="da-DK" dirty="0" smtClean="0">
                <a:solidFill>
                  <a:schemeClr val="bg1"/>
                </a:solidFill>
              </a:rPr>
              <a:t>	Redskab: </a:t>
            </a:r>
            <a:r>
              <a:rPr lang="da-DK" i="1" dirty="0" smtClean="0">
                <a:solidFill>
                  <a:schemeClr val="bg1"/>
                </a:solidFill>
              </a:rPr>
              <a:t>Afgørelse</a:t>
            </a:r>
            <a:r>
              <a:rPr lang="da-DK" dirty="0" smtClean="0">
                <a:solidFill>
                  <a:schemeClr val="bg1"/>
                </a:solidFill>
              </a:rPr>
              <a:t> 1:2</a:t>
            </a:r>
            <a:endParaRPr lang="da-DK" dirty="0">
              <a:solidFill>
                <a:schemeClr val="bg1"/>
              </a:solidFill>
            </a:endParaRPr>
          </a:p>
        </p:txBody>
      </p:sp>
      <p:sp>
        <p:nvSpPr>
          <p:cNvPr id="2" name="Tekstfelt 1"/>
          <p:cNvSpPr txBox="1"/>
          <p:nvPr/>
        </p:nvSpPr>
        <p:spPr>
          <a:xfrm>
            <a:off x="5375920" y="1484784"/>
            <a:ext cx="5977879" cy="4685898"/>
          </a:xfrm>
          <a:prstGeom prst="rect">
            <a:avLst/>
          </a:prstGeom>
          <a:noFill/>
          <a:ln>
            <a:solidFill>
              <a:schemeClr val="tx1"/>
            </a:solidFill>
          </a:ln>
        </p:spPr>
        <p:txBody>
          <a:bodyPr wrap="square" lIns="0" tIns="0" rIns="0" bIns="0" rtlCol="0">
            <a:spAutoFit/>
          </a:bodyPr>
          <a:lstStyle/>
          <a:p>
            <a:r>
              <a:rPr lang="da-DK" sz="800" b="1" dirty="0" smtClean="0"/>
              <a:t> Afgørelsesbrev </a:t>
            </a:r>
            <a:endParaRPr lang="da-DK" sz="800" dirty="0"/>
          </a:p>
          <a:p>
            <a:r>
              <a:rPr lang="da-DK" sz="800" dirty="0"/>
              <a:t> </a:t>
            </a:r>
            <a:r>
              <a:rPr lang="da-DK" sz="800" dirty="0" smtClean="0"/>
              <a:t>		</a:t>
            </a:r>
            <a:r>
              <a:rPr lang="da-DK" sz="800" dirty="0"/>
              <a:t>  	</a:t>
            </a:r>
            <a:r>
              <a:rPr lang="da-DK" sz="800" dirty="0" smtClean="0"/>
              <a:t>	</a:t>
            </a:r>
            <a:r>
              <a:rPr lang="da-DK" sz="800" dirty="0"/>
              <a:t>	</a:t>
            </a:r>
            <a:r>
              <a:rPr lang="da-DK" sz="800" dirty="0" smtClean="0"/>
              <a:t>X </a:t>
            </a:r>
            <a:r>
              <a:rPr lang="da-DK" sz="800" dirty="0"/>
              <a:t>Kommune</a:t>
            </a:r>
          </a:p>
          <a:p>
            <a:r>
              <a:rPr lang="da-DK" sz="800" dirty="0"/>
              <a:t>		</a:t>
            </a:r>
            <a:r>
              <a:rPr lang="da-DK" sz="800" dirty="0" smtClean="0"/>
              <a:t>		</a:t>
            </a:r>
            <a:r>
              <a:rPr lang="da-DK" sz="800" dirty="0"/>
              <a:t>	</a:t>
            </a:r>
            <a:r>
              <a:rPr lang="da-DK" sz="800" dirty="0" smtClean="0"/>
              <a:t>Adresse             					             	Afdeling 			</a:t>
            </a:r>
            <a:r>
              <a:rPr lang="da-DK" sz="800" dirty="0"/>
              <a:t>	</a:t>
            </a:r>
            <a:r>
              <a:rPr lang="da-DK" sz="800" dirty="0" smtClean="0"/>
              <a:t>		Sagsbehandler</a:t>
            </a:r>
          </a:p>
          <a:p>
            <a:r>
              <a:rPr lang="da-DK" sz="800" dirty="0"/>
              <a:t>	</a:t>
            </a:r>
            <a:r>
              <a:rPr lang="da-DK" sz="800" dirty="0" smtClean="0"/>
              <a:t>				</a:t>
            </a:r>
          </a:p>
          <a:p>
            <a:r>
              <a:rPr lang="da-DK" sz="800" dirty="0"/>
              <a:t>	</a:t>
            </a:r>
            <a:r>
              <a:rPr lang="da-DK" sz="800" dirty="0" smtClean="0"/>
              <a:t>				</a:t>
            </a:r>
            <a:r>
              <a:rPr lang="da-DK" sz="800" dirty="0" err="1" smtClean="0"/>
              <a:t>Telefonon</a:t>
            </a:r>
            <a:r>
              <a:rPr lang="da-DK" sz="800" dirty="0" smtClean="0"/>
              <a:t>: [xx </a:t>
            </a:r>
            <a:r>
              <a:rPr lang="da-DK" sz="800" dirty="0" err="1" smtClean="0"/>
              <a:t>xx</a:t>
            </a:r>
            <a:r>
              <a:rPr lang="da-DK" sz="800" dirty="0" smtClean="0"/>
              <a:t> </a:t>
            </a:r>
            <a:r>
              <a:rPr lang="da-DK" sz="800" dirty="0" err="1" smtClean="0"/>
              <a:t>xx</a:t>
            </a:r>
            <a:r>
              <a:rPr lang="da-DK" sz="800" dirty="0" smtClean="0"/>
              <a:t> xx]</a:t>
            </a:r>
          </a:p>
          <a:p>
            <a:r>
              <a:rPr lang="da-DK" sz="800" dirty="0" smtClean="0"/>
              <a:t>	</a:t>
            </a:r>
            <a:r>
              <a:rPr lang="da-DK" sz="800" dirty="0"/>
              <a:t>		          </a:t>
            </a:r>
            <a:r>
              <a:rPr lang="da-DK" sz="800" dirty="0" smtClean="0"/>
              <a:t>	       	Mail</a:t>
            </a:r>
            <a:r>
              <a:rPr lang="da-DK" sz="800" dirty="0"/>
              <a:t>: [xx@xkommune.dk]   </a:t>
            </a:r>
          </a:p>
          <a:p>
            <a:r>
              <a:rPr lang="da-DK" sz="800" dirty="0" smtClean="0"/>
              <a:t> [</a:t>
            </a:r>
            <a:r>
              <a:rPr lang="da-DK" sz="800" dirty="0"/>
              <a:t>Brevdato]</a:t>
            </a:r>
          </a:p>
          <a:p>
            <a:r>
              <a:rPr lang="da-DK" sz="800" dirty="0" smtClean="0"/>
              <a:t> [Borgerens </a:t>
            </a:r>
            <a:r>
              <a:rPr lang="da-DK" sz="800" dirty="0"/>
              <a:t>navn]</a:t>
            </a:r>
          </a:p>
          <a:p>
            <a:r>
              <a:rPr lang="da-DK" sz="800" dirty="0" smtClean="0"/>
              <a:t> [</a:t>
            </a:r>
            <a:r>
              <a:rPr lang="da-DK" sz="800" dirty="0"/>
              <a:t>Borgerens adresse]</a:t>
            </a:r>
          </a:p>
          <a:p>
            <a:r>
              <a:rPr lang="da-DK" sz="800" dirty="0"/>
              <a:t> </a:t>
            </a:r>
          </a:p>
          <a:p>
            <a:r>
              <a:rPr lang="da-DK" sz="800" b="1" dirty="0" smtClean="0"/>
              <a:t> Ansøgning </a:t>
            </a:r>
            <a:r>
              <a:rPr lang="da-DK" sz="800" b="1" dirty="0"/>
              <a:t>om [angivelse af det, der er søgt om]</a:t>
            </a:r>
            <a:endParaRPr lang="da-DK" sz="800" dirty="0"/>
          </a:p>
          <a:p>
            <a:r>
              <a:rPr lang="da-DK" sz="800" dirty="0" smtClean="0"/>
              <a:t> Du </a:t>
            </a:r>
            <a:r>
              <a:rPr lang="da-DK" sz="800" dirty="0"/>
              <a:t>har [dato og år] ansøgt [Kommunenavn] om [angivelse af det, der er søgt om]. Vi har nu behandlet din ansøgning.</a:t>
            </a:r>
          </a:p>
          <a:p>
            <a:r>
              <a:rPr lang="da-DK" sz="800" b="1" dirty="0"/>
              <a:t> </a:t>
            </a:r>
          </a:p>
          <a:p>
            <a:r>
              <a:rPr lang="da-DK" sz="800" b="1" dirty="0" smtClean="0"/>
              <a:t> Resultat</a:t>
            </a:r>
            <a:endParaRPr lang="da-DK" sz="800" dirty="0"/>
          </a:p>
          <a:p>
            <a:r>
              <a:rPr lang="da-DK" sz="800" dirty="0" smtClean="0"/>
              <a:t> Du </a:t>
            </a:r>
            <a:r>
              <a:rPr lang="da-DK" sz="800" dirty="0"/>
              <a:t>bevilges ikke [afslåede indsatser].</a:t>
            </a:r>
          </a:p>
          <a:p>
            <a:r>
              <a:rPr lang="da-DK" sz="800" dirty="0"/>
              <a:t> </a:t>
            </a:r>
          </a:p>
          <a:p>
            <a:r>
              <a:rPr lang="da-DK" sz="800" dirty="0" smtClean="0"/>
              <a:t> Du </a:t>
            </a:r>
            <a:r>
              <a:rPr lang="da-DK" sz="800" dirty="0"/>
              <a:t>bevilges [tildelte indsatser] i [omfang], jf. Servicelovens § [angivelse af §]. </a:t>
            </a:r>
          </a:p>
          <a:p>
            <a:r>
              <a:rPr lang="da-DK" sz="800" dirty="0"/>
              <a:t> </a:t>
            </a:r>
          </a:p>
          <a:p>
            <a:r>
              <a:rPr lang="da-DK" sz="800" dirty="0" smtClean="0"/>
              <a:t> Du </a:t>
            </a:r>
            <a:r>
              <a:rPr lang="da-DK" sz="800" dirty="0"/>
              <a:t>har pligt til at oplyse kommunen om eventuelle ændringer, som kan påvirke dit behov for den tildelte indsats.</a:t>
            </a:r>
          </a:p>
          <a:p>
            <a:r>
              <a:rPr lang="da-DK" sz="800" dirty="0"/>
              <a:t> </a:t>
            </a:r>
          </a:p>
          <a:p>
            <a:r>
              <a:rPr lang="da-DK" sz="800" dirty="0" smtClean="0"/>
              <a:t> Det </a:t>
            </a:r>
            <a:r>
              <a:rPr lang="da-DK" sz="800" dirty="0"/>
              <a:t>betyder, at [beskriv hvad afgørelsen konkret betyder for borgeren]</a:t>
            </a:r>
          </a:p>
          <a:p>
            <a:r>
              <a:rPr lang="da-DK" sz="800" b="1" dirty="0"/>
              <a:t> </a:t>
            </a:r>
          </a:p>
          <a:p>
            <a:r>
              <a:rPr lang="da-DK" sz="800" b="1" dirty="0" smtClean="0"/>
              <a:t> Begrundelsen</a:t>
            </a:r>
            <a:endParaRPr lang="da-DK" sz="800" dirty="0"/>
          </a:p>
          <a:p>
            <a:r>
              <a:rPr lang="da-DK" sz="800" b="1" i="1" dirty="0" smtClean="0"/>
              <a:t> Vurdering</a:t>
            </a:r>
            <a:r>
              <a:rPr lang="da-DK" sz="800" dirty="0"/>
              <a:t>: </a:t>
            </a:r>
          </a:p>
          <a:p>
            <a:r>
              <a:rPr lang="da-DK" sz="800" dirty="0" smtClean="0"/>
              <a:t> [navn </a:t>
            </a:r>
            <a:r>
              <a:rPr lang="da-DK" sz="800" dirty="0"/>
              <a:t>på kommune] Kommune vurderer, at [skriv hvad I har vurderet]</a:t>
            </a:r>
          </a:p>
          <a:p>
            <a:r>
              <a:rPr lang="da-DK" sz="800" b="1" i="1" dirty="0"/>
              <a:t> </a:t>
            </a:r>
            <a:endParaRPr lang="da-DK" sz="800" dirty="0"/>
          </a:p>
          <a:p>
            <a:r>
              <a:rPr lang="da-DK" sz="800" b="1" i="1" dirty="0" smtClean="0"/>
              <a:t> Oplysninger </a:t>
            </a:r>
            <a:r>
              <a:rPr lang="da-DK" sz="800" b="1" i="1" dirty="0"/>
              <a:t>der er lagt vægt på</a:t>
            </a:r>
            <a:r>
              <a:rPr lang="da-DK" sz="800" dirty="0"/>
              <a:t>:</a:t>
            </a:r>
          </a:p>
          <a:p>
            <a:r>
              <a:rPr lang="da-DK" sz="800" dirty="0" smtClean="0"/>
              <a:t> Ved </a:t>
            </a:r>
            <a:r>
              <a:rPr lang="da-DK" sz="800" dirty="0"/>
              <a:t>vurderingen har vi lagt vægt på, at [begrundelse for afgørelse, angiv de faktiske oplysninger, I har lagt vægt på]. </a:t>
            </a:r>
          </a:p>
          <a:p>
            <a:r>
              <a:rPr lang="da-DK" sz="800" dirty="0"/>
              <a:t> </a:t>
            </a:r>
          </a:p>
          <a:p>
            <a:r>
              <a:rPr lang="da-DK" sz="800" dirty="0" smtClean="0"/>
              <a:t> Du </a:t>
            </a:r>
            <a:r>
              <a:rPr lang="da-DK" sz="800" dirty="0"/>
              <a:t>har oplyst, at [evt. angivelse af partens synspunkter og jeres vurdering heraf</a:t>
            </a:r>
            <a:r>
              <a:rPr lang="da-DK" sz="800" dirty="0" smtClean="0"/>
              <a:t>].</a:t>
            </a:r>
          </a:p>
          <a:p>
            <a:endParaRPr lang="da-DK" sz="800" dirty="0"/>
          </a:p>
          <a:p>
            <a:pPr>
              <a:lnSpc>
                <a:spcPts val="1250"/>
              </a:lnSpc>
              <a:spcAft>
                <a:spcPts val="0"/>
              </a:spcAft>
            </a:pPr>
            <a:r>
              <a:rPr lang="da-DK" sz="800" b="1" i="1" dirty="0" smtClean="0">
                <a:latin typeface="Arial" panose="020B0604020202020204" pitchFamily="34" charset="0"/>
                <a:ea typeface="Arial" panose="020B0604020202020204" pitchFamily="34" charset="0"/>
                <a:cs typeface="Arial" panose="020B0604020202020204" pitchFamily="34" charset="0"/>
              </a:rPr>
              <a:t> De </a:t>
            </a:r>
            <a:r>
              <a:rPr lang="da-DK" sz="800" b="1" i="1" dirty="0">
                <a:latin typeface="Arial" panose="020B0604020202020204" pitchFamily="34" charset="0"/>
                <a:ea typeface="Arial" panose="020B0604020202020204" pitchFamily="34" charset="0"/>
                <a:cs typeface="Arial" panose="020B0604020202020204" pitchFamily="34" charset="0"/>
              </a:rPr>
              <a:t>juridiske krav</a:t>
            </a:r>
            <a:r>
              <a:rPr lang="da-DK" sz="800" dirty="0">
                <a:latin typeface="Arial" panose="020B0604020202020204" pitchFamily="34" charset="0"/>
                <a:ea typeface="Arial" panose="020B0604020202020204" pitchFamily="34" charset="0"/>
                <a:cs typeface="Arial" panose="020B0604020202020204" pitchFamily="34" charset="0"/>
              </a:rPr>
              <a:t>:</a:t>
            </a:r>
            <a:endParaRPr lang="da-DK" sz="800" dirty="0">
              <a:latin typeface="Arial" panose="020B0604020202020204" pitchFamily="34" charset="0"/>
              <a:ea typeface="Arial" panose="020B0604020202020204" pitchFamily="34" charset="0"/>
              <a:cs typeface="Times New Roman" panose="02020603050405020304" pitchFamily="18" charset="0"/>
            </a:endParaRPr>
          </a:p>
          <a:p>
            <a:pPr>
              <a:lnSpc>
                <a:spcPts val="1250"/>
              </a:lnSpc>
              <a:spcAft>
                <a:spcPts val="0"/>
              </a:spcAft>
            </a:pPr>
            <a:r>
              <a:rPr lang="da-DK" sz="800" dirty="0" smtClean="0">
                <a:latin typeface="Arial" panose="020B0604020202020204" pitchFamily="34" charset="0"/>
                <a:ea typeface="Arial" panose="020B0604020202020204" pitchFamily="34" charset="0"/>
                <a:cs typeface="Arial" panose="020B0604020202020204" pitchFamily="34" charset="0"/>
              </a:rPr>
              <a:t> [beskriv </a:t>
            </a:r>
            <a:r>
              <a:rPr lang="da-DK" sz="800" dirty="0">
                <a:latin typeface="Arial" panose="020B0604020202020204" pitchFamily="34" charset="0"/>
                <a:ea typeface="Arial" panose="020B0604020202020204" pitchFamily="34" charset="0"/>
                <a:cs typeface="Arial" panose="020B0604020202020204" pitchFamily="34" charset="0"/>
              </a:rPr>
              <a:t>kort de juridiske krav i love, bekendtgørelser, cirkulærer, vejledninger og den praksis, som er central for afgørelsen. Angiv </a:t>
            </a:r>
            <a:r>
              <a:rPr lang="da-DK" sz="800" dirty="0" smtClean="0">
                <a:latin typeface="Arial" panose="020B0604020202020204" pitchFamily="34" charset="0"/>
                <a:ea typeface="Arial" panose="020B0604020202020204" pitchFamily="34" charset="0"/>
                <a:cs typeface="Arial" panose="020B0604020202020204" pitchFamily="34" charset="0"/>
              </a:rPr>
              <a:t>   evt</a:t>
            </a:r>
            <a:r>
              <a:rPr lang="da-DK" sz="800" dirty="0">
                <a:latin typeface="Arial" panose="020B0604020202020204" pitchFamily="34" charset="0"/>
                <a:ea typeface="Arial" panose="020B0604020202020204" pitchFamily="34" charset="0"/>
                <a:cs typeface="Arial" panose="020B0604020202020204" pitchFamily="34" charset="0"/>
              </a:rPr>
              <a:t>. de hovedhensyn, som efter regler og praksis skal have betydning ved skøn samt forklaring af evt. særlig fortolkning</a:t>
            </a:r>
            <a:r>
              <a:rPr lang="da-DK" sz="800" dirty="0" smtClean="0">
                <a:latin typeface="Arial" panose="020B0604020202020204" pitchFamily="34" charset="0"/>
                <a:ea typeface="Arial" panose="020B0604020202020204" pitchFamily="34" charset="0"/>
                <a:cs typeface="Arial" panose="020B0604020202020204" pitchFamily="34" charset="0"/>
              </a:rPr>
              <a:t>]</a:t>
            </a:r>
            <a:endParaRPr lang="da-DK" sz="800" dirty="0"/>
          </a:p>
          <a:p>
            <a:endParaRPr lang="da-DK" sz="800" dirty="0"/>
          </a:p>
        </p:txBody>
      </p:sp>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129</a:t>
            </a:fld>
            <a:endParaRPr lang="da-DK" sz="1800" b="1" dirty="0">
              <a:solidFill>
                <a:srgbClr val="C00000"/>
              </a:solidFill>
            </a:endParaRPr>
          </a:p>
        </p:txBody>
      </p:sp>
      <p:sp>
        <p:nvSpPr>
          <p:cNvPr id="8" name="Tekstfelt 7"/>
          <p:cNvSpPr txBox="1"/>
          <p:nvPr/>
        </p:nvSpPr>
        <p:spPr>
          <a:xfrm>
            <a:off x="848421" y="1667373"/>
            <a:ext cx="2871315" cy="276999"/>
          </a:xfrm>
          <a:prstGeom prst="rect">
            <a:avLst/>
          </a:prstGeom>
          <a:noFill/>
        </p:spPr>
        <p:txBody>
          <a:bodyPr wrap="square" lIns="0" tIns="0" rIns="0" bIns="0" rtlCol="0">
            <a:spAutoFit/>
          </a:bodyPr>
          <a:lstStyle/>
          <a:p>
            <a:r>
              <a:rPr lang="da-DK" b="1" dirty="0" smtClean="0"/>
              <a:t>Kommunens kontaktdata </a:t>
            </a:r>
          </a:p>
        </p:txBody>
      </p:sp>
      <p:sp>
        <p:nvSpPr>
          <p:cNvPr id="10" name="Tekstfelt 9"/>
          <p:cNvSpPr txBox="1"/>
          <p:nvPr/>
        </p:nvSpPr>
        <p:spPr>
          <a:xfrm>
            <a:off x="838198" y="2204864"/>
            <a:ext cx="3241578" cy="553998"/>
          </a:xfrm>
          <a:prstGeom prst="rect">
            <a:avLst/>
          </a:prstGeom>
          <a:noFill/>
        </p:spPr>
        <p:txBody>
          <a:bodyPr wrap="square" lIns="0" tIns="0" rIns="0" bIns="0" rtlCol="0">
            <a:spAutoFit/>
          </a:bodyPr>
          <a:lstStyle/>
          <a:p>
            <a:r>
              <a:rPr lang="da-DK" b="1" dirty="0" smtClean="0"/>
              <a:t>Brevdato </a:t>
            </a:r>
          </a:p>
          <a:p>
            <a:r>
              <a:rPr lang="da-DK" b="1" dirty="0" smtClean="0"/>
              <a:t>Borgerens navn og adresse </a:t>
            </a:r>
          </a:p>
        </p:txBody>
      </p:sp>
      <p:sp>
        <p:nvSpPr>
          <p:cNvPr id="11" name="Tekstfelt 10"/>
          <p:cNvSpPr txBox="1"/>
          <p:nvPr/>
        </p:nvSpPr>
        <p:spPr>
          <a:xfrm>
            <a:off x="838198" y="2924944"/>
            <a:ext cx="1585394" cy="276999"/>
          </a:xfrm>
          <a:prstGeom prst="rect">
            <a:avLst/>
          </a:prstGeom>
          <a:noFill/>
        </p:spPr>
        <p:txBody>
          <a:bodyPr wrap="square" lIns="0" tIns="0" rIns="0" bIns="0" rtlCol="0">
            <a:spAutoFit/>
          </a:bodyPr>
          <a:lstStyle/>
          <a:p>
            <a:r>
              <a:rPr lang="da-DK" b="1" dirty="0" smtClean="0"/>
              <a:t>Ansøgningen </a:t>
            </a:r>
          </a:p>
        </p:txBody>
      </p:sp>
      <p:sp>
        <p:nvSpPr>
          <p:cNvPr id="12" name="Tekstfelt 11"/>
          <p:cNvSpPr txBox="1"/>
          <p:nvPr/>
        </p:nvSpPr>
        <p:spPr>
          <a:xfrm>
            <a:off x="838198" y="3284984"/>
            <a:ext cx="3961658" cy="1107996"/>
          </a:xfrm>
          <a:prstGeom prst="rect">
            <a:avLst/>
          </a:prstGeom>
          <a:noFill/>
        </p:spPr>
        <p:txBody>
          <a:bodyPr wrap="square" lIns="0" tIns="0" rIns="0" bIns="0" rtlCol="0">
            <a:spAutoFit/>
          </a:bodyPr>
          <a:lstStyle/>
          <a:p>
            <a:r>
              <a:rPr lang="da-DK" b="1" dirty="0" smtClean="0"/>
              <a:t>Resultat: </a:t>
            </a:r>
          </a:p>
          <a:p>
            <a:pPr marL="285750" indent="-285750">
              <a:buFontTx/>
              <a:buChar char="-"/>
            </a:pPr>
            <a:r>
              <a:rPr lang="da-DK" dirty="0" smtClean="0"/>
              <a:t>Bevilliget/afslået </a:t>
            </a:r>
          </a:p>
          <a:p>
            <a:pPr marL="285750" indent="-285750">
              <a:buFontTx/>
              <a:buChar char="-"/>
            </a:pPr>
            <a:r>
              <a:rPr lang="da-DK" dirty="0" smtClean="0"/>
              <a:t>Hvad det konkret betyder for borgeren  </a:t>
            </a:r>
          </a:p>
        </p:txBody>
      </p:sp>
      <p:sp>
        <p:nvSpPr>
          <p:cNvPr id="14" name="Tekstfelt 13"/>
          <p:cNvSpPr txBox="1"/>
          <p:nvPr/>
        </p:nvSpPr>
        <p:spPr>
          <a:xfrm>
            <a:off x="838198" y="4383581"/>
            <a:ext cx="4239467" cy="1384995"/>
          </a:xfrm>
          <a:prstGeom prst="rect">
            <a:avLst/>
          </a:prstGeom>
          <a:noFill/>
        </p:spPr>
        <p:txBody>
          <a:bodyPr wrap="square" lIns="0" tIns="0" rIns="0" bIns="0" rtlCol="0">
            <a:spAutoFit/>
          </a:bodyPr>
          <a:lstStyle/>
          <a:p>
            <a:r>
              <a:rPr lang="da-DK" b="1" dirty="0" smtClean="0"/>
              <a:t>Begrundelse </a:t>
            </a:r>
          </a:p>
          <a:p>
            <a:pPr marL="171450" indent="-171450">
              <a:buFontTx/>
              <a:buChar char="-"/>
            </a:pPr>
            <a:r>
              <a:rPr lang="da-DK" dirty="0" smtClean="0"/>
              <a:t>Vurdering </a:t>
            </a:r>
          </a:p>
          <a:p>
            <a:pPr marL="171450" indent="-171450">
              <a:buFontTx/>
              <a:buChar char="-"/>
            </a:pPr>
            <a:r>
              <a:rPr lang="da-DK" dirty="0" smtClean="0"/>
              <a:t>Oplysninger der er lagt vægt på</a:t>
            </a:r>
          </a:p>
          <a:p>
            <a:pPr marL="171450" indent="-171450">
              <a:buFontTx/>
              <a:buChar char="-"/>
            </a:pPr>
            <a:endParaRPr lang="da-DK" dirty="0" smtClean="0"/>
          </a:p>
          <a:p>
            <a:pPr marL="171450" indent="-171450">
              <a:buFontTx/>
              <a:buChar char="-"/>
            </a:pPr>
            <a:r>
              <a:rPr lang="da-DK" dirty="0" smtClean="0"/>
              <a:t>De juridiske krav </a:t>
            </a:r>
          </a:p>
        </p:txBody>
      </p:sp>
      <p:sp>
        <p:nvSpPr>
          <p:cNvPr id="5" name="Højrepil 4"/>
          <p:cNvSpPr/>
          <p:nvPr/>
        </p:nvSpPr>
        <p:spPr>
          <a:xfrm>
            <a:off x="3719736" y="1667373"/>
            <a:ext cx="5472608" cy="324000"/>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da-DK"/>
          </a:p>
        </p:txBody>
      </p:sp>
      <p:sp>
        <p:nvSpPr>
          <p:cNvPr id="7" name="Højrepil 6"/>
          <p:cNvSpPr/>
          <p:nvPr/>
        </p:nvSpPr>
        <p:spPr>
          <a:xfrm>
            <a:off x="3935760" y="2420887"/>
            <a:ext cx="1368152" cy="2520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sp>
        <p:nvSpPr>
          <p:cNvPr id="17" name="Højrepil 16"/>
          <p:cNvSpPr/>
          <p:nvPr/>
        </p:nvSpPr>
        <p:spPr>
          <a:xfrm>
            <a:off x="2567608" y="2939360"/>
            <a:ext cx="2736304" cy="2520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sp>
        <p:nvSpPr>
          <p:cNvPr id="18" name="Højrepil 17"/>
          <p:cNvSpPr/>
          <p:nvPr/>
        </p:nvSpPr>
        <p:spPr>
          <a:xfrm>
            <a:off x="1919536" y="3268747"/>
            <a:ext cx="3384376" cy="2520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sp>
        <p:nvSpPr>
          <p:cNvPr id="19" name="Højrepil 18"/>
          <p:cNvSpPr/>
          <p:nvPr/>
        </p:nvSpPr>
        <p:spPr>
          <a:xfrm>
            <a:off x="2284078" y="4377451"/>
            <a:ext cx="3024336" cy="2520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sp>
        <p:nvSpPr>
          <p:cNvPr id="20" name="Højrepil 19"/>
          <p:cNvSpPr/>
          <p:nvPr/>
        </p:nvSpPr>
        <p:spPr>
          <a:xfrm>
            <a:off x="2135560" y="4720529"/>
            <a:ext cx="3168352" cy="2520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sp>
        <p:nvSpPr>
          <p:cNvPr id="21" name="Højrepil 20"/>
          <p:cNvSpPr/>
          <p:nvPr/>
        </p:nvSpPr>
        <p:spPr>
          <a:xfrm>
            <a:off x="4367808" y="5043231"/>
            <a:ext cx="936104" cy="2880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sp>
        <p:nvSpPr>
          <p:cNvPr id="22" name="Højrepil 21"/>
          <p:cNvSpPr/>
          <p:nvPr/>
        </p:nvSpPr>
        <p:spPr>
          <a:xfrm>
            <a:off x="2783632" y="5478296"/>
            <a:ext cx="2520280" cy="311008"/>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grpSp>
        <p:nvGrpSpPr>
          <p:cNvPr id="24" name="Group 5"/>
          <p:cNvGrpSpPr>
            <a:grpSpLocks/>
          </p:cNvGrpSpPr>
          <p:nvPr/>
        </p:nvGrpSpPr>
        <p:grpSpPr bwMode="auto">
          <a:xfrm>
            <a:off x="845992" y="360000"/>
            <a:ext cx="577282" cy="612425"/>
            <a:chOff x="2940" y="-365"/>
            <a:chExt cx="977" cy="979"/>
          </a:xfrm>
        </p:grpSpPr>
        <p:sp>
          <p:nvSpPr>
            <p:cNvPr id="25"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7556081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7" y="1844825"/>
            <a:ext cx="10515601" cy="4262172"/>
          </a:xfrm>
        </p:spPr>
        <p:txBody>
          <a:bodyPr>
            <a:normAutofit/>
          </a:bodyPr>
          <a:lstStyle/>
          <a:p>
            <a:r>
              <a:rPr lang="da-DK" b="1" dirty="0" smtClean="0"/>
              <a:t>Principper for recovery og (re)habilitering i VUM 2.0</a:t>
            </a:r>
          </a:p>
          <a:p>
            <a:pPr lvl="1"/>
            <a:r>
              <a:rPr lang="da-DK" b="1" dirty="0" smtClean="0"/>
              <a:t>Borgerens ønsker og </a:t>
            </a:r>
            <a:r>
              <a:rPr lang="da-DK" b="1" dirty="0"/>
              <a:t>d</a:t>
            </a:r>
            <a:r>
              <a:rPr lang="da-DK" b="1" dirty="0" smtClean="0"/>
              <a:t>rømme</a:t>
            </a:r>
            <a:r>
              <a:rPr lang="da-DK" dirty="0" smtClean="0"/>
              <a:t> skal være udgangspunktet for de </a:t>
            </a:r>
            <a:r>
              <a:rPr lang="da-DK" b="1" dirty="0" smtClean="0"/>
              <a:t>mål, </a:t>
            </a:r>
            <a:r>
              <a:rPr lang="da-DK" dirty="0" smtClean="0"/>
              <a:t>borgeren sætter i sit liv.  </a:t>
            </a:r>
          </a:p>
          <a:p>
            <a:pPr lvl="1"/>
            <a:endParaRPr lang="da-DK" dirty="0" smtClean="0"/>
          </a:p>
          <a:p>
            <a:pPr lvl="1"/>
            <a:r>
              <a:rPr lang="da-DK" b="1" dirty="0" smtClean="0"/>
              <a:t>Indsatsen </a:t>
            </a:r>
            <a:r>
              <a:rPr lang="da-DK" dirty="0" smtClean="0"/>
              <a:t>skal tage</a:t>
            </a:r>
            <a:r>
              <a:rPr lang="da-DK" b="1" dirty="0" smtClean="0"/>
              <a:t> udgangspunkt i borgerens ressourcer. </a:t>
            </a:r>
          </a:p>
          <a:p>
            <a:pPr lvl="1"/>
            <a:endParaRPr lang="da-DK" b="1" dirty="0" smtClean="0"/>
          </a:p>
          <a:p>
            <a:pPr lvl="1"/>
            <a:r>
              <a:rPr lang="da-DK" dirty="0" smtClean="0"/>
              <a:t>Indsatsen skal hjælpe borgeren med at </a:t>
            </a:r>
            <a:r>
              <a:rPr lang="da-DK" b="1" dirty="0" smtClean="0"/>
              <a:t>deltage i de almindelige fællesskaber, </a:t>
            </a:r>
            <a:r>
              <a:rPr lang="da-DK" dirty="0" smtClean="0"/>
              <a:t>fx i borgerens lokalsamfund, og med at skabe </a:t>
            </a:r>
            <a:r>
              <a:rPr lang="da-DK" b="1" dirty="0" smtClean="0"/>
              <a:t>gode relationer </a:t>
            </a:r>
            <a:r>
              <a:rPr lang="da-DK" dirty="0" smtClean="0"/>
              <a:t>til mennesker i borgerens liv.</a:t>
            </a:r>
          </a:p>
          <a:p>
            <a:pPr lvl="1"/>
            <a:endParaRPr lang="da-DK" dirty="0" smtClean="0"/>
          </a:p>
          <a:p>
            <a:pPr lvl="1"/>
            <a:r>
              <a:rPr lang="da-DK" dirty="0" smtClean="0"/>
              <a:t>Indsatsen skal tage udgangspunkt i </a:t>
            </a:r>
            <a:r>
              <a:rPr lang="da-DK" b="1" dirty="0" smtClean="0"/>
              <a:t>borgerens samlede livssituation. </a:t>
            </a:r>
          </a:p>
          <a:p>
            <a:pPr lvl="1"/>
            <a:endParaRPr lang="da-DK" b="1" dirty="0" smtClean="0"/>
          </a:p>
          <a:p>
            <a:pPr lvl="1"/>
            <a:r>
              <a:rPr lang="da-DK" dirty="0" smtClean="0"/>
              <a:t>Borgerens </a:t>
            </a:r>
            <a:r>
              <a:rPr lang="da-DK" b="1" dirty="0" smtClean="0"/>
              <a:t>mål</a:t>
            </a:r>
            <a:r>
              <a:rPr lang="da-DK" dirty="0" smtClean="0"/>
              <a:t> skal tage udgangspunkt i borgerens </a:t>
            </a:r>
            <a:r>
              <a:rPr lang="da-DK" b="1" dirty="0" smtClean="0"/>
              <a:t>aktuelle situation.</a:t>
            </a:r>
          </a:p>
          <a:p>
            <a:pPr lvl="1"/>
            <a:endParaRPr lang="da-DK" b="1" dirty="0" smtClean="0"/>
          </a:p>
          <a:p>
            <a:pPr lvl="1"/>
            <a:r>
              <a:rPr lang="da-DK" dirty="0" smtClean="0"/>
              <a:t>Borgeren </a:t>
            </a:r>
            <a:r>
              <a:rPr lang="da-DK" b="1" dirty="0" smtClean="0"/>
              <a:t>mødes med nysgerrighed, tillid og respekt </a:t>
            </a:r>
            <a:r>
              <a:rPr lang="da-DK" dirty="0" smtClean="0"/>
              <a:t>i samarbejdet.</a:t>
            </a:r>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7" name="Titel 6"/>
          <p:cNvSpPr>
            <a:spLocks noGrp="1"/>
          </p:cNvSpPr>
          <p:nvPr>
            <p:ph type="title"/>
          </p:nvPr>
        </p:nvSpPr>
        <p:spPr>
          <a:xfrm>
            <a:off x="838198" y="360000"/>
            <a:ext cx="10515601" cy="1080000"/>
          </a:xfrm>
          <a:solidFill>
            <a:srgbClr val="8478B0"/>
          </a:solidFill>
        </p:spPr>
        <p:txBody>
          <a:bodyPr/>
          <a:lstStyle/>
          <a:p>
            <a:r>
              <a:rPr lang="da-DK" sz="4000" b="0" dirty="0" smtClean="0">
                <a:solidFill>
                  <a:schemeClr val="bg1"/>
                </a:solidFill>
                <a:latin typeface="Trebuchet MS" panose="020B0603020202020204" pitchFamily="34" charset="0"/>
              </a:rPr>
              <a:t>		Recovery og (re)habilitering i hele 				sagsbehandlingen </a:t>
            </a:r>
            <a:endParaRPr lang="da-DK" sz="4000" b="0" dirty="0">
              <a:solidFill>
                <a:schemeClr val="bg1"/>
              </a:solidFill>
              <a:latin typeface="Trebuchet MS" panose="020B0603020202020204" pitchFamily="34" charset="0"/>
            </a:endParaRPr>
          </a:p>
        </p:txBody>
      </p:sp>
      <p:grpSp>
        <p:nvGrpSpPr>
          <p:cNvPr id="9" name="Gruppe 8"/>
          <p:cNvGrpSpPr>
            <a:grpSpLocks/>
          </p:cNvGrpSpPr>
          <p:nvPr/>
        </p:nvGrpSpPr>
        <p:grpSpPr bwMode="auto">
          <a:xfrm>
            <a:off x="838197" y="360000"/>
            <a:ext cx="1225355" cy="1079999"/>
            <a:chOff x="2940" y="-405"/>
            <a:chExt cx="977" cy="979"/>
          </a:xfrm>
          <a:solidFill>
            <a:schemeClr val="bg1"/>
          </a:solidFill>
        </p:grpSpPr>
        <p:sp>
          <p:nvSpPr>
            <p:cNvPr id="11" name="Rectangle 303"/>
            <p:cNvSpPr>
              <a:spLocks noChangeArrowheads="1"/>
            </p:cNvSpPr>
            <p:nvPr/>
          </p:nvSpPr>
          <p:spPr bwMode="auto">
            <a:xfrm>
              <a:off x="2940" y="-405"/>
              <a:ext cx="977" cy="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da-DK"/>
            </a:p>
          </p:txBody>
        </p:sp>
        <p:sp>
          <p:nvSpPr>
            <p:cNvPr id="12" name="AutoShape 304"/>
            <p:cNvSpPr>
              <a:spLocks/>
            </p:cNvSpPr>
            <p:nvPr/>
          </p:nvSpPr>
          <p:spPr bwMode="auto">
            <a:xfrm>
              <a:off x="3070" y="-250"/>
              <a:ext cx="765" cy="668"/>
            </a:xfrm>
            <a:custGeom>
              <a:avLst/>
              <a:gdLst>
                <a:gd name="T0" fmla="+- 0 3209 3070"/>
                <a:gd name="T1" fmla="*/ T0 w 765"/>
                <a:gd name="T2" fmla="+- 0 -161 -249"/>
                <a:gd name="T3" fmla="*/ -161 h 668"/>
                <a:gd name="T4" fmla="+- 0 3071 3070"/>
                <a:gd name="T5" fmla="*/ T4 w 765"/>
                <a:gd name="T6" fmla="+- 0 125 -249"/>
                <a:gd name="T7" fmla="*/ 125 h 668"/>
                <a:gd name="T8" fmla="+- 0 3202 3070"/>
                <a:gd name="T9" fmla="*/ T8 w 765"/>
                <a:gd name="T10" fmla="+- 0 361 -249"/>
                <a:gd name="T11" fmla="*/ 361 h 668"/>
                <a:gd name="T12" fmla="+- 0 3488 3070"/>
                <a:gd name="T13" fmla="*/ T12 w 765"/>
                <a:gd name="T14" fmla="+- 0 403 -249"/>
                <a:gd name="T15" fmla="*/ 403 h 668"/>
                <a:gd name="T16" fmla="+- 0 3256 3070"/>
                <a:gd name="T17" fmla="*/ T16 w 765"/>
                <a:gd name="T18" fmla="+- 0 363 -249"/>
                <a:gd name="T19" fmla="*/ 363 h 668"/>
                <a:gd name="T20" fmla="+- 0 3191 3070"/>
                <a:gd name="T21" fmla="*/ T20 w 765"/>
                <a:gd name="T22" fmla="+- 0 319 -249"/>
                <a:gd name="T23" fmla="*/ 319 h 668"/>
                <a:gd name="T24" fmla="+- 0 3139 3070"/>
                <a:gd name="T25" fmla="*/ T24 w 765"/>
                <a:gd name="T26" fmla="+- 0 217 -249"/>
                <a:gd name="T27" fmla="*/ 217 h 668"/>
                <a:gd name="T28" fmla="+- 0 3095 3070"/>
                <a:gd name="T29" fmla="*/ T28 w 765"/>
                <a:gd name="T30" fmla="+- 0 89 -249"/>
                <a:gd name="T31" fmla="*/ 89 h 668"/>
                <a:gd name="T32" fmla="+- 0 3157 3070"/>
                <a:gd name="T33" fmla="*/ T32 w 765"/>
                <a:gd name="T34" fmla="+- 0 -77 -249"/>
                <a:gd name="T35" fmla="*/ -77 h 668"/>
                <a:gd name="T36" fmla="+- 0 3312 3070"/>
                <a:gd name="T37" fmla="*/ T36 w 765"/>
                <a:gd name="T38" fmla="+- 0 -179 -249"/>
                <a:gd name="T39" fmla="*/ -179 h 668"/>
                <a:gd name="T40" fmla="+- 0 3470 3070"/>
                <a:gd name="T41" fmla="*/ T40 w 765"/>
                <a:gd name="T42" fmla="+- 0 -205 -249"/>
                <a:gd name="T43" fmla="*/ -205 h 668"/>
                <a:gd name="T44" fmla="+- 0 3480 3070"/>
                <a:gd name="T45" fmla="*/ T44 w 765"/>
                <a:gd name="T46" fmla="+- 0 379 -249"/>
                <a:gd name="T47" fmla="*/ 379 h 668"/>
                <a:gd name="T48" fmla="+- 0 3622 3070"/>
                <a:gd name="T49" fmla="*/ T48 w 765"/>
                <a:gd name="T50" fmla="+- 0 317 -249"/>
                <a:gd name="T51" fmla="*/ 317 h 668"/>
                <a:gd name="T52" fmla="+- 0 3528 3070"/>
                <a:gd name="T53" fmla="*/ T52 w 765"/>
                <a:gd name="T54" fmla="+- 0 -149 -249"/>
                <a:gd name="T55" fmla="*/ -149 h 668"/>
                <a:gd name="T56" fmla="+- 0 3377 3070"/>
                <a:gd name="T57" fmla="*/ T56 w 765"/>
                <a:gd name="T58" fmla="+- 0 85 -249"/>
                <a:gd name="T59" fmla="*/ 85 h 668"/>
                <a:gd name="T60" fmla="+- 0 3303 3070"/>
                <a:gd name="T61" fmla="*/ T60 w 765"/>
                <a:gd name="T62" fmla="+- 0 337 -249"/>
                <a:gd name="T63" fmla="*/ 337 h 668"/>
                <a:gd name="T64" fmla="+- 0 3512 3070"/>
                <a:gd name="T65" fmla="*/ T64 w 765"/>
                <a:gd name="T66" fmla="+- 0 335 -249"/>
                <a:gd name="T67" fmla="*/ 335 h 668"/>
                <a:gd name="T68" fmla="+- 0 3341 3070"/>
                <a:gd name="T69" fmla="*/ T68 w 765"/>
                <a:gd name="T70" fmla="+- 0 273 -249"/>
                <a:gd name="T71" fmla="*/ 273 h 668"/>
                <a:gd name="T72" fmla="+- 0 3442 3070"/>
                <a:gd name="T73" fmla="*/ T72 w 765"/>
                <a:gd name="T74" fmla="+- 0 197 -249"/>
                <a:gd name="T75" fmla="*/ 197 h 668"/>
                <a:gd name="T76" fmla="+- 0 3384 3070"/>
                <a:gd name="T77" fmla="*/ T76 w 765"/>
                <a:gd name="T78" fmla="+- 0 133 -249"/>
                <a:gd name="T79" fmla="*/ 133 h 668"/>
                <a:gd name="T80" fmla="+- 0 3414 3070"/>
                <a:gd name="T81" fmla="*/ T80 w 765"/>
                <a:gd name="T82" fmla="+- 0 63 -249"/>
                <a:gd name="T83" fmla="*/ 63 h 668"/>
                <a:gd name="T84" fmla="+- 0 3444 3070"/>
                <a:gd name="T85" fmla="*/ T84 w 765"/>
                <a:gd name="T86" fmla="+- 0 7 -249"/>
                <a:gd name="T87" fmla="*/ 7 h 668"/>
                <a:gd name="T88" fmla="+- 0 3610 3070"/>
                <a:gd name="T89" fmla="*/ T88 w 765"/>
                <a:gd name="T90" fmla="+- 0 -55 -249"/>
                <a:gd name="T91" fmla="*/ -55 h 668"/>
                <a:gd name="T92" fmla="+- 0 3538 3070"/>
                <a:gd name="T93" fmla="*/ T92 w 765"/>
                <a:gd name="T94" fmla="+- 0 -123 -249"/>
                <a:gd name="T95" fmla="*/ -123 h 668"/>
                <a:gd name="T96" fmla="+- 0 3434 3070"/>
                <a:gd name="T97" fmla="*/ T96 w 765"/>
                <a:gd name="T98" fmla="+- 0 -187 -249"/>
                <a:gd name="T99" fmla="*/ -187 h 668"/>
                <a:gd name="T100" fmla="+- 0 3274 3070"/>
                <a:gd name="T101" fmla="*/ T100 w 765"/>
                <a:gd name="T102" fmla="+- 0 131 -249"/>
                <a:gd name="T103" fmla="*/ 131 h 668"/>
                <a:gd name="T104" fmla="+- 0 3267 3070"/>
                <a:gd name="T105" fmla="*/ T104 w 765"/>
                <a:gd name="T106" fmla="+- 0 257 -249"/>
                <a:gd name="T107" fmla="*/ 257 h 668"/>
                <a:gd name="T108" fmla="+- 0 3442 3070"/>
                <a:gd name="T109" fmla="*/ T108 w 765"/>
                <a:gd name="T110" fmla="+- 0 -121 -249"/>
                <a:gd name="T111" fmla="*/ -121 h 668"/>
                <a:gd name="T112" fmla="+- 0 3330 3070"/>
                <a:gd name="T113" fmla="*/ T112 w 765"/>
                <a:gd name="T114" fmla="+- 0 343 -249"/>
                <a:gd name="T115" fmla="*/ 343 h 668"/>
                <a:gd name="T116" fmla="+- 0 3623 3070"/>
                <a:gd name="T117" fmla="*/ T116 w 765"/>
                <a:gd name="T118" fmla="+- 0 277 -249"/>
                <a:gd name="T119" fmla="*/ 277 h 668"/>
                <a:gd name="T120" fmla="+- 0 3622 3070"/>
                <a:gd name="T121" fmla="*/ T120 w 765"/>
                <a:gd name="T122" fmla="+- 0 317 -249"/>
                <a:gd name="T123" fmla="*/ 317 h 668"/>
                <a:gd name="T124" fmla="+- 0 3367 3070"/>
                <a:gd name="T125" fmla="*/ T124 w 765"/>
                <a:gd name="T126" fmla="+- 0 -181 -249"/>
                <a:gd name="T127" fmla="*/ -181 h 668"/>
                <a:gd name="T128" fmla="+- 0 3187 3070"/>
                <a:gd name="T129" fmla="*/ T128 w 765"/>
                <a:gd name="T130" fmla="+- 0 161 -249"/>
                <a:gd name="T131" fmla="*/ 161 h 668"/>
                <a:gd name="T132" fmla="+- 0 3167 3070"/>
                <a:gd name="T133" fmla="*/ T132 w 765"/>
                <a:gd name="T134" fmla="+- 0 287 -249"/>
                <a:gd name="T135" fmla="*/ 287 h 668"/>
                <a:gd name="T136" fmla="+- 0 3212 3070"/>
                <a:gd name="T137" fmla="*/ T136 w 765"/>
                <a:gd name="T138" fmla="+- 0 163 -249"/>
                <a:gd name="T139" fmla="*/ 163 h 668"/>
                <a:gd name="T140" fmla="+- 0 3346 3070"/>
                <a:gd name="T141" fmla="*/ T140 w 765"/>
                <a:gd name="T142" fmla="+- 0 -115 -249"/>
                <a:gd name="T143" fmla="*/ -115 h 668"/>
                <a:gd name="T144" fmla="+- 0 3476 3070"/>
                <a:gd name="T145" fmla="*/ T144 w 765"/>
                <a:gd name="T146" fmla="+- 0 271 -249"/>
                <a:gd name="T147" fmla="*/ 271 h 668"/>
                <a:gd name="T148" fmla="+- 0 3658 3070"/>
                <a:gd name="T149" fmla="*/ T148 w 765"/>
                <a:gd name="T150" fmla="+- 0 205 -249"/>
                <a:gd name="T151" fmla="*/ 205 h 668"/>
                <a:gd name="T152" fmla="+- 0 3604 3070"/>
                <a:gd name="T153" fmla="*/ T152 w 765"/>
                <a:gd name="T154" fmla="+- 0 249 -249"/>
                <a:gd name="T155" fmla="*/ 249 h 668"/>
                <a:gd name="T156" fmla="+- 0 3707 3070"/>
                <a:gd name="T157" fmla="*/ T156 w 765"/>
                <a:gd name="T158" fmla="+- 0 173 -249"/>
                <a:gd name="T159" fmla="*/ 173 h 668"/>
                <a:gd name="T160" fmla="+- 0 3116 3070"/>
                <a:gd name="T161" fmla="*/ T160 w 765"/>
                <a:gd name="T162" fmla="+- 0 189 -249"/>
                <a:gd name="T163" fmla="*/ 189 h 668"/>
                <a:gd name="T164" fmla="+- 0 3231 3070"/>
                <a:gd name="T165" fmla="*/ T164 w 765"/>
                <a:gd name="T166" fmla="+- 0 -71 -249"/>
                <a:gd name="T167" fmla="*/ -71 h 668"/>
                <a:gd name="T168" fmla="+- 0 3679 3070"/>
                <a:gd name="T169" fmla="*/ T168 w 765"/>
                <a:gd name="T170" fmla="+- 0 83 -249"/>
                <a:gd name="T171" fmla="*/ 83 h 668"/>
                <a:gd name="T172" fmla="+- 0 3613 3070"/>
                <a:gd name="T173" fmla="*/ T172 w 765"/>
                <a:gd name="T174" fmla="+- 0 173 -249"/>
                <a:gd name="T175" fmla="*/ 173 h 668"/>
                <a:gd name="T176" fmla="+- 0 3689 3070"/>
                <a:gd name="T177" fmla="*/ T176 w 765"/>
                <a:gd name="T178" fmla="+- 0 3 -249"/>
                <a:gd name="T179" fmla="*/ 3 h 668"/>
                <a:gd name="T180" fmla="+- 0 3607 3070"/>
                <a:gd name="T181" fmla="*/ T180 w 765"/>
                <a:gd name="T182" fmla="+- 0 75 -249"/>
                <a:gd name="T183" fmla="*/ 75 h 668"/>
                <a:gd name="T184" fmla="+- 0 3703 3070"/>
                <a:gd name="T185" fmla="*/ T184 w 765"/>
                <a:gd name="T186" fmla="+- 0 69 -249"/>
                <a:gd name="T187" fmla="*/ 69 h 668"/>
                <a:gd name="T188" fmla="+- 0 3754 3070"/>
                <a:gd name="T189" fmla="*/ T188 w 765"/>
                <a:gd name="T190" fmla="+- 0 -223 -249"/>
                <a:gd name="T191" fmla="*/ -223 h 668"/>
                <a:gd name="T192" fmla="+- 0 3694 3070"/>
                <a:gd name="T193" fmla="*/ T192 w 765"/>
                <a:gd name="T194" fmla="+- 0 -113 -249"/>
                <a:gd name="T195" fmla="*/ -113 h 668"/>
                <a:gd name="T196" fmla="+- 0 3713 3070"/>
                <a:gd name="T197" fmla="*/ T196 w 765"/>
                <a:gd name="T198" fmla="+- 0 35 -249"/>
                <a:gd name="T199" fmla="*/ 35 h 668"/>
                <a:gd name="T200" fmla="+- 0 3737 3070"/>
                <a:gd name="T201" fmla="*/ T200 w 765"/>
                <a:gd name="T202" fmla="+- 0 -5 -249"/>
                <a:gd name="T203" fmla="*/ -5 h 668"/>
                <a:gd name="T204" fmla="+- 0 3720 3070"/>
                <a:gd name="T205" fmla="*/ T204 w 765"/>
                <a:gd name="T206" fmla="+- 0 -109 -249"/>
                <a:gd name="T207" fmla="*/ -109 h 668"/>
                <a:gd name="T208" fmla="+- 0 3798 3070"/>
                <a:gd name="T209" fmla="*/ T208 w 765"/>
                <a:gd name="T210" fmla="+- 0 -215 -249"/>
                <a:gd name="T211" fmla="*/ -215 h 668"/>
                <a:gd name="T212" fmla="+- 0 3632 3070"/>
                <a:gd name="T213" fmla="*/ T212 w 765"/>
                <a:gd name="T214" fmla="+- 0 -59 -249"/>
                <a:gd name="T215" fmla="*/ -59 h 668"/>
                <a:gd name="T216" fmla="+- 0 3497 3070"/>
                <a:gd name="T217" fmla="*/ T216 w 765"/>
                <a:gd name="T218" fmla="+- 0 13 -249"/>
                <a:gd name="T219" fmla="*/ 13 h 668"/>
                <a:gd name="T220" fmla="+- 0 3592 3070"/>
                <a:gd name="T221" fmla="*/ T220 w 765"/>
                <a:gd name="T222" fmla="+- 0 -139 -249"/>
                <a:gd name="T223" fmla="*/ -139 h 668"/>
                <a:gd name="T224" fmla="+- 0 3584 3070"/>
                <a:gd name="T225" fmla="*/ T224 w 765"/>
                <a:gd name="T226" fmla="+- 0 -73 -249"/>
                <a:gd name="T227" fmla="*/ -73 h 6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765" h="668">
                  <a:moveTo>
                    <a:pt x="334" y="34"/>
                  </a:moveTo>
                  <a:lnTo>
                    <a:pt x="303" y="34"/>
                  </a:lnTo>
                  <a:lnTo>
                    <a:pt x="289" y="36"/>
                  </a:lnTo>
                  <a:lnTo>
                    <a:pt x="275" y="36"/>
                  </a:lnTo>
                  <a:lnTo>
                    <a:pt x="261" y="38"/>
                  </a:lnTo>
                  <a:lnTo>
                    <a:pt x="237" y="44"/>
                  </a:lnTo>
                  <a:lnTo>
                    <a:pt x="189" y="60"/>
                  </a:lnTo>
                  <a:lnTo>
                    <a:pt x="167" y="72"/>
                  </a:lnTo>
                  <a:lnTo>
                    <a:pt x="139" y="88"/>
                  </a:lnTo>
                  <a:lnTo>
                    <a:pt x="113" y="108"/>
                  </a:lnTo>
                  <a:lnTo>
                    <a:pt x="90" y="130"/>
                  </a:lnTo>
                  <a:lnTo>
                    <a:pt x="69" y="154"/>
                  </a:lnTo>
                  <a:lnTo>
                    <a:pt x="41" y="196"/>
                  </a:lnTo>
                  <a:lnTo>
                    <a:pt x="20" y="240"/>
                  </a:lnTo>
                  <a:lnTo>
                    <a:pt x="6" y="288"/>
                  </a:lnTo>
                  <a:lnTo>
                    <a:pt x="0" y="336"/>
                  </a:lnTo>
                  <a:lnTo>
                    <a:pt x="0" y="360"/>
                  </a:lnTo>
                  <a:lnTo>
                    <a:pt x="1" y="374"/>
                  </a:lnTo>
                  <a:lnTo>
                    <a:pt x="3" y="392"/>
                  </a:lnTo>
                  <a:lnTo>
                    <a:pt x="5" y="410"/>
                  </a:lnTo>
                  <a:lnTo>
                    <a:pt x="12" y="440"/>
                  </a:lnTo>
                  <a:lnTo>
                    <a:pt x="22" y="468"/>
                  </a:lnTo>
                  <a:lnTo>
                    <a:pt x="34" y="496"/>
                  </a:lnTo>
                  <a:lnTo>
                    <a:pt x="49" y="522"/>
                  </a:lnTo>
                  <a:lnTo>
                    <a:pt x="73" y="554"/>
                  </a:lnTo>
                  <a:lnTo>
                    <a:pt x="101" y="584"/>
                  </a:lnTo>
                  <a:lnTo>
                    <a:pt x="132" y="610"/>
                  </a:lnTo>
                  <a:lnTo>
                    <a:pt x="167" y="630"/>
                  </a:lnTo>
                  <a:lnTo>
                    <a:pt x="198" y="646"/>
                  </a:lnTo>
                  <a:lnTo>
                    <a:pt x="231" y="658"/>
                  </a:lnTo>
                  <a:lnTo>
                    <a:pt x="265" y="664"/>
                  </a:lnTo>
                  <a:lnTo>
                    <a:pt x="301" y="668"/>
                  </a:lnTo>
                  <a:lnTo>
                    <a:pt x="351" y="668"/>
                  </a:lnTo>
                  <a:lnTo>
                    <a:pt x="368" y="664"/>
                  </a:lnTo>
                  <a:lnTo>
                    <a:pt x="394" y="660"/>
                  </a:lnTo>
                  <a:lnTo>
                    <a:pt x="418" y="652"/>
                  </a:lnTo>
                  <a:lnTo>
                    <a:pt x="439" y="644"/>
                  </a:lnTo>
                  <a:lnTo>
                    <a:pt x="302" y="644"/>
                  </a:lnTo>
                  <a:lnTo>
                    <a:pt x="254" y="638"/>
                  </a:lnTo>
                  <a:lnTo>
                    <a:pt x="251" y="636"/>
                  </a:lnTo>
                  <a:lnTo>
                    <a:pt x="252" y="630"/>
                  </a:lnTo>
                  <a:lnTo>
                    <a:pt x="226" y="630"/>
                  </a:lnTo>
                  <a:lnTo>
                    <a:pt x="211" y="624"/>
                  </a:lnTo>
                  <a:lnTo>
                    <a:pt x="200" y="620"/>
                  </a:lnTo>
                  <a:lnTo>
                    <a:pt x="186" y="612"/>
                  </a:lnTo>
                  <a:lnTo>
                    <a:pt x="186" y="606"/>
                  </a:lnTo>
                  <a:lnTo>
                    <a:pt x="187" y="598"/>
                  </a:lnTo>
                  <a:lnTo>
                    <a:pt x="161" y="598"/>
                  </a:lnTo>
                  <a:lnTo>
                    <a:pt x="157" y="596"/>
                  </a:lnTo>
                  <a:lnTo>
                    <a:pt x="155" y="594"/>
                  </a:lnTo>
                  <a:lnTo>
                    <a:pt x="144" y="588"/>
                  </a:lnTo>
                  <a:lnTo>
                    <a:pt x="134" y="580"/>
                  </a:lnTo>
                  <a:lnTo>
                    <a:pt x="122" y="570"/>
                  </a:lnTo>
                  <a:lnTo>
                    <a:pt x="121" y="568"/>
                  </a:lnTo>
                  <a:lnTo>
                    <a:pt x="123" y="538"/>
                  </a:lnTo>
                  <a:lnTo>
                    <a:pt x="94" y="538"/>
                  </a:lnTo>
                  <a:lnTo>
                    <a:pt x="90" y="536"/>
                  </a:lnTo>
                  <a:lnTo>
                    <a:pt x="89" y="534"/>
                  </a:lnTo>
                  <a:lnTo>
                    <a:pt x="69" y="506"/>
                  </a:lnTo>
                  <a:lnTo>
                    <a:pt x="68" y="504"/>
                  </a:lnTo>
                  <a:lnTo>
                    <a:pt x="68" y="490"/>
                  </a:lnTo>
                  <a:lnTo>
                    <a:pt x="68" y="482"/>
                  </a:lnTo>
                  <a:lnTo>
                    <a:pt x="69" y="466"/>
                  </a:lnTo>
                  <a:lnTo>
                    <a:pt x="70" y="450"/>
                  </a:lnTo>
                  <a:lnTo>
                    <a:pt x="70" y="448"/>
                  </a:lnTo>
                  <a:lnTo>
                    <a:pt x="45" y="448"/>
                  </a:lnTo>
                  <a:lnTo>
                    <a:pt x="40" y="440"/>
                  </a:lnTo>
                  <a:lnTo>
                    <a:pt x="35" y="428"/>
                  </a:lnTo>
                  <a:lnTo>
                    <a:pt x="30" y="406"/>
                  </a:lnTo>
                  <a:lnTo>
                    <a:pt x="27" y="382"/>
                  </a:lnTo>
                  <a:lnTo>
                    <a:pt x="25" y="362"/>
                  </a:lnTo>
                  <a:lnTo>
                    <a:pt x="25" y="338"/>
                  </a:lnTo>
                  <a:lnTo>
                    <a:pt x="27" y="320"/>
                  </a:lnTo>
                  <a:lnTo>
                    <a:pt x="30" y="300"/>
                  </a:lnTo>
                  <a:lnTo>
                    <a:pt x="34" y="280"/>
                  </a:lnTo>
                  <a:lnTo>
                    <a:pt x="39" y="260"/>
                  </a:lnTo>
                  <a:lnTo>
                    <a:pt x="46" y="242"/>
                  </a:lnTo>
                  <a:lnTo>
                    <a:pt x="55" y="222"/>
                  </a:lnTo>
                  <a:lnTo>
                    <a:pt x="64" y="204"/>
                  </a:lnTo>
                  <a:lnTo>
                    <a:pt x="75" y="188"/>
                  </a:lnTo>
                  <a:lnTo>
                    <a:pt x="87" y="172"/>
                  </a:lnTo>
                  <a:lnTo>
                    <a:pt x="100" y="156"/>
                  </a:lnTo>
                  <a:lnTo>
                    <a:pt x="114" y="142"/>
                  </a:lnTo>
                  <a:lnTo>
                    <a:pt x="129" y="128"/>
                  </a:lnTo>
                  <a:lnTo>
                    <a:pt x="145" y="116"/>
                  </a:lnTo>
                  <a:lnTo>
                    <a:pt x="162" y="104"/>
                  </a:lnTo>
                  <a:lnTo>
                    <a:pt x="193" y="86"/>
                  </a:lnTo>
                  <a:lnTo>
                    <a:pt x="227" y="86"/>
                  </a:lnTo>
                  <a:lnTo>
                    <a:pt x="229" y="84"/>
                  </a:lnTo>
                  <a:lnTo>
                    <a:pt x="242" y="70"/>
                  </a:lnTo>
                  <a:lnTo>
                    <a:pt x="244" y="68"/>
                  </a:lnTo>
                  <a:lnTo>
                    <a:pt x="246" y="68"/>
                  </a:lnTo>
                  <a:lnTo>
                    <a:pt x="258" y="66"/>
                  </a:lnTo>
                  <a:lnTo>
                    <a:pt x="270" y="62"/>
                  </a:lnTo>
                  <a:lnTo>
                    <a:pt x="282" y="62"/>
                  </a:lnTo>
                  <a:lnTo>
                    <a:pt x="294" y="60"/>
                  </a:lnTo>
                  <a:lnTo>
                    <a:pt x="442" y="60"/>
                  </a:lnTo>
                  <a:lnTo>
                    <a:pt x="432" y="56"/>
                  </a:lnTo>
                  <a:lnTo>
                    <a:pt x="400" y="44"/>
                  </a:lnTo>
                  <a:lnTo>
                    <a:pt x="368" y="38"/>
                  </a:lnTo>
                  <a:lnTo>
                    <a:pt x="334" y="34"/>
                  </a:lnTo>
                  <a:close/>
                  <a:moveTo>
                    <a:pt x="552" y="566"/>
                  </a:moveTo>
                  <a:lnTo>
                    <a:pt x="515" y="566"/>
                  </a:lnTo>
                  <a:lnTo>
                    <a:pt x="503" y="578"/>
                  </a:lnTo>
                  <a:lnTo>
                    <a:pt x="482" y="594"/>
                  </a:lnTo>
                  <a:lnTo>
                    <a:pt x="459" y="608"/>
                  </a:lnTo>
                  <a:lnTo>
                    <a:pt x="435" y="620"/>
                  </a:lnTo>
                  <a:lnTo>
                    <a:pt x="410" y="628"/>
                  </a:lnTo>
                  <a:lnTo>
                    <a:pt x="388" y="636"/>
                  </a:lnTo>
                  <a:lnTo>
                    <a:pt x="365" y="640"/>
                  </a:lnTo>
                  <a:lnTo>
                    <a:pt x="318" y="644"/>
                  </a:lnTo>
                  <a:lnTo>
                    <a:pt x="439" y="644"/>
                  </a:lnTo>
                  <a:lnTo>
                    <a:pt x="449" y="640"/>
                  </a:lnTo>
                  <a:lnTo>
                    <a:pt x="477" y="626"/>
                  </a:lnTo>
                  <a:lnTo>
                    <a:pt x="504" y="608"/>
                  </a:lnTo>
                  <a:lnTo>
                    <a:pt x="530" y="588"/>
                  </a:lnTo>
                  <a:lnTo>
                    <a:pt x="552" y="566"/>
                  </a:lnTo>
                  <a:close/>
                  <a:moveTo>
                    <a:pt x="475" y="76"/>
                  </a:moveTo>
                  <a:lnTo>
                    <a:pt x="418" y="76"/>
                  </a:lnTo>
                  <a:lnTo>
                    <a:pt x="420" y="78"/>
                  </a:lnTo>
                  <a:lnTo>
                    <a:pt x="430" y="82"/>
                  </a:lnTo>
                  <a:lnTo>
                    <a:pt x="440" y="86"/>
                  </a:lnTo>
                  <a:lnTo>
                    <a:pt x="449" y="90"/>
                  </a:lnTo>
                  <a:lnTo>
                    <a:pt x="457" y="94"/>
                  </a:lnTo>
                  <a:lnTo>
                    <a:pt x="461" y="96"/>
                  </a:lnTo>
                  <a:lnTo>
                    <a:pt x="458" y="100"/>
                  </a:lnTo>
                  <a:lnTo>
                    <a:pt x="457" y="102"/>
                  </a:lnTo>
                  <a:lnTo>
                    <a:pt x="456" y="102"/>
                  </a:lnTo>
                  <a:lnTo>
                    <a:pt x="433" y="128"/>
                  </a:lnTo>
                  <a:lnTo>
                    <a:pt x="410" y="156"/>
                  </a:lnTo>
                  <a:lnTo>
                    <a:pt x="388" y="188"/>
                  </a:lnTo>
                  <a:lnTo>
                    <a:pt x="367" y="220"/>
                  </a:lnTo>
                  <a:lnTo>
                    <a:pt x="345" y="256"/>
                  </a:lnTo>
                  <a:lnTo>
                    <a:pt x="325" y="294"/>
                  </a:lnTo>
                  <a:lnTo>
                    <a:pt x="307" y="334"/>
                  </a:lnTo>
                  <a:lnTo>
                    <a:pt x="290" y="374"/>
                  </a:lnTo>
                  <a:lnTo>
                    <a:pt x="279" y="404"/>
                  </a:lnTo>
                  <a:lnTo>
                    <a:pt x="268" y="436"/>
                  </a:lnTo>
                  <a:lnTo>
                    <a:pt x="259" y="468"/>
                  </a:lnTo>
                  <a:lnTo>
                    <a:pt x="250" y="500"/>
                  </a:lnTo>
                  <a:lnTo>
                    <a:pt x="245" y="522"/>
                  </a:lnTo>
                  <a:lnTo>
                    <a:pt x="240" y="544"/>
                  </a:lnTo>
                  <a:lnTo>
                    <a:pt x="236" y="564"/>
                  </a:lnTo>
                  <a:lnTo>
                    <a:pt x="233" y="586"/>
                  </a:lnTo>
                  <a:lnTo>
                    <a:pt x="231" y="594"/>
                  </a:lnTo>
                  <a:lnTo>
                    <a:pt x="227" y="624"/>
                  </a:lnTo>
                  <a:lnTo>
                    <a:pt x="226" y="630"/>
                  </a:lnTo>
                  <a:lnTo>
                    <a:pt x="252" y="630"/>
                  </a:lnTo>
                  <a:lnTo>
                    <a:pt x="253" y="620"/>
                  </a:lnTo>
                  <a:lnTo>
                    <a:pt x="255" y="606"/>
                  </a:lnTo>
                  <a:lnTo>
                    <a:pt x="257" y="592"/>
                  </a:lnTo>
                  <a:lnTo>
                    <a:pt x="382" y="592"/>
                  </a:lnTo>
                  <a:lnTo>
                    <a:pt x="442" y="584"/>
                  </a:lnTo>
                  <a:lnTo>
                    <a:pt x="500" y="572"/>
                  </a:lnTo>
                  <a:lnTo>
                    <a:pt x="505" y="570"/>
                  </a:lnTo>
                  <a:lnTo>
                    <a:pt x="299" y="570"/>
                  </a:lnTo>
                  <a:lnTo>
                    <a:pt x="271" y="568"/>
                  </a:lnTo>
                  <a:lnTo>
                    <a:pt x="263" y="568"/>
                  </a:lnTo>
                  <a:lnTo>
                    <a:pt x="262" y="564"/>
                  </a:lnTo>
                  <a:lnTo>
                    <a:pt x="263" y="556"/>
                  </a:lnTo>
                  <a:lnTo>
                    <a:pt x="269" y="530"/>
                  </a:lnTo>
                  <a:lnTo>
                    <a:pt x="271" y="522"/>
                  </a:lnTo>
                  <a:lnTo>
                    <a:pt x="272" y="520"/>
                  </a:lnTo>
                  <a:lnTo>
                    <a:pt x="406" y="520"/>
                  </a:lnTo>
                  <a:lnTo>
                    <a:pt x="461" y="514"/>
                  </a:lnTo>
                  <a:lnTo>
                    <a:pt x="534" y="498"/>
                  </a:lnTo>
                  <a:lnTo>
                    <a:pt x="305" y="498"/>
                  </a:lnTo>
                  <a:lnTo>
                    <a:pt x="283" y="496"/>
                  </a:lnTo>
                  <a:lnTo>
                    <a:pt x="277" y="494"/>
                  </a:lnTo>
                  <a:lnTo>
                    <a:pt x="291" y="446"/>
                  </a:lnTo>
                  <a:lnTo>
                    <a:pt x="372" y="446"/>
                  </a:lnTo>
                  <a:lnTo>
                    <a:pt x="410" y="444"/>
                  </a:lnTo>
                  <a:lnTo>
                    <a:pt x="448" y="440"/>
                  </a:lnTo>
                  <a:lnTo>
                    <a:pt x="487" y="434"/>
                  </a:lnTo>
                  <a:lnTo>
                    <a:pt x="543" y="422"/>
                  </a:lnTo>
                  <a:lnTo>
                    <a:pt x="299" y="422"/>
                  </a:lnTo>
                  <a:lnTo>
                    <a:pt x="301" y="416"/>
                  </a:lnTo>
                  <a:lnTo>
                    <a:pt x="305" y="406"/>
                  </a:lnTo>
                  <a:lnTo>
                    <a:pt x="309" y="394"/>
                  </a:lnTo>
                  <a:lnTo>
                    <a:pt x="314" y="382"/>
                  </a:lnTo>
                  <a:lnTo>
                    <a:pt x="319" y="368"/>
                  </a:lnTo>
                  <a:lnTo>
                    <a:pt x="393" y="368"/>
                  </a:lnTo>
                  <a:lnTo>
                    <a:pt x="500" y="356"/>
                  </a:lnTo>
                  <a:lnTo>
                    <a:pt x="535" y="350"/>
                  </a:lnTo>
                  <a:lnTo>
                    <a:pt x="561" y="344"/>
                  </a:lnTo>
                  <a:lnTo>
                    <a:pt x="330" y="344"/>
                  </a:lnTo>
                  <a:lnTo>
                    <a:pt x="332" y="338"/>
                  </a:lnTo>
                  <a:lnTo>
                    <a:pt x="338" y="326"/>
                  </a:lnTo>
                  <a:lnTo>
                    <a:pt x="344" y="312"/>
                  </a:lnTo>
                  <a:lnTo>
                    <a:pt x="350" y="302"/>
                  </a:lnTo>
                  <a:lnTo>
                    <a:pt x="356" y="290"/>
                  </a:lnTo>
                  <a:lnTo>
                    <a:pt x="359" y="290"/>
                  </a:lnTo>
                  <a:lnTo>
                    <a:pt x="415" y="288"/>
                  </a:lnTo>
                  <a:lnTo>
                    <a:pt x="472" y="280"/>
                  </a:lnTo>
                  <a:lnTo>
                    <a:pt x="530" y="270"/>
                  </a:lnTo>
                  <a:lnTo>
                    <a:pt x="550" y="264"/>
                  </a:lnTo>
                  <a:lnTo>
                    <a:pt x="370" y="264"/>
                  </a:lnTo>
                  <a:lnTo>
                    <a:pt x="374" y="256"/>
                  </a:lnTo>
                  <a:lnTo>
                    <a:pt x="394" y="226"/>
                  </a:lnTo>
                  <a:lnTo>
                    <a:pt x="402" y="212"/>
                  </a:lnTo>
                  <a:lnTo>
                    <a:pt x="419" y="212"/>
                  </a:lnTo>
                  <a:lnTo>
                    <a:pt x="432" y="210"/>
                  </a:lnTo>
                  <a:lnTo>
                    <a:pt x="444" y="210"/>
                  </a:lnTo>
                  <a:lnTo>
                    <a:pt x="457" y="208"/>
                  </a:lnTo>
                  <a:lnTo>
                    <a:pt x="501" y="204"/>
                  </a:lnTo>
                  <a:lnTo>
                    <a:pt x="521" y="200"/>
                  </a:lnTo>
                  <a:lnTo>
                    <a:pt x="540" y="194"/>
                  </a:lnTo>
                  <a:lnTo>
                    <a:pt x="543" y="194"/>
                  </a:lnTo>
                  <a:lnTo>
                    <a:pt x="556" y="190"/>
                  </a:lnTo>
                  <a:lnTo>
                    <a:pt x="590" y="190"/>
                  </a:lnTo>
                  <a:lnTo>
                    <a:pt x="587" y="186"/>
                  </a:lnTo>
                  <a:lnTo>
                    <a:pt x="422" y="186"/>
                  </a:lnTo>
                  <a:lnTo>
                    <a:pt x="425" y="180"/>
                  </a:lnTo>
                  <a:lnTo>
                    <a:pt x="433" y="168"/>
                  </a:lnTo>
                  <a:lnTo>
                    <a:pt x="450" y="148"/>
                  </a:lnTo>
                  <a:lnTo>
                    <a:pt x="468" y="126"/>
                  </a:lnTo>
                  <a:lnTo>
                    <a:pt x="481" y="112"/>
                  </a:lnTo>
                  <a:lnTo>
                    <a:pt x="483" y="110"/>
                  </a:lnTo>
                  <a:lnTo>
                    <a:pt x="522" y="110"/>
                  </a:lnTo>
                  <a:lnTo>
                    <a:pt x="505" y="96"/>
                  </a:lnTo>
                  <a:lnTo>
                    <a:pt x="475" y="76"/>
                  </a:lnTo>
                  <a:close/>
                  <a:moveTo>
                    <a:pt x="442" y="60"/>
                  </a:moveTo>
                  <a:lnTo>
                    <a:pt x="342" y="60"/>
                  </a:lnTo>
                  <a:lnTo>
                    <a:pt x="353" y="62"/>
                  </a:lnTo>
                  <a:lnTo>
                    <a:pt x="364" y="62"/>
                  </a:lnTo>
                  <a:lnTo>
                    <a:pt x="384" y="66"/>
                  </a:lnTo>
                  <a:lnTo>
                    <a:pt x="386" y="68"/>
                  </a:lnTo>
                  <a:lnTo>
                    <a:pt x="390" y="70"/>
                  </a:lnTo>
                  <a:lnTo>
                    <a:pt x="387" y="74"/>
                  </a:lnTo>
                  <a:lnTo>
                    <a:pt x="341" y="128"/>
                  </a:lnTo>
                  <a:lnTo>
                    <a:pt x="299" y="186"/>
                  </a:lnTo>
                  <a:lnTo>
                    <a:pt x="262" y="248"/>
                  </a:lnTo>
                  <a:lnTo>
                    <a:pt x="230" y="314"/>
                  </a:lnTo>
                  <a:lnTo>
                    <a:pt x="204" y="380"/>
                  </a:lnTo>
                  <a:lnTo>
                    <a:pt x="184" y="450"/>
                  </a:lnTo>
                  <a:lnTo>
                    <a:pt x="170" y="520"/>
                  </a:lnTo>
                  <a:lnTo>
                    <a:pt x="162" y="592"/>
                  </a:lnTo>
                  <a:lnTo>
                    <a:pt x="161" y="598"/>
                  </a:lnTo>
                  <a:lnTo>
                    <a:pt x="187" y="598"/>
                  </a:lnTo>
                  <a:lnTo>
                    <a:pt x="189" y="568"/>
                  </a:lnTo>
                  <a:lnTo>
                    <a:pt x="190" y="558"/>
                  </a:lnTo>
                  <a:lnTo>
                    <a:pt x="193" y="532"/>
                  </a:lnTo>
                  <a:lnTo>
                    <a:pt x="197" y="506"/>
                  </a:lnTo>
                  <a:lnTo>
                    <a:pt x="202" y="482"/>
                  </a:lnTo>
                  <a:lnTo>
                    <a:pt x="208" y="454"/>
                  </a:lnTo>
                  <a:lnTo>
                    <a:pt x="226" y="394"/>
                  </a:lnTo>
                  <a:lnTo>
                    <a:pt x="248" y="336"/>
                  </a:lnTo>
                  <a:lnTo>
                    <a:pt x="274" y="278"/>
                  </a:lnTo>
                  <a:lnTo>
                    <a:pt x="305" y="224"/>
                  </a:lnTo>
                  <a:lnTo>
                    <a:pt x="326" y="190"/>
                  </a:lnTo>
                  <a:lnTo>
                    <a:pt x="348" y="158"/>
                  </a:lnTo>
                  <a:lnTo>
                    <a:pt x="372" y="128"/>
                  </a:lnTo>
                  <a:lnTo>
                    <a:pt x="398" y="98"/>
                  </a:lnTo>
                  <a:lnTo>
                    <a:pt x="401" y="94"/>
                  </a:lnTo>
                  <a:lnTo>
                    <a:pt x="415" y="80"/>
                  </a:lnTo>
                  <a:lnTo>
                    <a:pt x="418" y="76"/>
                  </a:lnTo>
                  <a:lnTo>
                    <a:pt x="475" y="76"/>
                  </a:lnTo>
                  <a:lnTo>
                    <a:pt x="462" y="68"/>
                  </a:lnTo>
                  <a:lnTo>
                    <a:pt x="442" y="60"/>
                  </a:lnTo>
                  <a:close/>
                  <a:moveTo>
                    <a:pt x="382" y="592"/>
                  </a:moveTo>
                  <a:lnTo>
                    <a:pt x="260" y="592"/>
                  </a:lnTo>
                  <a:lnTo>
                    <a:pt x="322" y="596"/>
                  </a:lnTo>
                  <a:lnTo>
                    <a:pt x="382" y="592"/>
                  </a:lnTo>
                  <a:close/>
                  <a:moveTo>
                    <a:pt x="606" y="484"/>
                  </a:moveTo>
                  <a:lnTo>
                    <a:pt x="578" y="484"/>
                  </a:lnTo>
                  <a:lnTo>
                    <a:pt x="573" y="494"/>
                  </a:lnTo>
                  <a:lnTo>
                    <a:pt x="567" y="504"/>
                  </a:lnTo>
                  <a:lnTo>
                    <a:pt x="561" y="514"/>
                  </a:lnTo>
                  <a:lnTo>
                    <a:pt x="553" y="526"/>
                  </a:lnTo>
                  <a:lnTo>
                    <a:pt x="551" y="526"/>
                  </a:lnTo>
                  <a:lnTo>
                    <a:pt x="549" y="528"/>
                  </a:lnTo>
                  <a:lnTo>
                    <a:pt x="476" y="552"/>
                  </a:lnTo>
                  <a:lnTo>
                    <a:pt x="451" y="558"/>
                  </a:lnTo>
                  <a:lnTo>
                    <a:pt x="422" y="562"/>
                  </a:lnTo>
                  <a:lnTo>
                    <a:pt x="357" y="570"/>
                  </a:lnTo>
                  <a:lnTo>
                    <a:pt x="505" y="570"/>
                  </a:lnTo>
                  <a:lnTo>
                    <a:pt x="515" y="566"/>
                  </a:lnTo>
                  <a:lnTo>
                    <a:pt x="552" y="566"/>
                  </a:lnTo>
                  <a:lnTo>
                    <a:pt x="554" y="564"/>
                  </a:lnTo>
                  <a:lnTo>
                    <a:pt x="575" y="536"/>
                  </a:lnTo>
                  <a:lnTo>
                    <a:pt x="594" y="508"/>
                  </a:lnTo>
                  <a:lnTo>
                    <a:pt x="606" y="484"/>
                  </a:lnTo>
                  <a:close/>
                  <a:moveTo>
                    <a:pt x="338" y="60"/>
                  </a:moveTo>
                  <a:lnTo>
                    <a:pt x="303" y="60"/>
                  </a:lnTo>
                  <a:lnTo>
                    <a:pt x="298" y="66"/>
                  </a:lnTo>
                  <a:lnTo>
                    <a:pt x="297" y="68"/>
                  </a:lnTo>
                  <a:lnTo>
                    <a:pt x="269" y="102"/>
                  </a:lnTo>
                  <a:lnTo>
                    <a:pt x="243" y="138"/>
                  </a:lnTo>
                  <a:lnTo>
                    <a:pt x="218" y="174"/>
                  </a:lnTo>
                  <a:lnTo>
                    <a:pt x="195" y="214"/>
                  </a:lnTo>
                  <a:lnTo>
                    <a:pt x="173" y="256"/>
                  </a:lnTo>
                  <a:lnTo>
                    <a:pt x="153" y="300"/>
                  </a:lnTo>
                  <a:lnTo>
                    <a:pt x="136" y="344"/>
                  </a:lnTo>
                  <a:lnTo>
                    <a:pt x="122" y="390"/>
                  </a:lnTo>
                  <a:lnTo>
                    <a:pt x="117" y="410"/>
                  </a:lnTo>
                  <a:lnTo>
                    <a:pt x="113" y="430"/>
                  </a:lnTo>
                  <a:lnTo>
                    <a:pt x="109" y="448"/>
                  </a:lnTo>
                  <a:lnTo>
                    <a:pt x="105" y="468"/>
                  </a:lnTo>
                  <a:lnTo>
                    <a:pt x="103" y="486"/>
                  </a:lnTo>
                  <a:lnTo>
                    <a:pt x="101" y="502"/>
                  </a:lnTo>
                  <a:lnTo>
                    <a:pt x="99" y="516"/>
                  </a:lnTo>
                  <a:lnTo>
                    <a:pt x="98" y="530"/>
                  </a:lnTo>
                  <a:lnTo>
                    <a:pt x="98" y="532"/>
                  </a:lnTo>
                  <a:lnTo>
                    <a:pt x="97" y="536"/>
                  </a:lnTo>
                  <a:lnTo>
                    <a:pt x="94" y="538"/>
                  </a:lnTo>
                  <a:lnTo>
                    <a:pt x="123" y="538"/>
                  </a:lnTo>
                  <a:lnTo>
                    <a:pt x="125" y="512"/>
                  </a:lnTo>
                  <a:lnTo>
                    <a:pt x="127" y="490"/>
                  </a:lnTo>
                  <a:lnTo>
                    <a:pt x="129" y="480"/>
                  </a:lnTo>
                  <a:lnTo>
                    <a:pt x="131" y="468"/>
                  </a:lnTo>
                  <a:lnTo>
                    <a:pt x="133" y="456"/>
                  </a:lnTo>
                  <a:lnTo>
                    <a:pt x="135" y="444"/>
                  </a:lnTo>
                  <a:lnTo>
                    <a:pt x="142" y="412"/>
                  </a:lnTo>
                  <a:lnTo>
                    <a:pt x="152" y="378"/>
                  </a:lnTo>
                  <a:lnTo>
                    <a:pt x="163" y="346"/>
                  </a:lnTo>
                  <a:lnTo>
                    <a:pt x="175" y="312"/>
                  </a:lnTo>
                  <a:lnTo>
                    <a:pt x="188" y="284"/>
                  </a:lnTo>
                  <a:lnTo>
                    <a:pt x="201" y="256"/>
                  </a:lnTo>
                  <a:lnTo>
                    <a:pt x="216" y="228"/>
                  </a:lnTo>
                  <a:lnTo>
                    <a:pt x="232" y="200"/>
                  </a:lnTo>
                  <a:lnTo>
                    <a:pt x="253" y="166"/>
                  </a:lnTo>
                  <a:lnTo>
                    <a:pt x="276" y="134"/>
                  </a:lnTo>
                  <a:lnTo>
                    <a:pt x="300" y="104"/>
                  </a:lnTo>
                  <a:lnTo>
                    <a:pt x="325" y="74"/>
                  </a:lnTo>
                  <a:lnTo>
                    <a:pt x="327" y="72"/>
                  </a:lnTo>
                  <a:lnTo>
                    <a:pt x="338" y="60"/>
                  </a:lnTo>
                  <a:close/>
                  <a:moveTo>
                    <a:pt x="406" y="520"/>
                  </a:moveTo>
                  <a:lnTo>
                    <a:pt x="274" y="520"/>
                  </a:lnTo>
                  <a:lnTo>
                    <a:pt x="313" y="522"/>
                  </a:lnTo>
                  <a:lnTo>
                    <a:pt x="388" y="522"/>
                  </a:lnTo>
                  <a:lnTo>
                    <a:pt x="406" y="520"/>
                  </a:lnTo>
                  <a:close/>
                  <a:moveTo>
                    <a:pt x="644" y="406"/>
                  </a:moveTo>
                  <a:lnTo>
                    <a:pt x="601" y="406"/>
                  </a:lnTo>
                  <a:lnTo>
                    <a:pt x="604" y="408"/>
                  </a:lnTo>
                  <a:lnTo>
                    <a:pt x="604" y="410"/>
                  </a:lnTo>
                  <a:lnTo>
                    <a:pt x="603" y="416"/>
                  </a:lnTo>
                  <a:lnTo>
                    <a:pt x="599" y="430"/>
                  </a:lnTo>
                  <a:lnTo>
                    <a:pt x="593" y="450"/>
                  </a:lnTo>
                  <a:lnTo>
                    <a:pt x="591" y="452"/>
                  </a:lnTo>
                  <a:lnTo>
                    <a:pt x="588" y="454"/>
                  </a:lnTo>
                  <a:lnTo>
                    <a:pt x="568" y="462"/>
                  </a:lnTo>
                  <a:lnTo>
                    <a:pt x="527" y="474"/>
                  </a:lnTo>
                  <a:lnTo>
                    <a:pt x="506" y="478"/>
                  </a:lnTo>
                  <a:lnTo>
                    <a:pt x="454" y="490"/>
                  </a:lnTo>
                  <a:lnTo>
                    <a:pt x="436" y="492"/>
                  </a:lnTo>
                  <a:lnTo>
                    <a:pt x="407" y="496"/>
                  </a:lnTo>
                  <a:lnTo>
                    <a:pt x="392" y="496"/>
                  </a:lnTo>
                  <a:lnTo>
                    <a:pt x="376" y="498"/>
                  </a:lnTo>
                  <a:lnTo>
                    <a:pt x="534" y="498"/>
                  </a:lnTo>
                  <a:lnTo>
                    <a:pt x="570" y="488"/>
                  </a:lnTo>
                  <a:lnTo>
                    <a:pt x="578" y="484"/>
                  </a:lnTo>
                  <a:lnTo>
                    <a:pt x="606" y="484"/>
                  </a:lnTo>
                  <a:lnTo>
                    <a:pt x="609" y="478"/>
                  </a:lnTo>
                  <a:lnTo>
                    <a:pt x="612" y="470"/>
                  </a:lnTo>
                  <a:lnTo>
                    <a:pt x="615" y="464"/>
                  </a:lnTo>
                  <a:lnTo>
                    <a:pt x="618" y="460"/>
                  </a:lnTo>
                  <a:lnTo>
                    <a:pt x="628" y="442"/>
                  </a:lnTo>
                  <a:lnTo>
                    <a:pt x="637" y="422"/>
                  </a:lnTo>
                  <a:lnTo>
                    <a:pt x="644" y="406"/>
                  </a:lnTo>
                  <a:close/>
                  <a:moveTo>
                    <a:pt x="227" y="86"/>
                  </a:moveTo>
                  <a:lnTo>
                    <a:pt x="193" y="86"/>
                  </a:lnTo>
                  <a:lnTo>
                    <a:pt x="184" y="100"/>
                  </a:lnTo>
                  <a:lnTo>
                    <a:pt x="141" y="162"/>
                  </a:lnTo>
                  <a:lnTo>
                    <a:pt x="105" y="228"/>
                  </a:lnTo>
                  <a:lnTo>
                    <a:pt x="78" y="296"/>
                  </a:lnTo>
                  <a:lnTo>
                    <a:pt x="58" y="366"/>
                  </a:lnTo>
                  <a:lnTo>
                    <a:pt x="46" y="438"/>
                  </a:lnTo>
                  <a:lnTo>
                    <a:pt x="45" y="448"/>
                  </a:lnTo>
                  <a:lnTo>
                    <a:pt x="70" y="448"/>
                  </a:lnTo>
                  <a:lnTo>
                    <a:pt x="72" y="432"/>
                  </a:lnTo>
                  <a:lnTo>
                    <a:pt x="78" y="392"/>
                  </a:lnTo>
                  <a:lnTo>
                    <a:pt x="87" y="352"/>
                  </a:lnTo>
                  <a:lnTo>
                    <a:pt x="98" y="314"/>
                  </a:lnTo>
                  <a:lnTo>
                    <a:pt x="112" y="276"/>
                  </a:lnTo>
                  <a:lnTo>
                    <a:pt x="135" y="226"/>
                  </a:lnTo>
                  <a:lnTo>
                    <a:pt x="161" y="178"/>
                  </a:lnTo>
                  <a:lnTo>
                    <a:pt x="191" y="132"/>
                  </a:lnTo>
                  <a:lnTo>
                    <a:pt x="224" y="90"/>
                  </a:lnTo>
                  <a:lnTo>
                    <a:pt x="227" y="86"/>
                  </a:lnTo>
                  <a:close/>
                  <a:moveTo>
                    <a:pt x="372" y="446"/>
                  </a:moveTo>
                  <a:lnTo>
                    <a:pt x="294" y="446"/>
                  </a:lnTo>
                  <a:lnTo>
                    <a:pt x="333" y="448"/>
                  </a:lnTo>
                  <a:lnTo>
                    <a:pt x="372" y="446"/>
                  </a:lnTo>
                  <a:close/>
                  <a:moveTo>
                    <a:pt x="663" y="332"/>
                  </a:moveTo>
                  <a:lnTo>
                    <a:pt x="609" y="332"/>
                  </a:lnTo>
                  <a:lnTo>
                    <a:pt x="610" y="350"/>
                  </a:lnTo>
                  <a:lnTo>
                    <a:pt x="610" y="364"/>
                  </a:lnTo>
                  <a:lnTo>
                    <a:pt x="609" y="376"/>
                  </a:lnTo>
                  <a:lnTo>
                    <a:pt x="607" y="376"/>
                  </a:lnTo>
                  <a:lnTo>
                    <a:pt x="574" y="388"/>
                  </a:lnTo>
                  <a:lnTo>
                    <a:pt x="472" y="412"/>
                  </a:lnTo>
                  <a:lnTo>
                    <a:pt x="406" y="420"/>
                  </a:lnTo>
                  <a:lnTo>
                    <a:pt x="373" y="422"/>
                  </a:lnTo>
                  <a:lnTo>
                    <a:pt x="543" y="422"/>
                  </a:lnTo>
                  <a:lnTo>
                    <a:pt x="562" y="418"/>
                  </a:lnTo>
                  <a:lnTo>
                    <a:pt x="599" y="406"/>
                  </a:lnTo>
                  <a:lnTo>
                    <a:pt x="644" y="406"/>
                  </a:lnTo>
                  <a:lnTo>
                    <a:pt x="645" y="404"/>
                  </a:lnTo>
                  <a:lnTo>
                    <a:pt x="652" y="382"/>
                  </a:lnTo>
                  <a:lnTo>
                    <a:pt x="657" y="362"/>
                  </a:lnTo>
                  <a:lnTo>
                    <a:pt x="662" y="340"/>
                  </a:lnTo>
                  <a:lnTo>
                    <a:pt x="663" y="332"/>
                  </a:lnTo>
                  <a:close/>
                  <a:moveTo>
                    <a:pt x="619" y="252"/>
                  </a:moveTo>
                  <a:lnTo>
                    <a:pt x="592" y="252"/>
                  </a:lnTo>
                  <a:lnTo>
                    <a:pt x="594" y="254"/>
                  </a:lnTo>
                  <a:lnTo>
                    <a:pt x="597" y="266"/>
                  </a:lnTo>
                  <a:lnTo>
                    <a:pt x="601" y="278"/>
                  </a:lnTo>
                  <a:lnTo>
                    <a:pt x="604" y="292"/>
                  </a:lnTo>
                  <a:lnTo>
                    <a:pt x="606" y="304"/>
                  </a:lnTo>
                  <a:lnTo>
                    <a:pt x="607" y="306"/>
                  </a:lnTo>
                  <a:lnTo>
                    <a:pt x="603" y="308"/>
                  </a:lnTo>
                  <a:lnTo>
                    <a:pt x="537" y="324"/>
                  </a:lnTo>
                  <a:lnTo>
                    <a:pt x="504" y="330"/>
                  </a:lnTo>
                  <a:lnTo>
                    <a:pt x="406" y="342"/>
                  </a:lnTo>
                  <a:lnTo>
                    <a:pt x="374" y="344"/>
                  </a:lnTo>
                  <a:lnTo>
                    <a:pt x="561" y="344"/>
                  </a:lnTo>
                  <a:lnTo>
                    <a:pt x="605" y="334"/>
                  </a:lnTo>
                  <a:lnTo>
                    <a:pt x="609" y="332"/>
                  </a:lnTo>
                  <a:lnTo>
                    <a:pt x="663" y="332"/>
                  </a:lnTo>
                  <a:lnTo>
                    <a:pt x="665" y="318"/>
                  </a:lnTo>
                  <a:lnTo>
                    <a:pt x="633" y="318"/>
                  </a:lnTo>
                  <a:lnTo>
                    <a:pt x="630" y="298"/>
                  </a:lnTo>
                  <a:lnTo>
                    <a:pt x="625" y="274"/>
                  </a:lnTo>
                  <a:lnTo>
                    <a:pt x="619" y="252"/>
                  </a:lnTo>
                  <a:close/>
                  <a:moveTo>
                    <a:pt x="755" y="0"/>
                  </a:moveTo>
                  <a:lnTo>
                    <a:pt x="748" y="2"/>
                  </a:lnTo>
                  <a:lnTo>
                    <a:pt x="731" y="6"/>
                  </a:lnTo>
                  <a:lnTo>
                    <a:pt x="714" y="12"/>
                  </a:lnTo>
                  <a:lnTo>
                    <a:pt x="699" y="18"/>
                  </a:lnTo>
                  <a:lnTo>
                    <a:pt x="684" y="26"/>
                  </a:lnTo>
                  <a:lnTo>
                    <a:pt x="672" y="34"/>
                  </a:lnTo>
                  <a:lnTo>
                    <a:pt x="661" y="44"/>
                  </a:lnTo>
                  <a:lnTo>
                    <a:pt x="651" y="54"/>
                  </a:lnTo>
                  <a:lnTo>
                    <a:pt x="643" y="64"/>
                  </a:lnTo>
                  <a:lnTo>
                    <a:pt x="635" y="80"/>
                  </a:lnTo>
                  <a:lnTo>
                    <a:pt x="630" y="94"/>
                  </a:lnTo>
                  <a:lnTo>
                    <a:pt x="626" y="110"/>
                  </a:lnTo>
                  <a:lnTo>
                    <a:pt x="624" y="126"/>
                  </a:lnTo>
                  <a:lnTo>
                    <a:pt x="624" y="136"/>
                  </a:lnTo>
                  <a:lnTo>
                    <a:pt x="625" y="142"/>
                  </a:lnTo>
                  <a:lnTo>
                    <a:pt x="625" y="152"/>
                  </a:lnTo>
                  <a:lnTo>
                    <a:pt x="627" y="166"/>
                  </a:lnTo>
                  <a:lnTo>
                    <a:pt x="635" y="198"/>
                  </a:lnTo>
                  <a:lnTo>
                    <a:pt x="638" y="216"/>
                  </a:lnTo>
                  <a:lnTo>
                    <a:pt x="641" y="234"/>
                  </a:lnTo>
                  <a:lnTo>
                    <a:pt x="642" y="252"/>
                  </a:lnTo>
                  <a:lnTo>
                    <a:pt x="643" y="256"/>
                  </a:lnTo>
                  <a:lnTo>
                    <a:pt x="643" y="284"/>
                  </a:lnTo>
                  <a:lnTo>
                    <a:pt x="642" y="292"/>
                  </a:lnTo>
                  <a:lnTo>
                    <a:pt x="641" y="306"/>
                  </a:lnTo>
                  <a:lnTo>
                    <a:pt x="641" y="308"/>
                  </a:lnTo>
                  <a:lnTo>
                    <a:pt x="640" y="318"/>
                  </a:lnTo>
                  <a:lnTo>
                    <a:pt x="665" y="318"/>
                  </a:lnTo>
                  <a:lnTo>
                    <a:pt x="667" y="296"/>
                  </a:lnTo>
                  <a:lnTo>
                    <a:pt x="668" y="284"/>
                  </a:lnTo>
                  <a:lnTo>
                    <a:pt x="668" y="258"/>
                  </a:lnTo>
                  <a:lnTo>
                    <a:pt x="667" y="244"/>
                  </a:lnTo>
                  <a:lnTo>
                    <a:pt x="666" y="232"/>
                  </a:lnTo>
                  <a:lnTo>
                    <a:pt x="664" y="218"/>
                  </a:lnTo>
                  <a:lnTo>
                    <a:pt x="662" y="204"/>
                  </a:lnTo>
                  <a:lnTo>
                    <a:pt x="659" y="192"/>
                  </a:lnTo>
                  <a:lnTo>
                    <a:pt x="658" y="188"/>
                  </a:lnTo>
                  <a:lnTo>
                    <a:pt x="654" y="168"/>
                  </a:lnTo>
                  <a:lnTo>
                    <a:pt x="652" y="162"/>
                  </a:lnTo>
                  <a:lnTo>
                    <a:pt x="650" y="150"/>
                  </a:lnTo>
                  <a:lnTo>
                    <a:pt x="650" y="140"/>
                  </a:lnTo>
                  <a:lnTo>
                    <a:pt x="649" y="126"/>
                  </a:lnTo>
                  <a:lnTo>
                    <a:pt x="651" y="116"/>
                  </a:lnTo>
                  <a:lnTo>
                    <a:pt x="655" y="98"/>
                  </a:lnTo>
                  <a:lnTo>
                    <a:pt x="663" y="80"/>
                  </a:lnTo>
                  <a:lnTo>
                    <a:pt x="674" y="66"/>
                  </a:lnTo>
                  <a:lnTo>
                    <a:pt x="688" y="54"/>
                  </a:lnTo>
                  <a:lnTo>
                    <a:pt x="700" y="46"/>
                  </a:lnTo>
                  <a:lnTo>
                    <a:pt x="713" y="38"/>
                  </a:lnTo>
                  <a:lnTo>
                    <a:pt x="728" y="34"/>
                  </a:lnTo>
                  <a:lnTo>
                    <a:pt x="744" y="28"/>
                  </a:lnTo>
                  <a:lnTo>
                    <a:pt x="745" y="28"/>
                  </a:lnTo>
                  <a:lnTo>
                    <a:pt x="752" y="26"/>
                  </a:lnTo>
                  <a:lnTo>
                    <a:pt x="760" y="24"/>
                  </a:lnTo>
                  <a:lnTo>
                    <a:pt x="764" y="18"/>
                  </a:lnTo>
                  <a:lnTo>
                    <a:pt x="762" y="6"/>
                  </a:lnTo>
                  <a:lnTo>
                    <a:pt x="755" y="0"/>
                  </a:lnTo>
                  <a:close/>
                  <a:moveTo>
                    <a:pt x="590" y="190"/>
                  </a:moveTo>
                  <a:lnTo>
                    <a:pt x="562" y="190"/>
                  </a:lnTo>
                  <a:lnTo>
                    <a:pt x="566" y="196"/>
                  </a:lnTo>
                  <a:lnTo>
                    <a:pt x="579" y="218"/>
                  </a:lnTo>
                  <a:lnTo>
                    <a:pt x="582" y="228"/>
                  </a:lnTo>
                  <a:lnTo>
                    <a:pt x="579" y="230"/>
                  </a:lnTo>
                  <a:lnTo>
                    <a:pt x="554" y="236"/>
                  </a:lnTo>
                  <a:lnTo>
                    <a:pt x="530" y="244"/>
                  </a:lnTo>
                  <a:lnTo>
                    <a:pt x="504" y="248"/>
                  </a:lnTo>
                  <a:lnTo>
                    <a:pt x="479" y="254"/>
                  </a:lnTo>
                  <a:lnTo>
                    <a:pt x="427" y="262"/>
                  </a:lnTo>
                  <a:lnTo>
                    <a:pt x="401" y="264"/>
                  </a:lnTo>
                  <a:lnTo>
                    <a:pt x="550" y="264"/>
                  </a:lnTo>
                  <a:lnTo>
                    <a:pt x="589" y="252"/>
                  </a:lnTo>
                  <a:lnTo>
                    <a:pt x="619" y="252"/>
                  </a:lnTo>
                  <a:lnTo>
                    <a:pt x="619" y="250"/>
                  </a:lnTo>
                  <a:lnTo>
                    <a:pt x="610" y="228"/>
                  </a:lnTo>
                  <a:lnTo>
                    <a:pt x="600" y="206"/>
                  </a:lnTo>
                  <a:lnTo>
                    <a:pt x="590" y="190"/>
                  </a:lnTo>
                  <a:close/>
                  <a:moveTo>
                    <a:pt x="522" y="110"/>
                  </a:moveTo>
                  <a:lnTo>
                    <a:pt x="483" y="110"/>
                  </a:lnTo>
                  <a:lnTo>
                    <a:pt x="486" y="112"/>
                  </a:lnTo>
                  <a:lnTo>
                    <a:pt x="501" y="124"/>
                  </a:lnTo>
                  <a:lnTo>
                    <a:pt x="515" y="136"/>
                  </a:lnTo>
                  <a:lnTo>
                    <a:pt x="528" y="148"/>
                  </a:lnTo>
                  <a:lnTo>
                    <a:pt x="541" y="164"/>
                  </a:lnTo>
                  <a:lnTo>
                    <a:pt x="545" y="168"/>
                  </a:lnTo>
                  <a:lnTo>
                    <a:pt x="539" y="168"/>
                  </a:lnTo>
                  <a:lnTo>
                    <a:pt x="514" y="176"/>
                  </a:lnTo>
                  <a:lnTo>
                    <a:pt x="458" y="184"/>
                  </a:lnTo>
                  <a:lnTo>
                    <a:pt x="428" y="186"/>
                  </a:lnTo>
                  <a:lnTo>
                    <a:pt x="587" y="186"/>
                  </a:lnTo>
                  <a:lnTo>
                    <a:pt x="573" y="164"/>
                  </a:lnTo>
                  <a:lnTo>
                    <a:pt x="542" y="126"/>
                  </a:lnTo>
                  <a:lnTo>
                    <a:pt x="522" y="11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a-DK"/>
            </a:p>
          </p:txBody>
        </p:sp>
      </p:grpSp>
      <p:sp>
        <p:nvSpPr>
          <p:cNvPr id="13"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13</a:t>
            </a:fld>
            <a:endParaRPr lang="da-DK" sz="1800" b="1" dirty="0">
              <a:solidFill>
                <a:srgbClr val="C00000"/>
              </a:solidFill>
            </a:endParaRPr>
          </a:p>
        </p:txBody>
      </p:sp>
    </p:spTree>
    <p:extLst>
      <p:ext uri="{BB962C8B-B14F-4D97-AF65-F5344CB8AC3E}">
        <p14:creationId xmlns:p14="http://schemas.microsoft.com/office/powerpoint/2010/main" val="61591490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130</a:t>
            </a:fld>
            <a:endParaRPr lang="da-DK" dirty="0"/>
          </a:p>
        </p:txBody>
      </p:sp>
      <p:sp>
        <p:nvSpPr>
          <p:cNvPr id="6" name="Titel 5"/>
          <p:cNvSpPr>
            <a:spLocks noGrp="1"/>
          </p:cNvSpPr>
          <p:nvPr>
            <p:ph type="title"/>
          </p:nvPr>
        </p:nvSpPr>
        <p:spPr>
          <a:xfrm>
            <a:off x="838198" y="360000"/>
            <a:ext cx="10515601" cy="612000"/>
          </a:xfrm>
          <a:solidFill>
            <a:srgbClr val="5F8877"/>
          </a:solidFill>
        </p:spPr>
        <p:txBody>
          <a:bodyPr/>
          <a:lstStyle/>
          <a:p>
            <a:r>
              <a:rPr lang="da-DK" dirty="0" smtClean="0">
                <a:solidFill>
                  <a:schemeClr val="bg1"/>
                </a:solidFill>
              </a:rPr>
              <a:t>	Redskab: </a:t>
            </a:r>
            <a:r>
              <a:rPr lang="da-DK" i="1" dirty="0" smtClean="0">
                <a:solidFill>
                  <a:schemeClr val="bg1"/>
                </a:solidFill>
              </a:rPr>
              <a:t>Afgørelse</a:t>
            </a:r>
            <a:r>
              <a:rPr lang="da-DK" dirty="0" smtClean="0">
                <a:solidFill>
                  <a:schemeClr val="bg1"/>
                </a:solidFill>
              </a:rPr>
              <a:t> 2:2</a:t>
            </a:r>
            <a:endParaRPr lang="da-DK" dirty="0">
              <a:solidFill>
                <a:schemeClr val="bg1"/>
              </a:solidFill>
            </a:endParaRPr>
          </a:p>
        </p:txBody>
      </p:sp>
      <p:sp>
        <p:nvSpPr>
          <p:cNvPr id="2" name="Rektangel 1"/>
          <p:cNvSpPr/>
          <p:nvPr/>
        </p:nvSpPr>
        <p:spPr>
          <a:xfrm>
            <a:off x="5257799" y="1380856"/>
            <a:ext cx="6096000" cy="5093702"/>
          </a:xfrm>
          <a:prstGeom prst="rect">
            <a:avLst/>
          </a:prstGeom>
          <a:ln>
            <a:solidFill>
              <a:schemeClr val="tx1"/>
            </a:solidFill>
          </a:ln>
        </p:spPr>
        <p:txBody>
          <a:bodyPr>
            <a:spAutoFit/>
          </a:bodyPr>
          <a:lstStyle/>
          <a:p>
            <a:pPr>
              <a:lnSpc>
                <a:spcPts val="1250"/>
              </a:lnSpc>
              <a:spcAft>
                <a:spcPts val="0"/>
              </a:spcAft>
            </a:pPr>
            <a:r>
              <a:rPr lang="da-DK" sz="800" b="1" dirty="0" smtClean="0">
                <a:latin typeface="Arial" panose="020B0604020202020204" pitchFamily="34" charset="0"/>
                <a:ea typeface="Arial" panose="020B0604020202020204" pitchFamily="34" charset="0"/>
                <a:cs typeface="Times New Roman" panose="02020603050405020304" pitchFamily="18" charset="0"/>
              </a:rPr>
              <a:t>Indsatsformål </a:t>
            </a:r>
            <a:r>
              <a:rPr lang="da-DK" sz="800" b="1" dirty="0">
                <a:latin typeface="Arial" panose="020B0604020202020204" pitchFamily="34" charset="0"/>
                <a:ea typeface="Arial" panose="020B0604020202020204" pitchFamily="34" charset="0"/>
                <a:cs typeface="Times New Roman" panose="02020603050405020304" pitchFamily="18" charset="0"/>
              </a:rPr>
              <a:t>og opfølgning</a:t>
            </a:r>
            <a:endParaRPr lang="da-DK" sz="800" dirty="0">
              <a:latin typeface="Arial" panose="020B0604020202020204" pitchFamily="34" charset="0"/>
              <a:ea typeface="Arial" panose="020B0604020202020204" pitchFamily="34" charset="0"/>
              <a:cs typeface="Times New Roman" panose="02020603050405020304" pitchFamily="18" charset="0"/>
            </a:endParaRPr>
          </a:p>
          <a:p>
            <a:pPr>
              <a:lnSpc>
                <a:spcPts val="1250"/>
              </a:lnSpc>
              <a:spcAft>
                <a:spcPts val="0"/>
              </a:spcAft>
            </a:pPr>
            <a:r>
              <a:rPr lang="da-DK" sz="800" dirty="0">
                <a:latin typeface="Arial" panose="020B0604020202020204" pitchFamily="34" charset="0"/>
                <a:ea typeface="Arial" panose="020B0604020202020204" pitchFamily="34" charset="0"/>
                <a:cs typeface="Arial" panose="020B0604020202020204" pitchFamily="34" charset="0"/>
              </a:rPr>
              <a:t>Formålet med indsatsen er at [angiv indsatsformål]. </a:t>
            </a:r>
            <a:endParaRPr lang="da-DK" sz="800" dirty="0">
              <a:latin typeface="Arial" panose="020B0604020202020204" pitchFamily="34" charset="0"/>
              <a:ea typeface="Arial" panose="020B0604020202020204" pitchFamily="34" charset="0"/>
              <a:cs typeface="Times New Roman" panose="02020603050405020304" pitchFamily="18" charset="0"/>
            </a:endParaRPr>
          </a:p>
          <a:p>
            <a:pPr>
              <a:lnSpc>
                <a:spcPts val="1250"/>
              </a:lnSpc>
              <a:spcAft>
                <a:spcPts val="0"/>
              </a:spcAft>
            </a:pPr>
            <a:r>
              <a:rPr lang="da-DK" sz="800" dirty="0">
                <a:latin typeface="Arial" panose="020B0604020202020204" pitchFamily="34" charset="0"/>
                <a:ea typeface="Arial" panose="020B0604020202020204" pitchFamily="34" charset="0"/>
                <a:cs typeface="Arial" panose="020B0604020202020204" pitchFamily="34" charset="0"/>
              </a:rPr>
              <a:t> </a:t>
            </a:r>
            <a:endParaRPr lang="da-DK" sz="800" dirty="0">
              <a:latin typeface="Arial" panose="020B0604020202020204" pitchFamily="34" charset="0"/>
              <a:ea typeface="Arial" panose="020B0604020202020204" pitchFamily="34" charset="0"/>
              <a:cs typeface="Times New Roman" panose="02020603050405020304" pitchFamily="18" charset="0"/>
            </a:endParaRPr>
          </a:p>
          <a:p>
            <a:pPr>
              <a:lnSpc>
                <a:spcPts val="1250"/>
              </a:lnSpc>
              <a:spcAft>
                <a:spcPts val="0"/>
              </a:spcAft>
            </a:pPr>
            <a:r>
              <a:rPr lang="da-DK" sz="800" dirty="0">
                <a:latin typeface="Arial" panose="020B0604020202020204" pitchFamily="34" charset="0"/>
                <a:ea typeface="Arial" panose="020B0604020202020204" pitchFamily="34" charset="0"/>
                <a:cs typeface="Arial" panose="020B0604020202020204" pitchFamily="34" charset="0"/>
              </a:rPr>
              <a:t>Indsatsen vil blive fulgt op [angivelse af opfølgningstidspunkt].</a:t>
            </a:r>
            <a:endParaRPr lang="da-DK" sz="800" dirty="0">
              <a:latin typeface="Arial" panose="020B0604020202020204" pitchFamily="34" charset="0"/>
              <a:ea typeface="Arial" panose="020B0604020202020204" pitchFamily="34" charset="0"/>
              <a:cs typeface="Times New Roman" panose="02020603050405020304" pitchFamily="18" charset="0"/>
            </a:endParaRPr>
          </a:p>
          <a:p>
            <a:pPr marL="457200" indent="-457200">
              <a:lnSpc>
                <a:spcPts val="1250"/>
              </a:lnSpc>
              <a:spcAft>
                <a:spcPts val="0"/>
              </a:spcAft>
            </a:pPr>
            <a:r>
              <a:rPr lang="da-DK" sz="800" b="1" dirty="0">
                <a:solidFill>
                  <a:srgbClr val="A92A23"/>
                </a:solidFill>
                <a:latin typeface="Arial" panose="020B0604020202020204" pitchFamily="34" charset="0"/>
                <a:ea typeface="Times New Roman" panose="02020603050405020304" pitchFamily="18" charset="0"/>
                <a:cs typeface="Times New Roman" panose="02020603050405020304" pitchFamily="18" charset="0"/>
              </a:rPr>
              <a:t> </a:t>
            </a:r>
            <a:endParaRPr lang="da-DK" sz="800" b="1" dirty="0">
              <a:solidFill>
                <a:srgbClr val="A92A23"/>
              </a:solidFill>
              <a:latin typeface="Trebuchet MS" panose="020B0603020202020204" pitchFamily="34" charset="0"/>
              <a:ea typeface="Times New Roman" panose="02020603050405020304" pitchFamily="18" charset="0"/>
              <a:cs typeface="Times New Roman" panose="02020603050405020304" pitchFamily="18" charset="0"/>
            </a:endParaRPr>
          </a:p>
          <a:p>
            <a:pPr>
              <a:lnSpc>
                <a:spcPts val="1250"/>
              </a:lnSpc>
              <a:spcAft>
                <a:spcPts val="0"/>
              </a:spcAft>
            </a:pPr>
            <a:r>
              <a:rPr lang="da-DK" sz="800" b="1" dirty="0">
                <a:latin typeface="Arial" panose="020B0604020202020204" pitchFamily="34" charset="0"/>
                <a:ea typeface="Arial" panose="020B0604020202020204" pitchFamily="34" charset="0"/>
                <a:cs typeface="Times New Roman" panose="02020603050405020304" pitchFamily="18" charset="0"/>
              </a:rPr>
              <a:t>Egenbetaling</a:t>
            </a:r>
            <a:endParaRPr lang="da-DK" sz="800" dirty="0">
              <a:latin typeface="Arial" panose="020B0604020202020204" pitchFamily="34" charset="0"/>
              <a:ea typeface="Arial" panose="020B0604020202020204" pitchFamily="34" charset="0"/>
              <a:cs typeface="Times New Roman" panose="02020603050405020304" pitchFamily="18" charset="0"/>
            </a:endParaRPr>
          </a:p>
          <a:p>
            <a:pPr>
              <a:lnSpc>
                <a:spcPts val="1250"/>
              </a:lnSpc>
              <a:spcAft>
                <a:spcPts val="0"/>
              </a:spcAft>
            </a:pPr>
            <a:r>
              <a:rPr lang="da-DK" sz="800" dirty="0">
                <a:latin typeface="Arial" panose="020B0604020202020204" pitchFamily="34" charset="0"/>
                <a:ea typeface="Arial" panose="020B0604020202020204" pitchFamily="34" charset="0"/>
                <a:cs typeface="Arial" panose="020B0604020202020204" pitchFamily="34" charset="0"/>
              </a:rPr>
              <a:t>Indsatsen indebærer en egen betaling på samlet set [angiv beløb] kr., fordelt på [angiv delbeløb] kr.</a:t>
            </a:r>
            <a:endParaRPr lang="da-DK" sz="800" dirty="0">
              <a:latin typeface="Arial" panose="020B0604020202020204" pitchFamily="34" charset="0"/>
              <a:ea typeface="Arial" panose="020B0604020202020204" pitchFamily="34" charset="0"/>
              <a:cs typeface="Times New Roman" panose="02020603050405020304" pitchFamily="18" charset="0"/>
            </a:endParaRPr>
          </a:p>
          <a:p>
            <a:pPr marL="457200" indent="-457200">
              <a:lnSpc>
                <a:spcPts val="1250"/>
              </a:lnSpc>
              <a:spcAft>
                <a:spcPts val="0"/>
              </a:spcAft>
            </a:pPr>
            <a:r>
              <a:rPr lang="da-DK" sz="800" b="1" dirty="0">
                <a:solidFill>
                  <a:srgbClr val="A92A23"/>
                </a:solidFill>
                <a:latin typeface="Arial" panose="020B0604020202020204" pitchFamily="34" charset="0"/>
                <a:ea typeface="Times New Roman" panose="02020603050405020304" pitchFamily="18" charset="0"/>
                <a:cs typeface="Times New Roman" panose="02020603050405020304" pitchFamily="18" charset="0"/>
              </a:rPr>
              <a:t> </a:t>
            </a:r>
            <a:endParaRPr lang="da-DK" sz="800" b="1" dirty="0">
              <a:solidFill>
                <a:srgbClr val="A92A23"/>
              </a:solidFill>
              <a:latin typeface="Trebuchet MS" panose="020B0603020202020204" pitchFamily="34" charset="0"/>
              <a:ea typeface="Times New Roman" panose="02020603050405020304" pitchFamily="18" charset="0"/>
              <a:cs typeface="Times New Roman" panose="02020603050405020304" pitchFamily="18" charset="0"/>
            </a:endParaRPr>
          </a:p>
          <a:p>
            <a:pPr>
              <a:lnSpc>
                <a:spcPts val="1250"/>
              </a:lnSpc>
              <a:spcAft>
                <a:spcPts val="0"/>
              </a:spcAft>
            </a:pPr>
            <a:r>
              <a:rPr lang="da-DK" sz="800" b="1" dirty="0">
                <a:latin typeface="Arial" panose="020B0604020202020204" pitchFamily="34" charset="0"/>
                <a:ea typeface="Arial" panose="020B0604020202020204" pitchFamily="34" charset="0"/>
                <a:cs typeface="Times New Roman" panose="02020603050405020304" pitchFamily="18" charset="0"/>
              </a:rPr>
              <a:t>Retsregler og praksis</a:t>
            </a:r>
            <a:endParaRPr lang="da-DK" sz="800" dirty="0">
              <a:latin typeface="Arial" panose="020B0604020202020204" pitchFamily="34" charset="0"/>
              <a:ea typeface="Arial" panose="020B0604020202020204" pitchFamily="34" charset="0"/>
              <a:cs typeface="Times New Roman" panose="02020603050405020304" pitchFamily="18" charset="0"/>
            </a:endParaRPr>
          </a:p>
          <a:p>
            <a:pPr>
              <a:lnSpc>
                <a:spcPts val="1250"/>
              </a:lnSpc>
              <a:spcAft>
                <a:spcPts val="0"/>
              </a:spcAft>
            </a:pPr>
            <a:r>
              <a:rPr lang="da-DK" sz="800" dirty="0">
                <a:latin typeface="Arial" panose="020B0604020202020204" pitchFamily="34" charset="0"/>
                <a:ea typeface="Arial" panose="020B0604020202020204" pitchFamily="34" charset="0"/>
                <a:cs typeface="Arial" panose="020B0604020202020204" pitchFamily="34" charset="0"/>
              </a:rPr>
              <a:t>Din ansøgning er vurderet efter [angivelse af lovgivning, navn, dato, nummer, § og stk. og nr.]</a:t>
            </a:r>
            <a:endParaRPr lang="da-DK" sz="800" dirty="0">
              <a:latin typeface="Arial" panose="020B0604020202020204" pitchFamily="34" charset="0"/>
              <a:ea typeface="Arial" panose="020B0604020202020204" pitchFamily="34" charset="0"/>
              <a:cs typeface="Times New Roman" panose="02020603050405020304" pitchFamily="18" charset="0"/>
            </a:endParaRPr>
          </a:p>
          <a:p>
            <a:pPr marL="457200" indent="-457200">
              <a:lnSpc>
                <a:spcPts val="1250"/>
              </a:lnSpc>
              <a:spcAft>
                <a:spcPts val="0"/>
              </a:spcAft>
            </a:pPr>
            <a:r>
              <a:rPr lang="da-DK" sz="800" b="1" dirty="0">
                <a:solidFill>
                  <a:srgbClr val="A92A23"/>
                </a:solidFill>
                <a:latin typeface="Arial" panose="020B0604020202020204" pitchFamily="34" charset="0"/>
                <a:ea typeface="Times New Roman" panose="02020603050405020304" pitchFamily="18" charset="0"/>
                <a:cs typeface="Times New Roman" panose="02020603050405020304" pitchFamily="18" charset="0"/>
              </a:rPr>
              <a:t> </a:t>
            </a:r>
            <a:endParaRPr lang="da-DK" sz="800" b="1" dirty="0">
              <a:solidFill>
                <a:srgbClr val="A92A23"/>
              </a:solidFill>
              <a:latin typeface="Trebuchet MS" panose="020B0603020202020204" pitchFamily="34" charset="0"/>
              <a:ea typeface="Times New Roman" panose="02020603050405020304" pitchFamily="18" charset="0"/>
              <a:cs typeface="Times New Roman" panose="02020603050405020304" pitchFamily="18" charset="0"/>
            </a:endParaRPr>
          </a:p>
          <a:p>
            <a:pPr>
              <a:lnSpc>
                <a:spcPts val="1250"/>
              </a:lnSpc>
              <a:spcAft>
                <a:spcPts val="0"/>
              </a:spcAft>
            </a:pPr>
            <a:r>
              <a:rPr lang="da-DK" sz="800" b="1" dirty="0">
                <a:latin typeface="Arial" panose="020B0604020202020204" pitchFamily="34" charset="0"/>
                <a:ea typeface="Arial" panose="020B0604020202020204" pitchFamily="34" charset="0"/>
                <a:cs typeface="Times New Roman" panose="02020603050405020304" pitchFamily="18" charset="0"/>
              </a:rPr>
              <a:t>Klagevejledning</a:t>
            </a:r>
            <a:endParaRPr lang="da-DK" sz="800" dirty="0">
              <a:latin typeface="Arial" panose="020B0604020202020204" pitchFamily="34" charset="0"/>
              <a:ea typeface="Arial" panose="020B0604020202020204" pitchFamily="34" charset="0"/>
              <a:cs typeface="Times New Roman" panose="02020603050405020304" pitchFamily="18" charset="0"/>
            </a:endParaRPr>
          </a:p>
          <a:p>
            <a:pPr>
              <a:lnSpc>
                <a:spcPts val="1250"/>
              </a:lnSpc>
              <a:spcAft>
                <a:spcPts val="0"/>
              </a:spcAft>
            </a:pPr>
            <a:r>
              <a:rPr lang="da-DK" sz="800" dirty="0">
                <a:latin typeface="Arial" panose="020B0604020202020204" pitchFamily="34" charset="0"/>
                <a:ea typeface="Arial" panose="020B0604020202020204" pitchFamily="34" charset="0"/>
                <a:cs typeface="Arial" panose="020B0604020202020204" pitchFamily="34" charset="0"/>
              </a:rPr>
              <a:t>Hvis du er utilfreds med afgørelsen, har du mulighed for at klage inden for fire uger. Hvis du klager skriftligt skal klagen sendes til [angiv kommune] Kommune, [angiv adresse]. Du har også mulighed for at klage mundtligt til sagsbehandler [angiv navn på sagsbehandler] på tlf. [angiv sagsbehandlers eller afdelings tlf. nr.]. </a:t>
            </a:r>
            <a:endParaRPr lang="da-DK" sz="800" dirty="0">
              <a:latin typeface="Arial" panose="020B0604020202020204" pitchFamily="34" charset="0"/>
              <a:ea typeface="Arial" panose="020B0604020202020204" pitchFamily="34" charset="0"/>
              <a:cs typeface="Times New Roman" panose="02020603050405020304" pitchFamily="18" charset="0"/>
            </a:endParaRPr>
          </a:p>
          <a:p>
            <a:pPr>
              <a:lnSpc>
                <a:spcPts val="1250"/>
              </a:lnSpc>
              <a:spcAft>
                <a:spcPts val="0"/>
              </a:spcAft>
            </a:pPr>
            <a:r>
              <a:rPr lang="da-DK" sz="800" dirty="0">
                <a:latin typeface="Arial" panose="020B0604020202020204" pitchFamily="34" charset="0"/>
                <a:ea typeface="Arial" panose="020B0604020202020204" pitchFamily="34" charset="0"/>
                <a:cs typeface="Arial" panose="020B0604020202020204" pitchFamily="34" charset="0"/>
              </a:rPr>
              <a:t> </a:t>
            </a:r>
            <a:endParaRPr lang="da-DK" sz="800" dirty="0">
              <a:latin typeface="Arial" panose="020B0604020202020204" pitchFamily="34" charset="0"/>
              <a:ea typeface="Arial" panose="020B0604020202020204" pitchFamily="34" charset="0"/>
              <a:cs typeface="Times New Roman" panose="02020603050405020304" pitchFamily="18" charset="0"/>
            </a:endParaRPr>
          </a:p>
          <a:p>
            <a:pPr>
              <a:lnSpc>
                <a:spcPts val="1250"/>
              </a:lnSpc>
              <a:spcAft>
                <a:spcPts val="0"/>
              </a:spcAft>
            </a:pPr>
            <a:r>
              <a:rPr lang="da-DK" sz="800" dirty="0">
                <a:latin typeface="Arial" panose="020B0604020202020204" pitchFamily="34" charset="0"/>
                <a:ea typeface="Arial" panose="020B0604020202020204" pitchFamily="34" charset="0"/>
                <a:cs typeface="Arial" panose="020B0604020202020204" pitchFamily="34" charset="0"/>
              </a:rPr>
              <a:t>Når klagen er modtaget, vil afgørelsen blive vurderet igen. Hvis [angiv kommune] Kommune giver dig helt eller delvist medhold i din klage, vil du få besked inden for fire uger. Hvis [angiv kommune] kommune fastholder afgørelsen, vil din klage og sagens akter blive sendt til det </a:t>
            </a:r>
            <a:endParaRPr lang="da-DK" sz="800" dirty="0">
              <a:latin typeface="Arial" panose="020B0604020202020204" pitchFamily="34" charset="0"/>
              <a:ea typeface="Arial" panose="020B0604020202020204" pitchFamily="34" charset="0"/>
              <a:cs typeface="Times New Roman" panose="02020603050405020304" pitchFamily="18" charset="0"/>
            </a:endParaRPr>
          </a:p>
          <a:p>
            <a:pPr>
              <a:lnSpc>
                <a:spcPts val="1250"/>
              </a:lnSpc>
              <a:spcAft>
                <a:spcPts val="0"/>
              </a:spcAft>
            </a:pPr>
            <a:r>
              <a:rPr lang="da-DK" sz="800" dirty="0">
                <a:latin typeface="Arial" panose="020B0604020202020204" pitchFamily="34" charset="0"/>
                <a:ea typeface="Arial" panose="020B0604020202020204" pitchFamily="34" charset="0"/>
                <a:cs typeface="Arial" panose="020B0604020202020204" pitchFamily="34" charset="0"/>
              </a:rPr>
              <a:t>Ankestyrelsen inden for fire uger.</a:t>
            </a:r>
            <a:endParaRPr lang="da-DK" sz="800" dirty="0">
              <a:latin typeface="Arial" panose="020B0604020202020204" pitchFamily="34" charset="0"/>
              <a:ea typeface="Arial" panose="020B0604020202020204" pitchFamily="34" charset="0"/>
              <a:cs typeface="Times New Roman" panose="02020603050405020304" pitchFamily="18" charset="0"/>
            </a:endParaRPr>
          </a:p>
          <a:p>
            <a:pPr>
              <a:lnSpc>
                <a:spcPts val="1250"/>
              </a:lnSpc>
              <a:spcAft>
                <a:spcPts val="0"/>
              </a:spcAft>
            </a:pPr>
            <a:r>
              <a:rPr lang="da-DK" sz="800" dirty="0">
                <a:latin typeface="Arial" panose="020B0604020202020204" pitchFamily="34" charset="0"/>
                <a:ea typeface="Arial" panose="020B0604020202020204" pitchFamily="34" charset="0"/>
                <a:cs typeface="Arial" panose="020B0604020202020204" pitchFamily="34" charset="0"/>
              </a:rPr>
              <a:t> </a:t>
            </a:r>
            <a:endParaRPr lang="da-DK" sz="800" dirty="0">
              <a:latin typeface="Arial" panose="020B0604020202020204" pitchFamily="34" charset="0"/>
              <a:ea typeface="Arial" panose="020B0604020202020204" pitchFamily="34" charset="0"/>
              <a:cs typeface="Times New Roman" panose="02020603050405020304" pitchFamily="18" charset="0"/>
            </a:endParaRPr>
          </a:p>
          <a:p>
            <a:pPr>
              <a:lnSpc>
                <a:spcPts val="1250"/>
              </a:lnSpc>
              <a:spcAft>
                <a:spcPts val="0"/>
              </a:spcAft>
            </a:pPr>
            <a:r>
              <a:rPr lang="da-DK" sz="800" dirty="0">
                <a:latin typeface="Arial" panose="020B0604020202020204" pitchFamily="34" charset="0"/>
                <a:ea typeface="Arial" panose="020B0604020202020204" pitchFamily="34" charset="0"/>
                <a:cs typeface="Arial" panose="020B0604020202020204" pitchFamily="34" charset="0"/>
              </a:rPr>
              <a:t>Du kan læse mere om regler og praksis på området i vedlagte uddrag af Serviceloven og i kommunens kvalitetsstandarder, som du kan finde på kommunens hjemmeside [angiv hjemmeside]. </a:t>
            </a:r>
            <a:endParaRPr lang="da-DK" sz="800" dirty="0">
              <a:latin typeface="Arial" panose="020B0604020202020204" pitchFamily="34" charset="0"/>
              <a:ea typeface="Arial" panose="020B0604020202020204" pitchFamily="34" charset="0"/>
              <a:cs typeface="Times New Roman" panose="02020603050405020304" pitchFamily="18" charset="0"/>
            </a:endParaRPr>
          </a:p>
          <a:p>
            <a:pPr marL="457200" indent="-457200">
              <a:lnSpc>
                <a:spcPts val="1250"/>
              </a:lnSpc>
              <a:spcAft>
                <a:spcPts val="0"/>
              </a:spcAft>
            </a:pPr>
            <a:r>
              <a:rPr lang="da-DK" sz="800" b="1" dirty="0">
                <a:solidFill>
                  <a:srgbClr val="A92A23"/>
                </a:solidFill>
                <a:latin typeface="Arial" panose="020B0604020202020204" pitchFamily="34" charset="0"/>
                <a:ea typeface="Times New Roman" panose="02020603050405020304" pitchFamily="18" charset="0"/>
                <a:cs typeface="Times New Roman" panose="02020603050405020304" pitchFamily="18" charset="0"/>
              </a:rPr>
              <a:t> </a:t>
            </a:r>
            <a:endParaRPr lang="da-DK" sz="800" b="1" dirty="0">
              <a:solidFill>
                <a:srgbClr val="A92A23"/>
              </a:solidFill>
              <a:latin typeface="Trebuchet MS" panose="020B0603020202020204" pitchFamily="34" charset="0"/>
              <a:ea typeface="Times New Roman" panose="02020603050405020304" pitchFamily="18" charset="0"/>
              <a:cs typeface="Times New Roman" panose="02020603050405020304" pitchFamily="18" charset="0"/>
            </a:endParaRPr>
          </a:p>
          <a:p>
            <a:pPr>
              <a:lnSpc>
                <a:spcPts val="1250"/>
              </a:lnSpc>
              <a:spcAft>
                <a:spcPts val="0"/>
              </a:spcAft>
            </a:pPr>
            <a:r>
              <a:rPr lang="da-DK" sz="800" b="1" dirty="0">
                <a:latin typeface="Arial" panose="020B0604020202020204" pitchFamily="34" charset="0"/>
                <a:ea typeface="Arial" panose="020B0604020202020204" pitchFamily="34" charset="0"/>
                <a:cs typeface="Times New Roman" panose="02020603050405020304" pitchFamily="18" charset="0"/>
              </a:rPr>
              <a:t>Tvivlsspørgsmål</a:t>
            </a:r>
            <a:endParaRPr lang="da-DK" sz="800" dirty="0">
              <a:latin typeface="Arial" panose="020B0604020202020204" pitchFamily="34" charset="0"/>
              <a:ea typeface="Arial" panose="020B0604020202020204" pitchFamily="34" charset="0"/>
              <a:cs typeface="Times New Roman" panose="02020603050405020304" pitchFamily="18" charset="0"/>
            </a:endParaRPr>
          </a:p>
          <a:p>
            <a:pPr>
              <a:lnSpc>
                <a:spcPts val="1250"/>
              </a:lnSpc>
              <a:spcAft>
                <a:spcPts val="0"/>
              </a:spcAft>
            </a:pPr>
            <a:r>
              <a:rPr lang="da-DK" sz="800" dirty="0">
                <a:latin typeface="Arial" panose="020B0604020202020204" pitchFamily="34" charset="0"/>
                <a:ea typeface="Arial" panose="020B0604020202020204" pitchFamily="34" charset="0"/>
                <a:cs typeface="Arial" panose="020B0604020202020204" pitchFamily="34" charset="0"/>
              </a:rPr>
              <a:t>Hvis du har nogen spørgsmål, er du velkommen til at kontakte os.</a:t>
            </a:r>
            <a:endParaRPr lang="da-DK" sz="800" dirty="0">
              <a:latin typeface="Arial" panose="020B0604020202020204" pitchFamily="34" charset="0"/>
              <a:ea typeface="Arial" panose="020B0604020202020204" pitchFamily="34" charset="0"/>
              <a:cs typeface="Times New Roman" panose="02020603050405020304" pitchFamily="18" charset="0"/>
            </a:endParaRPr>
          </a:p>
          <a:p>
            <a:pPr>
              <a:lnSpc>
                <a:spcPts val="1250"/>
              </a:lnSpc>
              <a:spcAft>
                <a:spcPts val="0"/>
              </a:spcAft>
            </a:pPr>
            <a:r>
              <a:rPr lang="da-DK" sz="800" dirty="0">
                <a:latin typeface="Arial" panose="020B0604020202020204" pitchFamily="34" charset="0"/>
                <a:ea typeface="Arial" panose="020B0604020202020204" pitchFamily="34" charset="0"/>
                <a:cs typeface="Arial" panose="020B0604020202020204" pitchFamily="34" charset="0"/>
              </a:rPr>
              <a:t> </a:t>
            </a:r>
            <a:endParaRPr lang="da-DK" sz="800" dirty="0">
              <a:latin typeface="Arial" panose="020B0604020202020204" pitchFamily="34" charset="0"/>
              <a:ea typeface="Arial" panose="020B0604020202020204" pitchFamily="34" charset="0"/>
              <a:cs typeface="Times New Roman" panose="02020603050405020304" pitchFamily="18" charset="0"/>
            </a:endParaRPr>
          </a:p>
          <a:p>
            <a:pPr>
              <a:lnSpc>
                <a:spcPts val="1250"/>
              </a:lnSpc>
              <a:spcAft>
                <a:spcPts val="0"/>
              </a:spcAft>
            </a:pPr>
            <a:r>
              <a:rPr lang="da-DK" sz="800" dirty="0">
                <a:latin typeface="Arial" panose="020B0604020202020204" pitchFamily="34" charset="0"/>
                <a:ea typeface="Arial" panose="020B0604020202020204" pitchFamily="34" charset="0"/>
                <a:cs typeface="Arial" panose="020B0604020202020204" pitchFamily="34" charset="0"/>
              </a:rPr>
              <a:t>Med venlig hilsen</a:t>
            </a:r>
            <a:endParaRPr lang="da-DK" sz="800" dirty="0">
              <a:latin typeface="Arial" panose="020B0604020202020204" pitchFamily="34" charset="0"/>
              <a:ea typeface="Arial" panose="020B0604020202020204" pitchFamily="34" charset="0"/>
              <a:cs typeface="Times New Roman" panose="02020603050405020304" pitchFamily="18" charset="0"/>
            </a:endParaRPr>
          </a:p>
          <a:p>
            <a:pPr>
              <a:lnSpc>
                <a:spcPts val="1250"/>
              </a:lnSpc>
              <a:spcAft>
                <a:spcPts val="0"/>
              </a:spcAft>
            </a:pPr>
            <a:r>
              <a:rPr lang="da-DK" sz="800" dirty="0">
                <a:latin typeface="Arial" panose="020B0604020202020204" pitchFamily="34" charset="0"/>
                <a:ea typeface="Arial" panose="020B0604020202020204" pitchFamily="34" charset="0"/>
                <a:cs typeface="Arial" panose="020B0604020202020204" pitchFamily="34" charset="0"/>
              </a:rPr>
              <a:t>[Sagsbehandlers navn], [kommunens navn] Kommune</a:t>
            </a:r>
            <a:endParaRPr lang="da-DK" sz="800" dirty="0">
              <a:latin typeface="Arial" panose="020B0604020202020204" pitchFamily="34" charset="0"/>
              <a:ea typeface="Arial" panose="020B0604020202020204" pitchFamily="34" charset="0"/>
              <a:cs typeface="Times New Roman" panose="02020603050405020304" pitchFamily="18" charset="0"/>
            </a:endParaRPr>
          </a:p>
        </p:txBody>
      </p:sp>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130</a:t>
            </a:fld>
            <a:endParaRPr lang="da-DK" sz="1800" b="1" dirty="0">
              <a:solidFill>
                <a:srgbClr val="C00000"/>
              </a:solidFill>
            </a:endParaRPr>
          </a:p>
        </p:txBody>
      </p:sp>
      <p:sp>
        <p:nvSpPr>
          <p:cNvPr id="8" name="Tekstfelt 7"/>
          <p:cNvSpPr txBox="1"/>
          <p:nvPr/>
        </p:nvSpPr>
        <p:spPr>
          <a:xfrm>
            <a:off x="838198" y="1475399"/>
            <a:ext cx="3735824" cy="553998"/>
          </a:xfrm>
          <a:prstGeom prst="rect">
            <a:avLst/>
          </a:prstGeom>
          <a:noFill/>
        </p:spPr>
        <p:txBody>
          <a:bodyPr wrap="square" lIns="0" tIns="0" rIns="0" bIns="0" rtlCol="0">
            <a:spAutoFit/>
          </a:bodyPr>
          <a:lstStyle/>
          <a:p>
            <a:r>
              <a:rPr lang="da-DK" b="1" dirty="0">
                <a:latin typeface="Arial" panose="020B0604020202020204" pitchFamily="34" charset="0"/>
                <a:ea typeface="Arial" panose="020B0604020202020204" pitchFamily="34" charset="0"/>
                <a:cs typeface="Times New Roman" panose="02020603050405020304" pitchFamily="18" charset="0"/>
              </a:rPr>
              <a:t>Indsatsformål og opfølgning</a:t>
            </a:r>
            <a:endParaRPr lang="da-DK" dirty="0">
              <a:latin typeface="Arial" panose="020B0604020202020204" pitchFamily="34" charset="0"/>
              <a:ea typeface="Arial" panose="020B0604020202020204" pitchFamily="34" charset="0"/>
              <a:cs typeface="Times New Roman" panose="02020603050405020304" pitchFamily="18" charset="0"/>
            </a:endParaRPr>
          </a:p>
          <a:p>
            <a:endParaRPr lang="da-DK" dirty="0" smtClean="0"/>
          </a:p>
        </p:txBody>
      </p:sp>
      <p:sp>
        <p:nvSpPr>
          <p:cNvPr id="10" name="Tekstfelt 9"/>
          <p:cNvSpPr txBox="1"/>
          <p:nvPr/>
        </p:nvSpPr>
        <p:spPr>
          <a:xfrm>
            <a:off x="836933" y="2297191"/>
            <a:ext cx="1513235" cy="276999"/>
          </a:xfrm>
          <a:prstGeom prst="rect">
            <a:avLst/>
          </a:prstGeom>
          <a:noFill/>
        </p:spPr>
        <p:txBody>
          <a:bodyPr wrap="none" lIns="0" tIns="0" rIns="0" bIns="0" rtlCol="0">
            <a:spAutoFit/>
          </a:bodyPr>
          <a:lstStyle/>
          <a:p>
            <a:r>
              <a:rPr lang="da-DK" b="1" dirty="0" smtClean="0"/>
              <a:t>Egenbetaling </a:t>
            </a:r>
          </a:p>
        </p:txBody>
      </p:sp>
      <p:sp>
        <p:nvSpPr>
          <p:cNvPr id="11" name="Tekstfelt 10"/>
          <p:cNvSpPr txBox="1"/>
          <p:nvPr/>
        </p:nvSpPr>
        <p:spPr>
          <a:xfrm>
            <a:off x="836933" y="2811575"/>
            <a:ext cx="2377539" cy="276999"/>
          </a:xfrm>
          <a:prstGeom prst="rect">
            <a:avLst/>
          </a:prstGeom>
          <a:noFill/>
        </p:spPr>
        <p:txBody>
          <a:bodyPr wrap="square" lIns="0" tIns="0" rIns="0" bIns="0" rtlCol="0">
            <a:spAutoFit/>
          </a:bodyPr>
          <a:lstStyle/>
          <a:p>
            <a:r>
              <a:rPr lang="da-DK" b="1" dirty="0" smtClean="0"/>
              <a:t>Retsregler og praksis</a:t>
            </a:r>
          </a:p>
        </p:txBody>
      </p:sp>
      <p:sp>
        <p:nvSpPr>
          <p:cNvPr id="12" name="Tekstfelt 11"/>
          <p:cNvSpPr txBox="1"/>
          <p:nvPr/>
        </p:nvSpPr>
        <p:spPr>
          <a:xfrm>
            <a:off x="838198" y="3255379"/>
            <a:ext cx="2737522" cy="276999"/>
          </a:xfrm>
          <a:prstGeom prst="rect">
            <a:avLst/>
          </a:prstGeom>
          <a:noFill/>
        </p:spPr>
        <p:txBody>
          <a:bodyPr wrap="square" lIns="0" tIns="0" rIns="0" bIns="0" rtlCol="0">
            <a:spAutoFit/>
          </a:bodyPr>
          <a:lstStyle/>
          <a:p>
            <a:r>
              <a:rPr lang="da-DK" b="1" dirty="0" smtClean="0"/>
              <a:t>Klagevejledning </a:t>
            </a:r>
          </a:p>
        </p:txBody>
      </p:sp>
      <p:sp>
        <p:nvSpPr>
          <p:cNvPr id="14" name="Tekstfelt 13"/>
          <p:cNvSpPr txBox="1"/>
          <p:nvPr/>
        </p:nvSpPr>
        <p:spPr>
          <a:xfrm>
            <a:off x="836933" y="5406180"/>
            <a:ext cx="1867912" cy="276999"/>
          </a:xfrm>
          <a:prstGeom prst="rect">
            <a:avLst/>
          </a:prstGeom>
          <a:noFill/>
        </p:spPr>
        <p:txBody>
          <a:bodyPr wrap="square" lIns="0" tIns="0" rIns="0" bIns="0" rtlCol="0">
            <a:spAutoFit/>
          </a:bodyPr>
          <a:lstStyle/>
          <a:p>
            <a:r>
              <a:rPr lang="da-DK" b="1" dirty="0" smtClean="0"/>
              <a:t>Tvivlsspørgsmål </a:t>
            </a:r>
          </a:p>
        </p:txBody>
      </p:sp>
      <p:sp>
        <p:nvSpPr>
          <p:cNvPr id="17" name="Højrepil 16"/>
          <p:cNvSpPr/>
          <p:nvPr/>
        </p:nvSpPr>
        <p:spPr>
          <a:xfrm>
            <a:off x="3053369" y="2290155"/>
            <a:ext cx="2119734" cy="2520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sp>
        <p:nvSpPr>
          <p:cNvPr id="18" name="Højrepil 17"/>
          <p:cNvSpPr/>
          <p:nvPr/>
        </p:nvSpPr>
        <p:spPr>
          <a:xfrm>
            <a:off x="3048554" y="5431179"/>
            <a:ext cx="2119734" cy="2520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sp>
        <p:nvSpPr>
          <p:cNvPr id="19" name="Højrepil 18"/>
          <p:cNvSpPr/>
          <p:nvPr/>
        </p:nvSpPr>
        <p:spPr>
          <a:xfrm>
            <a:off x="3050515" y="3275140"/>
            <a:ext cx="2119734" cy="2520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sp>
        <p:nvSpPr>
          <p:cNvPr id="20" name="Højrepil 19"/>
          <p:cNvSpPr/>
          <p:nvPr/>
        </p:nvSpPr>
        <p:spPr>
          <a:xfrm>
            <a:off x="3296314" y="2801232"/>
            <a:ext cx="1873935" cy="2520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sp>
        <p:nvSpPr>
          <p:cNvPr id="21" name="Højrepil 20"/>
          <p:cNvSpPr/>
          <p:nvPr/>
        </p:nvSpPr>
        <p:spPr>
          <a:xfrm>
            <a:off x="3979756" y="1489491"/>
            <a:ext cx="1188532" cy="2520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grpSp>
        <p:nvGrpSpPr>
          <p:cNvPr id="22" name="Group 5"/>
          <p:cNvGrpSpPr>
            <a:grpSpLocks/>
          </p:cNvGrpSpPr>
          <p:nvPr/>
        </p:nvGrpSpPr>
        <p:grpSpPr bwMode="auto">
          <a:xfrm>
            <a:off x="845992" y="360000"/>
            <a:ext cx="577282" cy="612425"/>
            <a:chOff x="2940" y="-365"/>
            <a:chExt cx="977" cy="979"/>
          </a:xfrm>
        </p:grpSpPr>
        <p:sp>
          <p:nvSpPr>
            <p:cNvPr id="23"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6823740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131</a:t>
            </a:fld>
            <a:endParaRPr lang="da-DK" dirty="0"/>
          </a:p>
        </p:txBody>
      </p:sp>
      <p:sp>
        <p:nvSpPr>
          <p:cNvPr id="6" name="Titel 5"/>
          <p:cNvSpPr>
            <a:spLocks noGrp="1"/>
          </p:cNvSpPr>
          <p:nvPr>
            <p:ph type="title"/>
          </p:nvPr>
        </p:nvSpPr>
        <p:spPr>
          <a:xfrm>
            <a:off x="838198" y="360000"/>
            <a:ext cx="10515601" cy="612000"/>
          </a:xfrm>
          <a:solidFill>
            <a:srgbClr val="5F8877"/>
          </a:solidFill>
        </p:spPr>
        <p:txBody>
          <a:bodyPr/>
          <a:lstStyle/>
          <a:p>
            <a:r>
              <a:rPr lang="da-DK" dirty="0" smtClean="0">
                <a:solidFill>
                  <a:schemeClr val="bg1"/>
                </a:solidFill>
              </a:rPr>
              <a:t>	Bekræftelse af målgruppe</a:t>
            </a:r>
            <a:endParaRPr lang="da-DK" dirty="0">
              <a:solidFill>
                <a:schemeClr val="bg1"/>
              </a:solidFill>
            </a:endParaRPr>
          </a:p>
        </p:txBody>
      </p:sp>
      <p:graphicFrame>
        <p:nvGraphicFramePr>
          <p:cNvPr id="8" name="Tabel 7"/>
          <p:cNvGraphicFramePr>
            <a:graphicFrameLocks noGrp="1"/>
          </p:cNvGraphicFramePr>
          <p:nvPr>
            <p:extLst>
              <p:ext uri="{D42A27DB-BD31-4B8C-83A1-F6EECF244321}">
                <p14:modId xmlns:p14="http://schemas.microsoft.com/office/powerpoint/2010/main" val="719893456"/>
              </p:ext>
            </p:extLst>
          </p:nvPr>
        </p:nvGraphicFramePr>
        <p:xfrm>
          <a:off x="838198" y="1628800"/>
          <a:ext cx="10491189" cy="3545840"/>
        </p:xfrm>
        <a:graphic>
          <a:graphicData uri="http://schemas.openxmlformats.org/drawingml/2006/table">
            <a:tbl>
              <a:tblPr firstRow="1" firstCol="1" lastRow="1" lastCol="1" bandRow="1" bandCol="1"/>
              <a:tblGrid>
                <a:gridCol w="4897762">
                  <a:extLst>
                    <a:ext uri="{9D8B030D-6E8A-4147-A177-3AD203B41FA5}">
                      <a16:colId xmlns:a16="http://schemas.microsoft.com/office/drawing/2014/main" val="423423349"/>
                    </a:ext>
                  </a:extLst>
                </a:gridCol>
                <a:gridCol w="5593427">
                  <a:extLst>
                    <a:ext uri="{9D8B030D-6E8A-4147-A177-3AD203B41FA5}">
                      <a16:colId xmlns:a16="http://schemas.microsoft.com/office/drawing/2014/main" val="2559411279"/>
                    </a:ext>
                  </a:extLst>
                </a:gridCol>
              </a:tblGrid>
              <a:tr h="565785">
                <a:tc>
                  <a:txBody>
                    <a:bodyPr/>
                    <a:lstStyle/>
                    <a:p>
                      <a:pPr marL="69850" algn="l">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primære målgruppe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475"/>
                        </a:spcBef>
                        <a:spcAft>
                          <a:spcPts val="0"/>
                        </a:spcAft>
                      </a:pPr>
                      <a:r>
                        <a:rPr lang="da-DK" sz="1800" b="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(angivelse af én </a:t>
                      </a:r>
                      <a:r>
                        <a:rPr lang="da-DK" sz="1800" b="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primær målgruppe</a:t>
                      </a:r>
                      <a:r>
                        <a:rPr lang="da-DK" sz="1800" b="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som er relevant </a:t>
                      </a:r>
                      <a:r>
                        <a:rPr lang="da-DK" sz="1800" b="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for den </a:t>
                      </a:r>
                      <a:r>
                        <a:rPr lang="da-DK" sz="1800" b="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aktuelle sag)</a:t>
                      </a:r>
                      <a:endParaRPr lang="da-DK" sz="1800" b="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FUNKTIONSNEDSÆTTELSE</a:t>
                      </a:r>
                    </a:p>
                    <a:p>
                      <a:pPr marL="70485" algn="l">
                        <a:spcBef>
                          <a:spcPts val="165"/>
                        </a:spcBef>
                        <a:spcAft>
                          <a:spcPts val="0"/>
                        </a:spcAft>
                      </a:pP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Fysisk funktionsnedsættelse</a:t>
                      </a:r>
                    </a:p>
                    <a:p>
                      <a:pPr marL="70485" algn="l">
                        <a:spcBef>
                          <a:spcPts val="165"/>
                        </a:spcBef>
                        <a:spcAft>
                          <a:spcPts val="0"/>
                        </a:spcAft>
                      </a:pPr>
                      <a:r>
                        <a:rPr lang="da-DK" sz="1800" i="1" dirty="0" smtClean="0">
                          <a:effectLst/>
                          <a:latin typeface="Arial" panose="020B0604020202020204" pitchFamily="34" charset="0"/>
                          <a:ea typeface="Arial" panose="020B0604020202020204" pitchFamily="34" charset="0"/>
                          <a:cs typeface="Times New Roman" panose="02020603050405020304" pitchFamily="18" charset="0"/>
                        </a:rPr>
                        <a:t>Døvblindhed</a:t>
                      </a:r>
                    </a:p>
                    <a:p>
                      <a:pPr marL="413385" lvl="1"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Medfødt døvblindhed</a:t>
                      </a:r>
                    </a:p>
                    <a:p>
                      <a:pPr marL="413385" lvl="1"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Erhvervet døvblindhed</a:t>
                      </a:r>
                    </a:p>
                    <a:p>
                      <a:pPr marL="413385" lvl="1"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718698403"/>
                  </a:ext>
                </a:extLst>
              </a:tr>
              <a:tr h="565785">
                <a:tc>
                  <a:txBody>
                    <a:bodyPr/>
                    <a:lstStyle/>
                    <a:p>
                      <a:pPr marL="69850" algn="l">
                        <a:spcBef>
                          <a:spcPts val="510"/>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øvrige målgrupper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b="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(angivelse af øvrige </a:t>
                      </a:r>
                      <a:r>
                        <a:rPr lang="da-DK" sz="1800" b="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målgrupper, som </a:t>
                      </a:r>
                      <a:r>
                        <a:rPr lang="da-DK" sz="1800" b="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er relevante for den </a:t>
                      </a:r>
                      <a:r>
                        <a:rPr lang="da-DK" sz="1800" b="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aktuelle sag</a:t>
                      </a:r>
                      <a:r>
                        <a:rPr lang="da-DK" sz="1800" b="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t>
                      </a:r>
                      <a:endParaRPr lang="da-DK" sz="1800" b="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FUNKTIONSNEDSÆTTELSE</a:t>
                      </a:r>
                    </a:p>
                    <a:p>
                      <a:pPr marL="70485" algn="l">
                        <a:spcBef>
                          <a:spcPts val="165"/>
                        </a:spcBef>
                        <a:spcAft>
                          <a:spcPts val="0"/>
                        </a:spcAft>
                      </a:pP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Fysisk funktionsnedsættelse</a:t>
                      </a:r>
                    </a:p>
                    <a:p>
                      <a:pPr marL="70485" algn="l">
                        <a:spcBef>
                          <a:spcPts val="165"/>
                        </a:spcBef>
                        <a:spcAft>
                          <a:spcPts val="0"/>
                        </a:spcAft>
                      </a:pPr>
                      <a:r>
                        <a:rPr lang="da-DK" sz="1800" i="1" dirty="0" smtClean="0">
                          <a:effectLst/>
                          <a:latin typeface="Arial" panose="020B0604020202020204" pitchFamily="34" charset="0"/>
                          <a:ea typeface="Arial" panose="020B0604020202020204" pitchFamily="34" charset="0"/>
                          <a:cs typeface="Times New Roman" panose="02020603050405020304" pitchFamily="18" charset="0"/>
                        </a:rPr>
                        <a:t>Døvblindhed</a:t>
                      </a:r>
                    </a:p>
                    <a:p>
                      <a:pPr marL="413385" lvl="1"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Medfødt døvblindhed</a:t>
                      </a:r>
                    </a:p>
                    <a:p>
                      <a:pPr marL="413385" lvl="1"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Erhvervet døvblindhed</a:t>
                      </a:r>
                    </a:p>
                    <a:p>
                      <a:pPr marL="413385" lvl="1"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439473164"/>
                  </a:ext>
                </a:extLst>
              </a:tr>
            </a:tbl>
          </a:graphicData>
        </a:graphic>
      </p:graphicFrame>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131</a:t>
            </a:fld>
            <a:endParaRPr lang="da-DK" sz="1800" b="1" dirty="0">
              <a:solidFill>
                <a:srgbClr val="C00000"/>
              </a:solidFill>
            </a:endParaRPr>
          </a:p>
        </p:txBody>
      </p:sp>
      <p:grpSp>
        <p:nvGrpSpPr>
          <p:cNvPr id="10" name="Group 5"/>
          <p:cNvGrpSpPr>
            <a:grpSpLocks/>
          </p:cNvGrpSpPr>
          <p:nvPr/>
        </p:nvGrpSpPr>
        <p:grpSpPr bwMode="auto">
          <a:xfrm>
            <a:off x="845992" y="360000"/>
            <a:ext cx="577282" cy="612425"/>
            <a:chOff x="2940" y="-365"/>
            <a:chExt cx="977" cy="979"/>
          </a:xfrm>
        </p:grpSpPr>
        <p:sp>
          <p:nvSpPr>
            <p:cNvPr id="11"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67206370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billede 9"/>
          <p:cNvPicPr>
            <a:picLocks noChangeAspect="1"/>
          </p:cNvPicPr>
          <p:nvPr/>
        </p:nvPicPr>
        <p:blipFill rotWithShape="1">
          <a:blip r:embed="rId3"/>
          <a:srcRect l="13776" t="1289" r="-159"/>
          <a:stretch/>
        </p:blipFill>
        <p:spPr>
          <a:xfrm>
            <a:off x="0" y="-5518"/>
            <a:ext cx="12226957" cy="6885384"/>
          </a:xfrm>
          <a:prstGeom prst="rect">
            <a:avLst/>
          </a:prstGeom>
        </p:spPr>
      </p:pic>
      <p:sp>
        <p:nvSpPr>
          <p:cNvPr id="2" name="Pladsholder til tekst 1"/>
          <p:cNvSpPr>
            <a:spLocks noGrp="1"/>
          </p:cNvSpPr>
          <p:nvPr>
            <p:ph type="body" sz="quarter" idx="13"/>
          </p:nvPr>
        </p:nvSpPr>
        <p:spPr>
          <a:xfrm>
            <a:off x="838197" y="2204865"/>
            <a:ext cx="4680000" cy="3672061"/>
          </a:xfrm>
          <a:solidFill>
            <a:srgbClr val="EBE0D7"/>
          </a:solidFill>
        </p:spPr>
        <p:txBody>
          <a:bodyPr>
            <a:normAutofit fontScale="92500" lnSpcReduction="10000"/>
          </a:bodyPr>
          <a:lstStyle/>
          <a:p>
            <a:pPr marL="0" indent="0">
              <a:buNone/>
            </a:pPr>
            <a:r>
              <a:rPr lang="da-DK" b="1" dirty="0" smtClean="0"/>
              <a:t>Redskaber</a:t>
            </a:r>
          </a:p>
          <a:p>
            <a:pPr>
              <a:buFont typeface="Arial" panose="020B0604020202020204" pitchFamily="34" charset="0"/>
              <a:buChar char="»"/>
            </a:pPr>
            <a:r>
              <a:rPr lang="da-DK" dirty="0" smtClean="0"/>
              <a:t>Bestilling</a:t>
            </a:r>
          </a:p>
          <a:p>
            <a:pPr marL="0" indent="0">
              <a:buNone/>
            </a:pPr>
            <a:r>
              <a:rPr lang="da-DK" b="1" dirty="0"/>
              <a:t>Formål</a:t>
            </a:r>
            <a:r>
              <a:rPr lang="da-DK" dirty="0"/>
              <a:t> </a:t>
            </a:r>
          </a:p>
          <a:p>
            <a:pPr>
              <a:buFont typeface="Arial" panose="020B0604020202020204" pitchFamily="34" charset="0"/>
              <a:buChar char="»"/>
            </a:pPr>
            <a:r>
              <a:rPr lang="da-DK" dirty="0" smtClean="0"/>
              <a:t>At </a:t>
            </a:r>
            <a:r>
              <a:rPr lang="da-DK" dirty="0"/>
              <a:t>bestille den </a:t>
            </a:r>
            <a:r>
              <a:rPr lang="da-DK" dirty="0" smtClean="0"/>
              <a:t>indsats, </a:t>
            </a:r>
            <a:r>
              <a:rPr lang="da-DK" dirty="0"/>
              <a:t>der skal leveres til </a:t>
            </a:r>
            <a:r>
              <a:rPr lang="da-DK" dirty="0" smtClean="0"/>
              <a:t>borgeren</a:t>
            </a:r>
          </a:p>
          <a:p>
            <a:pPr>
              <a:buFont typeface="Arial" panose="020B0604020202020204" pitchFamily="34" charset="0"/>
              <a:buChar char="»"/>
            </a:pPr>
            <a:r>
              <a:rPr lang="da-DK" dirty="0" smtClean="0"/>
              <a:t>At formidle de oplysninger, som er nødvendige, for at udfører kan levere indsatsen </a:t>
            </a:r>
          </a:p>
          <a:p>
            <a:pPr>
              <a:buFont typeface="Arial" panose="020B0604020202020204" pitchFamily="34" charset="0"/>
              <a:buChar char="»"/>
            </a:pPr>
            <a:r>
              <a:rPr lang="da-DK" dirty="0" smtClean="0"/>
              <a:t>At registrere oplysninger vedrørende målgruppe, tilbud og ydelser </a:t>
            </a:r>
            <a:endParaRPr lang="da-DK" dirty="0"/>
          </a:p>
          <a:p>
            <a:pPr marL="0" indent="0">
              <a:buNone/>
            </a:pPr>
            <a:endParaRPr lang="da-DK" dirty="0" smtClean="0"/>
          </a:p>
          <a:p>
            <a:pPr marL="0" indent="0">
              <a:buNone/>
            </a:pPr>
            <a:r>
              <a:rPr lang="da-DK" dirty="0" smtClean="0"/>
              <a:t> </a:t>
            </a:r>
          </a:p>
          <a:p>
            <a:pPr marL="0" indent="0">
              <a:buNone/>
            </a:pPr>
            <a:endParaRPr lang="da-DK" dirty="0"/>
          </a:p>
          <a:p>
            <a:pPr>
              <a:buFont typeface="Arial" panose="020B0604020202020204" pitchFamily="34" charset="0"/>
              <a:buChar char="»"/>
            </a:pPr>
            <a:endParaRPr lang="da-DK" dirty="0"/>
          </a:p>
        </p:txBody>
      </p:sp>
      <p:sp>
        <p:nvSpPr>
          <p:cNvPr id="4" name="Pladsholder til sidefod 3"/>
          <p:cNvSpPr>
            <a:spLocks noGrp="1"/>
          </p:cNvSpPr>
          <p:nvPr>
            <p:ph type="ftr" sz="quarter" idx="15"/>
          </p:nvPr>
        </p:nvSpPr>
        <p:spPr/>
        <p:txBody>
          <a:bodyPr/>
          <a:lstStyle/>
          <a:p>
            <a:r>
              <a:rPr lang="da-DK" smtClean="0"/>
              <a:t>Voksenudredningsmetoden version 2.0</a:t>
            </a:r>
            <a:endParaRPr lang="da-DK" dirty="0"/>
          </a:p>
        </p:txBody>
      </p:sp>
      <p:sp>
        <p:nvSpPr>
          <p:cNvPr id="7" name="Titel 6"/>
          <p:cNvSpPr>
            <a:spLocks noGrp="1"/>
          </p:cNvSpPr>
          <p:nvPr>
            <p:ph type="title"/>
          </p:nvPr>
        </p:nvSpPr>
        <p:spPr>
          <a:xfrm>
            <a:off x="838199" y="945071"/>
            <a:ext cx="4680000" cy="1152000"/>
          </a:xfrm>
          <a:solidFill>
            <a:srgbClr val="005171"/>
          </a:solidFill>
        </p:spPr>
        <p:txBody>
          <a:bodyPr/>
          <a:lstStyle/>
          <a:p>
            <a:r>
              <a:rPr lang="da-DK" sz="4000" b="0" dirty="0">
                <a:solidFill>
                  <a:schemeClr val="bg1"/>
                </a:solidFill>
                <a:latin typeface="Trebuchet MS" panose="020B0603020202020204" pitchFamily="34" charset="0"/>
              </a:rPr>
              <a:t>Fase:</a:t>
            </a:r>
            <a:br>
              <a:rPr lang="da-DK" sz="4000" b="0" dirty="0">
                <a:solidFill>
                  <a:schemeClr val="bg1"/>
                </a:solidFill>
                <a:latin typeface="Trebuchet MS" panose="020B0603020202020204" pitchFamily="34" charset="0"/>
              </a:rPr>
            </a:br>
            <a:r>
              <a:rPr lang="da-DK" sz="4000" b="0" i="1" dirty="0">
                <a:solidFill>
                  <a:schemeClr val="bg1"/>
                </a:solidFill>
                <a:latin typeface="Trebuchet MS" panose="020B0603020202020204" pitchFamily="34" charset="0"/>
              </a:rPr>
              <a:t>Bestilling</a:t>
            </a:r>
          </a:p>
        </p:txBody>
      </p:sp>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132</a:t>
            </a:fld>
            <a:endParaRPr lang="da-DK" sz="1800" b="1" dirty="0">
              <a:solidFill>
                <a:srgbClr val="C00000"/>
              </a:solidFill>
            </a:endParaRPr>
          </a:p>
        </p:txBody>
      </p:sp>
    </p:spTree>
    <p:extLst>
      <p:ext uri="{BB962C8B-B14F-4D97-AF65-F5344CB8AC3E}">
        <p14:creationId xmlns:p14="http://schemas.microsoft.com/office/powerpoint/2010/main" val="419994577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340769"/>
            <a:ext cx="10515601" cy="4536158"/>
          </a:xfrm>
        </p:spPr>
        <p:txBody>
          <a:bodyPr>
            <a:normAutofit/>
          </a:bodyPr>
          <a:lstStyle/>
          <a:p>
            <a:pPr marL="0" indent="0">
              <a:buNone/>
            </a:pPr>
            <a:r>
              <a:rPr lang="da-DK" b="1" dirty="0" smtClean="0"/>
              <a:t>Socialstyrelsen</a:t>
            </a:r>
            <a:endParaRPr lang="da-DK" b="1" dirty="0"/>
          </a:p>
          <a:p>
            <a:pPr marL="171450" indent="-171450"/>
            <a:r>
              <a:rPr lang="da-DK" dirty="0"/>
              <a:t>Metodehåndbog (VUM 2.0) </a:t>
            </a:r>
            <a:r>
              <a:rPr lang="da-DK" u="sng" dirty="0">
                <a:hlinkClick r:id="rId2"/>
              </a:rPr>
              <a:t>Voksenudredningsmetoden version 2.0 – Inklusiv Fælles Faglige Begreber. Metodehåndbog.</a:t>
            </a:r>
            <a:r>
              <a:rPr lang="da-DK" b="1" dirty="0"/>
              <a:t> </a:t>
            </a:r>
            <a:r>
              <a:rPr lang="da-DK" dirty="0"/>
              <a:t>side 144-165</a:t>
            </a:r>
          </a:p>
          <a:p>
            <a:pPr marL="0" indent="0">
              <a:buNone/>
            </a:pPr>
            <a:endParaRPr lang="da-DK" b="1" dirty="0" smtClean="0"/>
          </a:p>
          <a:p>
            <a:pPr marL="0" indent="0">
              <a:buNone/>
            </a:pPr>
            <a:r>
              <a:rPr lang="da-DK" b="1" dirty="0" smtClean="0"/>
              <a:t>KL</a:t>
            </a:r>
            <a:endParaRPr lang="da-DK" b="1" dirty="0"/>
          </a:p>
          <a:p>
            <a:pPr marL="171450" lvl="0" indent="-171450" defTabSz="914400">
              <a:spcBef>
                <a:spcPts val="0"/>
              </a:spcBef>
              <a:defRPr/>
            </a:pPr>
            <a:r>
              <a:rPr lang="da-DK" dirty="0"/>
              <a:t>Guide til FFB </a:t>
            </a:r>
            <a:r>
              <a:rPr lang="da-DK" u="sng" dirty="0">
                <a:hlinkClick r:id="rId3"/>
              </a:rPr>
              <a:t>Fælles Faglige Begreber. Guide til FFB V.I.20</a:t>
            </a:r>
            <a:r>
              <a:rPr lang="da-DK" u="sng" dirty="0"/>
              <a:t> </a:t>
            </a:r>
            <a:r>
              <a:rPr lang="da-DK" dirty="0"/>
              <a:t>side 32-37</a:t>
            </a:r>
          </a:p>
          <a:p>
            <a:pPr marL="171450" indent="-171450"/>
            <a:r>
              <a:rPr lang="da-DK" dirty="0"/>
              <a:t>Indsatskatalog (FFB) </a:t>
            </a:r>
            <a:r>
              <a:rPr lang="da-DK" u="sng" dirty="0">
                <a:hlinkClick r:id="rId4"/>
              </a:rPr>
              <a:t>Fælleskommunalt indsatskatalog version 2.0</a:t>
            </a:r>
            <a:r>
              <a:rPr lang="da-DK" dirty="0"/>
              <a:t> </a:t>
            </a:r>
          </a:p>
          <a:p>
            <a:pPr marL="171450" indent="-171450"/>
            <a:r>
              <a:rPr lang="da-DK" dirty="0"/>
              <a:t>Guide til det fælleskommunale indsatskatalog</a:t>
            </a:r>
          </a:p>
          <a:p>
            <a:pPr marL="0" indent="0">
              <a:buNone/>
            </a:pPr>
            <a:endParaRPr lang="da-DK"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133</a:t>
            </a:fld>
            <a:endParaRPr lang="da-DK" dirty="0"/>
          </a:p>
        </p:txBody>
      </p:sp>
      <p:sp>
        <p:nvSpPr>
          <p:cNvPr id="6" name="Titel 5"/>
          <p:cNvSpPr>
            <a:spLocks noGrp="1"/>
          </p:cNvSpPr>
          <p:nvPr>
            <p:ph type="title"/>
          </p:nvPr>
        </p:nvSpPr>
        <p:spPr/>
        <p:txBody>
          <a:bodyPr/>
          <a:lstStyle/>
          <a:p>
            <a:r>
              <a:rPr lang="da-DK" dirty="0"/>
              <a:t>Relevante materialer til denne fase</a:t>
            </a:r>
            <a:br>
              <a:rPr lang="da-DK" dirty="0"/>
            </a:br>
            <a:endParaRPr lang="da-DK" dirty="0"/>
          </a:p>
        </p:txBody>
      </p:sp>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133</a:t>
            </a:fld>
            <a:endParaRPr lang="da-DK" sz="1800" b="1" dirty="0">
              <a:solidFill>
                <a:srgbClr val="C00000"/>
              </a:solidFill>
            </a:endParaRPr>
          </a:p>
        </p:txBody>
      </p:sp>
    </p:spTree>
    <p:extLst>
      <p:ext uri="{BB962C8B-B14F-4D97-AF65-F5344CB8AC3E}">
        <p14:creationId xmlns:p14="http://schemas.microsoft.com/office/powerpoint/2010/main" val="330921477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797777"/>
                </a:solidFill>
                <a:effectLst/>
                <a:uLnTx/>
                <a:uFillTx/>
                <a:latin typeface="Arial" panose="020B0604020202020204"/>
                <a:ea typeface="+mn-ea"/>
                <a:cs typeface="+mn-cs"/>
              </a:rPr>
              <a:t>Voksenudredningsmetoden version 2.0</a:t>
            </a:r>
            <a:endParaRPr kumimoji="0" lang="da-DK" sz="900" b="0" i="0" u="none" strike="noStrike" kern="1200" cap="none" spc="0" normalizeH="0" baseline="0" noProof="0" dirty="0">
              <a:ln>
                <a:noFill/>
              </a:ln>
              <a:solidFill>
                <a:srgbClr val="797777"/>
              </a:solidFill>
              <a:effectLst/>
              <a:uLnTx/>
              <a:uFillTx/>
              <a:latin typeface="Arial" panose="020B0604020202020204"/>
              <a:ea typeface="+mn-ea"/>
              <a:cs typeface="+mn-cs"/>
            </a:endParaRPr>
          </a:p>
        </p:txBody>
      </p:sp>
      <p:sp>
        <p:nvSpPr>
          <p:cNvPr id="4" name="Pladsholder til slidenummer 3"/>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DB2EE-0873-4EBD-BD17-6A767A2B9A33}" type="slidenum">
              <a:rPr kumimoji="0" lang="da-DK" sz="9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da-DK" sz="9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Titel 5"/>
          <p:cNvSpPr>
            <a:spLocks noGrp="1"/>
          </p:cNvSpPr>
          <p:nvPr>
            <p:ph type="title"/>
          </p:nvPr>
        </p:nvSpPr>
        <p:spPr>
          <a:xfrm>
            <a:off x="808704" y="360000"/>
            <a:ext cx="10515600" cy="612000"/>
          </a:xfrm>
        </p:spPr>
        <p:txBody>
          <a:bodyPr/>
          <a:lstStyle/>
          <a:p>
            <a:r>
              <a:rPr lang="da-DK" dirty="0"/>
              <a:t>Faser og redskaber i VUM </a:t>
            </a:r>
          </a:p>
        </p:txBody>
      </p:sp>
      <p:pic>
        <p:nvPicPr>
          <p:cNvPr id="2" name="Billede 1"/>
          <p:cNvPicPr>
            <a:picLocks noChangeAspect="1"/>
          </p:cNvPicPr>
          <p:nvPr/>
        </p:nvPicPr>
        <p:blipFill>
          <a:blip r:embed="rId3"/>
          <a:stretch>
            <a:fillRect/>
          </a:stretch>
        </p:blipFill>
        <p:spPr>
          <a:xfrm>
            <a:off x="838200" y="1440000"/>
            <a:ext cx="10515600" cy="4454790"/>
          </a:xfrm>
          <a:prstGeom prst="rect">
            <a:avLst/>
          </a:prstGeom>
        </p:spPr>
      </p:pic>
      <p:sp>
        <p:nvSpPr>
          <p:cNvPr id="7" name="Ellipse 6"/>
          <p:cNvSpPr/>
          <p:nvPr/>
        </p:nvSpPr>
        <p:spPr>
          <a:xfrm>
            <a:off x="6816080" y="1348142"/>
            <a:ext cx="2016224" cy="34920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134</a:t>
            </a:fld>
            <a:endParaRPr lang="da-DK" sz="1800" b="1" dirty="0">
              <a:solidFill>
                <a:srgbClr val="C00000"/>
              </a:solidFill>
            </a:endParaRPr>
          </a:p>
        </p:txBody>
      </p:sp>
    </p:spTree>
    <p:extLst>
      <p:ext uri="{BB962C8B-B14F-4D97-AF65-F5344CB8AC3E}">
        <p14:creationId xmlns:p14="http://schemas.microsoft.com/office/powerpoint/2010/main" val="184148038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412777"/>
            <a:ext cx="10515601" cy="4464150"/>
          </a:xfrm>
        </p:spPr>
        <p:txBody>
          <a:bodyPr>
            <a:normAutofit/>
          </a:bodyPr>
          <a:lstStyle/>
          <a:p>
            <a:r>
              <a:rPr lang="da-DK" sz="2400" b="1" dirty="0" smtClean="0"/>
              <a:t>Bestillingen indeholder primært indtastningsfelter og oplysninger, som er registreret i de tidligere redskaber.</a:t>
            </a:r>
          </a:p>
          <a:p>
            <a:endParaRPr lang="da-DK" sz="2400" b="1" dirty="0" smtClean="0"/>
          </a:p>
          <a:p>
            <a:r>
              <a:rPr lang="da-DK" sz="2400" b="1" dirty="0" smtClean="0"/>
              <a:t>Nye indtastningsfelter, som ikke er fra de tidligere faser:</a:t>
            </a:r>
          </a:p>
          <a:p>
            <a:pPr lvl="1"/>
            <a:r>
              <a:rPr lang="da-DK" sz="2400" dirty="0"/>
              <a:t>Vedhæftede </a:t>
            </a:r>
            <a:r>
              <a:rPr lang="da-DK" sz="2400" dirty="0" smtClean="0"/>
              <a:t>dokumenter</a:t>
            </a:r>
          </a:p>
          <a:p>
            <a:pPr lvl="2"/>
            <a:r>
              <a:rPr lang="da-DK" sz="2400" dirty="0" smtClean="0"/>
              <a:t>Giver mulighed for at beskrive de dokumenter, der er vedhæftet bestillingen. </a:t>
            </a:r>
            <a:endParaRPr lang="da-DK" sz="2400" dirty="0"/>
          </a:p>
          <a:p>
            <a:endParaRPr lang="da-DK" dirty="0" smtClean="0"/>
          </a:p>
          <a:p>
            <a:endParaRPr lang="da-DK"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135</a:t>
            </a:fld>
            <a:endParaRPr lang="da-DK" dirty="0"/>
          </a:p>
        </p:txBody>
      </p:sp>
      <p:sp>
        <p:nvSpPr>
          <p:cNvPr id="6" name="Titel 5"/>
          <p:cNvSpPr>
            <a:spLocks noGrp="1"/>
          </p:cNvSpPr>
          <p:nvPr>
            <p:ph type="title"/>
          </p:nvPr>
        </p:nvSpPr>
        <p:spPr>
          <a:xfrm>
            <a:off x="838198" y="360000"/>
            <a:ext cx="10515601" cy="612000"/>
          </a:xfrm>
          <a:solidFill>
            <a:srgbClr val="005171"/>
          </a:solidFill>
        </p:spPr>
        <p:txBody>
          <a:bodyPr/>
          <a:lstStyle/>
          <a:p>
            <a:r>
              <a:rPr lang="da-DK" dirty="0" smtClean="0">
                <a:solidFill>
                  <a:schemeClr val="bg1"/>
                </a:solidFill>
              </a:rPr>
              <a:t>Hvad er nyt i </a:t>
            </a:r>
            <a:r>
              <a:rPr lang="da-DK" i="1" dirty="0" smtClean="0">
                <a:solidFill>
                  <a:schemeClr val="bg1"/>
                </a:solidFill>
              </a:rPr>
              <a:t>Bestillingen </a:t>
            </a:r>
            <a:r>
              <a:rPr lang="da-DK" dirty="0" smtClean="0">
                <a:solidFill>
                  <a:schemeClr val="bg1"/>
                </a:solidFill>
              </a:rPr>
              <a:t>og hvorfor?</a:t>
            </a:r>
            <a:endParaRPr lang="da-DK" dirty="0">
              <a:solidFill>
                <a:schemeClr val="bg1"/>
              </a:solidFill>
            </a:endParaRPr>
          </a:p>
        </p:txBody>
      </p:sp>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135</a:t>
            </a:fld>
            <a:endParaRPr lang="da-DK" sz="1800" b="1" dirty="0">
              <a:solidFill>
                <a:srgbClr val="C00000"/>
              </a:solidFill>
            </a:endParaRPr>
          </a:p>
        </p:txBody>
      </p:sp>
    </p:spTree>
    <p:extLst>
      <p:ext uri="{BB962C8B-B14F-4D97-AF65-F5344CB8AC3E}">
        <p14:creationId xmlns:p14="http://schemas.microsoft.com/office/powerpoint/2010/main" val="97483910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7705" y="1340769"/>
            <a:ext cx="10516093" cy="4780148"/>
          </a:xfrm>
        </p:spPr>
        <p:txBody>
          <a:bodyPr>
            <a:normAutofit/>
          </a:bodyPr>
          <a:lstStyle/>
          <a:p>
            <a:pPr defTabSz="914377"/>
            <a:r>
              <a:rPr lang="da-DK" sz="2400" b="1" dirty="0">
                <a:solidFill>
                  <a:prstClr val="black"/>
                </a:solidFill>
              </a:rPr>
              <a:t>Myndigheds ansvar i forhold til udfører</a:t>
            </a:r>
          </a:p>
          <a:p>
            <a:pPr marL="800088" lvl="1" indent="-342900" defTabSz="914377"/>
            <a:r>
              <a:rPr lang="da-DK" sz="2400" dirty="0">
                <a:solidFill>
                  <a:prstClr val="black"/>
                </a:solidFill>
              </a:rPr>
              <a:t>Levering af tildelt hjælp</a:t>
            </a:r>
          </a:p>
          <a:p>
            <a:pPr marL="800088" lvl="1" indent="-342900" defTabSz="914377"/>
            <a:r>
              <a:rPr lang="da-DK" sz="2400" dirty="0">
                <a:solidFill>
                  <a:prstClr val="black"/>
                </a:solidFill>
              </a:rPr>
              <a:t>Hjælpen modtages som kommunen har tilrettelagt</a:t>
            </a:r>
          </a:p>
          <a:p>
            <a:pPr marL="800088" lvl="1" indent="-342900" defTabSz="914377"/>
            <a:r>
              <a:rPr lang="da-DK" sz="2400" dirty="0">
                <a:solidFill>
                  <a:prstClr val="black"/>
                </a:solidFill>
              </a:rPr>
              <a:t>Udfører har fornødne kompetencer</a:t>
            </a:r>
          </a:p>
          <a:p>
            <a:pPr marL="800088" lvl="1" indent="-342900" defTabSz="914377"/>
            <a:r>
              <a:rPr lang="da-DK" sz="2400" dirty="0">
                <a:solidFill>
                  <a:prstClr val="black"/>
                </a:solidFill>
              </a:rPr>
              <a:t>Udfører har nødvendig viden</a:t>
            </a:r>
          </a:p>
          <a:p>
            <a:pPr marL="800088" lvl="1" indent="-342900" defTabSz="914377"/>
            <a:r>
              <a:rPr lang="da-DK" sz="2400" dirty="0">
                <a:solidFill>
                  <a:prstClr val="black"/>
                </a:solidFill>
              </a:rPr>
              <a:t>Borgeren har givet samtykke </a:t>
            </a:r>
            <a:r>
              <a:rPr lang="da-DK" sz="2400" dirty="0" smtClean="0">
                <a:solidFill>
                  <a:prstClr val="black"/>
                </a:solidFill>
              </a:rPr>
              <a:t>til videregivelse af oplysninger</a:t>
            </a:r>
            <a:endParaRPr lang="da-DK" sz="2400" dirty="0">
              <a:solidFill>
                <a:prstClr val="black"/>
              </a:solidFill>
            </a:endParaRPr>
          </a:p>
          <a:p>
            <a:pPr marL="800088" lvl="1" indent="-342900" defTabSz="914377"/>
            <a:endParaRPr lang="da-DK" sz="2400" dirty="0">
              <a:solidFill>
                <a:prstClr val="black"/>
              </a:solidFill>
            </a:endParaRPr>
          </a:p>
          <a:p>
            <a:pPr defTabSz="914377"/>
            <a:r>
              <a:rPr lang="da-DK" sz="2400" dirty="0">
                <a:solidFill>
                  <a:prstClr val="black"/>
                </a:solidFill>
              </a:rPr>
              <a:t> </a:t>
            </a:r>
            <a:r>
              <a:rPr lang="da-DK" sz="2400" b="1" dirty="0">
                <a:solidFill>
                  <a:prstClr val="black"/>
                </a:solidFill>
              </a:rPr>
              <a:t>Videregivelse af oplysninger fra § 141 handleplanen</a:t>
            </a:r>
          </a:p>
          <a:p>
            <a:pPr marL="800088" lvl="1" indent="-342900" defTabSz="914377"/>
            <a:r>
              <a:rPr lang="da-DK" sz="2400" dirty="0">
                <a:solidFill>
                  <a:prstClr val="black"/>
                </a:solidFill>
              </a:rPr>
              <a:t>Særligt vedr. §§ 107-110 eller § 101</a:t>
            </a:r>
          </a:p>
          <a:p>
            <a:pPr marL="800088" lvl="1" indent="-342900" defTabSz="914377"/>
            <a:r>
              <a:rPr lang="da-DK" sz="2400" dirty="0" smtClean="0">
                <a:solidFill>
                  <a:prstClr val="black"/>
                </a:solidFill>
              </a:rPr>
              <a:t>Serviceloven </a:t>
            </a:r>
            <a:r>
              <a:rPr lang="da-DK" sz="2400" dirty="0">
                <a:solidFill>
                  <a:prstClr val="black"/>
                </a:solidFill>
              </a:rPr>
              <a:t>§ 141 stk. 5 </a:t>
            </a:r>
            <a:endParaRPr lang="da-DK" sz="2400" b="1" dirty="0">
              <a:solidFill>
                <a:prstClr val="black"/>
              </a:solidFill>
            </a:endParaRPr>
          </a:p>
          <a:p>
            <a:endParaRPr lang="da-DK" b="1" dirty="0" smtClean="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136</a:t>
            </a:fld>
            <a:endParaRPr lang="da-DK" dirty="0"/>
          </a:p>
        </p:txBody>
      </p:sp>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136</a:t>
            </a:fld>
            <a:endParaRPr lang="da-DK" sz="1800" b="1" dirty="0">
              <a:solidFill>
                <a:srgbClr val="C00000"/>
              </a:solidFill>
            </a:endParaRPr>
          </a:p>
        </p:txBody>
      </p:sp>
      <p:sp>
        <p:nvSpPr>
          <p:cNvPr id="13" name="Titel 5"/>
          <p:cNvSpPr txBox="1">
            <a:spLocks/>
          </p:cNvSpPr>
          <p:nvPr/>
        </p:nvSpPr>
        <p:spPr>
          <a:xfrm>
            <a:off x="838198" y="360000"/>
            <a:ext cx="10515601" cy="612000"/>
          </a:xfrm>
          <a:prstGeom prst="rect">
            <a:avLst/>
          </a:prstGeom>
          <a:solidFill>
            <a:srgbClr val="005171"/>
          </a:solidFill>
        </p:spPr>
        <p:txBody>
          <a:bodyPr vert="horz" lIns="0" tIns="0" rIns="0" bIns="0" rtlCol="0" anchor="t">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sz="4000" b="0" dirty="0" smtClean="0">
                <a:solidFill>
                  <a:schemeClr val="bg1"/>
                </a:solidFill>
                <a:latin typeface="Trebuchet MS" panose="020B0603020202020204" pitchFamily="34" charset="0"/>
              </a:rPr>
              <a:t>	Hvad siger lovgivningen om </a:t>
            </a:r>
            <a:r>
              <a:rPr lang="da-DK" sz="4000" b="0" i="1" dirty="0" smtClean="0">
                <a:solidFill>
                  <a:schemeClr val="bg1"/>
                </a:solidFill>
                <a:latin typeface="Trebuchet MS" panose="020B0603020202020204" pitchFamily="34" charset="0"/>
              </a:rPr>
              <a:t>Bestilling</a:t>
            </a:r>
            <a:r>
              <a:rPr lang="da-DK" sz="4000" b="0" dirty="0" smtClean="0">
                <a:solidFill>
                  <a:schemeClr val="bg1"/>
                </a:solidFill>
                <a:latin typeface="Trebuchet MS" panose="020B0603020202020204" pitchFamily="34" charset="0"/>
              </a:rPr>
              <a:t>?</a:t>
            </a:r>
            <a:endParaRPr lang="da-DK" sz="4000" b="0" dirty="0">
              <a:solidFill>
                <a:schemeClr val="bg1"/>
              </a:solidFill>
              <a:latin typeface="Trebuchet MS" panose="020B0603020202020204" pitchFamily="34" charset="0"/>
            </a:endParaRPr>
          </a:p>
        </p:txBody>
      </p:sp>
      <p:grpSp>
        <p:nvGrpSpPr>
          <p:cNvPr id="10" name="Group 5"/>
          <p:cNvGrpSpPr>
            <a:grpSpLocks/>
          </p:cNvGrpSpPr>
          <p:nvPr/>
        </p:nvGrpSpPr>
        <p:grpSpPr bwMode="auto">
          <a:xfrm>
            <a:off x="837705" y="360000"/>
            <a:ext cx="577282" cy="611999"/>
            <a:chOff x="2938" y="-344"/>
            <a:chExt cx="979" cy="979"/>
          </a:xfrm>
        </p:grpSpPr>
        <p:sp>
          <p:nvSpPr>
            <p:cNvPr id="11" name="Rectangle 6"/>
            <p:cNvSpPr>
              <a:spLocks noChangeArrowheads="1"/>
            </p:cNvSpPr>
            <p:nvPr/>
          </p:nvSpPr>
          <p:spPr bwMode="auto">
            <a:xfrm>
              <a:off x="2937" y="-345"/>
              <a:ext cx="979"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AutoShape 7"/>
            <p:cNvSpPr>
              <a:spLocks/>
            </p:cNvSpPr>
            <p:nvPr/>
          </p:nvSpPr>
          <p:spPr bwMode="auto">
            <a:xfrm>
              <a:off x="3106" y="-188"/>
              <a:ext cx="642" cy="674"/>
            </a:xfrm>
            <a:custGeom>
              <a:avLst/>
              <a:gdLst>
                <a:gd name="T0" fmla="+- 0 3337 3106"/>
                <a:gd name="T1" fmla="*/ T0 w 642"/>
                <a:gd name="T2" fmla="+- 0 150 -188"/>
                <a:gd name="T3" fmla="*/ 150 h 674"/>
                <a:gd name="T4" fmla="+- 0 3276 3106"/>
                <a:gd name="T5" fmla="*/ T4 w 642"/>
                <a:gd name="T6" fmla="+- 0 183 -188"/>
                <a:gd name="T7" fmla="*/ 183 h 674"/>
                <a:gd name="T8" fmla="+- 0 3298 3106"/>
                <a:gd name="T9" fmla="*/ T8 w 642"/>
                <a:gd name="T10" fmla="+- 0 110 -188"/>
                <a:gd name="T11" fmla="*/ 110 h 674"/>
                <a:gd name="T12" fmla="+- 0 3306 3106"/>
                <a:gd name="T13" fmla="*/ T12 w 642"/>
                <a:gd name="T14" fmla="+- 0 83 -188"/>
                <a:gd name="T15" fmla="*/ 83 h 674"/>
                <a:gd name="T16" fmla="+- 0 3242 3106"/>
                <a:gd name="T17" fmla="*/ T16 w 642"/>
                <a:gd name="T18" fmla="+- 0 187 -188"/>
                <a:gd name="T19" fmla="*/ 187 h 674"/>
                <a:gd name="T20" fmla="+- 0 3270 3106"/>
                <a:gd name="T21" fmla="*/ T20 w 642"/>
                <a:gd name="T22" fmla="+- 0 233 -188"/>
                <a:gd name="T23" fmla="*/ 233 h 674"/>
                <a:gd name="T24" fmla="+- 0 3326 3106"/>
                <a:gd name="T25" fmla="*/ T24 w 642"/>
                <a:gd name="T26" fmla="+- 0 231 -188"/>
                <a:gd name="T27" fmla="*/ 231 h 674"/>
                <a:gd name="T28" fmla="+- 0 3544 3106"/>
                <a:gd name="T29" fmla="*/ T28 w 642"/>
                <a:gd name="T30" fmla="+- 0 336 -188"/>
                <a:gd name="T31" fmla="*/ 336 h 674"/>
                <a:gd name="T32" fmla="+- 0 3322 3106"/>
                <a:gd name="T33" fmla="*/ T32 w 642"/>
                <a:gd name="T34" fmla="+- 0 329 -188"/>
                <a:gd name="T35" fmla="*/ 329 h 674"/>
                <a:gd name="T36" fmla="+- 0 3532 3106"/>
                <a:gd name="T37" fmla="*/ T36 w 642"/>
                <a:gd name="T38" fmla="+- 0 346 -188"/>
                <a:gd name="T39" fmla="*/ 346 h 674"/>
                <a:gd name="T40" fmla="+- 0 3542 3106"/>
                <a:gd name="T41" fmla="*/ T40 w 642"/>
                <a:gd name="T42" fmla="+- 0 -140 -188"/>
                <a:gd name="T43" fmla="*/ -140 h 674"/>
                <a:gd name="T44" fmla="+- 0 3544 3106"/>
                <a:gd name="T45" fmla="*/ T44 w 642"/>
                <a:gd name="T46" fmla="+- 0 -106 -188"/>
                <a:gd name="T47" fmla="*/ -106 h 674"/>
                <a:gd name="T48" fmla="+- 0 3573 3106"/>
                <a:gd name="T49" fmla="*/ T48 w 642"/>
                <a:gd name="T50" fmla="+- 0 26 -188"/>
                <a:gd name="T51" fmla="*/ 26 h 674"/>
                <a:gd name="T52" fmla="+- 0 3433 3106"/>
                <a:gd name="T53" fmla="*/ T52 w 642"/>
                <a:gd name="T54" fmla="+- 0 -25 -188"/>
                <a:gd name="T55" fmla="*/ -25 h 674"/>
                <a:gd name="T56" fmla="+- 0 3286 3106"/>
                <a:gd name="T57" fmla="*/ T56 w 642"/>
                <a:gd name="T58" fmla="+- 0 25 -188"/>
                <a:gd name="T59" fmla="*/ 25 h 674"/>
                <a:gd name="T60" fmla="+- 0 3320 3106"/>
                <a:gd name="T61" fmla="*/ T60 w 642"/>
                <a:gd name="T62" fmla="+- 0 60 -188"/>
                <a:gd name="T63" fmla="*/ 60 h 674"/>
                <a:gd name="T64" fmla="+- 0 3422 3106"/>
                <a:gd name="T65" fmla="*/ T64 w 642"/>
                <a:gd name="T66" fmla="+- 0 299 -188"/>
                <a:gd name="T67" fmla="*/ 299 h 674"/>
                <a:gd name="T68" fmla="+- 0 3357 3106"/>
                <a:gd name="T69" fmla="*/ T68 w 642"/>
                <a:gd name="T70" fmla="+- 0 317 -188"/>
                <a:gd name="T71" fmla="*/ 317 h 674"/>
                <a:gd name="T72" fmla="+- 0 3509 3106"/>
                <a:gd name="T73" fmla="*/ T72 w 642"/>
                <a:gd name="T74" fmla="+- 0 305 -188"/>
                <a:gd name="T75" fmla="*/ 305 h 674"/>
                <a:gd name="T76" fmla="+- 0 3490 3106"/>
                <a:gd name="T77" fmla="*/ T76 w 642"/>
                <a:gd name="T78" fmla="+- 0 42 -188"/>
                <a:gd name="T79" fmla="*/ 42 h 674"/>
                <a:gd name="T80" fmla="+- 0 3549 3106"/>
                <a:gd name="T81" fmla="*/ T80 w 642"/>
                <a:gd name="T82" fmla="+- 0 65 -188"/>
                <a:gd name="T83" fmla="*/ 65 h 674"/>
                <a:gd name="T84" fmla="+- 0 3587 3106"/>
                <a:gd name="T85" fmla="*/ T84 w 642"/>
                <a:gd name="T86" fmla="+- 0 43 -188"/>
                <a:gd name="T87" fmla="*/ 43 h 674"/>
                <a:gd name="T88" fmla="+- 0 3584 3106"/>
                <a:gd name="T89" fmla="*/ T88 w 642"/>
                <a:gd name="T90" fmla="+- 0 -77 -188"/>
                <a:gd name="T91" fmla="*/ -77 h 674"/>
                <a:gd name="T92" fmla="+- 0 3620 3106"/>
                <a:gd name="T93" fmla="*/ T92 w 642"/>
                <a:gd name="T94" fmla="+- 0 190 -188"/>
                <a:gd name="T95" fmla="*/ 190 h 674"/>
                <a:gd name="T96" fmla="+- 0 3529 3106"/>
                <a:gd name="T97" fmla="*/ T96 w 642"/>
                <a:gd name="T98" fmla="+- 0 183 -188"/>
                <a:gd name="T99" fmla="*/ 183 h 674"/>
                <a:gd name="T100" fmla="+- 0 3576 3106"/>
                <a:gd name="T101" fmla="*/ T100 w 642"/>
                <a:gd name="T102" fmla="+- 0 95 -188"/>
                <a:gd name="T103" fmla="*/ 95 h 674"/>
                <a:gd name="T104" fmla="+- 0 3507 3106"/>
                <a:gd name="T105" fmla="*/ T104 w 642"/>
                <a:gd name="T106" fmla="+- 0 188 -188"/>
                <a:gd name="T107" fmla="*/ 188 h 674"/>
                <a:gd name="T108" fmla="+- 0 3523 3106"/>
                <a:gd name="T109" fmla="*/ T108 w 642"/>
                <a:gd name="T110" fmla="+- 0 224 -188"/>
                <a:gd name="T111" fmla="*/ 224 h 674"/>
                <a:gd name="T112" fmla="+- 0 3574 3106"/>
                <a:gd name="T113" fmla="*/ T112 w 642"/>
                <a:gd name="T114" fmla="+- 0 237 -188"/>
                <a:gd name="T115" fmla="*/ 237 h 674"/>
                <a:gd name="T116" fmla="+- 0 3619 3106"/>
                <a:gd name="T117" fmla="*/ T116 w 642"/>
                <a:gd name="T118" fmla="+- 0 206 -188"/>
                <a:gd name="T119" fmla="*/ 206 h 674"/>
                <a:gd name="T120" fmla="+- 0 3641 3106"/>
                <a:gd name="T121" fmla="*/ T120 w 642"/>
                <a:gd name="T122" fmla="+- 0 -44 -188"/>
                <a:gd name="T123" fmla="*/ -44 h 674"/>
                <a:gd name="T124" fmla="+- 0 3676 3106"/>
                <a:gd name="T125" fmla="*/ T124 w 642"/>
                <a:gd name="T126" fmla="+- 0 -44 -188"/>
                <a:gd name="T127" fmla="*/ -44 h 674"/>
                <a:gd name="T128" fmla="+- 0 3682 3106"/>
                <a:gd name="T129" fmla="*/ T128 w 642"/>
                <a:gd name="T130" fmla="+- 0 35 -188"/>
                <a:gd name="T131" fmla="*/ 35 h 674"/>
                <a:gd name="T132" fmla="+- 0 3740 3106"/>
                <a:gd name="T133" fmla="*/ T132 w 642"/>
                <a:gd name="T134" fmla="+- 0 81 -188"/>
                <a:gd name="T135" fmla="*/ 81 h 674"/>
                <a:gd name="T136" fmla="+- 0 3714 3106"/>
                <a:gd name="T137" fmla="*/ T136 w 642"/>
                <a:gd name="T138" fmla="+- 0 107 -188"/>
                <a:gd name="T139" fmla="*/ 107 h 674"/>
                <a:gd name="T140" fmla="+- 0 3747 3106"/>
                <a:gd name="T141" fmla="*/ T140 w 642"/>
                <a:gd name="T142" fmla="+- 0 155 -188"/>
                <a:gd name="T143" fmla="*/ 155 h 674"/>
                <a:gd name="T144" fmla="+- 0 3718 3106"/>
                <a:gd name="T145" fmla="*/ T144 w 642"/>
                <a:gd name="T146" fmla="+- 0 180 -188"/>
                <a:gd name="T147" fmla="*/ 180 h 674"/>
                <a:gd name="T148" fmla="+- 0 3704 3106"/>
                <a:gd name="T149" fmla="*/ T148 w 642"/>
                <a:gd name="T150" fmla="+- 0 256 -188"/>
                <a:gd name="T151" fmla="*/ 256 h 674"/>
                <a:gd name="T152" fmla="+- 0 3600 3106"/>
                <a:gd name="T153" fmla="*/ T152 w 642"/>
                <a:gd name="T154" fmla="+- 0 400 -188"/>
                <a:gd name="T155" fmla="*/ 400 h 674"/>
                <a:gd name="T156" fmla="+- 0 3441 3106"/>
                <a:gd name="T157" fmla="*/ T156 w 642"/>
                <a:gd name="T158" fmla="+- 0 457 -188"/>
                <a:gd name="T159" fmla="*/ 457 h 674"/>
                <a:gd name="T160" fmla="+- 0 3381 3106"/>
                <a:gd name="T161" fmla="*/ T160 w 642"/>
                <a:gd name="T162" fmla="+- 0 453 -188"/>
                <a:gd name="T163" fmla="*/ 453 h 674"/>
                <a:gd name="T164" fmla="+- 0 3272 3106"/>
                <a:gd name="T165" fmla="*/ T164 w 642"/>
                <a:gd name="T166" fmla="+- 0 413 -188"/>
                <a:gd name="T167" fmla="*/ 413 h 674"/>
                <a:gd name="T168" fmla="+- 0 3143 3106"/>
                <a:gd name="T169" fmla="*/ T168 w 642"/>
                <a:gd name="T170" fmla="+- 0 235 -188"/>
                <a:gd name="T171" fmla="*/ 235 h 674"/>
                <a:gd name="T172" fmla="+- 0 3138 3106"/>
                <a:gd name="T173" fmla="*/ T172 w 642"/>
                <a:gd name="T174" fmla="+- 0 117 -188"/>
                <a:gd name="T175" fmla="*/ 117 h 674"/>
                <a:gd name="T176" fmla="+- 0 3173 3106"/>
                <a:gd name="T177" fmla="*/ T176 w 642"/>
                <a:gd name="T178" fmla="+- 0 20 -188"/>
                <a:gd name="T179" fmla="*/ 20 h 674"/>
                <a:gd name="T180" fmla="+- 0 3277 3106"/>
                <a:gd name="T181" fmla="*/ T180 w 642"/>
                <a:gd name="T182" fmla="+- 0 -86 -188"/>
                <a:gd name="T183" fmla="*/ -86 h 674"/>
                <a:gd name="T184" fmla="+- 0 3373 3106"/>
                <a:gd name="T185" fmla="*/ T184 w 642"/>
                <a:gd name="T186" fmla="+- 0 -123 -188"/>
                <a:gd name="T187" fmla="*/ -123 h 674"/>
                <a:gd name="T188" fmla="+- 0 3384 3106"/>
                <a:gd name="T189" fmla="*/ T188 w 642"/>
                <a:gd name="T190" fmla="+- 0 -108 -188"/>
                <a:gd name="T191" fmla="*/ -108 h 674"/>
                <a:gd name="T192" fmla="+- 0 3464 3106"/>
                <a:gd name="T193" fmla="*/ T192 w 642"/>
                <a:gd name="T194" fmla="+- 0 -137 -188"/>
                <a:gd name="T195" fmla="*/ -137 h 674"/>
                <a:gd name="T196" fmla="+- 0 3389 3106"/>
                <a:gd name="T197" fmla="*/ T196 w 642"/>
                <a:gd name="T198" fmla="+- 0 -181 -188"/>
                <a:gd name="T199" fmla="*/ -181 h 674"/>
                <a:gd name="T200" fmla="+- 0 3388 3106"/>
                <a:gd name="T201" fmla="*/ T200 w 642"/>
                <a:gd name="T202" fmla="+- 0 -154 -188"/>
                <a:gd name="T203" fmla="*/ -154 h 674"/>
                <a:gd name="T204" fmla="+- 0 3280 3106"/>
                <a:gd name="T205" fmla="*/ T204 w 642"/>
                <a:gd name="T206" fmla="+- 0 -120 -188"/>
                <a:gd name="T207" fmla="*/ -120 h 674"/>
                <a:gd name="T208" fmla="+- 0 3153 3106"/>
                <a:gd name="T209" fmla="*/ T208 w 642"/>
                <a:gd name="T210" fmla="+- 0 -2 -188"/>
                <a:gd name="T211" fmla="*/ -2 h 674"/>
                <a:gd name="T212" fmla="+- 0 3109 3106"/>
                <a:gd name="T213" fmla="*/ T212 w 642"/>
                <a:gd name="T214" fmla="+- 0 119 -188"/>
                <a:gd name="T215" fmla="*/ 119 h 674"/>
                <a:gd name="T216" fmla="+- 0 3109 3106"/>
                <a:gd name="T217" fmla="*/ T216 w 642"/>
                <a:gd name="T218" fmla="+- 0 210 -188"/>
                <a:gd name="T219" fmla="*/ 210 h 674"/>
                <a:gd name="T220" fmla="+- 0 3158 3106"/>
                <a:gd name="T221" fmla="*/ T220 w 642"/>
                <a:gd name="T222" fmla="+- 0 339 -188"/>
                <a:gd name="T223" fmla="*/ 339 h 674"/>
                <a:gd name="T224" fmla="+- 0 3280 3106"/>
                <a:gd name="T225" fmla="*/ T224 w 642"/>
                <a:gd name="T226" fmla="+- 0 449 -188"/>
                <a:gd name="T227" fmla="*/ 449 h 674"/>
                <a:gd name="T228" fmla="+- 0 3431 3106"/>
                <a:gd name="T229" fmla="*/ T228 w 642"/>
                <a:gd name="T230" fmla="+- 0 485 -188"/>
                <a:gd name="T231" fmla="*/ 485 h 674"/>
                <a:gd name="T232" fmla="+- 0 3524 3106"/>
                <a:gd name="T233" fmla="*/ T232 w 642"/>
                <a:gd name="T234" fmla="+- 0 470 -188"/>
                <a:gd name="T235" fmla="*/ 470 h 674"/>
                <a:gd name="T236" fmla="+- 0 3636 3106"/>
                <a:gd name="T237" fmla="*/ T236 w 642"/>
                <a:gd name="T238" fmla="+- 0 407 -188"/>
                <a:gd name="T239" fmla="*/ 407 h 674"/>
                <a:gd name="T240" fmla="+- 0 3724 3106"/>
                <a:gd name="T241" fmla="*/ T240 w 642"/>
                <a:gd name="T242" fmla="+- 0 286 -188"/>
                <a:gd name="T243" fmla="*/ 286 h 674"/>
                <a:gd name="T244" fmla="+- 0 3747 3106"/>
                <a:gd name="T245" fmla="*/ T244 w 642"/>
                <a:gd name="T246" fmla="+- 0 186 -188"/>
                <a:gd name="T247" fmla="*/ 186 h 6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642" h="674">
                  <a:moveTo>
                    <a:pt x="249" y="383"/>
                  </a:moveTo>
                  <a:lnTo>
                    <a:pt x="249" y="377"/>
                  </a:lnTo>
                  <a:lnTo>
                    <a:pt x="246" y="371"/>
                  </a:lnTo>
                  <a:lnTo>
                    <a:pt x="238" y="355"/>
                  </a:lnTo>
                  <a:lnTo>
                    <a:pt x="231" y="338"/>
                  </a:lnTo>
                  <a:lnTo>
                    <a:pt x="225" y="326"/>
                  </a:lnTo>
                  <a:lnTo>
                    <a:pt x="225" y="370"/>
                  </a:lnTo>
                  <a:lnTo>
                    <a:pt x="214" y="371"/>
                  </a:lnTo>
                  <a:lnTo>
                    <a:pt x="193" y="371"/>
                  </a:lnTo>
                  <a:lnTo>
                    <a:pt x="170" y="371"/>
                  </a:lnTo>
                  <a:lnTo>
                    <a:pt x="158" y="371"/>
                  </a:lnTo>
                  <a:lnTo>
                    <a:pt x="163" y="359"/>
                  </a:lnTo>
                  <a:lnTo>
                    <a:pt x="174" y="336"/>
                  </a:lnTo>
                  <a:lnTo>
                    <a:pt x="186" y="312"/>
                  </a:lnTo>
                  <a:lnTo>
                    <a:pt x="192" y="298"/>
                  </a:lnTo>
                  <a:lnTo>
                    <a:pt x="225" y="370"/>
                  </a:lnTo>
                  <a:lnTo>
                    <a:pt x="225" y="326"/>
                  </a:lnTo>
                  <a:lnTo>
                    <a:pt x="213" y="298"/>
                  </a:lnTo>
                  <a:lnTo>
                    <a:pt x="206" y="284"/>
                  </a:lnTo>
                  <a:lnTo>
                    <a:pt x="200" y="271"/>
                  </a:lnTo>
                  <a:lnTo>
                    <a:pt x="199" y="270"/>
                  </a:lnTo>
                  <a:lnTo>
                    <a:pt x="191" y="267"/>
                  </a:lnTo>
                  <a:lnTo>
                    <a:pt x="186" y="270"/>
                  </a:lnTo>
                  <a:lnTo>
                    <a:pt x="172" y="299"/>
                  </a:lnTo>
                  <a:lnTo>
                    <a:pt x="136" y="375"/>
                  </a:lnTo>
                  <a:lnTo>
                    <a:pt x="136" y="376"/>
                  </a:lnTo>
                  <a:lnTo>
                    <a:pt x="136" y="383"/>
                  </a:lnTo>
                  <a:lnTo>
                    <a:pt x="138" y="395"/>
                  </a:lnTo>
                  <a:lnTo>
                    <a:pt x="144" y="404"/>
                  </a:lnTo>
                  <a:lnTo>
                    <a:pt x="164" y="421"/>
                  </a:lnTo>
                  <a:lnTo>
                    <a:pt x="178" y="425"/>
                  </a:lnTo>
                  <a:lnTo>
                    <a:pt x="189" y="425"/>
                  </a:lnTo>
                  <a:lnTo>
                    <a:pt x="201" y="424"/>
                  </a:lnTo>
                  <a:lnTo>
                    <a:pt x="211" y="422"/>
                  </a:lnTo>
                  <a:lnTo>
                    <a:pt x="220" y="419"/>
                  </a:lnTo>
                  <a:lnTo>
                    <a:pt x="228" y="415"/>
                  </a:lnTo>
                  <a:lnTo>
                    <a:pt x="238" y="408"/>
                  </a:lnTo>
                  <a:lnTo>
                    <a:pt x="245" y="400"/>
                  </a:lnTo>
                  <a:lnTo>
                    <a:pt x="249" y="383"/>
                  </a:lnTo>
                  <a:close/>
                  <a:moveTo>
                    <a:pt x="438" y="524"/>
                  </a:moveTo>
                  <a:lnTo>
                    <a:pt x="437" y="520"/>
                  </a:lnTo>
                  <a:lnTo>
                    <a:pt x="432" y="516"/>
                  </a:lnTo>
                  <a:lnTo>
                    <a:pt x="429" y="516"/>
                  </a:lnTo>
                  <a:lnTo>
                    <a:pt x="223" y="516"/>
                  </a:lnTo>
                  <a:lnTo>
                    <a:pt x="216" y="517"/>
                  </a:lnTo>
                  <a:lnTo>
                    <a:pt x="213" y="521"/>
                  </a:lnTo>
                  <a:lnTo>
                    <a:pt x="213" y="530"/>
                  </a:lnTo>
                  <a:lnTo>
                    <a:pt x="217" y="534"/>
                  </a:lnTo>
                  <a:lnTo>
                    <a:pt x="221" y="534"/>
                  </a:lnTo>
                  <a:lnTo>
                    <a:pt x="426" y="534"/>
                  </a:lnTo>
                  <a:lnTo>
                    <a:pt x="433" y="534"/>
                  </a:lnTo>
                  <a:lnTo>
                    <a:pt x="436" y="531"/>
                  </a:lnTo>
                  <a:lnTo>
                    <a:pt x="438" y="524"/>
                  </a:lnTo>
                  <a:close/>
                  <a:moveTo>
                    <a:pt x="444" y="56"/>
                  </a:moveTo>
                  <a:lnTo>
                    <a:pt x="436" y="48"/>
                  </a:lnTo>
                  <a:lnTo>
                    <a:pt x="417" y="48"/>
                  </a:lnTo>
                  <a:lnTo>
                    <a:pt x="409" y="56"/>
                  </a:lnTo>
                  <a:lnTo>
                    <a:pt x="409" y="73"/>
                  </a:lnTo>
                  <a:lnTo>
                    <a:pt x="415" y="83"/>
                  </a:lnTo>
                  <a:lnTo>
                    <a:pt x="438" y="82"/>
                  </a:lnTo>
                  <a:lnTo>
                    <a:pt x="444" y="74"/>
                  </a:lnTo>
                  <a:lnTo>
                    <a:pt x="444" y="56"/>
                  </a:lnTo>
                  <a:close/>
                  <a:moveTo>
                    <a:pt x="481" y="231"/>
                  </a:moveTo>
                  <a:lnTo>
                    <a:pt x="478" y="223"/>
                  </a:lnTo>
                  <a:lnTo>
                    <a:pt x="467" y="214"/>
                  </a:lnTo>
                  <a:lnTo>
                    <a:pt x="462" y="213"/>
                  </a:lnTo>
                  <a:lnTo>
                    <a:pt x="333" y="213"/>
                  </a:lnTo>
                  <a:lnTo>
                    <a:pt x="333" y="175"/>
                  </a:lnTo>
                  <a:lnTo>
                    <a:pt x="333" y="166"/>
                  </a:lnTo>
                  <a:lnTo>
                    <a:pt x="327" y="163"/>
                  </a:lnTo>
                  <a:lnTo>
                    <a:pt x="318" y="165"/>
                  </a:lnTo>
                  <a:lnTo>
                    <a:pt x="315" y="169"/>
                  </a:lnTo>
                  <a:lnTo>
                    <a:pt x="316" y="213"/>
                  </a:lnTo>
                  <a:lnTo>
                    <a:pt x="203" y="213"/>
                  </a:lnTo>
                  <a:lnTo>
                    <a:pt x="180" y="213"/>
                  </a:lnTo>
                  <a:lnTo>
                    <a:pt x="170" y="223"/>
                  </a:lnTo>
                  <a:lnTo>
                    <a:pt x="170" y="246"/>
                  </a:lnTo>
                  <a:lnTo>
                    <a:pt x="180" y="256"/>
                  </a:lnTo>
                  <a:lnTo>
                    <a:pt x="204" y="258"/>
                  </a:lnTo>
                  <a:lnTo>
                    <a:pt x="214" y="248"/>
                  </a:lnTo>
                  <a:lnTo>
                    <a:pt x="216" y="236"/>
                  </a:lnTo>
                  <a:lnTo>
                    <a:pt x="216" y="230"/>
                  </a:lnTo>
                  <a:lnTo>
                    <a:pt x="266" y="230"/>
                  </a:lnTo>
                  <a:lnTo>
                    <a:pt x="316" y="230"/>
                  </a:lnTo>
                  <a:lnTo>
                    <a:pt x="316" y="487"/>
                  </a:lnTo>
                  <a:lnTo>
                    <a:pt x="259" y="487"/>
                  </a:lnTo>
                  <a:lnTo>
                    <a:pt x="251" y="488"/>
                  </a:lnTo>
                  <a:lnTo>
                    <a:pt x="247" y="492"/>
                  </a:lnTo>
                  <a:lnTo>
                    <a:pt x="247" y="501"/>
                  </a:lnTo>
                  <a:lnTo>
                    <a:pt x="251" y="505"/>
                  </a:lnTo>
                  <a:lnTo>
                    <a:pt x="256" y="505"/>
                  </a:lnTo>
                  <a:lnTo>
                    <a:pt x="392" y="505"/>
                  </a:lnTo>
                  <a:lnTo>
                    <a:pt x="399" y="505"/>
                  </a:lnTo>
                  <a:lnTo>
                    <a:pt x="402" y="501"/>
                  </a:lnTo>
                  <a:lnTo>
                    <a:pt x="403" y="493"/>
                  </a:lnTo>
                  <a:lnTo>
                    <a:pt x="401" y="489"/>
                  </a:lnTo>
                  <a:lnTo>
                    <a:pt x="395" y="487"/>
                  </a:lnTo>
                  <a:lnTo>
                    <a:pt x="334" y="487"/>
                  </a:lnTo>
                  <a:lnTo>
                    <a:pt x="334" y="230"/>
                  </a:lnTo>
                  <a:lnTo>
                    <a:pt x="384" y="230"/>
                  </a:lnTo>
                  <a:lnTo>
                    <a:pt x="434" y="230"/>
                  </a:lnTo>
                  <a:lnTo>
                    <a:pt x="434" y="234"/>
                  </a:lnTo>
                  <a:lnTo>
                    <a:pt x="434" y="236"/>
                  </a:lnTo>
                  <a:lnTo>
                    <a:pt x="437" y="246"/>
                  </a:lnTo>
                  <a:lnTo>
                    <a:pt x="443" y="253"/>
                  </a:lnTo>
                  <a:lnTo>
                    <a:pt x="452" y="257"/>
                  </a:lnTo>
                  <a:lnTo>
                    <a:pt x="462" y="257"/>
                  </a:lnTo>
                  <a:lnTo>
                    <a:pt x="471" y="254"/>
                  </a:lnTo>
                  <a:lnTo>
                    <a:pt x="477" y="248"/>
                  </a:lnTo>
                  <a:lnTo>
                    <a:pt x="481" y="231"/>
                  </a:lnTo>
                  <a:close/>
                  <a:moveTo>
                    <a:pt x="512" y="92"/>
                  </a:moveTo>
                  <a:lnTo>
                    <a:pt x="505" y="85"/>
                  </a:lnTo>
                  <a:lnTo>
                    <a:pt x="486" y="84"/>
                  </a:lnTo>
                  <a:lnTo>
                    <a:pt x="478" y="92"/>
                  </a:lnTo>
                  <a:lnTo>
                    <a:pt x="478" y="111"/>
                  </a:lnTo>
                  <a:lnTo>
                    <a:pt x="485" y="119"/>
                  </a:lnTo>
                  <a:lnTo>
                    <a:pt x="505" y="119"/>
                  </a:lnTo>
                  <a:lnTo>
                    <a:pt x="512" y="111"/>
                  </a:lnTo>
                  <a:lnTo>
                    <a:pt x="512" y="92"/>
                  </a:lnTo>
                  <a:close/>
                  <a:moveTo>
                    <a:pt x="514" y="378"/>
                  </a:moveTo>
                  <a:lnTo>
                    <a:pt x="514" y="376"/>
                  </a:lnTo>
                  <a:lnTo>
                    <a:pt x="511" y="371"/>
                  </a:lnTo>
                  <a:lnTo>
                    <a:pt x="490" y="327"/>
                  </a:lnTo>
                  <a:lnTo>
                    <a:pt x="490" y="371"/>
                  </a:lnTo>
                  <a:lnTo>
                    <a:pt x="423" y="371"/>
                  </a:lnTo>
                  <a:lnTo>
                    <a:pt x="457" y="298"/>
                  </a:lnTo>
                  <a:lnTo>
                    <a:pt x="490" y="371"/>
                  </a:lnTo>
                  <a:lnTo>
                    <a:pt x="490" y="327"/>
                  </a:lnTo>
                  <a:lnTo>
                    <a:pt x="477" y="298"/>
                  </a:lnTo>
                  <a:lnTo>
                    <a:pt x="470" y="283"/>
                  </a:lnTo>
                  <a:lnTo>
                    <a:pt x="465" y="272"/>
                  </a:lnTo>
                  <a:lnTo>
                    <a:pt x="463" y="270"/>
                  </a:lnTo>
                  <a:lnTo>
                    <a:pt x="455" y="268"/>
                  </a:lnTo>
                  <a:lnTo>
                    <a:pt x="451" y="270"/>
                  </a:lnTo>
                  <a:lnTo>
                    <a:pt x="401" y="376"/>
                  </a:lnTo>
                  <a:lnTo>
                    <a:pt x="401" y="377"/>
                  </a:lnTo>
                  <a:lnTo>
                    <a:pt x="401" y="382"/>
                  </a:lnTo>
                  <a:lnTo>
                    <a:pt x="403" y="396"/>
                  </a:lnTo>
                  <a:lnTo>
                    <a:pt x="409" y="404"/>
                  </a:lnTo>
                  <a:lnTo>
                    <a:pt x="417" y="412"/>
                  </a:lnTo>
                  <a:lnTo>
                    <a:pt x="427" y="418"/>
                  </a:lnTo>
                  <a:lnTo>
                    <a:pt x="436" y="422"/>
                  </a:lnTo>
                  <a:lnTo>
                    <a:pt x="447" y="425"/>
                  </a:lnTo>
                  <a:lnTo>
                    <a:pt x="457" y="425"/>
                  </a:lnTo>
                  <a:lnTo>
                    <a:pt x="468" y="425"/>
                  </a:lnTo>
                  <a:lnTo>
                    <a:pt x="478" y="422"/>
                  </a:lnTo>
                  <a:lnTo>
                    <a:pt x="487" y="419"/>
                  </a:lnTo>
                  <a:lnTo>
                    <a:pt x="496" y="413"/>
                  </a:lnTo>
                  <a:lnTo>
                    <a:pt x="507" y="405"/>
                  </a:lnTo>
                  <a:lnTo>
                    <a:pt x="513" y="394"/>
                  </a:lnTo>
                  <a:lnTo>
                    <a:pt x="514" y="378"/>
                  </a:lnTo>
                  <a:close/>
                  <a:moveTo>
                    <a:pt x="570" y="144"/>
                  </a:moveTo>
                  <a:lnTo>
                    <a:pt x="562" y="136"/>
                  </a:lnTo>
                  <a:lnTo>
                    <a:pt x="543" y="136"/>
                  </a:lnTo>
                  <a:lnTo>
                    <a:pt x="535" y="144"/>
                  </a:lnTo>
                  <a:lnTo>
                    <a:pt x="535" y="163"/>
                  </a:lnTo>
                  <a:lnTo>
                    <a:pt x="543" y="171"/>
                  </a:lnTo>
                  <a:lnTo>
                    <a:pt x="562" y="171"/>
                  </a:lnTo>
                  <a:lnTo>
                    <a:pt x="569" y="163"/>
                  </a:lnTo>
                  <a:lnTo>
                    <a:pt x="570" y="144"/>
                  </a:lnTo>
                  <a:close/>
                  <a:moveTo>
                    <a:pt x="611" y="204"/>
                  </a:moveTo>
                  <a:lnTo>
                    <a:pt x="603" y="196"/>
                  </a:lnTo>
                  <a:lnTo>
                    <a:pt x="584" y="196"/>
                  </a:lnTo>
                  <a:lnTo>
                    <a:pt x="577" y="204"/>
                  </a:lnTo>
                  <a:lnTo>
                    <a:pt x="576" y="223"/>
                  </a:lnTo>
                  <a:lnTo>
                    <a:pt x="584" y="231"/>
                  </a:lnTo>
                  <a:lnTo>
                    <a:pt x="603" y="231"/>
                  </a:lnTo>
                  <a:lnTo>
                    <a:pt x="611" y="223"/>
                  </a:lnTo>
                  <a:lnTo>
                    <a:pt x="611" y="204"/>
                  </a:lnTo>
                  <a:close/>
                  <a:moveTo>
                    <a:pt x="634" y="269"/>
                  </a:moveTo>
                  <a:lnTo>
                    <a:pt x="626" y="261"/>
                  </a:lnTo>
                  <a:lnTo>
                    <a:pt x="608" y="261"/>
                  </a:lnTo>
                  <a:lnTo>
                    <a:pt x="600" y="269"/>
                  </a:lnTo>
                  <a:lnTo>
                    <a:pt x="600" y="288"/>
                  </a:lnTo>
                  <a:lnTo>
                    <a:pt x="608" y="295"/>
                  </a:lnTo>
                  <a:lnTo>
                    <a:pt x="627" y="295"/>
                  </a:lnTo>
                  <a:lnTo>
                    <a:pt x="634" y="288"/>
                  </a:lnTo>
                  <a:lnTo>
                    <a:pt x="634" y="269"/>
                  </a:lnTo>
                  <a:close/>
                  <a:moveTo>
                    <a:pt x="642" y="353"/>
                  </a:moveTo>
                  <a:lnTo>
                    <a:pt x="641" y="343"/>
                  </a:lnTo>
                  <a:lnTo>
                    <a:pt x="635" y="338"/>
                  </a:lnTo>
                  <a:lnTo>
                    <a:pt x="620" y="338"/>
                  </a:lnTo>
                  <a:lnTo>
                    <a:pt x="614" y="343"/>
                  </a:lnTo>
                  <a:lnTo>
                    <a:pt x="613" y="351"/>
                  </a:lnTo>
                  <a:lnTo>
                    <a:pt x="612" y="368"/>
                  </a:lnTo>
                  <a:lnTo>
                    <a:pt x="612" y="380"/>
                  </a:lnTo>
                  <a:lnTo>
                    <a:pt x="610" y="391"/>
                  </a:lnTo>
                  <a:lnTo>
                    <a:pt x="609" y="402"/>
                  </a:lnTo>
                  <a:lnTo>
                    <a:pt x="604" y="423"/>
                  </a:lnTo>
                  <a:lnTo>
                    <a:pt x="598" y="444"/>
                  </a:lnTo>
                  <a:lnTo>
                    <a:pt x="591" y="464"/>
                  </a:lnTo>
                  <a:lnTo>
                    <a:pt x="582" y="483"/>
                  </a:lnTo>
                  <a:lnTo>
                    <a:pt x="558" y="523"/>
                  </a:lnTo>
                  <a:lnTo>
                    <a:pt x="529" y="558"/>
                  </a:lnTo>
                  <a:lnTo>
                    <a:pt x="494" y="588"/>
                  </a:lnTo>
                  <a:lnTo>
                    <a:pt x="455" y="612"/>
                  </a:lnTo>
                  <a:lnTo>
                    <a:pt x="426" y="625"/>
                  </a:lnTo>
                  <a:lnTo>
                    <a:pt x="397" y="635"/>
                  </a:lnTo>
                  <a:lnTo>
                    <a:pt x="366" y="641"/>
                  </a:lnTo>
                  <a:lnTo>
                    <a:pt x="335" y="645"/>
                  </a:lnTo>
                  <a:lnTo>
                    <a:pt x="323" y="645"/>
                  </a:lnTo>
                  <a:lnTo>
                    <a:pt x="311" y="645"/>
                  </a:lnTo>
                  <a:lnTo>
                    <a:pt x="300" y="644"/>
                  </a:lnTo>
                  <a:lnTo>
                    <a:pt x="288" y="643"/>
                  </a:lnTo>
                  <a:lnTo>
                    <a:pt x="275" y="641"/>
                  </a:lnTo>
                  <a:lnTo>
                    <a:pt x="262" y="639"/>
                  </a:lnTo>
                  <a:lnTo>
                    <a:pt x="250" y="636"/>
                  </a:lnTo>
                  <a:lnTo>
                    <a:pt x="237" y="633"/>
                  </a:lnTo>
                  <a:lnTo>
                    <a:pt x="200" y="619"/>
                  </a:lnTo>
                  <a:lnTo>
                    <a:pt x="166" y="601"/>
                  </a:lnTo>
                  <a:lnTo>
                    <a:pt x="134" y="578"/>
                  </a:lnTo>
                  <a:lnTo>
                    <a:pt x="106" y="551"/>
                  </a:lnTo>
                  <a:lnTo>
                    <a:pt x="75" y="511"/>
                  </a:lnTo>
                  <a:lnTo>
                    <a:pt x="52" y="469"/>
                  </a:lnTo>
                  <a:lnTo>
                    <a:pt x="37" y="423"/>
                  </a:lnTo>
                  <a:lnTo>
                    <a:pt x="29" y="374"/>
                  </a:lnTo>
                  <a:lnTo>
                    <a:pt x="28" y="356"/>
                  </a:lnTo>
                  <a:lnTo>
                    <a:pt x="29" y="339"/>
                  </a:lnTo>
                  <a:lnTo>
                    <a:pt x="30" y="322"/>
                  </a:lnTo>
                  <a:lnTo>
                    <a:pt x="32" y="305"/>
                  </a:lnTo>
                  <a:lnTo>
                    <a:pt x="36" y="287"/>
                  </a:lnTo>
                  <a:lnTo>
                    <a:pt x="40" y="270"/>
                  </a:lnTo>
                  <a:lnTo>
                    <a:pt x="46" y="253"/>
                  </a:lnTo>
                  <a:lnTo>
                    <a:pt x="53" y="236"/>
                  </a:lnTo>
                  <a:lnTo>
                    <a:pt x="67" y="208"/>
                  </a:lnTo>
                  <a:lnTo>
                    <a:pt x="84" y="181"/>
                  </a:lnTo>
                  <a:lnTo>
                    <a:pt x="104" y="157"/>
                  </a:lnTo>
                  <a:lnTo>
                    <a:pt x="127" y="134"/>
                  </a:lnTo>
                  <a:lnTo>
                    <a:pt x="148" y="117"/>
                  </a:lnTo>
                  <a:lnTo>
                    <a:pt x="171" y="102"/>
                  </a:lnTo>
                  <a:lnTo>
                    <a:pt x="195" y="89"/>
                  </a:lnTo>
                  <a:lnTo>
                    <a:pt x="221" y="78"/>
                  </a:lnTo>
                  <a:lnTo>
                    <a:pt x="236" y="73"/>
                  </a:lnTo>
                  <a:lnTo>
                    <a:pt x="252" y="69"/>
                  </a:lnTo>
                  <a:lnTo>
                    <a:pt x="267" y="65"/>
                  </a:lnTo>
                  <a:lnTo>
                    <a:pt x="283" y="63"/>
                  </a:lnTo>
                  <a:lnTo>
                    <a:pt x="299" y="61"/>
                  </a:lnTo>
                  <a:lnTo>
                    <a:pt x="299" y="62"/>
                  </a:lnTo>
                  <a:lnTo>
                    <a:pt x="289" y="70"/>
                  </a:lnTo>
                  <a:lnTo>
                    <a:pt x="278" y="80"/>
                  </a:lnTo>
                  <a:lnTo>
                    <a:pt x="281" y="92"/>
                  </a:lnTo>
                  <a:lnTo>
                    <a:pt x="297" y="97"/>
                  </a:lnTo>
                  <a:lnTo>
                    <a:pt x="301" y="96"/>
                  </a:lnTo>
                  <a:lnTo>
                    <a:pt x="350" y="58"/>
                  </a:lnTo>
                  <a:lnTo>
                    <a:pt x="358" y="51"/>
                  </a:lnTo>
                  <a:lnTo>
                    <a:pt x="359" y="40"/>
                  </a:lnTo>
                  <a:lnTo>
                    <a:pt x="300" y="1"/>
                  </a:lnTo>
                  <a:lnTo>
                    <a:pt x="297" y="0"/>
                  </a:lnTo>
                  <a:lnTo>
                    <a:pt x="288" y="1"/>
                  </a:lnTo>
                  <a:lnTo>
                    <a:pt x="283" y="7"/>
                  </a:lnTo>
                  <a:lnTo>
                    <a:pt x="282" y="19"/>
                  </a:lnTo>
                  <a:lnTo>
                    <a:pt x="284" y="24"/>
                  </a:lnTo>
                  <a:lnTo>
                    <a:pt x="297" y="32"/>
                  </a:lnTo>
                  <a:lnTo>
                    <a:pt x="296" y="33"/>
                  </a:lnTo>
                  <a:lnTo>
                    <a:pt x="282" y="34"/>
                  </a:lnTo>
                  <a:lnTo>
                    <a:pt x="259" y="38"/>
                  </a:lnTo>
                  <a:lnTo>
                    <a:pt x="242" y="42"/>
                  </a:lnTo>
                  <a:lnTo>
                    <a:pt x="225" y="46"/>
                  </a:lnTo>
                  <a:lnTo>
                    <a:pt x="209" y="52"/>
                  </a:lnTo>
                  <a:lnTo>
                    <a:pt x="174" y="68"/>
                  </a:lnTo>
                  <a:lnTo>
                    <a:pt x="141" y="87"/>
                  </a:lnTo>
                  <a:lnTo>
                    <a:pt x="111" y="110"/>
                  </a:lnTo>
                  <a:lnTo>
                    <a:pt x="84" y="136"/>
                  </a:lnTo>
                  <a:lnTo>
                    <a:pt x="64" y="160"/>
                  </a:lnTo>
                  <a:lnTo>
                    <a:pt x="47" y="186"/>
                  </a:lnTo>
                  <a:lnTo>
                    <a:pt x="32" y="213"/>
                  </a:lnTo>
                  <a:lnTo>
                    <a:pt x="20" y="241"/>
                  </a:lnTo>
                  <a:lnTo>
                    <a:pt x="13" y="263"/>
                  </a:lnTo>
                  <a:lnTo>
                    <a:pt x="7" y="285"/>
                  </a:lnTo>
                  <a:lnTo>
                    <a:pt x="3" y="307"/>
                  </a:lnTo>
                  <a:lnTo>
                    <a:pt x="1" y="329"/>
                  </a:lnTo>
                  <a:lnTo>
                    <a:pt x="0" y="342"/>
                  </a:lnTo>
                  <a:lnTo>
                    <a:pt x="0" y="355"/>
                  </a:lnTo>
                  <a:lnTo>
                    <a:pt x="2" y="382"/>
                  </a:lnTo>
                  <a:lnTo>
                    <a:pt x="3" y="398"/>
                  </a:lnTo>
                  <a:lnTo>
                    <a:pt x="6" y="413"/>
                  </a:lnTo>
                  <a:lnTo>
                    <a:pt x="9" y="428"/>
                  </a:lnTo>
                  <a:lnTo>
                    <a:pt x="20" y="463"/>
                  </a:lnTo>
                  <a:lnTo>
                    <a:pt x="34" y="496"/>
                  </a:lnTo>
                  <a:lnTo>
                    <a:pt x="52" y="527"/>
                  </a:lnTo>
                  <a:lnTo>
                    <a:pt x="74" y="557"/>
                  </a:lnTo>
                  <a:lnTo>
                    <a:pt x="96" y="581"/>
                  </a:lnTo>
                  <a:lnTo>
                    <a:pt x="120" y="602"/>
                  </a:lnTo>
                  <a:lnTo>
                    <a:pt x="146" y="621"/>
                  </a:lnTo>
                  <a:lnTo>
                    <a:pt x="174" y="637"/>
                  </a:lnTo>
                  <a:lnTo>
                    <a:pt x="205" y="652"/>
                  </a:lnTo>
                  <a:lnTo>
                    <a:pt x="238" y="662"/>
                  </a:lnTo>
                  <a:lnTo>
                    <a:pt x="271" y="669"/>
                  </a:lnTo>
                  <a:lnTo>
                    <a:pt x="306" y="673"/>
                  </a:lnTo>
                  <a:lnTo>
                    <a:pt x="325" y="673"/>
                  </a:lnTo>
                  <a:lnTo>
                    <a:pt x="344" y="672"/>
                  </a:lnTo>
                  <a:lnTo>
                    <a:pt x="362" y="671"/>
                  </a:lnTo>
                  <a:lnTo>
                    <a:pt x="381" y="668"/>
                  </a:lnTo>
                  <a:lnTo>
                    <a:pt x="400" y="663"/>
                  </a:lnTo>
                  <a:lnTo>
                    <a:pt x="418" y="658"/>
                  </a:lnTo>
                  <a:lnTo>
                    <a:pt x="436" y="652"/>
                  </a:lnTo>
                  <a:lnTo>
                    <a:pt x="453" y="645"/>
                  </a:lnTo>
                  <a:lnTo>
                    <a:pt x="481" y="631"/>
                  </a:lnTo>
                  <a:lnTo>
                    <a:pt x="506" y="614"/>
                  </a:lnTo>
                  <a:lnTo>
                    <a:pt x="530" y="595"/>
                  </a:lnTo>
                  <a:lnTo>
                    <a:pt x="553" y="574"/>
                  </a:lnTo>
                  <a:lnTo>
                    <a:pt x="572" y="551"/>
                  </a:lnTo>
                  <a:lnTo>
                    <a:pt x="590" y="527"/>
                  </a:lnTo>
                  <a:lnTo>
                    <a:pt x="605" y="502"/>
                  </a:lnTo>
                  <a:lnTo>
                    <a:pt x="618" y="474"/>
                  </a:lnTo>
                  <a:lnTo>
                    <a:pt x="625" y="455"/>
                  </a:lnTo>
                  <a:lnTo>
                    <a:pt x="631" y="435"/>
                  </a:lnTo>
                  <a:lnTo>
                    <a:pt x="636" y="415"/>
                  </a:lnTo>
                  <a:lnTo>
                    <a:pt x="639" y="394"/>
                  </a:lnTo>
                  <a:lnTo>
                    <a:pt x="641" y="374"/>
                  </a:lnTo>
                  <a:lnTo>
                    <a:pt x="642" y="3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40361625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137</a:t>
            </a:fld>
            <a:endParaRPr lang="da-DK" dirty="0"/>
          </a:p>
        </p:txBody>
      </p:sp>
      <p:sp>
        <p:nvSpPr>
          <p:cNvPr id="6" name="Titel 5"/>
          <p:cNvSpPr>
            <a:spLocks noGrp="1"/>
          </p:cNvSpPr>
          <p:nvPr>
            <p:ph type="title"/>
          </p:nvPr>
        </p:nvSpPr>
        <p:spPr>
          <a:xfrm>
            <a:off x="838198" y="360000"/>
            <a:ext cx="10515601" cy="612000"/>
          </a:xfrm>
          <a:solidFill>
            <a:srgbClr val="005171"/>
          </a:solidFill>
        </p:spPr>
        <p:txBody>
          <a:bodyPr/>
          <a:lstStyle/>
          <a:p>
            <a:r>
              <a:rPr lang="da-DK" dirty="0" smtClean="0">
                <a:solidFill>
                  <a:schemeClr val="bg1"/>
                </a:solidFill>
              </a:rPr>
              <a:t>	Redskab: </a:t>
            </a:r>
            <a:r>
              <a:rPr lang="da-DK" i="1" dirty="0" smtClean="0">
                <a:solidFill>
                  <a:schemeClr val="bg1"/>
                </a:solidFill>
              </a:rPr>
              <a:t>Bestilling</a:t>
            </a:r>
            <a:r>
              <a:rPr lang="da-DK" dirty="0" smtClean="0">
                <a:solidFill>
                  <a:schemeClr val="bg1"/>
                </a:solidFill>
              </a:rPr>
              <a:t> 1:9</a:t>
            </a:r>
            <a:endParaRPr lang="da-DK" dirty="0">
              <a:solidFill>
                <a:schemeClr val="bg1"/>
              </a:solidFill>
            </a:endParaRPr>
          </a:p>
        </p:txBody>
      </p:sp>
      <p:graphicFrame>
        <p:nvGraphicFramePr>
          <p:cNvPr id="8" name="Tabel 7"/>
          <p:cNvGraphicFramePr>
            <a:graphicFrameLocks noGrp="1"/>
          </p:cNvGraphicFramePr>
          <p:nvPr>
            <p:extLst>
              <p:ext uri="{D42A27DB-BD31-4B8C-83A1-F6EECF244321}">
                <p14:modId xmlns:p14="http://schemas.microsoft.com/office/powerpoint/2010/main" val="4078742787"/>
              </p:ext>
            </p:extLst>
          </p:nvPr>
        </p:nvGraphicFramePr>
        <p:xfrm>
          <a:off x="824464" y="1186126"/>
          <a:ext cx="10515601" cy="5314086"/>
        </p:xfrm>
        <a:graphic>
          <a:graphicData uri="http://schemas.openxmlformats.org/drawingml/2006/table">
            <a:tbl>
              <a:tblPr firstRow="1" firstCol="1" lastRow="1" lastCol="1" bandRow="1" bandCol="1"/>
              <a:tblGrid>
                <a:gridCol w="7202018">
                  <a:extLst>
                    <a:ext uri="{9D8B030D-6E8A-4147-A177-3AD203B41FA5}">
                      <a16:colId xmlns:a16="http://schemas.microsoft.com/office/drawing/2014/main" val="3259595979"/>
                    </a:ext>
                  </a:extLst>
                </a:gridCol>
                <a:gridCol w="3313583">
                  <a:extLst>
                    <a:ext uri="{9D8B030D-6E8A-4147-A177-3AD203B41FA5}">
                      <a16:colId xmlns:a16="http://schemas.microsoft.com/office/drawing/2014/main" val="610404715"/>
                    </a:ext>
                  </a:extLst>
                </a:gridCol>
              </a:tblGrid>
              <a:tr h="360040">
                <a:tc>
                  <a:txBody>
                    <a:bodyPr/>
                    <a:lstStyle/>
                    <a:p>
                      <a:pPr marL="69850" algn="l">
                        <a:spcBef>
                          <a:spcPts val="475"/>
                        </a:spcBef>
                        <a:spcAft>
                          <a:spcPts val="0"/>
                        </a:spcAft>
                      </a:pP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kontakter</a:t>
                      </a:r>
                    </a:p>
                    <a:p>
                      <a:pPr marL="69850" algn="l">
                        <a:spcBef>
                          <a:spcPts val="475"/>
                        </a:spcBef>
                        <a:spcAft>
                          <a:spcPts val="0"/>
                        </a:spcAft>
                      </a:pPr>
                      <a:r>
                        <a:rPr lang="da-DK" sz="1800" b="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(eventuel kontaktperson oplyst af borgeren)</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303747303"/>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Borgerens eventuelle lægefaglige diagnoser</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Særlige oplysninger om borgeren</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(fx om borgerens helbredsforhold og om borgeren har børn)</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r h="352931">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Værgemål</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Har borgeren en værge?</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224928593"/>
                  </a:ext>
                </a:extLst>
              </a:tr>
              <a:tr h="352931">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Værgemålsform</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Hvis ja – hvilken form?</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009319902"/>
                  </a:ext>
                </a:extLst>
              </a:tr>
              <a:tr h="424939">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Værges kontaktoplysninger</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(navn, adresse, telefonnummer og e-mailadresse)</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944123836"/>
                  </a:ext>
                </a:extLst>
              </a:tr>
              <a:tr h="676607">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Repræsentation</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Er borgeren repræsenteret?</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630659498"/>
                  </a:ext>
                </a:extLst>
              </a:tr>
              <a:tr h="676607">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Repræsentationsform</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Hvis ja – hvilken form?</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729234666"/>
                  </a:ext>
                </a:extLst>
              </a:tr>
              <a:tr h="381367">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Fuldmagt</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Hvis der er givet fuldmagt – hvad er der givet fuldmagt til?</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142997899"/>
                  </a:ext>
                </a:extLst>
              </a:tr>
            </a:tbl>
          </a:graphicData>
        </a:graphic>
      </p:graphicFrame>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137</a:t>
            </a:fld>
            <a:endParaRPr lang="da-DK" sz="1800" b="1" dirty="0">
              <a:solidFill>
                <a:srgbClr val="C00000"/>
              </a:solidFill>
            </a:endParaRPr>
          </a:p>
        </p:txBody>
      </p:sp>
      <p:grpSp>
        <p:nvGrpSpPr>
          <p:cNvPr id="13" name="Group 5"/>
          <p:cNvGrpSpPr>
            <a:grpSpLocks/>
          </p:cNvGrpSpPr>
          <p:nvPr/>
        </p:nvGrpSpPr>
        <p:grpSpPr bwMode="auto">
          <a:xfrm>
            <a:off x="845992" y="360000"/>
            <a:ext cx="577282" cy="612425"/>
            <a:chOff x="2940" y="-365"/>
            <a:chExt cx="977" cy="979"/>
          </a:xfrm>
        </p:grpSpPr>
        <p:sp>
          <p:nvSpPr>
            <p:cNvPr id="14"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61259305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138</a:t>
            </a:fld>
            <a:endParaRPr lang="da-DK" dirty="0"/>
          </a:p>
        </p:txBody>
      </p:sp>
      <p:sp>
        <p:nvSpPr>
          <p:cNvPr id="6" name="Titel 5"/>
          <p:cNvSpPr>
            <a:spLocks noGrp="1"/>
          </p:cNvSpPr>
          <p:nvPr>
            <p:ph type="title"/>
          </p:nvPr>
        </p:nvSpPr>
        <p:spPr>
          <a:xfrm>
            <a:off x="838197" y="360000"/>
            <a:ext cx="10515601" cy="612000"/>
          </a:xfrm>
          <a:solidFill>
            <a:srgbClr val="005171"/>
          </a:solidFill>
        </p:spPr>
        <p:txBody>
          <a:bodyPr/>
          <a:lstStyle/>
          <a:p>
            <a:r>
              <a:rPr lang="da-DK" dirty="0" smtClean="0">
                <a:solidFill>
                  <a:schemeClr val="bg1"/>
                </a:solidFill>
              </a:rPr>
              <a:t>	Redskab: </a:t>
            </a:r>
            <a:r>
              <a:rPr lang="da-DK" i="1" dirty="0" smtClean="0">
                <a:solidFill>
                  <a:schemeClr val="bg1"/>
                </a:solidFill>
              </a:rPr>
              <a:t>Bestilling</a:t>
            </a:r>
            <a:r>
              <a:rPr lang="da-DK" dirty="0" smtClean="0">
                <a:solidFill>
                  <a:schemeClr val="bg1"/>
                </a:solidFill>
              </a:rPr>
              <a:t> 2:9</a:t>
            </a:r>
            <a:endParaRPr lang="da-DK" dirty="0">
              <a:solidFill>
                <a:schemeClr val="bg1"/>
              </a:solidFill>
            </a:endParaRPr>
          </a:p>
        </p:txBody>
      </p:sp>
      <p:graphicFrame>
        <p:nvGraphicFramePr>
          <p:cNvPr id="9" name="Tabel 8"/>
          <p:cNvGraphicFramePr>
            <a:graphicFrameLocks noGrp="1"/>
          </p:cNvGraphicFramePr>
          <p:nvPr>
            <p:extLst>
              <p:ext uri="{D42A27DB-BD31-4B8C-83A1-F6EECF244321}">
                <p14:modId xmlns:p14="http://schemas.microsoft.com/office/powerpoint/2010/main" val="932882310"/>
              </p:ext>
            </p:extLst>
          </p:nvPr>
        </p:nvGraphicFramePr>
        <p:xfrm>
          <a:off x="838197" y="1238914"/>
          <a:ext cx="10515601" cy="4848131"/>
        </p:xfrm>
        <a:graphic>
          <a:graphicData uri="http://schemas.openxmlformats.org/drawingml/2006/table">
            <a:tbl>
              <a:tblPr firstRow="1" firstCol="1" lastRow="1" lastCol="1" bandRow="1" bandCol="1"/>
              <a:tblGrid>
                <a:gridCol w="7058003">
                  <a:extLst>
                    <a:ext uri="{9D8B030D-6E8A-4147-A177-3AD203B41FA5}">
                      <a16:colId xmlns:a16="http://schemas.microsoft.com/office/drawing/2014/main" val="3259595979"/>
                    </a:ext>
                  </a:extLst>
                </a:gridCol>
                <a:gridCol w="3457598">
                  <a:extLst>
                    <a:ext uri="{9D8B030D-6E8A-4147-A177-3AD203B41FA5}">
                      <a16:colId xmlns:a16="http://schemas.microsoft.com/office/drawing/2014/main" val="610404715"/>
                    </a:ext>
                  </a:extLst>
                </a:gridCol>
              </a:tblGrid>
              <a:tr h="593717">
                <a:tc>
                  <a:txBody>
                    <a:bodyPr/>
                    <a:lstStyle/>
                    <a:p>
                      <a:pPr marL="69850" algn="l">
                        <a:spcBef>
                          <a:spcPts val="475"/>
                        </a:spcBef>
                        <a:spcAft>
                          <a:spcPts val="0"/>
                        </a:spcAft>
                      </a:pP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Vedhæftede dokumenter</a:t>
                      </a:r>
                    </a:p>
                    <a:p>
                      <a:pPr marL="69850" algn="l">
                        <a:spcBef>
                          <a:spcPts val="475"/>
                        </a:spcBef>
                        <a:spcAft>
                          <a:spcPts val="0"/>
                        </a:spcAft>
                      </a:pPr>
                      <a:r>
                        <a:rPr lang="da-DK" sz="1800" b="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(beskrivelse af vedhæftede dokumenter fx akter og bilag)</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303747303"/>
                  </a:ext>
                </a:extLst>
              </a:tr>
              <a:tr h="593717">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Eventuelle samarbejdspartnere i myndighed</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(navn, telefonnummer, e-mailadresse og afdeling)</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r h="859781">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Ansvarlig for koordinering </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(navn, telefonnummer og e-mailadresse på ansvarlig, fx koordinerende sagsbehandler med samlet ansvar for indsatsen)</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r h="1187433">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Andre indsatser </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Hvilke indsatser modtager borgeren hos andre myndigheder, forvaltninger eller i andet regi?</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(tilbud, ydelser, leverandør og omfang)</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224928593"/>
                  </a:ext>
                </a:extLst>
              </a:tr>
              <a:tr h="266064">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Behov for koordinering</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009319902"/>
                  </a:ext>
                </a:extLst>
              </a:tr>
              <a:tr h="593717">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Ansvarlig for koordinering</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(navn, telefonnummer og e-mailadresse på ansvarlig hos udfører)</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944123836"/>
                  </a:ext>
                </a:extLst>
              </a:tr>
              <a:tr h="626651">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Eventuelle aftaler indgået mellem borgeren og pårørende, med relevans for indsatsen</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630659498"/>
                  </a:ext>
                </a:extLst>
              </a:tr>
            </a:tbl>
          </a:graphicData>
        </a:graphic>
      </p:graphicFrame>
      <p:sp>
        <p:nvSpPr>
          <p:cNvPr id="10"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138</a:t>
            </a:fld>
            <a:endParaRPr lang="da-DK" sz="1800" b="1" dirty="0">
              <a:solidFill>
                <a:srgbClr val="C00000"/>
              </a:solidFill>
            </a:endParaRPr>
          </a:p>
        </p:txBody>
      </p:sp>
      <p:sp>
        <p:nvSpPr>
          <p:cNvPr id="11" name="Venstrepil 10"/>
          <p:cNvSpPr/>
          <p:nvPr/>
        </p:nvSpPr>
        <p:spPr>
          <a:xfrm>
            <a:off x="7184278" y="1238914"/>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grpSp>
        <p:nvGrpSpPr>
          <p:cNvPr id="13" name="Group 5"/>
          <p:cNvGrpSpPr>
            <a:grpSpLocks/>
          </p:cNvGrpSpPr>
          <p:nvPr/>
        </p:nvGrpSpPr>
        <p:grpSpPr bwMode="auto">
          <a:xfrm>
            <a:off x="845992" y="360000"/>
            <a:ext cx="577282" cy="612425"/>
            <a:chOff x="2940" y="-365"/>
            <a:chExt cx="977" cy="979"/>
          </a:xfrm>
        </p:grpSpPr>
        <p:sp>
          <p:nvSpPr>
            <p:cNvPr id="15"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88371184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139</a:t>
            </a:fld>
            <a:endParaRPr lang="da-DK" dirty="0"/>
          </a:p>
        </p:txBody>
      </p:sp>
      <p:sp>
        <p:nvSpPr>
          <p:cNvPr id="6" name="Titel 5"/>
          <p:cNvSpPr>
            <a:spLocks noGrp="1"/>
          </p:cNvSpPr>
          <p:nvPr>
            <p:ph type="title"/>
          </p:nvPr>
        </p:nvSpPr>
        <p:spPr>
          <a:xfrm>
            <a:off x="838200" y="360000"/>
            <a:ext cx="10515601" cy="612000"/>
          </a:xfrm>
          <a:solidFill>
            <a:srgbClr val="005171"/>
          </a:solidFill>
        </p:spPr>
        <p:txBody>
          <a:bodyPr/>
          <a:lstStyle/>
          <a:p>
            <a:r>
              <a:rPr lang="da-DK" dirty="0" smtClean="0">
                <a:solidFill>
                  <a:schemeClr val="bg1"/>
                </a:solidFill>
              </a:rPr>
              <a:t>	Redskab: </a:t>
            </a:r>
            <a:r>
              <a:rPr lang="da-DK" i="1" dirty="0" smtClean="0">
                <a:solidFill>
                  <a:schemeClr val="bg1"/>
                </a:solidFill>
              </a:rPr>
              <a:t>Bestilling</a:t>
            </a:r>
            <a:r>
              <a:rPr lang="da-DK" dirty="0" smtClean="0">
                <a:solidFill>
                  <a:schemeClr val="bg1"/>
                </a:solidFill>
              </a:rPr>
              <a:t> 3:9</a:t>
            </a:r>
            <a:endParaRPr lang="da-DK" dirty="0">
              <a:solidFill>
                <a:schemeClr val="bg1"/>
              </a:solidFill>
            </a:endParaRPr>
          </a:p>
        </p:txBody>
      </p:sp>
      <p:graphicFrame>
        <p:nvGraphicFramePr>
          <p:cNvPr id="8" name="Tabel 7"/>
          <p:cNvGraphicFramePr>
            <a:graphicFrameLocks noGrp="1"/>
          </p:cNvGraphicFramePr>
          <p:nvPr>
            <p:extLst>
              <p:ext uri="{D42A27DB-BD31-4B8C-83A1-F6EECF244321}">
                <p14:modId xmlns:p14="http://schemas.microsoft.com/office/powerpoint/2010/main" val="557643154"/>
              </p:ext>
            </p:extLst>
          </p:nvPr>
        </p:nvGraphicFramePr>
        <p:xfrm>
          <a:off x="845992" y="2060848"/>
          <a:ext cx="10515601" cy="2441163"/>
        </p:xfrm>
        <a:graphic>
          <a:graphicData uri="http://schemas.openxmlformats.org/drawingml/2006/table">
            <a:tbl>
              <a:tblPr firstRow="1" firstCol="1" lastRow="1" lastCol="1" bandRow="1" bandCol="1"/>
              <a:tblGrid>
                <a:gridCol w="7202018">
                  <a:extLst>
                    <a:ext uri="{9D8B030D-6E8A-4147-A177-3AD203B41FA5}">
                      <a16:colId xmlns:a16="http://schemas.microsoft.com/office/drawing/2014/main" val="3259595979"/>
                    </a:ext>
                  </a:extLst>
                </a:gridCol>
                <a:gridCol w="3313583">
                  <a:extLst>
                    <a:ext uri="{9D8B030D-6E8A-4147-A177-3AD203B41FA5}">
                      <a16:colId xmlns:a16="http://schemas.microsoft.com/office/drawing/2014/main" val="610404715"/>
                    </a:ext>
                  </a:extLst>
                </a:gridCol>
              </a:tblGrid>
              <a:tr h="360040">
                <a:tc>
                  <a:txBody>
                    <a:bodyPr/>
                    <a:lstStyle/>
                    <a:p>
                      <a:pPr marL="69850" algn="l">
                        <a:spcBef>
                          <a:spcPts val="475"/>
                        </a:spcBef>
                        <a:spcAft>
                          <a:spcPts val="0"/>
                        </a:spcAft>
                      </a:pP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Vurdering af borgerens situation</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303747303"/>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Vurdering af borgerens støttebehov og indsats</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Borgerens perspektiv på indsatsen</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r h="352931">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Borgerens ressourcer i forhold til indsatsen</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224928593"/>
                  </a:ext>
                </a:extLst>
              </a:tr>
              <a:tr h="352931">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Borgerens aktuelle støttebehov</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009319902"/>
                  </a:ext>
                </a:extLst>
              </a:tr>
              <a:tr h="424939">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Borgerens primære målgruppe</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944123836"/>
                  </a:ext>
                </a:extLst>
              </a:tr>
              <a:tr h="374258">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Borgerens øvrige målgrupper</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630659498"/>
                  </a:ext>
                </a:extLst>
              </a:tr>
            </a:tbl>
          </a:graphicData>
        </a:graphic>
      </p:graphicFrame>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139</a:t>
            </a:fld>
            <a:endParaRPr lang="da-DK" sz="1800" b="1" dirty="0">
              <a:solidFill>
                <a:srgbClr val="C00000"/>
              </a:solidFill>
            </a:endParaRPr>
          </a:p>
        </p:txBody>
      </p:sp>
      <p:grpSp>
        <p:nvGrpSpPr>
          <p:cNvPr id="13" name="Group 5"/>
          <p:cNvGrpSpPr>
            <a:grpSpLocks/>
          </p:cNvGrpSpPr>
          <p:nvPr/>
        </p:nvGrpSpPr>
        <p:grpSpPr bwMode="auto">
          <a:xfrm>
            <a:off x="845992" y="360000"/>
            <a:ext cx="577282" cy="612425"/>
            <a:chOff x="2940" y="-365"/>
            <a:chExt cx="977" cy="979"/>
          </a:xfrm>
        </p:grpSpPr>
        <p:sp>
          <p:nvSpPr>
            <p:cNvPr id="14"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1313604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46241" y="1412776"/>
            <a:ext cx="10507557" cy="4032448"/>
          </a:xfrm>
        </p:spPr>
        <p:txBody>
          <a:bodyPr>
            <a:normAutofit lnSpcReduction="10000"/>
          </a:bodyPr>
          <a:lstStyle/>
          <a:p>
            <a:pPr defTabSz="1219170">
              <a:lnSpc>
                <a:spcPct val="150000"/>
              </a:lnSpc>
            </a:pPr>
            <a:r>
              <a:rPr lang="da-DK" sz="2100" dirty="0" smtClean="0"/>
              <a:t>Udredningstemaerne i VUM er i forbindelse med KL’s projekt Fælles Faglige Begreber blevet opdateret og klassificeret: </a:t>
            </a:r>
          </a:p>
          <a:p>
            <a:pPr lvl="1" defTabSz="1219170">
              <a:lnSpc>
                <a:spcPct val="150000"/>
              </a:lnSpc>
            </a:pPr>
            <a:endParaRPr lang="da-DK" sz="2100" dirty="0" smtClean="0"/>
          </a:p>
          <a:p>
            <a:pPr lvl="1" defTabSz="1219170">
              <a:lnSpc>
                <a:spcPct val="150000"/>
              </a:lnSpc>
            </a:pPr>
            <a:endParaRPr lang="da-DK" sz="2100" dirty="0"/>
          </a:p>
          <a:p>
            <a:pPr lvl="1" defTabSz="1219170">
              <a:lnSpc>
                <a:spcPct val="150000"/>
              </a:lnSpc>
            </a:pPr>
            <a:endParaRPr lang="da-DK" sz="2100" dirty="0" smtClean="0"/>
          </a:p>
          <a:p>
            <a:pPr lvl="1" defTabSz="1219170">
              <a:lnSpc>
                <a:spcPct val="150000"/>
              </a:lnSpc>
            </a:pPr>
            <a:endParaRPr lang="da-DK" sz="2100" dirty="0" smtClean="0"/>
          </a:p>
          <a:p>
            <a:pPr lvl="1" defTabSz="1219170">
              <a:lnSpc>
                <a:spcPct val="150000"/>
              </a:lnSpc>
            </a:pPr>
            <a:r>
              <a:rPr lang="da-DK" sz="2100" dirty="0" smtClean="0"/>
              <a:t>Sammenhæng </a:t>
            </a:r>
            <a:r>
              <a:rPr lang="da-DK" sz="2100" dirty="0"/>
              <a:t>for borgerne</a:t>
            </a:r>
          </a:p>
          <a:p>
            <a:pPr lvl="1" defTabSz="1219170">
              <a:lnSpc>
                <a:spcPct val="150000"/>
              </a:lnSpc>
            </a:pPr>
            <a:r>
              <a:rPr lang="da-DK" sz="2100" dirty="0" smtClean="0"/>
              <a:t>Samarbejde </a:t>
            </a:r>
            <a:r>
              <a:rPr lang="da-DK" sz="2100" dirty="0"/>
              <a:t>og kommunikation lokalt og på tværs af kommuner</a:t>
            </a:r>
          </a:p>
          <a:p>
            <a:pPr defTabSz="1219170">
              <a:lnSpc>
                <a:spcPct val="150000"/>
              </a:lnSpc>
            </a:pPr>
            <a:endParaRPr lang="da-DK" sz="2100" dirty="0" smtClean="0"/>
          </a:p>
          <a:p>
            <a:pPr defTabSz="1219170">
              <a:lnSpc>
                <a:spcPct val="150000"/>
              </a:lnSpc>
            </a:pPr>
            <a:endParaRPr lang="da-DK" sz="2100" dirty="0"/>
          </a:p>
        </p:txBody>
      </p:sp>
      <p:sp>
        <p:nvSpPr>
          <p:cNvPr id="4" name="Pladsholder til sidefod 3"/>
          <p:cNvSpPr>
            <a:spLocks noGrp="1"/>
          </p:cNvSpPr>
          <p:nvPr>
            <p:ph type="ftr" sz="quarter" idx="15"/>
          </p:nvPr>
        </p:nvSpPr>
        <p:spPr/>
        <p:txBody>
          <a:bodyPr/>
          <a:lstStyle/>
          <a:p>
            <a:r>
              <a:rPr lang="da-DK" smtClean="0"/>
              <a:t>Voksenudredningsmetoden version 2.0</a:t>
            </a:r>
            <a:endParaRPr lang="da-DK" dirty="0"/>
          </a:p>
        </p:txBody>
      </p:sp>
      <p:sp>
        <p:nvSpPr>
          <p:cNvPr id="7" name="Titel 6"/>
          <p:cNvSpPr>
            <a:spLocks noGrp="1"/>
          </p:cNvSpPr>
          <p:nvPr>
            <p:ph type="title"/>
          </p:nvPr>
        </p:nvSpPr>
        <p:spPr>
          <a:xfrm>
            <a:off x="838198" y="360000"/>
            <a:ext cx="10515600" cy="612000"/>
          </a:xfrm>
          <a:solidFill>
            <a:srgbClr val="8478B0"/>
          </a:solidFill>
        </p:spPr>
        <p:txBody>
          <a:bodyPr/>
          <a:lstStyle/>
          <a:p>
            <a:r>
              <a:rPr lang="da-DK" dirty="0" smtClean="0">
                <a:solidFill>
                  <a:schemeClr val="bg1"/>
                </a:solidFill>
              </a:rPr>
              <a:t>Fælles faglige begreber og nye temaer</a:t>
            </a:r>
            <a:endParaRPr lang="da-DK" sz="4000" b="0" dirty="0">
              <a:solidFill>
                <a:schemeClr val="bg1"/>
              </a:solidFill>
              <a:latin typeface="Trebuchet MS" panose="020B0603020202020204" pitchFamily="34" charset="0"/>
            </a:endParaRPr>
          </a:p>
        </p:txBody>
      </p:sp>
      <p:sp>
        <p:nvSpPr>
          <p:cNvPr id="10" name="Pladsholder til slidenummer 4"/>
          <p:cNvSpPr>
            <a:spLocks noGrp="1"/>
          </p:cNvSpPr>
          <p:nvPr>
            <p:ph type="sldNum" sz="quarter" idx="16"/>
          </p:nvPr>
        </p:nvSpPr>
        <p:spPr>
          <a:xfrm>
            <a:off x="8763000" y="6508752"/>
            <a:ext cx="2743200" cy="365125"/>
          </a:xfrm>
        </p:spPr>
        <p:txBody>
          <a:bodyPr/>
          <a:lstStyle/>
          <a:p>
            <a:fld id="{1C4DB2EE-0873-4EBD-BD17-6A767A2B9A33}" type="slidenum">
              <a:rPr lang="da-DK" sz="1800" b="1">
                <a:solidFill>
                  <a:srgbClr val="C00000"/>
                </a:solidFill>
              </a:rPr>
              <a:pPr/>
              <a:t>14</a:t>
            </a:fld>
            <a:endParaRPr lang="da-DK" sz="1800" b="1" dirty="0">
              <a:solidFill>
                <a:srgbClr val="C00000"/>
              </a:solidFill>
            </a:endParaRPr>
          </a:p>
        </p:txBody>
      </p:sp>
      <p:pic>
        <p:nvPicPr>
          <p:cNvPr id="6" name="Billede 5"/>
          <p:cNvPicPr>
            <a:picLocks noChangeAspect="1"/>
          </p:cNvPicPr>
          <p:nvPr/>
        </p:nvPicPr>
        <p:blipFill>
          <a:blip r:embed="rId3"/>
          <a:stretch>
            <a:fillRect/>
          </a:stretch>
        </p:blipFill>
        <p:spPr>
          <a:xfrm>
            <a:off x="5447928" y="1980544"/>
            <a:ext cx="4146262" cy="2664296"/>
          </a:xfrm>
          <a:prstGeom prst="rect">
            <a:avLst/>
          </a:prstGeom>
        </p:spPr>
      </p:pic>
    </p:spTree>
    <p:extLst>
      <p:ext uri="{BB962C8B-B14F-4D97-AF65-F5344CB8AC3E}">
        <p14:creationId xmlns:p14="http://schemas.microsoft.com/office/powerpoint/2010/main" val="121777462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140</a:t>
            </a:fld>
            <a:endParaRPr lang="da-DK" dirty="0"/>
          </a:p>
        </p:txBody>
      </p:sp>
      <p:sp>
        <p:nvSpPr>
          <p:cNvPr id="6" name="Titel 5"/>
          <p:cNvSpPr>
            <a:spLocks noGrp="1"/>
          </p:cNvSpPr>
          <p:nvPr>
            <p:ph type="title"/>
          </p:nvPr>
        </p:nvSpPr>
        <p:spPr>
          <a:xfrm>
            <a:off x="838196" y="360000"/>
            <a:ext cx="10515601" cy="612000"/>
          </a:xfrm>
          <a:solidFill>
            <a:srgbClr val="005171"/>
          </a:solidFill>
        </p:spPr>
        <p:txBody>
          <a:bodyPr/>
          <a:lstStyle/>
          <a:p>
            <a:r>
              <a:rPr lang="da-DK" dirty="0" smtClean="0">
                <a:solidFill>
                  <a:schemeClr val="bg1"/>
                </a:solidFill>
              </a:rPr>
              <a:t>	Redskab: </a:t>
            </a:r>
            <a:r>
              <a:rPr lang="da-DK" i="1" dirty="0">
                <a:solidFill>
                  <a:schemeClr val="bg1"/>
                </a:solidFill>
              </a:rPr>
              <a:t>B</a:t>
            </a:r>
            <a:r>
              <a:rPr lang="da-DK" i="1" dirty="0" smtClean="0">
                <a:solidFill>
                  <a:schemeClr val="bg1"/>
                </a:solidFill>
              </a:rPr>
              <a:t>estilling</a:t>
            </a:r>
            <a:r>
              <a:rPr lang="da-DK" dirty="0" smtClean="0">
                <a:solidFill>
                  <a:schemeClr val="bg1"/>
                </a:solidFill>
              </a:rPr>
              <a:t> 4:9</a:t>
            </a:r>
            <a:endParaRPr lang="da-DK" dirty="0">
              <a:solidFill>
                <a:schemeClr val="bg1"/>
              </a:solidFill>
            </a:endParaRPr>
          </a:p>
        </p:txBody>
      </p:sp>
      <p:graphicFrame>
        <p:nvGraphicFramePr>
          <p:cNvPr id="8" name="Tabel 7"/>
          <p:cNvGraphicFramePr>
            <a:graphicFrameLocks noGrp="1"/>
          </p:cNvGraphicFramePr>
          <p:nvPr>
            <p:extLst>
              <p:ext uri="{D42A27DB-BD31-4B8C-83A1-F6EECF244321}">
                <p14:modId xmlns:p14="http://schemas.microsoft.com/office/powerpoint/2010/main" val="205880949"/>
              </p:ext>
            </p:extLst>
          </p:nvPr>
        </p:nvGraphicFramePr>
        <p:xfrm>
          <a:off x="838197" y="1491893"/>
          <a:ext cx="10515601" cy="4321130"/>
        </p:xfrm>
        <a:graphic>
          <a:graphicData uri="http://schemas.openxmlformats.org/drawingml/2006/table">
            <a:tbl>
              <a:tblPr firstRow="1" firstCol="1" lastRow="1" lastCol="1" bandRow="1" bandCol="1"/>
              <a:tblGrid>
                <a:gridCol w="7202018">
                  <a:extLst>
                    <a:ext uri="{9D8B030D-6E8A-4147-A177-3AD203B41FA5}">
                      <a16:colId xmlns:a16="http://schemas.microsoft.com/office/drawing/2014/main" val="3259595979"/>
                    </a:ext>
                  </a:extLst>
                </a:gridCol>
                <a:gridCol w="3313583">
                  <a:extLst>
                    <a:ext uri="{9D8B030D-6E8A-4147-A177-3AD203B41FA5}">
                      <a16:colId xmlns:a16="http://schemas.microsoft.com/office/drawing/2014/main" val="610404715"/>
                    </a:ext>
                  </a:extLst>
                </a:gridCol>
              </a:tblGrid>
              <a:tr h="360040">
                <a:tc>
                  <a:txBody>
                    <a:bodyPr/>
                    <a:lstStyle/>
                    <a:p>
                      <a:pPr marL="69850" algn="l">
                        <a:spcBef>
                          <a:spcPts val="475"/>
                        </a:spcBef>
                        <a:spcAft>
                          <a:spcPts val="0"/>
                        </a:spcAft>
                      </a:pP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ønsker for fremtiden</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303747303"/>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Indsatsformål</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Borgerens målformulering (x-n)</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r h="352931">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Måltype</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224928593"/>
                  </a:ext>
                </a:extLst>
              </a:tr>
              <a:tr h="352931">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Primært udredningstema </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009319902"/>
                  </a:ext>
                </a:extLst>
              </a:tr>
              <a:tr h="424939">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Aktuelt funktionsevneniveau</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944123836"/>
                  </a:ext>
                </a:extLst>
              </a:tr>
              <a:tr h="374258">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Forventet funktionsevneniveau</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630659498"/>
                  </a:ext>
                </a:extLst>
              </a:tr>
              <a:tr h="381367">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Opfølgning på indsatsmål</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(angivelse af forventet opfølgningstidspunkt for mål eller valg af samme opfølgningsdato for alle mål)</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142997899"/>
                  </a:ext>
                </a:extLst>
              </a:tr>
              <a:tr h="381367">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Ansvarlig for opfølgning på indsatsmål</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(angivelse af enhed, der er ansvarlig for opfølgningen)</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550676102"/>
                  </a:ext>
                </a:extLst>
              </a:tr>
              <a:tr h="381367">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Andre relaterede udredningstemaer</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025097697"/>
                  </a:ext>
                </a:extLst>
              </a:tr>
            </a:tbl>
          </a:graphicData>
        </a:graphic>
      </p:graphicFrame>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140</a:t>
            </a:fld>
            <a:endParaRPr lang="da-DK" sz="1800" b="1" dirty="0">
              <a:solidFill>
                <a:srgbClr val="C00000"/>
              </a:solidFill>
            </a:endParaRPr>
          </a:p>
        </p:txBody>
      </p:sp>
      <p:grpSp>
        <p:nvGrpSpPr>
          <p:cNvPr id="13" name="Group 5"/>
          <p:cNvGrpSpPr>
            <a:grpSpLocks/>
          </p:cNvGrpSpPr>
          <p:nvPr/>
        </p:nvGrpSpPr>
        <p:grpSpPr bwMode="auto">
          <a:xfrm>
            <a:off x="845992" y="360000"/>
            <a:ext cx="577282" cy="612425"/>
            <a:chOff x="2940" y="-365"/>
            <a:chExt cx="977" cy="979"/>
          </a:xfrm>
        </p:grpSpPr>
        <p:sp>
          <p:nvSpPr>
            <p:cNvPr id="14"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52349648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141</a:t>
            </a:fld>
            <a:endParaRPr lang="da-DK" dirty="0"/>
          </a:p>
        </p:txBody>
      </p:sp>
      <p:sp>
        <p:nvSpPr>
          <p:cNvPr id="6" name="Titel 5"/>
          <p:cNvSpPr>
            <a:spLocks noGrp="1"/>
          </p:cNvSpPr>
          <p:nvPr>
            <p:ph type="title"/>
          </p:nvPr>
        </p:nvSpPr>
        <p:spPr>
          <a:xfrm>
            <a:off x="838200" y="360000"/>
            <a:ext cx="10515601" cy="612000"/>
          </a:xfrm>
          <a:solidFill>
            <a:srgbClr val="005171"/>
          </a:solidFill>
        </p:spPr>
        <p:txBody>
          <a:bodyPr/>
          <a:lstStyle/>
          <a:p>
            <a:r>
              <a:rPr lang="da-DK" dirty="0">
                <a:solidFill>
                  <a:schemeClr val="bg1"/>
                </a:solidFill>
              </a:rPr>
              <a:t>	</a:t>
            </a:r>
            <a:r>
              <a:rPr lang="da-DK" dirty="0" smtClean="0">
                <a:solidFill>
                  <a:schemeClr val="bg1"/>
                </a:solidFill>
              </a:rPr>
              <a:t>Redskab: </a:t>
            </a:r>
            <a:r>
              <a:rPr lang="da-DK" i="1" dirty="0">
                <a:solidFill>
                  <a:schemeClr val="bg1"/>
                </a:solidFill>
              </a:rPr>
              <a:t>B</a:t>
            </a:r>
            <a:r>
              <a:rPr lang="da-DK" i="1" dirty="0" smtClean="0">
                <a:solidFill>
                  <a:schemeClr val="bg1"/>
                </a:solidFill>
              </a:rPr>
              <a:t>estilling</a:t>
            </a:r>
            <a:r>
              <a:rPr lang="da-DK" dirty="0" smtClean="0">
                <a:solidFill>
                  <a:schemeClr val="bg1"/>
                </a:solidFill>
              </a:rPr>
              <a:t> 5:9</a:t>
            </a:r>
            <a:endParaRPr lang="da-DK" dirty="0">
              <a:solidFill>
                <a:schemeClr val="bg1"/>
              </a:solidFill>
            </a:endParaRPr>
          </a:p>
        </p:txBody>
      </p:sp>
      <p:graphicFrame>
        <p:nvGraphicFramePr>
          <p:cNvPr id="8" name="Tabel 7"/>
          <p:cNvGraphicFramePr>
            <a:graphicFrameLocks noGrp="1"/>
          </p:cNvGraphicFramePr>
          <p:nvPr>
            <p:extLst>
              <p:ext uri="{D42A27DB-BD31-4B8C-83A1-F6EECF244321}">
                <p14:modId xmlns:p14="http://schemas.microsoft.com/office/powerpoint/2010/main" val="677324851"/>
              </p:ext>
            </p:extLst>
          </p:nvPr>
        </p:nvGraphicFramePr>
        <p:xfrm>
          <a:off x="838197" y="1491893"/>
          <a:ext cx="10515601" cy="3710171"/>
        </p:xfrm>
        <a:graphic>
          <a:graphicData uri="http://schemas.openxmlformats.org/drawingml/2006/table">
            <a:tbl>
              <a:tblPr firstRow="1" firstCol="1" lastRow="1" lastCol="1" bandRow="1" bandCol="1"/>
              <a:tblGrid>
                <a:gridCol w="5476357">
                  <a:extLst>
                    <a:ext uri="{9D8B030D-6E8A-4147-A177-3AD203B41FA5}">
                      <a16:colId xmlns:a16="http://schemas.microsoft.com/office/drawing/2014/main" val="3259595979"/>
                    </a:ext>
                  </a:extLst>
                </a:gridCol>
                <a:gridCol w="2519622">
                  <a:extLst>
                    <a:ext uri="{9D8B030D-6E8A-4147-A177-3AD203B41FA5}">
                      <a16:colId xmlns:a16="http://schemas.microsoft.com/office/drawing/2014/main" val="610404715"/>
                    </a:ext>
                  </a:extLst>
                </a:gridCol>
                <a:gridCol w="2519622">
                  <a:extLst>
                    <a:ext uri="{9D8B030D-6E8A-4147-A177-3AD203B41FA5}">
                      <a16:colId xmlns:a16="http://schemas.microsoft.com/office/drawing/2014/main" val="2641655318"/>
                    </a:ext>
                  </a:extLst>
                </a:gridCol>
              </a:tblGrid>
              <a:tr h="360040">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Bestilte</a:t>
                      </a:r>
                      <a:r>
                        <a:rPr lang="da-DK" sz="1800" b="1"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 indsatser </a:t>
                      </a:r>
                      <a:endPar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 x</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 n</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extLst>
                  <a:ext uri="{0D108BD9-81ED-4DB2-BD59-A6C34878D82A}">
                    <a16:rowId xmlns:a16="http://schemas.microsoft.com/office/drawing/2014/main" val="1303747303"/>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Ydelser</a:t>
                      </a:r>
                      <a:r>
                        <a:rPr lang="da-DK" sz="1800" b="1"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(den/de ydelser, som indgår i indsatsen)</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Tilbud</a:t>
                      </a:r>
                      <a:r>
                        <a:rPr lang="da-DK" sz="1800" b="1"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(den type af tilbud, som leverer ydelsen/ydelserne)</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r h="352931">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Udfører</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(den konkrete leverandør, som leverer indsatsen)</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224928593"/>
                  </a:ext>
                </a:extLst>
              </a:tr>
              <a:tr h="352931">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Udfører P-nummer</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009319902"/>
                  </a:ext>
                </a:extLst>
              </a:tr>
              <a:tr h="424939">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Aftaler mellem myndighed og udfører om indsatsen</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(fx særlige fokusområder, prioriteringer og dokumentation)</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944123836"/>
                  </a:ext>
                </a:extLst>
              </a:tr>
            </a:tbl>
          </a:graphicData>
        </a:graphic>
      </p:graphicFrame>
      <p:sp>
        <p:nvSpPr>
          <p:cNvPr id="9" name="Pladsholder til slidenummer 4"/>
          <p:cNvSpPr txBox="1">
            <a:spLocks/>
          </p:cNvSpPr>
          <p:nvPr/>
        </p:nvSpPr>
        <p:spPr>
          <a:xfrm>
            <a:off x="8763000" y="6520259"/>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141</a:t>
            </a:fld>
            <a:endParaRPr lang="da-DK" sz="1800" b="1" dirty="0">
              <a:solidFill>
                <a:srgbClr val="C00000"/>
              </a:solidFill>
            </a:endParaRPr>
          </a:p>
        </p:txBody>
      </p:sp>
      <p:grpSp>
        <p:nvGrpSpPr>
          <p:cNvPr id="13" name="Group 5"/>
          <p:cNvGrpSpPr>
            <a:grpSpLocks/>
          </p:cNvGrpSpPr>
          <p:nvPr/>
        </p:nvGrpSpPr>
        <p:grpSpPr bwMode="auto">
          <a:xfrm>
            <a:off x="845992" y="360000"/>
            <a:ext cx="577282" cy="612425"/>
            <a:chOff x="2940" y="-365"/>
            <a:chExt cx="977" cy="979"/>
          </a:xfrm>
        </p:grpSpPr>
        <p:sp>
          <p:nvSpPr>
            <p:cNvPr id="14"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20663902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142</a:t>
            </a:fld>
            <a:endParaRPr lang="da-DK" dirty="0"/>
          </a:p>
        </p:txBody>
      </p:sp>
      <p:sp>
        <p:nvSpPr>
          <p:cNvPr id="6" name="Titel 5"/>
          <p:cNvSpPr>
            <a:spLocks noGrp="1"/>
          </p:cNvSpPr>
          <p:nvPr>
            <p:ph type="title"/>
          </p:nvPr>
        </p:nvSpPr>
        <p:spPr>
          <a:xfrm>
            <a:off x="841580" y="360000"/>
            <a:ext cx="10515601" cy="612000"/>
          </a:xfrm>
          <a:solidFill>
            <a:srgbClr val="005171"/>
          </a:solidFill>
        </p:spPr>
        <p:txBody>
          <a:bodyPr/>
          <a:lstStyle/>
          <a:p>
            <a:r>
              <a:rPr lang="da-DK" dirty="0" smtClean="0">
                <a:solidFill>
                  <a:schemeClr val="bg1"/>
                </a:solidFill>
              </a:rPr>
              <a:t>	Redskab: </a:t>
            </a:r>
            <a:r>
              <a:rPr lang="da-DK" i="1" dirty="0">
                <a:solidFill>
                  <a:schemeClr val="bg1"/>
                </a:solidFill>
              </a:rPr>
              <a:t>B</a:t>
            </a:r>
            <a:r>
              <a:rPr lang="da-DK" i="1" dirty="0" smtClean="0">
                <a:solidFill>
                  <a:schemeClr val="bg1"/>
                </a:solidFill>
              </a:rPr>
              <a:t>estilling</a:t>
            </a:r>
            <a:r>
              <a:rPr lang="da-DK" dirty="0" smtClean="0">
                <a:solidFill>
                  <a:schemeClr val="bg1"/>
                </a:solidFill>
              </a:rPr>
              <a:t> 6:9</a:t>
            </a:r>
            <a:endParaRPr lang="da-DK" dirty="0">
              <a:solidFill>
                <a:schemeClr val="bg1"/>
              </a:solidFill>
            </a:endParaRPr>
          </a:p>
        </p:txBody>
      </p:sp>
      <p:graphicFrame>
        <p:nvGraphicFramePr>
          <p:cNvPr id="8" name="Tabel 7"/>
          <p:cNvGraphicFramePr>
            <a:graphicFrameLocks noGrp="1"/>
          </p:cNvGraphicFramePr>
          <p:nvPr>
            <p:extLst>
              <p:ext uri="{D42A27DB-BD31-4B8C-83A1-F6EECF244321}">
                <p14:modId xmlns:p14="http://schemas.microsoft.com/office/powerpoint/2010/main" val="3422368250"/>
              </p:ext>
            </p:extLst>
          </p:nvPr>
        </p:nvGraphicFramePr>
        <p:xfrm>
          <a:off x="838197" y="1491893"/>
          <a:ext cx="10515601" cy="4243700"/>
        </p:xfrm>
        <a:graphic>
          <a:graphicData uri="http://schemas.openxmlformats.org/drawingml/2006/table">
            <a:tbl>
              <a:tblPr firstRow="1" firstCol="1" lastRow="1" lastCol="1" bandRow="1" bandCol="1"/>
              <a:tblGrid>
                <a:gridCol w="5476357">
                  <a:extLst>
                    <a:ext uri="{9D8B030D-6E8A-4147-A177-3AD203B41FA5}">
                      <a16:colId xmlns:a16="http://schemas.microsoft.com/office/drawing/2014/main" val="3259595979"/>
                    </a:ext>
                  </a:extLst>
                </a:gridCol>
                <a:gridCol w="2519622">
                  <a:extLst>
                    <a:ext uri="{9D8B030D-6E8A-4147-A177-3AD203B41FA5}">
                      <a16:colId xmlns:a16="http://schemas.microsoft.com/office/drawing/2014/main" val="610404715"/>
                    </a:ext>
                  </a:extLst>
                </a:gridCol>
                <a:gridCol w="2519622">
                  <a:extLst>
                    <a:ext uri="{9D8B030D-6E8A-4147-A177-3AD203B41FA5}">
                      <a16:colId xmlns:a16="http://schemas.microsoft.com/office/drawing/2014/main" val="2641655318"/>
                    </a:ext>
                  </a:extLst>
                </a:gridCol>
              </a:tblGrid>
              <a:tr h="360040">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Bestilte</a:t>
                      </a:r>
                      <a:r>
                        <a:rPr lang="da-DK" sz="1800" b="1"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 indsatser </a:t>
                      </a:r>
                      <a:endPar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 x</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 n</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extLst>
                  <a:ext uri="{0D108BD9-81ED-4DB2-BD59-A6C34878D82A}">
                    <a16:rowId xmlns:a16="http://schemas.microsoft.com/office/drawing/2014/main" val="1303747303"/>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Forventet startdato for indsats</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(dato for hvornår det forventes, at indsatsen kan iværksættes)</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Forventet slutdato for indsats</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(dato for hvornår det forventes, at indsatsen ophører – mulighed for at angive, at foranstaltningen er uden slutdato)</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516376171"/>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Forventet startdato for ydelser</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(udfyldes ved afvigelser fra indsatsens startdato)</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r h="352931">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Forventet slutdato for ydelser</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(udfyldes ved afvigelser fra indsatsens slutdato)</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224928593"/>
                  </a:ext>
                </a:extLst>
              </a:tr>
              <a:tr h="352931">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Opfølgningsdato</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(angivelse af forventet opfølgningsdato)</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009319902"/>
                  </a:ext>
                </a:extLst>
              </a:tr>
            </a:tbl>
          </a:graphicData>
        </a:graphic>
      </p:graphicFrame>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142</a:t>
            </a:fld>
            <a:endParaRPr lang="da-DK" sz="1800" b="1" dirty="0">
              <a:solidFill>
                <a:srgbClr val="C00000"/>
              </a:solidFill>
            </a:endParaRPr>
          </a:p>
        </p:txBody>
      </p:sp>
      <p:grpSp>
        <p:nvGrpSpPr>
          <p:cNvPr id="13" name="Group 5"/>
          <p:cNvGrpSpPr>
            <a:grpSpLocks/>
          </p:cNvGrpSpPr>
          <p:nvPr/>
        </p:nvGrpSpPr>
        <p:grpSpPr bwMode="auto">
          <a:xfrm>
            <a:off x="845992" y="360000"/>
            <a:ext cx="577282" cy="612425"/>
            <a:chOff x="2940" y="-365"/>
            <a:chExt cx="977" cy="979"/>
          </a:xfrm>
        </p:grpSpPr>
        <p:sp>
          <p:nvSpPr>
            <p:cNvPr id="14"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63466663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143</a:t>
            </a:fld>
            <a:endParaRPr lang="da-DK" dirty="0"/>
          </a:p>
        </p:txBody>
      </p:sp>
      <p:sp>
        <p:nvSpPr>
          <p:cNvPr id="6" name="Titel 5"/>
          <p:cNvSpPr>
            <a:spLocks noGrp="1"/>
          </p:cNvSpPr>
          <p:nvPr>
            <p:ph type="title"/>
          </p:nvPr>
        </p:nvSpPr>
        <p:spPr>
          <a:xfrm>
            <a:off x="838200" y="360000"/>
            <a:ext cx="10515601" cy="612000"/>
          </a:xfrm>
          <a:solidFill>
            <a:srgbClr val="005171"/>
          </a:solidFill>
        </p:spPr>
        <p:txBody>
          <a:bodyPr/>
          <a:lstStyle/>
          <a:p>
            <a:r>
              <a:rPr lang="da-DK" dirty="0" smtClean="0">
                <a:solidFill>
                  <a:schemeClr val="bg1"/>
                </a:solidFill>
              </a:rPr>
              <a:t>	Redskab: </a:t>
            </a:r>
            <a:r>
              <a:rPr lang="da-DK" i="1" dirty="0">
                <a:solidFill>
                  <a:schemeClr val="bg1"/>
                </a:solidFill>
              </a:rPr>
              <a:t>B</a:t>
            </a:r>
            <a:r>
              <a:rPr lang="da-DK" i="1" dirty="0" smtClean="0">
                <a:solidFill>
                  <a:schemeClr val="bg1"/>
                </a:solidFill>
              </a:rPr>
              <a:t>estilling</a:t>
            </a:r>
            <a:r>
              <a:rPr lang="da-DK" dirty="0" smtClean="0">
                <a:solidFill>
                  <a:schemeClr val="bg1"/>
                </a:solidFill>
              </a:rPr>
              <a:t> 7:9</a:t>
            </a:r>
            <a:endParaRPr lang="da-DK" dirty="0">
              <a:solidFill>
                <a:schemeClr val="bg1"/>
              </a:solidFill>
            </a:endParaRPr>
          </a:p>
        </p:txBody>
      </p:sp>
      <p:graphicFrame>
        <p:nvGraphicFramePr>
          <p:cNvPr id="8" name="Tabel 7"/>
          <p:cNvGraphicFramePr>
            <a:graphicFrameLocks noGrp="1"/>
          </p:cNvGraphicFramePr>
          <p:nvPr>
            <p:extLst>
              <p:ext uri="{D42A27DB-BD31-4B8C-83A1-F6EECF244321}">
                <p14:modId xmlns:p14="http://schemas.microsoft.com/office/powerpoint/2010/main" val="3841796217"/>
              </p:ext>
            </p:extLst>
          </p:nvPr>
        </p:nvGraphicFramePr>
        <p:xfrm>
          <a:off x="804096" y="1491893"/>
          <a:ext cx="10549703" cy="2801203"/>
        </p:xfrm>
        <a:graphic>
          <a:graphicData uri="http://schemas.openxmlformats.org/drawingml/2006/table">
            <a:tbl>
              <a:tblPr firstRow="1" firstCol="1" lastRow="1" lastCol="1" bandRow="1" bandCol="1"/>
              <a:tblGrid>
                <a:gridCol w="5494117">
                  <a:extLst>
                    <a:ext uri="{9D8B030D-6E8A-4147-A177-3AD203B41FA5}">
                      <a16:colId xmlns:a16="http://schemas.microsoft.com/office/drawing/2014/main" val="3259595979"/>
                    </a:ext>
                  </a:extLst>
                </a:gridCol>
                <a:gridCol w="2527793">
                  <a:extLst>
                    <a:ext uri="{9D8B030D-6E8A-4147-A177-3AD203B41FA5}">
                      <a16:colId xmlns:a16="http://schemas.microsoft.com/office/drawing/2014/main" val="610404715"/>
                    </a:ext>
                  </a:extLst>
                </a:gridCol>
                <a:gridCol w="2527793">
                  <a:extLst>
                    <a:ext uri="{9D8B030D-6E8A-4147-A177-3AD203B41FA5}">
                      <a16:colId xmlns:a16="http://schemas.microsoft.com/office/drawing/2014/main" val="2641655318"/>
                    </a:ext>
                  </a:extLst>
                </a:gridCol>
              </a:tblGrid>
              <a:tr h="360040">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Bestilte</a:t>
                      </a:r>
                      <a:r>
                        <a:rPr lang="da-DK" sz="1800" b="1"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 indsatser </a:t>
                      </a:r>
                      <a:endPar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 x</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 n</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extLst>
                  <a:ext uri="{0D108BD9-81ED-4DB2-BD59-A6C34878D82A}">
                    <a16:rowId xmlns:a16="http://schemas.microsoft.com/office/drawing/2014/main" val="1303747303"/>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Forventet hyppighed for opfølgning på indsats</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(angivelse af, hvor ofte der fremadrettet skal følges op fx månedligt, kvartalsvist eller årligt)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Ansvarlig for opfølgning </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(angivelse af enhed, der er ansvarlig for opfølgningen)</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516376171"/>
                  </a:ext>
                </a:extLst>
              </a:tr>
              <a:tr h="668243">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Bemærkninger til opfølgningen </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(evt. bemærkninger til opfølgningen)</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bl>
          </a:graphicData>
        </a:graphic>
      </p:graphicFrame>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143</a:t>
            </a:fld>
            <a:endParaRPr lang="da-DK" sz="1800" b="1" dirty="0">
              <a:solidFill>
                <a:srgbClr val="C00000"/>
              </a:solidFill>
            </a:endParaRPr>
          </a:p>
        </p:txBody>
      </p:sp>
      <p:grpSp>
        <p:nvGrpSpPr>
          <p:cNvPr id="25" name="Group 5"/>
          <p:cNvGrpSpPr>
            <a:grpSpLocks/>
          </p:cNvGrpSpPr>
          <p:nvPr/>
        </p:nvGrpSpPr>
        <p:grpSpPr bwMode="auto">
          <a:xfrm>
            <a:off x="845992" y="360000"/>
            <a:ext cx="577282" cy="612425"/>
            <a:chOff x="2940" y="-365"/>
            <a:chExt cx="977" cy="979"/>
          </a:xfrm>
        </p:grpSpPr>
        <p:sp>
          <p:nvSpPr>
            <p:cNvPr id="26"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51740126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144</a:t>
            </a:fld>
            <a:endParaRPr lang="da-DK" dirty="0"/>
          </a:p>
        </p:txBody>
      </p:sp>
      <p:sp>
        <p:nvSpPr>
          <p:cNvPr id="6" name="Titel 5"/>
          <p:cNvSpPr>
            <a:spLocks noGrp="1"/>
          </p:cNvSpPr>
          <p:nvPr>
            <p:ph type="title"/>
          </p:nvPr>
        </p:nvSpPr>
        <p:spPr>
          <a:xfrm>
            <a:off x="838197" y="360000"/>
            <a:ext cx="10515601" cy="612000"/>
          </a:xfrm>
          <a:solidFill>
            <a:srgbClr val="005171"/>
          </a:solidFill>
        </p:spPr>
        <p:txBody>
          <a:bodyPr/>
          <a:lstStyle/>
          <a:p>
            <a:r>
              <a:rPr lang="da-DK" dirty="0" smtClean="0">
                <a:solidFill>
                  <a:schemeClr val="bg1"/>
                </a:solidFill>
              </a:rPr>
              <a:t>	Redskab: </a:t>
            </a:r>
            <a:r>
              <a:rPr lang="da-DK" i="1" dirty="0">
                <a:solidFill>
                  <a:schemeClr val="bg1"/>
                </a:solidFill>
              </a:rPr>
              <a:t>B</a:t>
            </a:r>
            <a:r>
              <a:rPr lang="da-DK" i="1" dirty="0" smtClean="0">
                <a:solidFill>
                  <a:schemeClr val="bg1"/>
                </a:solidFill>
              </a:rPr>
              <a:t>estilling</a:t>
            </a:r>
            <a:r>
              <a:rPr lang="da-DK" dirty="0" smtClean="0">
                <a:solidFill>
                  <a:schemeClr val="bg1"/>
                </a:solidFill>
              </a:rPr>
              <a:t> 8:9</a:t>
            </a:r>
            <a:endParaRPr lang="da-DK" dirty="0">
              <a:solidFill>
                <a:schemeClr val="bg1"/>
              </a:solidFill>
            </a:endParaRPr>
          </a:p>
        </p:txBody>
      </p:sp>
      <p:graphicFrame>
        <p:nvGraphicFramePr>
          <p:cNvPr id="8" name="Tabel 7"/>
          <p:cNvGraphicFramePr>
            <a:graphicFrameLocks noGrp="1"/>
          </p:cNvGraphicFramePr>
          <p:nvPr>
            <p:extLst>
              <p:ext uri="{D42A27DB-BD31-4B8C-83A1-F6EECF244321}">
                <p14:modId xmlns:p14="http://schemas.microsoft.com/office/powerpoint/2010/main" val="261439965"/>
              </p:ext>
            </p:extLst>
          </p:nvPr>
        </p:nvGraphicFramePr>
        <p:xfrm>
          <a:off x="103504" y="1038609"/>
          <a:ext cx="11984986" cy="5682868"/>
        </p:xfrm>
        <a:graphic>
          <a:graphicData uri="http://schemas.openxmlformats.org/drawingml/2006/table">
            <a:tbl>
              <a:tblPr firstRow="1" firstCol="1" lastRow="1" lastCol="1" bandRow="1" bandCol="1"/>
              <a:tblGrid>
                <a:gridCol w="2978234">
                  <a:extLst>
                    <a:ext uri="{9D8B030D-6E8A-4147-A177-3AD203B41FA5}">
                      <a16:colId xmlns:a16="http://schemas.microsoft.com/office/drawing/2014/main" val="3259595979"/>
                    </a:ext>
                  </a:extLst>
                </a:gridCol>
                <a:gridCol w="948589">
                  <a:extLst>
                    <a:ext uri="{9D8B030D-6E8A-4147-A177-3AD203B41FA5}">
                      <a16:colId xmlns:a16="http://schemas.microsoft.com/office/drawing/2014/main" val="3573420954"/>
                    </a:ext>
                  </a:extLst>
                </a:gridCol>
                <a:gridCol w="1303098">
                  <a:extLst>
                    <a:ext uri="{9D8B030D-6E8A-4147-A177-3AD203B41FA5}">
                      <a16:colId xmlns:a16="http://schemas.microsoft.com/office/drawing/2014/main" val="714379221"/>
                    </a:ext>
                  </a:extLst>
                </a:gridCol>
                <a:gridCol w="978598">
                  <a:extLst>
                    <a:ext uri="{9D8B030D-6E8A-4147-A177-3AD203B41FA5}">
                      <a16:colId xmlns:a16="http://schemas.microsoft.com/office/drawing/2014/main" val="3699932537"/>
                    </a:ext>
                  </a:extLst>
                </a:gridCol>
                <a:gridCol w="1273090">
                  <a:extLst>
                    <a:ext uri="{9D8B030D-6E8A-4147-A177-3AD203B41FA5}">
                      <a16:colId xmlns:a16="http://schemas.microsoft.com/office/drawing/2014/main" val="610404715"/>
                    </a:ext>
                  </a:extLst>
                </a:gridCol>
                <a:gridCol w="906938">
                  <a:extLst>
                    <a:ext uri="{9D8B030D-6E8A-4147-A177-3AD203B41FA5}">
                      <a16:colId xmlns:a16="http://schemas.microsoft.com/office/drawing/2014/main" val="2641655318"/>
                    </a:ext>
                  </a:extLst>
                </a:gridCol>
                <a:gridCol w="1344751">
                  <a:extLst>
                    <a:ext uri="{9D8B030D-6E8A-4147-A177-3AD203B41FA5}">
                      <a16:colId xmlns:a16="http://schemas.microsoft.com/office/drawing/2014/main" val="888358932"/>
                    </a:ext>
                  </a:extLst>
                </a:gridCol>
                <a:gridCol w="1011725">
                  <a:extLst>
                    <a:ext uri="{9D8B030D-6E8A-4147-A177-3AD203B41FA5}">
                      <a16:colId xmlns:a16="http://schemas.microsoft.com/office/drawing/2014/main" val="1310826582"/>
                    </a:ext>
                  </a:extLst>
                </a:gridCol>
                <a:gridCol w="1239963">
                  <a:extLst>
                    <a:ext uri="{9D8B030D-6E8A-4147-A177-3AD203B41FA5}">
                      <a16:colId xmlns:a16="http://schemas.microsoft.com/office/drawing/2014/main" val="1413751281"/>
                    </a:ext>
                  </a:extLst>
                </a:gridCol>
              </a:tblGrid>
              <a:tr h="267083">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Bestilte</a:t>
                      </a:r>
                      <a:r>
                        <a:rPr lang="da-DK" sz="1800" b="1"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 indsatser </a:t>
                      </a:r>
                      <a:endPar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gridSpan="4">
                  <a:txBody>
                    <a:bodyPr/>
                    <a:lstStyle/>
                    <a:p>
                      <a:pPr marL="70485" algn="l">
                        <a:spcBef>
                          <a:spcPts val="165"/>
                        </a:spcBef>
                        <a:spcAft>
                          <a:spcPts val="0"/>
                        </a:spcAft>
                      </a:pPr>
                      <a:r>
                        <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 x</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hMerge="1">
                  <a:txBody>
                    <a:bodyPr/>
                    <a:lstStyle/>
                    <a:p>
                      <a:pPr marL="70485" algn="l">
                        <a:spcBef>
                          <a:spcPts val="165"/>
                        </a:spcBef>
                        <a:spcAft>
                          <a:spcPts val="0"/>
                        </a:spcAft>
                      </a:pP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hMerge="1">
                  <a:txBody>
                    <a:bodyPr/>
                    <a:lstStyle/>
                    <a:p>
                      <a:pPr marL="70485" algn="l">
                        <a:spcBef>
                          <a:spcPts val="165"/>
                        </a:spcBef>
                        <a:spcAft>
                          <a:spcPts val="0"/>
                        </a:spcAft>
                      </a:pP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hMerge="1">
                  <a:txBody>
                    <a:bodyPr/>
                    <a:lstStyle/>
                    <a:p>
                      <a:pPr marL="70485" algn="l">
                        <a:spcBef>
                          <a:spcPts val="165"/>
                        </a:spcBef>
                        <a:spcAft>
                          <a:spcPts val="0"/>
                        </a:spcAft>
                      </a:pP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gridSpan="4">
                  <a:txBody>
                    <a:bodyPr/>
                    <a:lstStyle/>
                    <a:p>
                      <a:pPr marL="70485" algn="l">
                        <a:spcBef>
                          <a:spcPts val="16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 n</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hMerge="1">
                  <a:txBody>
                    <a:bodyPr/>
                    <a:lstStyle/>
                    <a:p>
                      <a:pPr marL="70485" algn="l">
                        <a:spcBef>
                          <a:spcPts val="165"/>
                        </a:spcBef>
                        <a:spcAft>
                          <a:spcPts val="0"/>
                        </a:spcAft>
                      </a:pP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hMerge="1">
                  <a:txBody>
                    <a:bodyPr/>
                    <a:lstStyle/>
                    <a:p>
                      <a:pPr marL="70485" algn="l">
                        <a:spcBef>
                          <a:spcPts val="165"/>
                        </a:spcBef>
                        <a:spcAft>
                          <a:spcPts val="0"/>
                        </a:spcAft>
                      </a:pP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hMerge="1">
                  <a:txBody>
                    <a:bodyPr/>
                    <a:lstStyle/>
                    <a:p>
                      <a:pPr marL="70485" algn="l">
                        <a:spcBef>
                          <a:spcPts val="165"/>
                        </a:spcBef>
                        <a:spcAft>
                          <a:spcPts val="0"/>
                        </a:spcAft>
                      </a:pP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extLst>
                  <a:ext uri="{0D108BD9-81ED-4DB2-BD59-A6C34878D82A}">
                    <a16:rowId xmlns:a16="http://schemas.microsoft.com/office/drawing/2014/main" val="1303747303"/>
                  </a:ext>
                </a:extLst>
              </a:tr>
              <a:tr h="801249">
                <a:tc rowSpan="8">
                  <a:txBody>
                    <a:bodyPr/>
                    <a:lstStyle/>
                    <a:p>
                      <a:pPr marL="69850" algn="l">
                        <a:spcBef>
                          <a:spcPts val="475"/>
                        </a:spcBef>
                        <a:spcAft>
                          <a:spcPts val="0"/>
                        </a:spcAft>
                      </a:pPr>
                      <a:r>
                        <a:rPr lang="da-DK" sz="1800" b="1"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Enhed </a:t>
                      </a:r>
                    </a:p>
                    <a:p>
                      <a:pPr marL="69850" algn="l">
                        <a:spcBef>
                          <a:spcPts val="475"/>
                        </a:spcBef>
                        <a:spcAft>
                          <a:spcPts val="0"/>
                        </a:spcAft>
                      </a:pPr>
                      <a:r>
                        <a:rPr lang="da-DK" sz="1800" b="0"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(afregningsenhed fx styk, time, dag, måned, år)</a:t>
                      </a:r>
                    </a:p>
                    <a:p>
                      <a:pPr marL="69850" algn="l">
                        <a:spcBef>
                          <a:spcPts val="475"/>
                        </a:spcBef>
                        <a:spcAft>
                          <a:spcPts val="0"/>
                        </a:spcAft>
                      </a:pPr>
                      <a:r>
                        <a:rPr lang="da-DK" sz="1800" b="1"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Antal i hver periode</a:t>
                      </a:r>
                    </a:p>
                    <a:p>
                      <a:pPr marL="69850" algn="l">
                        <a:spcBef>
                          <a:spcPts val="475"/>
                        </a:spcBef>
                        <a:spcAft>
                          <a:spcPts val="0"/>
                        </a:spcAft>
                      </a:pPr>
                      <a:r>
                        <a:rPr lang="da-DK" sz="1800" b="0"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(antallet af enheder pr. periode)  </a:t>
                      </a:r>
                    </a:p>
                    <a:p>
                      <a:pPr marL="69850" algn="l">
                        <a:spcBef>
                          <a:spcPts val="475"/>
                        </a:spcBef>
                        <a:spcAft>
                          <a:spcPts val="0"/>
                        </a:spcAft>
                      </a:pPr>
                      <a:r>
                        <a:rPr lang="da-DK" sz="1800" b="1"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Ydelsesfrekvens </a:t>
                      </a:r>
                    </a:p>
                    <a:p>
                      <a:pPr marL="69850" algn="l">
                        <a:spcBef>
                          <a:spcPts val="475"/>
                        </a:spcBef>
                        <a:spcAft>
                          <a:spcPts val="0"/>
                        </a:spcAft>
                      </a:pPr>
                      <a:r>
                        <a:rPr lang="da-DK" sz="1800" b="0"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(periodelængde fx dag, uge, måned, år)</a:t>
                      </a:r>
                    </a:p>
                    <a:p>
                      <a:pPr marL="69850" algn="l">
                        <a:spcBef>
                          <a:spcPts val="475"/>
                        </a:spcBef>
                        <a:spcAft>
                          <a:spcPts val="0"/>
                        </a:spcAft>
                      </a:pPr>
                      <a:r>
                        <a:rPr lang="da-DK" sz="1800" b="1"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Antal gentagelser </a:t>
                      </a:r>
                    </a:p>
                    <a:p>
                      <a:pPr marL="69850" algn="l">
                        <a:spcBef>
                          <a:spcPts val="475"/>
                        </a:spcBef>
                        <a:spcAft>
                          <a:spcPts val="0"/>
                        </a:spcAft>
                      </a:pPr>
                      <a:r>
                        <a:rPr lang="da-DK" sz="1800" b="0"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(antallet af gentagelser af perioden)</a:t>
                      </a:r>
                    </a:p>
                    <a:p>
                      <a:pPr marL="69850" algn="l">
                        <a:spcBef>
                          <a:spcPts val="475"/>
                        </a:spcBef>
                        <a:spcAft>
                          <a:spcPts val="0"/>
                        </a:spcAft>
                      </a:pPr>
                      <a:r>
                        <a:rPr lang="da-DK" sz="1800" b="1"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Enhedspris </a:t>
                      </a:r>
                    </a:p>
                    <a:p>
                      <a:pPr marL="69850" algn="l">
                        <a:spcBef>
                          <a:spcPts val="475"/>
                        </a:spcBef>
                        <a:spcAft>
                          <a:spcPts val="0"/>
                        </a:spcAft>
                      </a:pPr>
                      <a:r>
                        <a:rPr lang="da-DK" sz="1800" b="0"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(prisen på enhed) </a:t>
                      </a:r>
                    </a:p>
                    <a:p>
                      <a:pPr marL="69850" algn="l">
                        <a:spcBef>
                          <a:spcPts val="475"/>
                        </a:spcBef>
                        <a:spcAft>
                          <a:spcPts val="0"/>
                        </a:spcAft>
                      </a:pPr>
                      <a:r>
                        <a:rPr lang="da-DK" sz="1800" b="1"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Basisindsatspris </a:t>
                      </a:r>
                    </a:p>
                    <a:p>
                      <a:pPr marL="69850" algn="l">
                        <a:spcBef>
                          <a:spcPts val="475"/>
                        </a:spcBef>
                        <a:spcAft>
                          <a:spcPts val="0"/>
                        </a:spcAft>
                      </a:pPr>
                      <a:r>
                        <a:rPr lang="da-DK" sz="1800" b="0"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(antal i hver periode x gentagelser x enhedspris) </a:t>
                      </a:r>
                      <a:endParaRPr lang="da-DK" sz="18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rowSpan="4">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Ydelse</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x</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Enhed</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Antal i hver periode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Ydelses-frekvens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rowSpan="4">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Ydelse</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x</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Enhed</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Antal i hver periode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Ydelses-frekvens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extLst>
                  <a:ext uri="{0D108BD9-81ED-4DB2-BD59-A6C34878D82A}">
                    <a16:rowId xmlns:a16="http://schemas.microsoft.com/office/drawing/2014/main" val="3236194084"/>
                  </a:ext>
                </a:extLst>
              </a:tr>
              <a:tr h="495246">
                <a:tc vMerge="1">
                  <a:txBody>
                    <a:bodyPr/>
                    <a:lstStyle/>
                    <a:p>
                      <a:endParaRPr lang="da-DK"/>
                    </a:p>
                  </a:txBody>
                  <a:tcPr/>
                </a:tc>
                <a:tc vMerge="1">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vMerge="1">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760075047"/>
                  </a:ext>
                </a:extLst>
              </a:tr>
              <a:tr h="576064">
                <a:tc vMerge="1">
                  <a:txBody>
                    <a:bodyPr/>
                    <a:lstStyle/>
                    <a:p>
                      <a:endParaRPr lang="da-DK"/>
                    </a:p>
                  </a:txBody>
                  <a:tcPr/>
                </a:tc>
                <a:tc vMerge="1">
                  <a:txBody>
                    <a:bodyPr/>
                    <a:lstStyle/>
                    <a:p>
                      <a:endParaRPr lang="da-DK"/>
                    </a:p>
                  </a:txBody>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Antal gen-tagelser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Enheds-pris</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Basis-indsatspris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vMerge="1">
                  <a:txBody>
                    <a:bodyPr/>
                    <a:lstStyle/>
                    <a:p>
                      <a:endParaRPr lang="da-DK"/>
                    </a:p>
                  </a:txBody>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Antal gen-tagelser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Enheds-pris</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Basis-indsatspris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extLst>
                  <a:ext uri="{0D108BD9-81ED-4DB2-BD59-A6C34878D82A}">
                    <a16:rowId xmlns:a16="http://schemas.microsoft.com/office/drawing/2014/main" val="2275553163"/>
                  </a:ext>
                </a:extLst>
              </a:tr>
              <a:tr h="565391">
                <a:tc vMerge="1">
                  <a:txBody>
                    <a:bodyPr/>
                    <a:lstStyle/>
                    <a:p>
                      <a:endParaRPr lang="da-DK"/>
                    </a:p>
                  </a:txBody>
                  <a:tcPr/>
                </a:tc>
                <a:tc vMerge="1">
                  <a:txBody>
                    <a:bodyPr/>
                    <a:lstStyle/>
                    <a:p>
                      <a:endParaRPr lang="da-DK"/>
                    </a:p>
                  </a:txBody>
                  <a:tcPr/>
                </a:tc>
                <a:tc>
                  <a:txBody>
                    <a:bodyPr/>
                    <a:lstStyle/>
                    <a:p>
                      <a:endParaRPr lang="da-DK" dirty="0"/>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endParaRPr lang="da-DK"/>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endParaRPr lang="da-DK"/>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vMerge="1">
                  <a:txBody>
                    <a:bodyPr/>
                    <a:lstStyle/>
                    <a:p>
                      <a:endParaRPr lang="da-DK"/>
                    </a:p>
                  </a:txBody>
                  <a:tcPr/>
                </a:tc>
                <a:tc>
                  <a:txBody>
                    <a:bodyPr/>
                    <a:lstStyle/>
                    <a:p>
                      <a:endParaRPr lang="da-DK" dirty="0"/>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endParaRPr lang="da-DK"/>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endParaRPr lang="da-DK" dirty="0"/>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861625197"/>
                  </a:ext>
                </a:extLst>
              </a:tr>
              <a:tr h="925066">
                <a:tc vMerge="1">
                  <a:txBody>
                    <a:bodyPr/>
                    <a:lstStyle/>
                    <a:p>
                      <a:endParaRPr lang="da-DK"/>
                    </a:p>
                  </a:txBody>
                  <a:tcPr/>
                </a:tc>
                <a:tc rowSpan="4">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Ydelse 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Enhed</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Antal i hver periode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Ydelses-frekvens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rowSpan="4">
                  <a:txBody>
                    <a:bodyPr/>
                    <a:lstStyle/>
                    <a:p>
                      <a:pPr marL="70485" marR="0" lvl="0" indent="0" algn="l" defTabSz="685800" rtl="0" eaLnBrk="1" fontAlgn="auto" latinLnBrk="0" hangingPunct="1">
                        <a:lnSpc>
                          <a:spcPct val="100000"/>
                        </a:lnSpc>
                        <a:spcBef>
                          <a:spcPts val="165"/>
                        </a:spcBef>
                        <a:spcAft>
                          <a:spcPts val="0"/>
                        </a:spcAft>
                        <a:buClrTx/>
                        <a:buSzTx/>
                        <a:buFontTx/>
                        <a:buNone/>
                        <a:tabLst/>
                        <a:defRPr/>
                      </a:pPr>
                      <a:r>
                        <a:rPr lang="da-DK" sz="1800" smtClean="0">
                          <a:effectLst/>
                          <a:latin typeface="Arial" panose="020B0604020202020204" pitchFamily="34" charset="0"/>
                          <a:ea typeface="Arial" panose="020B0604020202020204" pitchFamily="34" charset="0"/>
                          <a:cs typeface="Times New Roman" panose="02020603050405020304" pitchFamily="18" charset="0"/>
                        </a:rPr>
                        <a:t>Ydelse</a:t>
                      </a:r>
                    </a:p>
                    <a:p>
                      <a:pPr marL="70485" marR="0" lvl="0" indent="0" algn="l" defTabSz="685800" rtl="0" eaLnBrk="1" fontAlgn="auto" latinLnBrk="0" hangingPunct="1">
                        <a:lnSpc>
                          <a:spcPct val="100000"/>
                        </a:lnSpc>
                        <a:spcBef>
                          <a:spcPts val="165"/>
                        </a:spcBef>
                        <a:spcAft>
                          <a:spcPts val="0"/>
                        </a:spcAft>
                        <a:buClrTx/>
                        <a:buSzTx/>
                        <a:buFontTx/>
                        <a:buNone/>
                        <a:tabLst/>
                        <a:defRPr/>
                      </a:pPr>
                      <a:r>
                        <a:rPr lang="da-DK" sz="1800" smtClean="0">
                          <a:effectLst/>
                          <a:latin typeface="Arial" panose="020B0604020202020204" pitchFamily="34" charset="0"/>
                          <a:ea typeface="Arial" panose="020B0604020202020204" pitchFamily="34" charset="0"/>
                          <a:cs typeface="Times New Roman" panose="02020603050405020304" pitchFamily="18" charset="0"/>
                        </a:rPr>
                        <a:t>n</a:t>
                      </a:r>
                    </a:p>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Enhed</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Antal i hver periode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Ydelses-frekvens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extLst>
                  <a:ext uri="{0D108BD9-81ED-4DB2-BD59-A6C34878D82A}">
                    <a16:rowId xmlns:a16="http://schemas.microsoft.com/office/drawing/2014/main" val="2634529848"/>
                  </a:ext>
                </a:extLst>
              </a:tr>
              <a:tr h="576064">
                <a:tc vMerge="1">
                  <a:txBody>
                    <a:bodyPr/>
                    <a:lstStyle/>
                    <a:p>
                      <a:endParaRPr lang="da-DK"/>
                    </a:p>
                  </a:txBody>
                  <a:tcPr/>
                </a:tc>
                <a:tc vMerge="1">
                  <a:txBody>
                    <a:bodyPr/>
                    <a:lstStyle/>
                    <a:p>
                      <a:endParaRPr lang="da-DK"/>
                    </a:p>
                  </a:txBody>
                  <a:tcPr/>
                </a:tc>
                <a:tc>
                  <a:txBody>
                    <a:bodyPr/>
                    <a:lstStyle/>
                    <a:p>
                      <a:endParaRPr lang="da-DK" dirty="0"/>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endParaRPr lang="da-DK" dirty="0"/>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endParaRPr lang="da-DK"/>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vMerge="1">
                  <a:txBody>
                    <a:bodyPr/>
                    <a:lstStyle/>
                    <a:p>
                      <a:endParaRPr lang="da-DK"/>
                    </a:p>
                  </a:txBody>
                  <a:tcPr/>
                </a:tc>
                <a:tc>
                  <a:txBody>
                    <a:bodyPr/>
                    <a:lstStyle/>
                    <a:p>
                      <a:endParaRPr lang="da-DK" dirty="0"/>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endParaRPr lang="da-DK"/>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endParaRPr lang="da-DK"/>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67066341"/>
                  </a:ext>
                </a:extLst>
              </a:tr>
              <a:tr h="864096">
                <a:tc vMerge="1">
                  <a:txBody>
                    <a:bodyPr/>
                    <a:lstStyle/>
                    <a:p>
                      <a:endParaRPr lang="da-DK"/>
                    </a:p>
                  </a:txBody>
                  <a:tcPr/>
                </a:tc>
                <a:tc vMerge="1">
                  <a:txBody>
                    <a:bodyPr/>
                    <a:lstStyle/>
                    <a:p>
                      <a:endParaRPr lang="da-DK"/>
                    </a:p>
                  </a:txBody>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Antal gen-tagelser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Enheds-pris</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Basis-indsatspris</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vMerge="1">
                  <a:txBody>
                    <a:bodyPr/>
                    <a:lstStyle/>
                    <a:p>
                      <a:endParaRPr lang="da-DK"/>
                    </a:p>
                  </a:txBody>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Antal gen-tagelser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Enheds-pris</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Basis-indsatspris</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4F4F8"/>
                    </a:solidFill>
                  </a:tcPr>
                </a:tc>
                <a:extLst>
                  <a:ext uri="{0D108BD9-81ED-4DB2-BD59-A6C34878D82A}">
                    <a16:rowId xmlns:a16="http://schemas.microsoft.com/office/drawing/2014/main" val="3656338734"/>
                  </a:ext>
                </a:extLst>
              </a:tr>
              <a:tr h="583661">
                <a:tc vMerge="1">
                  <a:txBody>
                    <a:bodyPr/>
                    <a:lstStyle/>
                    <a:p>
                      <a:endParaRPr lang="da-DK"/>
                    </a:p>
                  </a:txBody>
                  <a:tcPr/>
                </a:tc>
                <a:tc vMerge="1">
                  <a:txBody>
                    <a:bodyPr/>
                    <a:lstStyle/>
                    <a:p>
                      <a:endParaRPr lang="da-DK"/>
                    </a:p>
                  </a:txBody>
                  <a:tcPr/>
                </a:tc>
                <a:tc>
                  <a:txBody>
                    <a:bodyPr/>
                    <a:lstStyle/>
                    <a:p>
                      <a:endParaRPr lang="da-DK"/>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endParaRPr lang="da-DK"/>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endParaRPr lang="da-DK" dirty="0"/>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vMerge="1">
                  <a:txBody>
                    <a:bodyPr/>
                    <a:lstStyle/>
                    <a:p>
                      <a:endParaRPr lang="da-DK"/>
                    </a:p>
                  </a:txBody>
                  <a:tcPr/>
                </a:tc>
                <a:tc>
                  <a:txBody>
                    <a:bodyPr/>
                    <a:lstStyle/>
                    <a:p>
                      <a:endParaRPr lang="da-DK" dirty="0"/>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endParaRPr lang="da-DK"/>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endParaRPr lang="da-DK" dirty="0"/>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88854933"/>
                  </a:ext>
                </a:extLst>
              </a:tr>
            </a:tbl>
          </a:graphicData>
        </a:graphic>
      </p:graphicFrame>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144</a:t>
            </a:fld>
            <a:endParaRPr lang="da-DK" sz="1800" b="1" dirty="0">
              <a:solidFill>
                <a:srgbClr val="C00000"/>
              </a:solidFill>
            </a:endParaRPr>
          </a:p>
        </p:txBody>
      </p:sp>
      <p:grpSp>
        <p:nvGrpSpPr>
          <p:cNvPr id="13" name="Group 5"/>
          <p:cNvGrpSpPr>
            <a:grpSpLocks/>
          </p:cNvGrpSpPr>
          <p:nvPr/>
        </p:nvGrpSpPr>
        <p:grpSpPr bwMode="auto">
          <a:xfrm>
            <a:off x="845992" y="360000"/>
            <a:ext cx="577282" cy="612425"/>
            <a:chOff x="2940" y="-365"/>
            <a:chExt cx="977" cy="979"/>
          </a:xfrm>
        </p:grpSpPr>
        <p:sp>
          <p:nvSpPr>
            <p:cNvPr id="14"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05685733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145</a:t>
            </a:fld>
            <a:endParaRPr lang="da-DK" dirty="0"/>
          </a:p>
        </p:txBody>
      </p:sp>
      <p:sp>
        <p:nvSpPr>
          <p:cNvPr id="6" name="Titel 5"/>
          <p:cNvSpPr>
            <a:spLocks noGrp="1"/>
          </p:cNvSpPr>
          <p:nvPr>
            <p:ph type="title"/>
          </p:nvPr>
        </p:nvSpPr>
        <p:spPr>
          <a:xfrm>
            <a:off x="838196" y="360000"/>
            <a:ext cx="10515601" cy="612000"/>
          </a:xfrm>
          <a:solidFill>
            <a:srgbClr val="005171"/>
          </a:solidFill>
        </p:spPr>
        <p:txBody>
          <a:bodyPr/>
          <a:lstStyle/>
          <a:p>
            <a:r>
              <a:rPr lang="da-DK" dirty="0" smtClean="0">
                <a:solidFill>
                  <a:schemeClr val="bg1"/>
                </a:solidFill>
              </a:rPr>
              <a:t>	Redskab: </a:t>
            </a:r>
            <a:r>
              <a:rPr lang="da-DK" i="1" dirty="0">
                <a:solidFill>
                  <a:schemeClr val="bg1"/>
                </a:solidFill>
              </a:rPr>
              <a:t>B</a:t>
            </a:r>
            <a:r>
              <a:rPr lang="da-DK" i="1" dirty="0" smtClean="0">
                <a:solidFill>
                  <a:schemeClr val="bg1"/>
                </a:solidFill>
              </a:rPr>
              <a:t>estilling</a:t>
            </a:r>
            <a:r>
              <a:rPr lang="da-DK" dirty="0" smtClean="0">
                <a:solidFill>
                  <a:schemeClr val="bg1"/>
                </a:solidFill>
              </a:rPr>
              <a:t> 9:9</a:t>
            </a:r>
            <a:endParaRPr lang="da-DK" dirty="0">
              <a:solidFill>
                <a:schemeClr val="bg1"/>
              </a:solidFill>
            </a:endParaRPr>
          </a:p>
        </p:txBody>
      </p:sp>
      <p:graphicFrame>
        <p:nvGraphicFramePr>
          <p:cNvPr id="8" name="Tabel 7"/>
          <p:cNvGraphicFramePr>
            <a:graphicFrameLocks noGrp="1"/>
          </p:cNvGraphicFramePr>
          <p:nvPr>
            <p:extLst>
              <p:ext uri="{D42A27DB-BD31-4B8C-83A1-F6EECF244321}">
                <p14:modId xmlns:p14="http://schemas.microsoft.com/office/powerpoint/2010/main" val="2415117805"/>
              </p:ext>
            </p:extLst>
          </p:nvPr>
        </p:nvGraphicFramePr>
        <p:xfrm>
          <a:off x="838197" y="1191267"/>
          <a:ext cx="10515601" cy="4982840"/>
        </p:xfrm>
        <a:graphic>
          <a:graphicData uri="http://schemas.openxmlformats.org/drawingml/2006/table">
            <a:tbl>
              <a:tblPr firstRow="1" firstCol="1" lastRow="1" lastCol="1" bandRow="1" bandCol="1"/>
              <a:tblGrid>
                <a:gridCol w="5476357">
                  <a:extLst>
                    <a:ext uri="{9D8B030D-6E8A-4147-A177-3AD203B41FA5}">
                      <a16:colId xmlns:a16="http://schemas.microsoft.com/office/drawing/2014/main" val="3259595979"/>
                    </a:ext>
                  </a:extLst>
                </a:gridCol>
                <a:gridCol w="2519622">
                  <a:extLst>
                    <a:ext uri="{9D8B030D-6E8A-4147-A177-3AD203B41FA5}">
                      <a16:colId xmlns:a16="http://schemas.microsoft.com/office/drawing/2014/main" val="610404715"/>
                    </a:ext>
                  </a:extLst>
                </a:gridCol>
                <a:gridCol w="2519622">
                  <a:extLst>
                    <a:ext uri="{9D8B030D-6E8A-4147-A177-3AD203B41FA5}">
                      <a16:colId xmlns:a16="http://schemas.microsoft.com/office/drawing/2014/main" val="2641655318"/>
                    </a:ext>
                  </a:extLst>
                </a:gridCol>
              </a:tblGrid>
              <a:tr h="360040">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Bestilte</a:t>
                      </a:r>
                      <a:r>
                        <a:rPr lang="da-DK" sz="1800" b="1"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 indsatser </a:t>
                      </a:r>
                      <a:endPar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 x</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 n</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extLst>
                  <a:ext uri="{0D108BD9-81ED-4DB2-BD59-A6C34878D82A}">
                    <a16:rowId xmlns:a16="http://schemas.microsoft.com/office/drawing/2014/main" val="1303747303"/>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Forventet pris for enkeltindsats</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(basisindsatspris for ydelse x + n)</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Forventet pris for samlet indsats </a:t>
                      </a:r>
                      <a:endPar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(pris for indsats x + pris for indsats n)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gridSpan="2">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hMerge="1">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516376171"/>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Betaling</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t>
                      </a:r>
                      <a:r>
                        <a:rPr lang="da-DK" sz="1800" b="0" dirty="0" err="1"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udførers</a:t>
                      </a: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 EAN-nr. og personreference)</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r h="352931">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Kontonummer</a:t>
                      </a:r>
                      <a:endPar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(udførers kontonummer)</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224928593"/>
                  </a:ext>
                </a:extLst>
              </a:tr>
              <a:tr h="352931">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Eventuelt kostbærer </a:t>
                      </a:r>
                      <a:endPar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(omkostningssted og PSP-element)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009319902"/>
                  </a:ext>
                </a:extLst>
              </a:tr>
              <a:tr h="352931">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Egenbetaling </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Skal borgeren selv betale en del af indsatsen?</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Ja</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Nej</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Ja</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Nej</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635413492"/>
                  </a:ext>
                </a:extLst>
              </a:tr>
              <a:tr h="352931">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Takst for egenbetaling </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Hvis ja – efter hvilken takst?</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(angivelse af takst for egenbetaling)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606455519"/>
                  </a:ext>
                </a:extLst>
              </a:tr>
            </a:tbl>
          </a:graphicData>
        </a:graphic>
      </p:graphicFrame>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145</a:t>
            </a:fld>
            <a:endParaRPr lang="da-DK" sz="1800" b="1" dirty="0">
              <a:solidFill>
                <a:srgbClr val="C00000"/>
              </a:solidFill>
            </a:endParaRPr>
          </a:p>
        </p:txBody>
      </p:sp>
      <p:grpSp>
        <p:nvGrpSpPr>
          <p:cNvPr id="13" name="Group 5"/>
          <p:cNvGrpSpPr>
            <a:grpSpLocks/>
          </p:cNvGrpSpPr>
          <p:nvPr/>
        </p:nvGrpSpPr>
        <p:grpSpPr bwMode="auto">
          <a:xfrm>
            <a:off x="845992" y="360000"/>
            <a:ext cx="577282" cy="612425"/>
            <a:chOff x="2940" y="-365"/>
            <a:chExt cx="977" cy="979"/>
          </a:xfrm>
        </p:grpSpPr>
        <p:sp>
          <p:nvSpPr>
            <p:cNvPr id="14"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01527176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146</a:t>
            </a:fld>
            <a:endParaRPr lang="da-DK" dirty="0"/>
          </a:p>
        </p:txBody>
      </p:sp>
      <p:sp>
        <p:nvSpPr>
          <p:cNvPr id="7" name="Titel 5"/>
          <p:cNvSpPr>
            <a:spLocks noGrp="1"/>
          </p:cNvSpPr>
          <p:nvPr>
            <p:ph type="title"/>
          </p:nvPr>
        </p:nvSpPr>
        <p:spPr>
          <a:xfrm>
            <a:off x="838198" y="360000"/>
            <a:ext cx="10515601" cy="612000"/>
          </a:xfrm>
          <a:solidFill>
            <a:srgbClr val="005171"/>
          </a:solidFill>
        </p:spPr>
        <p:txBody>
          <a:bodyPr/>
          <a:lstStyle/>
          <a:p>
            <a:r>
              <a:rPr lang="da-DK" sz="4000" b="0" dirty="0" smtClean="0">
                <a:solidFill>
                  <a:schemeClr val="bg1"/>
                </a:solidFill>
                <a:latin typeface="Trebuchet MS" panose="020B0603020202020204" pitchFamily="34" charset="0"/>
              </a:rPr>
              <a:t>Overblik over felter i redskabet Bestilling 1:2</a:t>
            </a:r>
            <a:endParaRPr lang="da-DK" sz="4000" b="0" i="1" dirty="0">
              <a:solidFill>
                <a:schemeClr val="bg1"/>
              </a:solidFill>
              <a:latin typeface="Trebuchet MS" panose="020B0603020202020204" pitchFamily="34" charset="0"/>
            </a:endParaRPr>
          </a:p>
        </p:txBody>
      </p:sp>
      <p:sp>
        <p:nvSpPr>
          <p:cNvPr id="12"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146</a:t>
            </a:fld>
            <a:endParaRPr lang="da-DK" sz="1800" b="1" dirty="0">
              <a:solidFill>
                <a:srgbClr val="C00000"/>
              </a:solidFill>
            </a:endParaRPr>
          </a:p>
        </p:txBody>
      </p:sp>
      <p:graphicFrame>
        <p:nvGraphicFramePr>
          <p:cNvPr id="6" name="Tabel 5"/>
          <p:cNvGraphicFramePr>
            <a:graphicFrameLocks noGrp="1"/>
          </p:cNvGraphicFramePr>
          <p:nvPr>
            <p:extLst>
              <p:ext uri="{D42A27DB-BD31-4B8C-83A1-F6EECF244321}">
                <p14:modId xmlns:p14="http://schemas.microsoft.com/office/powerpoint/2010/main" val="196039842"/>
              </p:ext>
            </p:extLst>
          </p:nvPr>
        </p:nvGraphicFramePr>
        <p:xfrm>
          <a:off x="838196" y="1425938"/>
          <a:ext cx="10515603" cy="4297680"/>
        </p:xfrm>
        <a:graphic>
          <a:graphicData uri="http://schemas.openxmlformats.org/drawingml/2006/table">
            <a:tbl>
              <a:tblPr firstRow="1" bandRow="1">
                <a:tableStyleId>{912C8C85-51F0-491E-9774-3900AFEF0FD7}</a:tableStyleId>
              </a:tblPr>
              <a:tblGrid>
                <a:gridCol w="3505201">
                  <a:extLst>
                    <a:ext uri="{9D8B030D-6E8A-4147-A177-3AD203B41FA5}">
                      <a16:colId xmlns:a16="http://schemas.microsoft.com/office/drawing/2014/main" val="856656352"/>
                    </a:ext>
                  </a:extLst>
                </a:gridCol>
                <a:gridCol w="3505201">
                  <a:extLst>
                    <a:ext uri="{9D8B030D-6E8A-4147-A177-3AD203B41FA5}">
                      <a16:colId xmlns:a16="http://schemas.microsoft.com/office/drawing/2014/main" val="2767422063"/>
                    </a:ext>
                  </a:extLst>
                </a:gridCol>
                <a:gridCol w="3505201">
                  <a:extLst>
                    <a:ext uri="{9D8B030D-6E8A-4147-A177-3AD203B41FA5}">
                      <a16:colId xmlns:a16="http://schemas.microsoft.com/office/drawing/2014/main" val="1070616138"/>
                    </a:ext>
                  </a:extLst>
                </a:gridCol>
              </a:tblGrid>
              <a:tr h="3424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1800" i="0" dirty="0" smtClean="0"/>
                        <a:t>Baggrundsoplysninger </a:t>
                      </a:r>
                      <a:endParaRPr lang="da-DK" sz="1800"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C1FF"/>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1800" b="1" i="0" dirty="0" smtClean="0"/>
                        <a:t>Koordinering </a:t>
                      </a:r>
                      <a:endParaRPr lang="da-DK" sz="1800"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C1FF"/>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1800" dirty="0" smtClean="0"/>
                        <a:t>Centrale oplysninger fra udredningen </a:t>
                      </a: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C1FF"/>
                    </a:solidFill>
                  </a:tcPr>
                </a:tc>
                <a:extLst>
                  <a:ext uri="{0D108BD9-81ED-4DB2-BD59-A6C34878D82A}">
                    <a16:rowId xmlns:a16="http://schemas.microsoft.com/office/drawing/2014/main" val="140414713"/>
                  </a:ext>
                </a:extLst>
              </a:tr>
              <a:tr h="2223454">
                <a:tc>
                  <a:txBody>
                    <a:bodyPr/>
                    <a:lstStyle/>
                    <a:p>
                      <a:pPr marL="285750" indent="-285750">
                        <a:buFont typeface="Arial" panose="020B0604020202020204" pitchFamily="34" charset="0"/>
                        <a:buChar char="•"/>
                      </a:pPr>
                      <a:r>
                        <a:rPr lang="da-DK" sz="1800" dirty="0" smtClean="0"/>
                        <a:t>Borgerens kontakter</a:t>
                      </a:r>
                    </a:p>
                    <a:p>
                      <a:pPr marL="285750" indent="-285750">
                        <a:buFont typeface="Arial" panose="020B0604020202020204" pitchFamily="34" charset="0"/>
                        <a:buChar char="•"/>
                      </a:pPr>
                      <a:r>
                        <a:rPr lang="da-DK" sz="1800" i="1" dirty="0" smtClean="0">
                          <a:solidFill>
                            <a:schemeClr val="bg1">
                              <a:lumMod val="50000"/>
                            </a:schemeClr>
                          </a:solidFill>
                        </a:rPr>
                        <a:t>Borgerens eventuelle lægefaglige diagnoser</a:t>
                      </a:r>
                    </a:p>
                    <a:p>
                      <a:pPr marL="285750" indent="-285750">
                        <a:buFont typeface="Arial" panose="020B0604020202020204" pitchFamily="34" charset="0"/>
                        <a:buChar char="•"/>
                      </a:pPr>
                      <a:r>
                        <a:rPr lang="da-DK" sz="1800" dirty="0" smtClean="0"/>
                        <a:t>Særlige oplysninger om borgeren</a:t>
                      </a:r>
                    </a:p>
                    <a:p>
                      <a:pPr marL="285750" indent="-285750">
                        <a:buFont typeface="Arial" panose="020B0604020202020204" pitchFamily="34" charset="0"/>
                        <a:buChar char="•"/>
                      </a:pPr>
                      <a:r>
                        <a:rPr lang="da-DK" sz="1800" i="1" dirty="0" smtClean="0">
                          <a:solidFill>
                            <a:schemeClr val="bg1">
                              <a:lumMod val="50000"/>
                            </a:schemeClr>
                          </a:solidFill>
                        </a:rPr>
                        <a:t>Værgemål</a:t>
                      </a:r>
                    </a:p>
                    <a:p>
                      <a:pPr marL="285750" indent="-285750">
                        <a:buFont typeface="Arial" panose="020B0604020202020204" pitchFamily="34" charset="0"/>
                        <a:buChar char="•"/>
                      </a:pPr>
                      <a:r>
                        <a:rPr lang="da-DK" sz="1800" i="1" dirty="0" smtClean="0">
                          <a:solidFill>
                            <a:schemeClr val="bg1">
                              <a:lumMod val="50000"/>
                            </a:schemeClr>
                          </a:solidFill>
                        </a:rPr>
                        <a:t>Værgemålsform</a:t>
                      </a:r>
                    </a:p>
                    <a:p>
                      <a:pPr marL="285750" indent="-285750">
                        <a:buFont typeface="Arial" panose="020B0604020202020204" pitchFamily="34" charset="0"/>
                        <a:buChar char="•"/>
                      </a:pPr>
                      <a:r>
                        <a:rPr lang="da-DK" sz="1800" i="1" dirty="0" smtClean="0">
                          <a:solidFill>
                            <a:schemeClr val="bg1">
                              <a:lumMod val="50000"/>
                            </a:schemeClr>
                          </a:solidFill>
                        </a:rPr>
                        <a:t>Værges kontaktoplysninger</a:t>
                      </a:r>
                    </a:p>
                    <a:p>
                      <a:pPr marL="285750" indent="-285750">
                        <a:buFont typeface="Arial" panose="020B0604020202020204" pitchFamily="34" charset="0"/>
                        <a:buChar char="•"/>
                      </a:pPr>
                      <a:r>
                        <a:rPr lang="da-DK" sz="1800" i="1" dirty="0" smtClean="0">
                          <a:solidFill>
                            <a:schemeClr val="bg1">
                              <a:lumMod val="50000"/>
                            </a:schemeClr>
                          </a:solidFill>
                        </a:rPr>
                        <a:t>Repræsentation</a:t>
                      </a:r>
                    </a:p>
                    <a:p>
                      <a:pPr marL="285750" indent="-285750">
                        <a:buFont typeface="Arial" panose="020B0604020202020204" pitchFamily="34" charset="0"/>
                        <a:buChar char="•"/>
                      </a:pPr>
                      <a:r>
                        <a:rPr lang="da-DK" sz="1800" i="1" dirty="0" smtClean="0">
                          <a:solidFill>
                            <a:schemeClr val="bg1">
                              <a:lumMod val="50000"/>
                            </a:schemeClr>
                          </a:solidFill>
                        </a:rPr>
                        <a:t>Repræsentationsform</a:t>
                      </a:r>
                    </a:p>
                    <a:p>
                      <a:pPr marL="285750" indent="-285750">
                        <a:buFont typeface="Arial" panose="020B0604020202020204" pitchFamily="34" charset="0"/>
                        <a:buChar char="•"/>
                      </a:pPr>
                      <a:r>
                        <a:rPr lang="da-DK" sz="1800" i="1" dirty="0" smtClean="0">
                          <a:solidFill>
                            <a:schemeClr val="bg1">
                              <a:lumMod val="50000"/>
                            </a:schemeClr>
                          </a:solidFill>
                        </a:rPr>
                        <a:t>Fuldmagt</a:t>
                      </a:r>
                    </a:p>
                    <a:p>
                      <a:pPr marL="285750" indent="-285750">
                        <a:buFont typeface="Arial" panose="020B0604020202020204" pitchFamily="34" charset="0"/>
                        <a:buChar char="•"/>
                      </a:pPr>
                      <a:r>
                        <a:rPr lang="da-DK" sz="1800" b="1" dirty="0" smtClean="0"/>
                        <a:t>Vedhæftede dokumenter</a:t>
                      </a:r>
                    </a:p>
                    <a:p>
                      <a:pPr marL="0" indent="0">
                        <a:buFont typeface="Arial" panose="020B0604020202020204" pitchFamily="34" charset="0"/>
                        <a:buNone/>
                      </a:pP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F5FF"/>
                    </a:solidFill>
                  </a:tcPr>
                </a:tc>
                <a:tc>
                  <a:txBody>
                    <a:bodyPr/>
                    <a:lstStyle/>
                    <a:p>
                      <a:pPr marL="285750" indent="-285750">
                        <a:buFont typeface="Arial" panose="020B0604020202020204" pitchFamily="34" charset="0"/>
                        <a:buChar char="•"/>
                      </a:pPr>
                      <a:r>
                        <a:rPr lang="da-DK" sz="1800" i="1" dirty="0" smtClean="0">
                          <a:solidFill>
                            <a:schemeClr val="bg1">
                              <a:lumMod val="50000"/>
                            </a:schemeClr>
                          </a:solidFill>
                        </a:rPr>
                        <a:t>Eventuelle samarbejdspartnere i myndighed</a:t>
                      </a:r>
                    </a:p>
                    <a:p>
                      <a:pPr marL="285750" indent="-285750">
                        <a:buFont typeface="Arial" panose="020B0604020202020204" pitchFamily="34" charset="0"/>
                        <a:buChar char="•"/>
                      </a:pPr>
                      <a:r>
                        <a:rPr lang="da-DK" sz="1800" i="1" dirty="0" smtClean="0">
                          <a:solidFill>
                            <a:schemeClr val="bg1">
                              <a:lumMod val="50000"/>
                            </a:schemeClr>
                          </a:solidFill>
                        </a:rPr>
                        <a:t>Ansvarlig for koordinering</a:t>
                      </a:r>
                    </a:p>
                    <a:p>
                      <a:pPr marL="285750" indent="-285750">
                        <a:buFont typeface="Arial" panose="020B0604020202020204" pitchFamily="34" charset="0"/>
                        <a:buChar char="•"/>
                      </a:pPr>
                      <a:r>
                        <a:rPr lang="da-DK" sz="1800" i="1" dirty="0" smtClean="0">
                          <a:solidFill>
                            <a:schemeClr val="bg1">
                              <a:lumMod val="50000"/>
                            </a:schemeClr>
                          </a:solidFill>
                        </a:rPr>
                        <a:t>Andre indsatser</a:t>
                      </a:r>
                    </a:p>
                    <a:p>
                      <a:pPr marL="285750" indent="-285750">
                        <a:buFont typeface="Arial" panose="020B0604020202020204" pitchFamily="34" charset="0"/>
                        <a:buChar char="•"/>
                      </a:pPr>
                      <a:r>
                        <a:rPr lang="da-DK" sz="1800" dirty="0" smtClean="0"/>
                        <a:t>Behov for koordinering</a:t>
                      </a:r>
                    </a:p>
                    <a:p>
                      <a:pPr marL="285750" indent="-285750">
                        <a:buFont typeface="Arial" panose="020B0604020202020204" pitchFamily="34" charset="0"/>
                        <a:buChar char="•"/>
                      </a:pPr>
                      <a:r>
                        <a:rPr lang="da-DK" sz="1800" dirty="0" smtClean="0"/>
                        <a:t>Eventuelle aftaler indgået mellem borgeren og pårørende med relevans for indsatsen</a:t>
                      </a:r>
                    </a:p>
                    <a:p>
                      <a:pPr marL="285750" indent="-285750">
                        <a:buFont typeface="Arial" panose="020B0604020202020204" pitchFamily="34" charset="0"/>
                        <a:buChar char="•"/>
                      </a:pPr>
                      <a:endParaRPr lang="da-DK" sz="1800" b="0" i="1" dirty="0">
                        <a:solidFill>
                          <a:schemeClr val="bg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F5FF"/>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b="0" i="1" dirty="0" smtClean="0">
                          <a:solidFill>
                            <a:schemeClr val="bg1">
                              <a:lumMod val="50000"/>
                            </a:schemeClr>
                          </a:solidFill>
                          <a:latin typeface="+mn-lt"/>
                        </a:rPr>
                        <a:t>Vurdering af borgerens situation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b="0" i="1" dirty="0" smtClean="0">
                          <a:solidFill>
                            <a:schemeClr val="bg1">
                              <a:lumMod val="50000"/>
                            </a:schemeClr>
                          </a:solidFill>
                          <a:latin typeface="+mn-lt"/>
                        </a:rPr>
                        <a:t>Vurdering af borgerens støttebehov og indsats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b="0" i="1" dirty="0" smtClean="0">
                          <a:solidFill>
                            <a:schemeClr val="bg1">
                              <a:lumMod val="50000"/>
                            </a:schemeClr>
                          </a:solidFill>
                          <a:latin typeface="+mn-lt"/>
                        </a:rPr>
                        <a:t>Borgerens</a:t>
                      </a:r>
                      <a:r>
                        <a:rPr lang="da-DK" sz="1800" b="0" i="1" baseline="0" dirty="0" smtClean="0">
                          <a:solidFill>
                            <a:schemeClr val="bg1">
                              <a:lumMod val="50000"/>
                            </a:schemeClr>
                          </a:solidFill>
                          <a:latin typeface="+mn-lt"/>
                        </a:rPr>
                        <a:t> perspektiv på indsatsen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b="0" i="1" baseline="0" dirty="0" smtClean="0">
                          <a:solidFill>
                            <a:schemeClr val="bg1">
                              <a:lumMod val="50000"/>
                            </a:schemeClr>
                          </a:solidFill>
                          <a:latin typeface="+mn-lt"/>
                        </a:rPr>
                        <a:t>Borgeren ressourcer i forhold til indsatsen </a:t>
                      </a:r>
                      <a:endParaRPr lang="da-DK" sz="1800" b="0" i="1" dirty="0" smtClean="0">
                        <a:solidFill>
                          <a:schemeClr val="bg1">
                            <a:lumMod val="50000"/>
                          </a:schemeClr>
                        </a:solidFill>
                        <a:latin typeface="+mn-lt"/>
                      </a:endParaRPr>
                    </a:p>
                    <a:p>
                      <a:pPr marL="285750" indent="-285750">
                        <a:buFont typeface="Arial" panose="020B0604020202020204" pitchFamily="34" charset="0"/>
                        <a:buChar char="•"/>
                      </a:pPr>
                      <a:r>
                        <a:rPr lang="da-DK" sz="1800" i="1" dirty="0" smtClean="0">
                          <a:solidFill>
                            <a:schemeClr val="bg1">
                              <a:lumMod val="50000"/>
                            </a:schemeClr>
                          </a:solidFill>
                        </a:rPr>
                        <a:t>Borgerens aktuelle støttebehov </a:t>
                      </a:r>
                    </a:p>
                    <a:p>
                      <a:pPr marL="285750" indent="-285750">
                        <a:buFont typeface="Arial" panose="020B0604020202020204" pitchFamily="34" charset="0"/>
                        <a:buChar char="•"/>
                      </a:pPr>
                      <a:r>
                        <a:rPr lang="da-DK" sz="1800" i="1" dirty="0" smtClean="0">
                          <a:solidFill>
                            <a:schemeClr val="bg1">
                              <a:lumMod val="50000"/>
                            </a:schemeClr>
                          </a:solidFill>
                        </a:rPr>
                        <a:t>Borgerens primære målgruppe</a:t>
                      </a:r>
                    </a:p>
                    <a:p>
                      <a:pPr marL="285750" indent="-285750">
                        <a:buFont typeface="Arial" panose="020B0604020202020204" pitchFamily="34" charset="0"/>
                        <a:buChar char="•"/>
                      </a:pPr>
                      <a:r>
                        <a:rPr lang="da-DK" sz="1800" i="1" dirty="0" smtClean="0">
                          <a:solidFill>
                            <a:schemeClr val="bg1">
                              <a:lumMod val="50000"/>
                            </a:schemeClr>
                          </a:solidFill>
                        </a:rPr>
                        <a:t>Borgerens øvrige målgrupper </a:t>
                      </a:r>
                      <a:endParaRPr lang="da-DK" sz="1800" i="1" dirty="0">
                        <a:solidFill>
                          <a:schemeClr val="bg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F5FF"/>
                    </a:solidFill>
                  </a:tcPr>
                </a:tc>
                <a:extLst>
                  <a:ext uri="{0D108BD9-81ED-4DB2-BD59-A6C34878D82A}">
                    <a16:rowId xmlns:a16="http://schemas.microsoft.com/office/drawing/2014/main" val="3101824822"/>
                  </a:ext>
                </a:extLst>
              </a:tr>
            </a:tbl>
          </a:graphicData>
        </a:graphic>
      </p:graphicFrame>
    </p:spTree>
    <p:extLst>
      <p:ext uri="{BB962C8B-B14F-4D97-AF65-F5344CB8AC3E}">
        <p14:creationId xmlns:p14="http://schemas.microsoft.com/office/powerpoint/2010/main" val="429382168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147</a:t>
            </a:fld>
            <a:endParaRPr lang="da-DK" dirty="0"/>
          </a:p>
        </p:txBody>
      </p:sp>
      <p:sp>
        <p:nvSpPr>
          <p:cNvPr id="7" name="Titel 5"/>
          <p:cNvSpPr>
            <a:spLocks noGrp="1"/>
          </p:cNvSpPr>
          <p:nvPr>
            <p:ph type="title"/>
          </p:nvPr>
        </p:nvSpPr>
        <p:spPr>
          <a:xfrm>
            <a:off x="835788" y="360000"/>
            <a:ext cx="10515601" cy="612000"/>
          </a:xfrm>
          <a:solidFill>
            <a:srgbClr val="005171"/>
          </a:solidFill>
        </p:spPr>
        <p:txBody>
          <a:bodyPr/>
          <a:lstStyle/>
          <a:p>
            <a:r>
              <a:rPr lang="da-DK" sz="4000" b="0" dirty="0" smtClean="0">
                <a:solidFill>
                  <a:schemeClr val="bg1"/>
                </a:solidFill>
                <a:latin typeface="Trebuchet MS" panose="020B0603020202020204" pitchFamily="34" charset="0"/>
              </a:rPr>
              <a:t>Overblik over felter i redskabet Bestilling 2:2</a:t>
            </a:r>
            <a:endParaRPr lang="da-DK" sz="4000" b="0" i="1" dirty="0">
              <a:solidFill>
                <a:schemeClr val="bg1"/>
              </a:solidFill>
              <a:latin typeface="Trebuchet MS" panose="020B0603020202020204" pitchFamily="34" charset="0"/>
            </a:endParaRPr>
          </a:p>
        </p:txBody>
      </p:sp>
      <p:sp>
        <p:nvSpPr>
          <p:cNvPr id="12"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147</a:t>
            </a:fld>
            <a:endParaRPr lang="da-DK" sz="1800" b="1" dirty="0">
              <a:solidFill>
                <a:srgbClr val="C00000"/>
              </a:solidFill>
            </a:endParaRPr>
          </a:p>
        </p:txBody>
      </p:sp>
      <p:graphicFrame>
        <p:nvGraphicFramePr>
          <p:cNvPr id="6" name="Tabel 5"/>
          <p:cNvGraphicFramePr>
            <a:graphicFrameLocks noGrp="1"/>
          </p:cNvGraphicFramePr>
          <p:nvPr>
            <p:extLst>
              <p:ext uri="{D42A27DB-BD31-4B8C-83A1-F6EECF244321}">
                <p14:modId xmlns:p14="http://schemas.microsoft.com/office/powerpoint/2010/main" val="1103104142"/>
              </p:ext>
            </p:extLst>
          </p:nvPr>
        </p:nvGraphicFramePr>
        <p:xfrm>
          <a:off x="835788" y="1037859"/>
          <a:ext cx="10515603" cy="5120640"/>
        </p:xfrm>
        <a:graphic>
          <a:graphicData uri="http://schemas.openxmlformats.org/drawingml/2006/table">
            <a:tbl>
              <a:tblPr firstRow="1" bandRow="1">
                <a:tableStyleId>{912C8C85-51F0-491E-9774-3900AFEF0FD7}</a:tableStyleId>
              </a:tblPr>
              <a:tblGrid>
                <a:gridCol w="3604028">
                  <a:extLst>
                    <a:ext uri="{9D8B030D-6E8A-4147-A177-3AD203B41FA5}">
                      <a16:colId xmlns:a16="http://schemas.microsoft.com/office/drawing/2014/main" val="856656352"/>
                    </a:ext>
                  </a:extLst>
                </a:gridCol>
                <a:gridCol w="4032448">
                  <a:extLst>
                    <a:ext uri="{9D8B030D-6E8A-4147-A177-3AD203B41FA5}">
                      <a16:colId xmlns:a16="http://schemas.microsoft.com/office/drawing/2014/main" val="2767422063"/>
                    </a:ext>
                  </a:extLst>
                </a:gridCol>
                <a:gridCol w="2879127">
                  <a:extLst>
                    <a:ext uri="{9D8B030D-6E8A-4147-A177-3AD203B41FA5}">
                      <a16:colId xmlns:a16="http://schemas.microsoft.com/office/drawing/2014/main" val="1070616138"/>
                    </a:ext>
                  </a:extLst>
                </a:gridCol>
              </a:tblGrid>
              <a:tr h="3424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1800" i="0" dirty="0" smtClean="0"/>
                        <a:t>Ønsker,</a:t>
                      </a:r>
                      <a:r>
                        <a:rPr lang="da-DK" sz="1800" i="0" baseline="0" dirty="0" smtClean="0"/>
                        <a:t> indsatsformål og indsatsmål </a:t>
                      </a:r>
                      <a:r>
                        <a:rPr lang="da-DK" sz="1800" i="0" dirty="0" smtClean="0"/>
                        <a:t> </a:t>
                      </a:r>
                      <a:endParaRPr lang="da-DK" sz="1800"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C1FF"/>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1800" b="1" i="0" dirty="0" smtClean="0"/>
                        <a:t>Bestilt indsats</a:t>
                      </a:r>
                      <a:endParaRPr lang="da-DK" sz="1800"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C1FF"/>
                    </a:solidFill>
                  </a:tcPr>
                </a:tc>
                <a:tc>
                  <a:txBody>
                    <a:bodyPr/>
                    <a:lstStyle/>
                    <a:p>
                      <a:r>
                        <a:rPr lang="da-DK" sz="1800" dirty="0" smtClean="0"/>
                        <a:t>Beregning af pris på indsatser</a:t>
                      </a: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C1FF"/>
                    </a:solidFill>
                  </a:tcPr>
                </a:tc>
                <a:extLst>
                  <a:ext uri="{0D108BD9-81ED-4DB2-BD59-A6C34878D82A}">
                    <a16:rowId xmlns:a16="http://schemas.microsoft.com/office/drawing/2014/main" val="140414713"/>
                  </a:ext>
                </a:extLst>
              </a:tr>
              <a:tr h="2223454">
                <a:tc>
                  <a:txBody>
                    <a:bodyPr/>
                    <a:lstStyle/>
                    <a:p>
                      <a:pPr marL="285750" indent="-285750">
                        <a:buFont typeface="Arial" panose="020B0604020202020204" pitchFamily="34" charset="0"/>
                        <a:buChar char="•"/>
                      </a:pPr>
                      <a:r>
                        <a:rPr lang="da-DK" sz="1800" b="0" i="1" dirty="0" smtClean="0">
                          <a:solidFill>
                            <a:schemeClr val="bg1">
                              <a:lumMod val="50000"/>
                            </a:schemeClr>
                          </a:solidFill>
                        </a:rPr>
                        <a:t>Borgerens ønsker for fremtiden</a:t>
                      </a:r>
                    </a:p>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Indsatsformål</a:t>
                      </a:r>
                    </a:p>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Borgerens målformulering (x-n)</a:t>
                      </a:r>
                    </a:p>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Måltype</a:t>
                      </a:r>
                    </a:p>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Primært udredningstema</a:t>
                      </a:r>
                    </a:p>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Aktuelt funktionsevneniveau</a:t>
                      </a:r>
                    </a:p>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Forventet funktionsevneniveau</a:t>
                      </a:r>
                    </a:p>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Opfølgning på indsatsmål</a:t>
                      </a:r>
                    </a:p>
                    <a:p>
                      <a:pPr marL="285750" indent="-285750">
                        <a:buFont typeface="Arial" panose="020B0604020202020204" pitchFamily="34" charset="0"/>
                        <a:buChar char="•"/>
                      </a:pPr>
                      <a:r>
                        <a:rPr lang="da-DK" sz="1800" b="0" i="1" kern="1200" dirty="0" smtClean="0">
                          <a:solidFill>
                            <a:schemeClr val="bg1">
                              <a:lumMod val="50000"/>
                            </a:schemeClr>
                          </a:solidFill>
                          <a:latin typeface="+mn-lt"/>
                          <a:ea typeface="+mn-ea"/>
                          <a:cs typeface="+mn-cs"/>
                        </a:rPr>
                        <a:t>Ansvarlig for opfølgning på indsatsmål</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b="0" i="1" kern="1200" dirty="0" smtClean="0">
                          <a:solidFill>
                            <a:schemeClr val="bg1">
                              <a:lumMod val="50000"/>
                            </a:schemeClr>
                          </a:solidFill>
                          <a:latin typeface="+mn-lt"/>
                          <a:ea typeface="+mn-ea"/>
                          <a:cs typeface="+mn-cs"/>
                        </a:rPr>
                        <a:t>Andre relaterede udredningstemaer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F5FF"/>
                    </a:solidFill>
                  </a:tcPr>
                </a:tc>
                <a:tc>
                  <a:txBody>
                    <a:bodyPr/>
                    <a:lstStyle/>
                    <a:p>
                      <a:pPr marL="285750" indent="-285750">
                        <a:buFont typeface="Arial" panose="020B0604020202020204" pitchFamily="34" charset="0"/>
                        <a:buChar char="•"/>
                      </a:pPr>
                      <a:r>
                        <a:rPr lang="da-DK" sz="1800" b="0" i="1" dirty="0" smtClean="0">
                          <a:solidFill>
                            <a:schemeClr val="bg1">
                              <a:lumMod val="50000"/>
                            </a:schemeClr>
                          </a:solidFill>
                        </a:rPr>
                        <a:t>Ydelser</a:t>
                      </a:r>
                    </a:p>
                    <a:p>
                      <a:pPr marL="285750" indent="-285750">
                        <a:buFont typeface="Arial" panose="020B0604020202020204" pitchFamily="34" charset="0"/>
                        <a:buChar char="•"/>
                      </a:pPr>
                      <a:r>
                        <a:rPr lang="da-DK" sz="1800" b="0" i="1" dirty="0" smtClean="0">
                          <a:solidFill>
                            <a:schemeClr val="bg1">
                              <a:lumMod val="50000"/>
                            </a:schemeClr>
                          </a:solidFill>
                        </a:rPr>
                        <a:t>Tilbud</a:t>
                      </a:r>
                    </a:p>
                    <a:p>
                      <a:pPr marL="285750" indent="-285750">
                        <a:buFont typeface="Arial" panose="020B0604020202020204" pitchFamily="34" charset="0"/>
                        <a:buChar char="•"/>
                      </a:pPr>
                      <a:r>
                        <a:rPr lang="da-DK" sz="1800" b="0" i="1" dirty="0" smtClean="0">
                          <a:solidFill>
                            <a:schemeClr val="bg1">
                              <a:lumMod val="50000"/>
                            </a:schemeClr>
                          </a:solidFill>
                        </a:rPr>
                        <a:t>Udfører</a:t>
                      </a:r>
                    </a:p>
                    <a:p>
                      <a:pPr marL="285750" indent="-285750">
                        <a:buFont typeface="Arial" panose="020B0604020202020204" pitchFamily="34" charset="0"/>
                        <a:buChar char="•"/>
                      </a:pPr>
                      <a:r>
                        <a:rPr lang="da-DK" sz="1800" b="0" i="1" dirty="0" smtClean="0">
                          <a:solidFill>
                            <a:schemeClr val="bg1">
                              <a:lumMod val="50000"/>
                            </a:schemeClr>
                          </a:solidFill>
                        </a:rPr>
                        <a:t>Udfører p-nummer</a:t>
                      </a:r>
                    </a:p>
                    <a:p>
                      <a:pPr marL="285750" indent="-285750">
                        <a:buFont typeface="Arial" panose="020B0604020202020204" pitchFamily="34" charset="0"/>
                        <a:buChar char="•"/>
                      </a:pPr>
                      <a:r>
                        <a:rPr lang="da-DK" sz="1800" b="0" i="0" u="none" dirty="0" smtClean="0">
                          <a:solidFill>
                            <a:schemeClr val="tx1"/>
                          </a:solidFill>
                        </a:rPr>
                        <a:t>Aftaler mellem myndighed og udfører om indsatsen</a:t>
                      </a:r>
                    </a:p>
                    <a:p>
                      <a:pPr marL="285750" indent="-285750">
                        <a:buFont typeface="Arial" panose="020B0604020202020204" pitchFamily="34" charset="0"/>
                        <a:buChar char="•"/>
                      </a:pPr>
                      <a:r>
                        <a:rPr lang="da-DK" sz="1800" b="0" i="1" dirty="0" smtClean="0">
                          <a:solidFill>
                            <a:schemeClr val="bg1">
                              <a:lumMod val="50000"/>
                            </a:schemeClr>
                          </a:solidFill>
                        </a:rPr>
                        <a:t>Forventet startdato for indsats</a:t>
                      </a:r>
                    </a:p>
                    <a:p>
                      <a:pPr marL="285750" indent="-285750">
                        <a:buFont typeface="Arial" panose="020B0604020202020204" pitchFamily="34" charset="0"/>
                        <a:buChar char="•"/>
                      </a:pPr>
                      <a:r>
                        <a:rPr lang="da-DK" sz="1800" b="0" i="1" dirty="0" smtClean="0">
                          <a:solidFill>
                            <a:schemeClr val="bg1">
                              <a:lumMod val="50000"/>
                            </a:schemeClr>
                          </a:solidFill>
                        </a:rPr>
                        <a:t>Forventet slutdato for indsats</a:t>
                      </a:r>
                    </a:p>
                    <a:p>
                      <a:pPr marL="285750" indent="-285750">
                        <a:buFont typeface="Arial" panose="020B0604020202020204" pitchFamily="34" charset="0"/>
                        <a:buChar char="•"/>
                      </a:pPr>
                      <a:r>
                        <a:rPr lang="da-DK" sz="1800" b="0" i="1" dirty="0" smtClean="0">
                          <a:solidFill>
                            <a:schemeClr val="bg1">
                              <a:lumMod val="50000"/>
                            </a:schemeClr>
                          </a:solidFill>
                        </a:rPr>
                        <a:t>Forventet startdato for ydelser</a:t>
                      </a:r>
                    </a:p>
                    <a:p>
                      <a:pPr marL="285750" indent="-285750">
                        <a:buFont typeface="Arial" panose="020B0604020202020204" pitchFamily="34" charset="0"/>
                        <a:buChar char="•"/>
                      </a:pPr>
                      <a:r>
                        <a:rPr lang="da-DK" sz="1800" b="0" i="1" dirty="0" smtClean="0">
                          <a:solidFill>
                            <a:schemeClr val="bg1">
                              <a:lumMod val="50000"/>
                            </a:schemeClr>
                          </a:solidFill>
                        </a:rPr>
                        <a:t>Forventet slutdato for ydelser</a:t>
                      </a:r>
                    </a:p>
                    <a:p>
                      <a:pPr marL="285750" indent="-285750">
                        <a:buFont typeface="Arial" panose="020B0604020202020204" pitchFamily="34" charset="0"/>
                        <a:buChar char="•"/>
                      </a:pPr>
                      <a:r>
                        <a:rPr lang="da-DK" sz="1800" b="0" i="1" dirty="0" smtClean="0">
                          <a:solidFill>
                            <a:schemeClr val="bg1">
                              <a:lumMod val="50000"/>
                            </a:schemeClr>
                          </a:solidFill>
                        </a:rPr>
                        <a:t>Opfølgningsdato</a:t>
                      </a:r>
                    </a:p>
                    <a:p>
                      <a:pPr marL="285750" indent="-285750">
                        <a:buFont typeface="Arial" panose="020B0604020202020204" pitchFamily="34" charset="0"/>
                        <a:buChar char="•"/>
                      </a:pPr>
                      <a:r>
                        <a:rPr lang="da-DK" sz="1800" b="0" i="0" dirty="0" smtClean="0">
                          <a:solidFill>
                            <a:schemeClr val="tx1"/>
                          </a:solidFill>
                        </a:rPr>
                        <a:t>Forventet hyppighed for opfølgning på indsats</a:t>
                      </a:r>
                    </a:p>
                    <a:p>
                      <a:pPr marL="285750" indent="-285750">
                        <a:buFont typeface="Arial" panose="020B0604020202020204" pitchFamily="34" charset="0"/>
                        <a:buChar char="•"/>
                      </a:pPr>
                      <a:r>
                        <a:rPr lang="da-DK" sz="1800" b="0" i="1" dirty="0" smtClean="0">
                          <a:solidFill>
                            <a:schemeClr val="bg1">
                              <a:lumMod val="50000"/>
                            </a:schemeClr>
                          </a:solidFill>
                        </a:rPr>
                        <a:t>Ansvarlig for opfølgning</a:t>
                      </a:r>
                    </a:p>
                    <a:p>
                      <a:pPr marL="285750" indent="-285750">
                        <a:buFont typeface="Arial" panose="020B0604020202020204" pitchFamily="34" charset="0"/>
                        <a:buChar char="•"/>
                      </a:pPr>
                      <a:r>
                        <a:rPr lang="da-DK" sz="1800" b="0" i="0" dirty="0" smtClean="0">
                          <a:solidFill>
                            <a:schemeClr val="tx1"/>
                          </a:solidFill>
                        </a:rPr>
                        <a:t>Bemærkninger til opfølgningen</a:t>
                      </a:r>
                      <a:endParaRPr lang="da-DK" sz="1800" b="0" i="1" dirty="0">
                        <a:solidFill>
                          <a:schemeClr val="bg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F5FF"/>
                    </a:solidFill>
                  </a:tcPr>
                </a:tc>
                <a:tc>
                  <a:txBody>
                    <a:bodyPr/>
                    <a:lstStyle/>
                    <a:p>
                      <a:pPr marL="285750" indent="-285750">
                        <a:buFont typeface="Arial" panose="020B0604020202020204" pitchFamily="34" charset="0"/>
                        <a:buChar char="•"/>
                      </a:pPr>
                      <a:r>
                        <a:rPr lang="da-DK" sz="1800" i="1" dirty="0" smtClean="0">
                          <a:solidFill>
                            <a:schemeClr val="bg1">
                              <a:lumMod val="50000"/>
                            </a:schemeClr>
                          </a:solidFill>
                        </a:rPr>
                        <a:t>Indsatser</a:t>
                      </a:r>
                    </a:p>
                    <a:p>
                      <a:pPr marL="628650" lvl="1" indent="-285750">
                        <a:buFont typeface="Arial" panose="020B0604020202020204" pitchFamily="34" charset="0"/>
                        <a:buChar char="•"/>
                      </a:pPr>
                      <a:r>
                        <a:rPr lang="da-DK" sz="1800" i="1" dirty="0" smtClean="0">
                          <a:solidFill>
                            <a:schemeClr val="bg1">
                              <a:lumMod val="50000"/>
                            </a:schemeClr>
                          </a:solidFill>
                        </a:rPr>
                        <a:t>Enhed</a:t>
                      </a:r>
                    </a:p>
                    <a:p>
                      <a:pPr marL="628650" lvl="1" indent="-285750">
                        <a:buFont typeface="Arial" panose="020B0604020202020204" pitchFamily="34" charset="0"/>
                        <a:buChar char="•"/>
                      </a:pPr>
                      <a:r>
                        <a:rPr lang="da-DK" sz="1800" i="1" dirty="0" smtClean="0">
                          <a:solidFill>
                            <a:schemeClr val="bg1">
                              <a:lumMod val="50000"/>
                            </a:schemeClr>
                          </a:solidFill>
                        </a:rPr>
                        <a:t>Antal i hver periode</a:t>
                      </a:r>
                    </a:p>
                    <a:p>
                      <a:pPr marL="628650" lvl="1" indent="-285750">
                        <a:buFont typeface="Arial" panose="020B0604020202020204" pitchFamily="34" charset="0"/>
                        <a:buChar char="•"/>
                      </a:pPr>
                      <a:r>
                        <a:rPr lang="da-DK" sz="1800" i="1" dirty="0" smtClean="0">
                          <a:solidFill>
                            <a:schemeClr val="bg1">
                              <a:lumMod val="50000"/>
                            </a:schemeClr>
                          </a:solidFill>
                        </a:rPr>
                        <a:t>Ydelsesfrekvens</a:t>
                      </a:r>
                    </a:p>
                    <a:p>
                      <a:pPr marL="628650" lvl="1" indent="-285750">
                        <a:buFont typeface="Arial" panose="020B0604020202020204" pitchFamily="34" charset="0"/>
                        <a:buChar char="•"/>
                      </a:pPr>
                      <a:r>
                        <a:rPr lang="da-DK" sz="1800" i="1" dirty="0" smtClean="0">
                          <a:solidFill>
                            <a:schemeClr val="bg1">
                              <a:lumMod val="50000"/>
                            </a:schemeClr>
                          </a:solidFill>
                        </a:rPr>
                        <a:t>Antal gentagelser</a:t>
                      </a:r>
                    </a:p>
                    <a:p>
                      <a:pPr marL="628650" lvl="1" indent="-285750">
                        <a:buFont typeface="Arial" panose="020B0604020202020204" pitchFamily="34" charset="0"/>
                        <a:buChar char="•"/>
                      </a:pPr>
                      <a:r>
                        <a:rPr lang="da-DK" sz="1800" i="1" dirty="0" smtClean="0">
                          <a:solidFill>
                            <a:schemeClr val="bg1">
                              <a:lumMod val="50000"/>
                            </a:schemeClr>
                          </a:solidFill>
                        </a:rPr>
                        <a:t>Enhedspris</a:t>
                      </a:r>
                    </a:p>
                    <a:p>
                      <a:pPr marL="628650" lvl="1" indent="-285750">
                        <a:buFont typeface="Arial" panose="020B0604020202020204" pitchFamily="34" charset="0"/>
                        <a:buChar char="•"/>
                      </a:pPr>
                      <a:r>
                        <a:rPr lang="da-DK" sz="1800" i="1" dirty="0" smtClean="0">
                          <a:solidFill>
                            <a:schemeClr val="bg1">
                              <a:lumMod val="50000"/>
                            </a:schemeClr>
                          </a:solidFill>
                        </a:rPr>
                        <a:t>Basisindsatspris</a:t>
                      </a:r>
                    </a:p>
                    <a:p>
                      <a:pPr marL="628650" lvl="1" indent="-285750">
                        <a:buFont typeface="Arial" panose="020B0604020202020204" pitchFamily="34" charset="0"/>
                        <a:buChar char="•"/>
                      </a:pPr>
                      <a:r>
                        <a:rPr lang="da-DK" sz="1800" i="1" dirty="0" smtClean="0">
                          <a:solidFill>
                            <a:schemeClr val="bg1">
                              <a:lumMod val="50000"/>
                            </a:schemeClr>
                          </a:solidFill>
                        </a:rPr>
                        <a:t>Forventet pris for enkeltindsats</a:t>
                      </a:r>
                    </a:p>
                    <a:p>
                      <a:pPr marL="628650" lvl="1" indent="-285750">
                        <a:buFont typeface="Arial" panose="020B0604020202020204" pitchFamily="34" charset="0"/>
                        <a:buChar char="•"/>
                      </a:pPr>
                      <a:r>
                        <a:rPr lang="da-DK" sz="1800" i="1" dirty="0" smtClean="0">
                          <a:solidFill>
                            <a:schemeClr val="bg1">
                              <a:lumMod val="50000"/>
                            </a:schemeClr>
                          </a:solidFill>
                        </a:rPr>
                        <a:t>Forventet pris for samlet indsats</a:t>
                      </a:r>
                    </a:p>
                    <a:p>
                      <a:pPr marL="285750" indent="-285750">
                        <a:buFont typeface="Arial" panose="020B0604020202020204" pitchFamily="34" charset="0"/>
                        <a:buChar char="•"/>
                      </a:pPr>
                      <a:r>
                        <a:rPr lang="da-DK" sz="1800" dirty="0" smtClean="0"/>
                        <a:t>Betaling</a:t>
                      </a:r>
                    </a:p>
                    <a:p>
                      <a:pPr marL="285750" indent="-285750">
                        <a:buFont typeface="Arial" panose="020B0604020202020204" pitchFamily="34" charset="0"/>
                        <a:buChar char="•"/>
                      </a:pPr>
                      <a:r>
                        <a:rPr lang="da-DK" sz="1800" i="1" dirty="0" smtClean="0">
                          <a:solidFill>
                            <a:schemeClr val="bg1">
                              <a:lumMod val="50000"/>
                            </a:schemeClr>
                          </a:solidFill>
                        </a:rPr>
                        <a:t>Kontonummer</a:t>
                      </a:r>
                    </a:p>
                    <a:p>
                      <a:pPr marL="285750" indent="-285750">
                        <a:buFont typeface="Arial" panose="020B0604020202020204" pitchFamily="34" charset="0"/>
                        <a:buChar char="•"/>
                      </a:pPr>
                      <a:r>
                        <a:rPr lang="da-DK" sz="1800" dirty="0" smtClean="0"/>
                        <a:t>Eventuelt kostbærer</a:t>
                      </a:r>
                    </a:p>
                    <a:p>
                      <a:pPr marL="285750" indent="-285750">
                        <a:buFont typeface="Arial" panose="020B0604020202020204" pitchFamily="34" charset="0"/>
                        <a:buChar char="•"/>
                      </a:pPr>
                      <a:r>
                        <a:rPr lang="da-DK" sz="1800" dirty="0" smtClean="0"/>
                        <a:t>Egenbetaling</a:t>
                      </a:r>
                    </a:p>
                    <a:p>
                      <a:pPr marL="285750" indent="-285750">
                        <a:buFont typeface="Arial" panose="020B0604020202020204" pitchFamily="34" charset="0"/>
                        <a:buChar char="•"/>
                      </a:pPr>
                      <a:r>
                        <a:rPr lang="da-DK" sz="1800" dirty="0" smtClean="0"/>
                        <a:t>Takst for egenbetaling</a:t>
                      </a: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F5FF"/>
                    </a:solidFill>
                  </a:tcPr>
                </a:tc>
                <a:extLst>
                  <a:ext uri="{0D108BD9-81ED-4DB2-BD59-A6C34878D82A}">
                    <a16:rowId xmlns:a16="http://schemas.microsoft.com/office/drawing/2014/main" val="3101824822"/>
                  </a:ext>
                </a:extLst>
              </a:tr>
            </a:tbl>
          </a:graphicData>
        </a:graphic>
      </p:graphicFrame>
    </p:spTree>
    <p:extLst>
      <p:ext uri="{BB962C8B-B14F-4D97-AF65-F5344CB8AC3E}">
        <p14:creationId xmlns:p14="http://schemas.microsoft.com/office/powerpoint/2010/main" val="429063125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148</a:t>
            </a:fld>
            <a:endParaRPr lang="da-DK" dirty="0"/>
          </a:p>
        </p:txBody>
      </p:sp>
      <p:sp>
        <p:nvSpPr>
          <p:cNvPr id="6" name="Titel 5"/>
          <p:cNvSpPr>
            <a:spLocks noGrp="1"/>
          </p:cNvSpPr>
          <p:nvPr>
            <p:ph type="title"/>
          </p:nvPr>
        </p:nvSpPr>
        <p:spPr/>
        <p:txBody>
          <a:bodyPr/>
          <a:lstStyle/>
          <a:p>
            <a:r>
              <a:rPr lang="da-DK" dirty="0" smtClean="0"/>
              <a:t>Sammenhæng mellem målgruppe, ydelse og tilbud </a:t>
            </a:r>
            <a:endParaRPr lang="da-DK" dirty="0"/>
          </a:p>
        </p:txBody>
      </p:sp>
      <p:graphicFrame>
        <p:nvGraphicFramePr>
          <p:cNvPr id="9" name="Diagram 8"/>
          <p:cNvGraphicFramePr/>
          <p:nvPr>
            <p:extLst>
              <p:ext uri="{D42A27DB-BD31-4B8C-83A1-F6EECF244321}">
                <p14:modId xmlns:p14="http://schemas.microsoft.com/office/powerpoint/2010/main" val="112266090"/>
              </p:ext>
            </p:extLst>
          </p:nvPr>
        </p:nvGraphicFramePr>
        <p:xfrm>
          <a:off x="2783632" y="906598"/>
          <a:ext cx="8128000" cy="3282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148</a:t>
            </a:fld>
            <a:endParaRPr lang="da-DK" sz="1800" b="1" dirty="0">
              <a:solidFill>
                <a:srgbClr val="C00000"/>
              </a:solidFill>
            </a:endParaRPr>
          </a:p>
        </p:txBody>
      </p:sp>
      <p:grpSp>
        <p:nvGrpSpPr>
          <p:cNvPr id="8" name="Gruppe 7">
            <a:extLst>
              <a:ext uri="{FF2B5EF4-FFF2-40B4-BE49-F238E27FC236}">
                <a16:creationId xmlns:a16="http://schemas.microsoft.com/office/drawing/2014/main" id="{F391DEBD-8B6D-4BEA-BF77-788B0F085778}"/>
              </a:ext>
            </a:extLst>
          </p:cNvPr>
          <p:cNvGrpSpPr/>
          <p:nvPr/>
        </p:nvGrpSpPr>
        <p:grpSpPr>
          <a:xfrm>
            <a:off x="3359696" y="4327958"/>
            <a:ext cx="8804378" cy="1718083"/>
            <a:chOff x="1015558" y="1410209"/>
            <a:chExt cx="4779217" cy="1080000"/>
          </a:xfrm>
        </p:grpSpPr>
        <p:sp>
          <p:nvSpPr>
            <p:cNvPr id="27" name="Kombinationstegning: figur 47">
              <a:extLst>
                <a:ext uri="{FF2B5EF4-FFF2-40B4-BE49-F238E27FC236}">
                  <a16:creationId xmlns:a16="http://schemas.microsoft.com/office/drawing/2014/main" id="{98AAC402-8A91-4F81-BD1C-B626A934D674}"/>
                </a:ext>
              </a:extLst>
            </p:cNvPr>
            <p:cNvSpPr/>
            <p:nvPr/>
          </p:nvSpPr>
          <p:spPr>
            <a:xfrm>
              <a:off x="5587287" y="1565022"/>
              <a:ext cx="207488" cy="700116"/>
            </a:xfrm>
            <a:custGeom>
              <a:avLst/>
              <a:gdLst>
                <a:gd name="connsiteX0" fmla="*/ 0 w 3101243"/>
                <a:gd name="connsiteY0" fmla="*/ 0 h 8273795"/>
                <a:gd name="connsiteX1" fmla="*/ 3101243 w 3101243"/>
                <a:gd name="connsiteY1" fmla="*/ 1568934 h 8273795"/>
                <a:gd name="connsiteX2" fmla="*/ 3101243 w 3101243"/>
                <a:gd name="connsiteY2" fmla="*/ 6336969 h 8273795"/>
                <a:gd name="connsiteX3" fmla="*/ 2905502 w 3101243"/>
                <a:gd name="connsiteY3" fmla="*/ 6300331 h 8273795"/>
                <a:gd name="connsiteX4" fmla="*/ 2856316 w 3101243"/>
                <a:gd name="connsiteY4" fmla="*/ 6300331 h 8273795"/>
                <a:gd name="connsiteX5" fmla="*/ 2807130 w 3101243"/>
                <a:gd name="connsiteY5" fmla="*/ 6324924 h 8273795"/>
                <a:gd name="connsiteX6" fmla="*/ 2770491 w 3101243"/>
                <a:gd name="connsiteY6" fmla="*/ 6361562 h 8273795"/>
                <a:gd name="connsiteX7" fmla="*/ 2757943 w 3101243"/>
                <a:gd name="connsiteY7" fmla="*/ 6398201 h 8273795"/>
                <a:gd name="connsiteX8" fmla="*/ 2757943 w 3101243"/>
                <a:gd name="connsiteY8" fmla="*/ 6447387 h 8273795"/>
                <a:gd name="connsiteX9" fmla="*/ 2770491 w 3101243"/>
                <a:gd name="connsiteY9" fmla="*/ 6496573 h 8273795"/>
                <a:gd name="connsiteX10" fmla="*/ 2807130 w 3101243"/>
                <a:gd name="connsiteY10" fmla="*/ 6521166 h 8273795"/>
                <a:gd name="connsiteX11" fmla="*/ 2856316 w 3101243"/>
                <a:gd name="connsiteY11" fmla="*/ 6545257 h 8273795"/>
                <a:gd name="connsiteX12" fmla="*/ 2978780 w 3101243"/>
                <a:gd name="connsiteY12" fmla="*/ 6569850 h 8273795"/>
                <a:gd name="connsiteX13" fmla="*/ 3101243 w 3101243"/>
                <a:gd name="connsiteY13" fmla="*/ 6582398 h 8273795"/>
                <a:gd name="connsiteX14" fmla="*/ 3101243 w 3101243"/>
                <a:gd name="connsiteY14" fmla="*/ 8273795 h 8273795"/>
                <a:gd name="connsiteX15" fmla="*/ 0 w 3101243"/>
                <a:gd name="connsiteY15" fmla="*/ 6704861 h 8273795"/>
                <a:gd name="connsiteX16" fmla="*/ 0 w 3101243"/>
                <a:gd name="connsiteY16" fmla="*/ 2904988 h 8273795"/>
                <a:gd name="connsiteX17" fmla="*/ 37141 w 3101243"/>
                <a:gd name="connsiteY17" fmla="*/ 2892441 h 8273795"/>
                <a:gd name="connsiteX18" fmla="*/ 61232 w 3101243"/>
                <a:gd name="connsiteY18" fmla="*/ 2868349 h 8273795"/>
                <a:gd name="connsiteX19" fmla="*/ 85825 w 3101243"/>
                <a:gd name="connsiteY19" fmla="*/ 2831209 h 8273795"/>
                <a:gd name="connsiteX20" fmla="*/ 85825 w 3101243"/>
                <a:gd name="connsiteY20" fmla="*/ 2794570 h 8273795"/>
                <a:gd name="connsiteX21" fmla="*/ 85825 w 3101243"/>
                <a:gd name="connsiteY21" fmla="*/ 2757932 h 8273795"/>
                <a:gd name="connsiteX22" fmla="*/ 73780 w 3101243"/>
                <a:gd name="connsiteY22" fmla="*/ 2720791 h 8273795"/>
                <a:gd name="connsiteX23" fmla="*/ 37141 w 3101243"/>
                <a:gd name="connsiteY23" fmla="*/ 2684153 h 8273795"/>
                <a:gd name="connsiteX24" fmla="*/ 0 w 3101243"/>
                <a:gd name="connsiteY24" fmla="*/ 2672107 h 8273795"/>
                <a:gd name="connsiteX25" fmla="*/ 0 w 3101243"/>
                <a:gd name="connsiteY25" fmla="*/ 0 h 8273795"/>
                <a:gd name="connsiteX26" fmla="*/ 355848 w 3101243"/>
                <a:gd name="connsiteY26" fmla="*/ 2757932 h 8273795"/>
                <a:gd name="connsiteX27" fmla="*/ 306661 w 3101243"/>
                <a:gd name="connsiteY27" fmla="*/ 2769977 h 8273795"/>
                <a:gd name="connsiteX28" fmla="*/ 270023 w 3101243"/>
                <a:gd name="connsiteY28" fmla="*/ 2794570 h 8273795"/>
                <a:gd name="connsiteX29" fmla="*/ 245430 w 3101243"/>
                <a:gd name="connsiteY29" fmla="*/ 2831209 h 8273795"/>
                <a:gd name="connsiteX30" fmla="*/ 232882 w 3101243"/>
                <a:gd name="connsiteY30" fmla="*/ 2880395 h 8273795"/>
                <a:gd name="connsiteX31" fmla="*/ 232882 w 3101243"/>
                <a:gd name="connsiteY31" fmla="*/ 2929581 h 8273795"/>
                <a:gd name="connsiteX32" fmla="*/ 257475 w 3101243"/>
                <a:gd name="connsiteY32" fmla="*/ 2966220 h 8273795"/>
                <a:gd name="connsiteX33" fmla="*/ 294114 w 3101243"/>
                <a:gd name="connsiteY33" fmla="*/ 2990813 h 8273795"/>
                <a:gd name="connsiteX34" fmla="*/ 392486 w 3101243"/>
                <a:gd name="connsiteY34" fmla="*/ 3052044 h 8273795"/>
                <a:gd name="connsiteX35" fmla="*/ 490357 w 3101243"/>
                <a:gd name="connsiteY35" fmla="*/ 3113276 h 8273795"/>
                <a:gd name="connsiteX36" fmla="*/ 526996 w 3101243"/>
                <a:gd name="connsiteY36" fmla="*/ 3125321 h 8273795"/>
                <a:gd name="connsiteX37" fmla="*/ 564136 w 3101243"/>
                <a:gd name="connsiteY37" fmla="*/ 3137869 h 8273795"/>
                <a:gd name="connsiteX38" fmla="*/ 612821 w 3101243"/>
                <a:gd name="connsiteY38" fmla="*/ 3125321 h 8273795"/>
                <a:gd name="connsiteX39" fmla="*/ 662007 w 3101243"/>
                <a:gd name="connsiteY39" fmla="*/ 3088683 h 8273795"/>
                <a:gd name="connsiteX40" fmla="*/ 674554 w 3101243"/>
                <a:gd name="connsiteY40" fmla="*/ 3052044 h 8273795"/>
                <a:gd name="connsiteX41" fmla="*/ 686600 w 3101243"/>
                <a:gd name="connsiteY41" fmla="*/ 3002858 h 8273795"/>
                <a:gd name="connsiteX42" fmla="*/ 674554 w 3101243"/>
                <a:gd name="connsiteY42" fmla="*/ 2953672 h 8273795"/>
                <a:gd name="connsiteX43" fmla="*/ 637414 w 3101243"/>
                <a:gd name="connsiteY43" fmla="*/ 2917034 h 8273795"/>
                <a:gd name="connsiteX44" fmla="*/ 526996 w 3101243"/>
                <a:gd name="connsiteY44" fmla="*/ 2843756 h 8273795"/>
                <a:gd name="connsiteX45" fmla="*/ 404532 w 3101243"/>
                <a:gd name="connsiteY45" fmla="*/ 2769977 h 8273795"/>
                <a:gd name="connsiteX46" fmla="*/ 355848 w 3101243"/>
                <a:gd name="connsiteY46" fmla="*/ 2757932 h 8273795"/>
                <a:gd name="connsiteX47" fmla="*/ 809064 w 3101243"/>
                <a:gd name="connsiteY47" fmla="*/ 3187055 h 8273795"/>
                <a:gd name="connsiteX48" fmla="*/ 760379 w 3101243"/>
                <a:gd name="connsiteY48" fmla="*/ 3211146 h 8273795"/>
                <a:gd name="connsiteX49" fmla="*/ 723239 w 3101243"/>
                <a:gd name="connsiteY49" fmla="*/ 3235739 h 8273795"/>
                <a:gd name="connsiteX50" fmla="*/ 711193 w 3101243"/>
                <a:gd name="connsiteY50" fmla="*/ 3284925 h 8273795"/>
                <a:gd name="connsiteX51" fmla="*/ 711193 w 3101243"/>
                <a:gd name="connsiteY51" fmla="*/ 3334111 h 8273795"/>
                <a:gd name="connsiteX52" fmla="*/ 723239 w 3101243"/>
                <a:gd name="connsiteY52" fmla="*/ 3382795 h 8273795"/>
                <a:gd name="connsiteX53" fmla="*/ 845703 w 3101243"/>
                <a:gd name="connsiteY53" fmla="*/ 3579038 h 8273795"/>
                <a:gd name="connsiteX54" fmla="*/ 870296 w 3101243"/>
                <a:gd name="connsiteY54" fmla="*/ 3603631 h 8273795"/>
                <a:gd name="connsiteX55" fmla="*/ 894889 w 3101243"/>
                <a:gd name="connsiteY55" fmla="*/ 3628224 h 8273795"/>
                <a:gd name="connsiteX56" fmla="*/ 931528 w 3101243"/>
                <a:gd name="connsiteY56" fmla="*/ 3640269 h 8273795"/>
                <a:gd name="connsiteX57" fmla="*/ 993261 w 3101243"/>
                <a:gd name="connsiteY57" fmla="*/ 3640269 h 8273795"/>
                <a:gd name="connsiteX58" fmla="*/ 1017353 w 3101243"/>
                <a:gd name="connsiteY58" fmla="*/ 3628224 h 8273795"/>
                <a:gd name="connsiteX59" fmla="*/ 1054493 w 3101243"/>
                <a:gd name="connsiteY59" fmla="*/ 3591083 h 8273795"/>
                <a:gd name="connsiteX60" fmla="*/ 1079086 w 3101243"/>
                <a:gd name="connsiteY60" fmla="*/ 3554445 h 8273795"/>
                <a:gd name="connsiteX61" fmla="*/ 1079086 w 3101243"/>
                <a:gd name="connsiteY61" fmla="*/ 3505760 h 8273795"/>
                <a:gd name="connsiteX62" fmla="*/ 1066539 w 3101243"/>
                <a:gd name="connsiteY62" fmla="*/ 3456574 h 8273795"/>
                <a:gd name="connsiteX63" fmla="*/ 1005307 w 3101243"/>
                <a:gd name="connsiteY63" fmla="*/ 3346157 h 8273795"/>
                <a:gd name="connsiteX64" fmla="*/ 931528 w 3101243"/>
                <a:gd name="connsiteY64" fmla="*/ 3235739 h 8273795"/>
                <a:gd name="connsiteX65" fmla="*/ 894889 w 3101243"/>
                <a:gd name="connsiteY65" fmla="*/ 3199100 h 8273795"/>
                <a:gd name="connsiteX66" fmla="*/ 845703 w 3101243"/>
                <a:gd name="connsiteY66" fmla="*/ 3187055 h 8273795"/>
                <a:gd name="connsiteX67" fmla="*/ 809064 w 3101243"/>
                <a:gd name="connsiteY67" fmla="*/ 3187055 h 8273795"/>
                <a:gd name="connsiteX68" fmla="*/ 1127771 w 3101243"/>
                <a:gd name="connsiteY68" fmla="*/ 3762732 h 8273795"/>
                <a:gd name="connsiteX69" fmla="*/ 1079086 w 3101243"/>
                <a:gd name="connsiteY69" fmla="*/ 3775280 h 8273795"/>
                <a:gd name="connsiteX70" fmla="*/ 1041946 w 3101243"/>
                <a:gd name="connsiteY70" fmla="*/ 3799873 h 8273795"/>
                <a:gd name="connsiteX71" fmla="*/ 1017353 w 3101243"/>
                <a:gd name="connsiteY71" fmla="*/ 3836511 h 8273795"/>
                <a:gd name="connsiteX72" fmla="*/ 1005307 w 3101243"/>
                <a:gd name="connsiteY72" fmla="*/ 3885697 h 8273795"/>
                <a:gd name="connsiteX73" fmla="*/ 1017353 w 3101243"/>
                <a:gd name="connsiteY73" fmla="*/ 3934382 h 8273795"/>
                <a:gd name="connsiteX74" fmla="*/ 1103177 w 3101243"/>
                <a:gd name="connsiteY74" fmla="*/ 4155217 h 8273795"/>
                <a:gd name="connsiteX75" fmla="*/ 1115725 w 3101243"/>
                <a:gd name="connsiteY75" fmla="*/ 4191856 h 8273795"/>
                <a:gd name="connsiteX76" fmla="*/ 1140318 w 3101243"/>
                <a:gd name="connsiteY76" fmla="*/ 4216449 h 8273795"/>
                <a:gd name="connsiteX77" fmla="*/ 1176957 w 3101243"/>
                <a:gd name="connsiteY77" fmla="*/ 4228494 h 8273795"/>
                <a:gd name="connsiteX78" fmla="*/ 1213596 w 3101243"/>
                <a:gd name="connsiteY78" fmla="*/ 4241042 h 8273795"/>
                <a:gd name="connsiteX79" fmla="*/ 1262782 w 3101243"/>
                <a:gd name="connsiteY79" fmla="*/ 4228494 h 8273795"/>
                <a:gd name="connsiteX80" fmla="*/ 1299421 w 3101243"/>
                <a:gd name="connsiteY80" fmla="*/ 4204403 h 8273795"/>
                <a:gd name="connsiteX81" fmla="*/ 1324014 w 3101243"/>
                <a:gd name="connsiteY81" fmla="*/ 4167262 h 8273795"/>
                <a:gd name="connsiteX82" fmla="*/ 1336059 w 3101243"/>
                <a:gd name="connsiteY82" fmla="*/ 4118578 h 8273795"/>
                <a:gd name="connsiteX83" fmla="*/ 1336059 w 3101243"/>
                <a:gd name="connsiteY83" fmla="*/ 4069392 h 8273795"/>
                <a:gd name="connsiteX84" fmla="*/ 1238189 w 3101243"/>
                <a:gd name="connsiteY84" fmla="*/ 3836511 h 8273795"/>
                <a:gd name="connsiteX85" fmla="*/ 1213596 w 3101243"/>
                <a:gd name="connsiteY85" fmla="*/ 3799873 h 8273795"/>
                <a:gd name="connsiteX86" fmla="*/ 1176957 w 3101243"/>
                <a:gd name="connsiteY86" fmla="*/ 3775280 h 8273795"/>
                <a:gd name="connsiteX87" fmla="*/ 1127771 w 3101243"/>
                <a:gd name="connsiteY87" fmla="*/ 3762732 h 8273795"/>
                <a:gd name="connsiteX88" fmla="*/ 1311968 w 3101243"/>
                <a:gd name="connsiteY88" fmla="*/ 4376052 h 8273795"/>
                <a:gd name="connsiteX89" fmla="*/ 1262782 w 3101243"/>
                <a:gd name="connsiteY89" fmla="*/ 4400143 h 8273795"/>
                <a:gd name="connsiteX90" fmla="*/ 1238189 w 3101243"/>
                <a:gd name="connsiteY90" fmla="*/ 4437284 h 8273795"/>
                <a:gd name="connsiteX91" fmla="*/ 1226143 w 3101243"/>
                <a:gd name="connsiteY91" fmla="*/ 4485968 h 8273795"/>
                <a:gd name="connsiteX92" fmla="*/ 1238189 w 3101243"/>
                <a:gd name="connsiteY92" fmla="*/ 4535154 h 8273795"/>
                <a:gd name="connsiteX93" fmla="*/ 1311968 w 3101243"/>
                <a:gd name="connsiteY93" fmla="*/ 4768035 h 8273795"/>
                <a:gd name="connsiteX94" fmla="*/ 1336059 w 3101243"/>
                <a:gd name="connsiteY94" fmla="*/ 4804674 h 8273795"/>
                <a:gd name="connsiteX95" fmla="*/ 1360652 w 3101243"/>
                <a:gd name="connsiteY95" fmla="*/ 4829267 h 8273795"/>
                <a:gd name="connsiteX96" fmla="*/ 1397793 w 3101243"/>
                <a:gd name="connsiteY96" fmla="*/ 4853860 h 8273795"/>
                <a:gd name="connsiteX97" fmla="*/ 1434432 w 3101243"/>
                <a:gd name="connsiteY97" fmla="*/ 4853860 h 8273795"/>
                <a:gd name="connsiteX98" fmla="*/ 1471071 w 3101243"/>
                <a:gd name="connsiteY98" fmla="*/ 4841814 h 8273795"/>
                <a:gd name="connsiteX99" fmla="*/ 1507709 w 3101243"/>
                <a:gd name="connsiteY99" fmla="*/ 4817221 h 8273795"/>
                <a:gd name="connsiteX100" fmla="*/ 1544850 w 3101243"/>
                <a:gd name="connsiteY100" fmla="*/ 4780582 h 8273795"/>
                <a:gd name="connsiteX101" fmla="*/ 1556895 w 3101243"/>
                <a:gd name="connsiteY101" fmla="*/ 4743442 h 8273795"/>
                <a:gd name="connsiteX102" fmla="*/ 1544850 w 3101243"/>
                <a:gd name="connsiteY102" fmla="*/ 4694758 h 8273795"/>
                <a:gd name="connsiteX103" fmla="*/ 1459025 w 3101243"/>
                <a:gd name="connsiteY103" fmla="*/ 4449330 h 8273795"/>
                <a:gd name="connsiteX104" fmla="*/ 1434432 w 3101243"/>
                <a:gd name="connsiteY104" fmla="*/ 4412691 h 8273795"/>
                <a:gd name="connsiteX105" fmla="*/ 1397793 w 3101243"/>
                <a:gd name="connsiteY105" fmla="*/ 4388098 h 8273795"/>
                <a:gd name="connsiteX106" fmla="*/ 1360652 w 3101243"/>
                <a:gd name="connsiteY106" fmla="*/ 4376052 h 8273795"/>
                <a:gd name="connsiteX107" fmla="*/ 1311968 w 3101243"/>
                <a:gd name="connsiteY107" fmla="*/ 4376052 h 8273795"/>
                <a:gd name="connsiteX108" fmla="*/ 1520257 w 3101243"/>
                <a:gd name="connsiteY108" fmla="*/ 4988870 h 8273795"/>
                <a:gd name="connsiteX109" fmla="*/ 1483116 w 3101243"/>
                <a:gd name="connsiteY109" fmla="*/ 5025509 h 8273795"/>
                <a:gd name="connsiteX110" fmla="*/ 1459025 w 3101243"/>
                <a:gd name="connsiteY110" fmla="*/ 5062147 h 8273795"/>
                <a:gd name="connsiteX111" fmla="*/ 1446477 w 3101243"/>
                <a:gd name="connsiteY111" fmla="*/ 5099288 h 8273795"/>
                <a:gd name="connsiteX112" fmla="*/ 1459025 w 3101243"/>
                <a:gd name="connsiteY112" fmla="*/ 5147972 h 8273795"/>
                <a:gd name="connsiteX113" fmla="*/ 1556895 w 3101243"/>
                <a:gd name="connsiteY113" fmla="*/ 5393400 h 8273795"/>
                <a:gd name="connsiteX114" fmla="*/ 1581489 w 3101243"/>
                <a:gd name="connsiteY114" fmla="*/ 5417993 h 8273795"/>
                <a:gd name="connsiteX115" fmla="*/ 1606082 w 3101243"/>
                <a:gd name="connsiteY115" fmla="*/ 5442085 h 8273795"/>
                <a:gd name="connsiteX116" fmla="*/ 1642720 w 3101243"/>
                <a:gd name="connsiteY116" fmla="*/ 5454632 h 8273795"/>
                <a:gd name="connsiteX117" fmla="*/ 1667314 w 3101243"/>
                <a:gd name="connsiteY117" fmla="*/ 5454632 h 8273795"/>
                <a:gd name="connsiteX118" fmla="*/ 1728545 w 3101243"/>
                <a:gd name="connsiteY118" fmla="*/ 5442085 h 8273795"/>
                <a:gd name="connsiteX119" fmla="*/ 1765184 w 3101243"/>
                <a:gd name="connsiteY119" fmla="*/ 5417993 h 8273795"/>
                <a:gd name="connsiteX120" fmla="*/ 1789777 w 3101243"/>
                <a:gd name="connsiteY120" fmla="*/ 5380853 h 8273795"/>
                <a:gd name="connsiteX121" fmla="*/ 1789777 w 3101243"/>
                <a:gd name="connsiteY121" fmla="*/ 5332169 h 8273795"/>
                <a:gd name="connsiteX122" fmla="*/ 1777732 w 3101243"/>
                <a:gd name="connsiteY122" fmla="*/ 5282983 h 8273795"/>
                <a:gd name="connsiteX123" fmla="*/ 1679359 w 3101243"/>
                <a:gd name="connsiteY123" fmla="*/ 5062147 h 8273795"/>
                <a:gd name="connsiteX124" fmla="*/ 1654766 w 3101243"/>
                <a:gd name="connsiteY124" fmla="*/ 5025509 h 8273795"/>
                <a:gd name="connsiteX125" fmla="*/ 1618127 w 3101243"/>
                <a:gd name="connsiteY125" fmla="*/ 4988870 h 8273795"/>
                <a:gd name="connsiteX126" fmla="*/ 1520257 w 3101243"/>
                <a:gd name="connsiteY126" fmla="*/ 4988870 h 8273795"/>
                <a:gd name="connsiteX127" fmla="*/ 1838964 w 3101243"/>
                <a:gd name="connsiteY127" fmla="*/ 5565050 h 8273795"/>
                <a:gd name="connsiteX128" fmla="*/ 1789777 w 3101243"/>
                <a:gd name="connsiteY128" fmla="*/ 5589141 h 8273795"/>
                <a:gd name="connsiteX129" fmla="*/ 1765184 w 3101243"/>
                <a:gd name="connsiteY129" fmla="*/ 5613734 h 8273795"/>
                <a:gd name="connsiteX130" fmla="*/ 1740591 w 3101243"/>
                <a:gd name="connsiteY130" fmla="*/ 5662920 h 8273795"/>
                <a:gd name="connsiteX131" fmla="*/ 1740591 w 3101243"/>
                <a:gd name="connsiteY131" fmla="*/ 5712106 h 8273795"/>
                <a:gd name="connsiteX132" fmla="*/ 1753139 w 3101243"/>
                <a:gd name="connsiteY132" fmla="*/ 5748744 h 8273795"/>
                <a:gd name="connsiteX133" fmla="*/ 1838964 w 3101243"/>
                <a:gd name="connsiteY133" fmla="*/ 5859162 h 8273795"/>
                <a:gd name="connsiteX134" fmla="*/ 1912241 w 3101243"/>
                <a:gd name="connsiteY134" fmla="*/ 5969580 h 8273795"/>
                <a:gd name="connsiteX135" fmla="*/ 1949382 w 3101243"/>
                <a:gd name="connsiteY135" fmla="*/ 6006218 h 8273795"/>
                <a:gd name="connsiteX136" fmla="*/ 2047252 w 3101243"/>
                <a:gd name="connsiteY136" fmla="*/ 6006218 h 8273795"/>
                <a:gd name="connsiteX137" fmla="*/ 2083891 w 3101243"/>
                <a:gd name="connsiteY137" fmla="*/ 5981625 h 8273795"/>
                <a:gd name="connsiteX138" fmla="*/ 2108484 w 3101243"/>
                <a:gd name="connsiteY138" fmla="*/ 5944987 h 8273795"/>
                <a:gd name="connsiteX139" fmla="*/ 2133077 w 3101243"/>
                <a:gd name="connsiteY139" fmla="*/ 5895801 h 8273795"/>
                <a:gd name="connsiteX140" fmla="*/ 2120530 w 3101243"/>
                <a:gd name="connsiteY140" fmla="*/ 5859162 h 8273795"/>
                <a:gd name="connsiteX141" fmla="*/ 2096439 w 3101243"/>
                <a:gd name="connsiteY141" fmla="*/ 5809976 h 8273795"/>
                <a:gd name="connsiteX142" fmla="*/ 1961427 w 3101243"/>
                <a:gd name="connsiteY142" fmla="*/ 5626281 h 8273795"/>
                <a:gd name="connsiteX143" fmla="*/ 1924789 w 3101243"/>
                <a:gd name="connsiteY143" fmla="*/ 5589141 h 8273795"/>
                <a:gd name="connsiteX144" fmla="*/ 1887648 w 3101243"/>
                <a:gd name="connsiteY144" fmla="*/ 5565050 h 8273795"/>
                <a:gd name="connsiteX145" fmla="*/ 1838964 w 3101243"/>
                <a:gd name="connsiteY145" fmla="*/ 5565050 h 8273795"/>
                <a:gd name="connsiteX146" fmla="*/ 2280134 w 3101243"/>
                <a:gd name="connsiteY146" fmla="*/ 6042857 h 8273795"/>
                <a:gd name="connsiteX147" fmla="*/ 2230948 w 3101243"/>
                <a:gd name="connsiteY147" fmla="*/ 6055404 h 8273795"/>
                <a:gd name="connsiteX148" fmla="*/ 2194309 w 3101243"/>
                <a:gd name="connsiteY148" fmla="*/ 6092043 h 8273795"/>
                <a:gd name="connsiteX149" fmla="*/ 2169716 w 3101243"/>
                <a:gd name="connsiteY149" fmla="*/ 6140727 h 8273795"/>
                <a:gd name="connsiteX150" fmla="*/ 2169716 w 3101243"/>
                <a:gd name="connsiteY150" fmla="*/ 6177868 h 8273795"/>
                <a:gd name="connsiteX151" fmla="*/ 2182263 w 3101243"/>
                <a:gd name="connsiteY151" fmla="*/ 6226552 h 8273795"/>
                <a:gd name="connsiteX152" fmla="*/ 2218902 w 3101243"/>
                <a:gd name="connsiteY152" fmla="*/ 6263692 h 8273795"/>
                <a:gd name="connsiteX153" fmla="*/ 2329320 w 3101243"/>
                <a:gd name="connsiteY153" fmla="*/ 6336969 h 8273795"/>
                <a:gd name="connsiteX154" fmla="*/ 2451784 w 3101243"/>
                <a:gd name="connsiteY154" fmla="*/ 6410748 h 8273795"/>
                <a:gd name="connsiteX155" fmla="*/ 2500970 w 3101243"/>
                <a:gd name="connsiteY155" fmla="*/ 6422794 h 8273795"/>
                <a:gd name="connsiteX156" fmla="*/ 2537609 w 3101243"/>
                <a:gd name="connsiteY156" fmla="*/ 6410748 h 8273795"/>
                <a:gd name="connsiteX157" fmla="*/ 2562202 w 3101243"/>
                <a:gd name="connsiteY157" fmla="*/ 6398201 h 8273795"/>
                <a:gd name="connsiteX158" fmla="*/ 2586795 w 3101243"/>
                <a:gd name="connsiteY158" fmla="*/ 6386155 h 8273795"/>
                <a:gd name="connsiteX159" fmla="*/ 2610886 w 3101243"/>
                <a:gd name="connsiteY159" fmla="*/ 6349517 h 8273795"/>
                <a:gd name="connsiteX160" fmla="*/ 2623434 w 3101243"/>
                <a:gd name="connsiteY160" fmla="*/ 6300331 h 8273795"/>
                <a:gd name="connsiteX161" fmla="*/ 2623434 w 3101243"/>
                <a:gd name="connsiteY161" fmla="*/ 6263692 h 8273795"/>
                <a:gd name="connsiteX162" fmla="*/ 2598841 w 3101243"/>
                <a:gd name="connsiteY162" fmla="*/ 6214506 h 8273795"/>
                <a:gd name="connsiteX163" fmla="*/ 2562202 w 3101243"/>
                <a:gd name="connsiteY163" fmla="*/ 6189913 h 8273795"/>
                <a:gd name="connsiteX164" fmla="*/ 2463830 w 3101243"/>
                <a:gd name="connsiteY164" fmla="*/ 6128682 h 8273795"/>
                <a:gd name="connsiteX165" fmla="*/ 2365959 w 3101243"/>
                <a:gd name="connsiteY165" fmla="*/ 6067450 h 8273795"/>
                <a:gd name="connsiteX166" fmla="*/ 2316773 w 3101243"/>
                <a:gd name="connsiteY166" fmla="*/ 6042857 h 8273795"/>
                <a:gd name="connsiteX167" fmla="*/ 2280134 w 3101243"/>
                <a:gd name="connsiteY167" fmla="*/ 6042857 h 827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3101243" h="8273795">
                  <a:moveTo>
                    <a:pt x="0" y="0"/>
                  </a:moveTo>
                  <a:lnTo>
                    <a:pt x="3101243" y="1568934"/>
                  </a:lnTo>
                  <a:lnTo>
                    <a:pt x="3101243" y="6336969"/>
                  </a:lnTo>
                  <a:lnTo>
                    <a:pt x="2905502" y="6300331"/>
                  </a:lnTo>
                  <a:lnTo>
                    <a:pt x="2856316" y="6300331"/>
                  </a:lnTo>
                  <a:lnTo>
                    <a:pt x="2807130" y="6324924"/>
                  </a:lnTo>
                  <a:lnTo>
                    <a:pt x="2770491" y="6361562"/>
                  </a:lnTo>
                  <a:lnTo>
                    <a:pt x="2757943" y="6398201"/>
                  </a:lnTo>
                  <a:lnTo>
                    <a:pt x="2757943" y="6447387"/>
                  </a:lnTo>
                  <a:lnTo>
                    <a:pt x="2770491" y="6496573"/>
                  </a:lnTo>
                  <a:lnTo>
                    <a:pt x="2807130" y="6521166"/>
                  </a:lnTo>
                  <a:lnTo>
                    <a:pt x="2856316" y="6545257"/>
                  </a:lnTo>
                  <a:lnTo>
                    <a:pt x="2978780" y="6569850"/>
                  </a:lnTo>
                  <a:lnTo>
                    <a:pt x="3101243" y="6582398"/>
                  </a:lnTo>
                  <a:lnTo>
                    <a:pt x="3101243" y="8273795"/>
                  </a:lnTo>
                  <a:lnTo>
                    <a:pt x="0" y="6704861"/>
                  </a:lnTo>
                  <a:lnTo>
                    <a:pt x="0" y="2904988"/>
                  </a:lnTo>
                  <a:lnTo>
                    <a:pt x="37141" y="2892441"/>
                  </a:lnTo>
                  <a:lnTo>
                    <a:pt x="61232" y="2868349"/>
                  </a:lnTo>
                  <a:lnTo>
                    <a:pt x="85825" y="2831209"/>
                  </a:lnTo>
                  <a:lnTo>
                    <a:pt x="85825" y="2794570"/>
                  </a:lnTo>
                  <a:lnTo>
                    <a:pt x="85825" y="2757932"/>
                  </a:lnTo>
                  <a:lnTo>
                    <a:pt x="73780" y="2720791"/>
                  </a:lnTo>
                  <a:lnTo>
                    <a:pt x="37141" y="2684153"/>
                  </a:lnTo>
                  <a:lnTo>
                    <a:pt x="0" y="2672107"/>
                  </a:lnTo>
                  <a:lnTo>
                    <a:pt x="0" y="0"/>
                  </a:lnTo>
                  <a:close/>
                  <a:moveTo>
                    <a:pt x="355848" y="2757932"/>
                  </a:moveTo>
                  <a:lnTo>
                    <a:pt x="306661" y="2769977"/>
                  </a:lnTo>
                  <a:lnTo>
                    <a:pt x="270023" y="2794570"/>
                  </a:lnTo>
                  <a:lnTo>
                    <a:pt x="245430" y="2831209"/>
                  </a:lnTo>
                  <a:lnTo>
                    <a:pt x="232882" y="2880395"/>
                  </a:lnTo>
                  <a:lnTo>
                    <a:pt x="232882" y="2929581"/>
                  </a:lnTo>
                  <a:lnTo>
                    <a:pt x="257475" y="2966220"/>
                  </a:lnTo>
                  <a:lnTo>
                    <a:pt x="294114" y="2990813"/>
                  </a:lnTo>
                  <a:lnTo>
                    <a:pt x="392486" y="3052044"/>
                  </a:lnTo>
                  <a:lnTo>
                    <a:pt x="490357" y="3113276"/>
                  </a:lnTo>
                  <a:lnTo>
                    <a:pt x="526996" y="3125321"/>
                  </a:lnTo>
                  <a:lnTo>
                    <a:pt x="564136" y="3137869"/>
                  </a:lnTo>
                  <a:lnTo>
                    <a:pt x="612821" y="3125321"/>
                  </a:lnTo>
                  <a:lnTo>
                    <a:pt x="662007" y="3088683"/>
                  </a:lnTo>
                  <a:lnTo>
                    <a:pt x="674554" y="3052044"/>
                  </a:lnTo>
                  <a:lnTo>
                    <a:pt x="686600" y="3002858"/>
                  </a:lnTo>
                  <a:lnTo>
                    <a:pt x="674554" y="2953672"/>
                  </a:lnTo>
                  <a:lnTo>
                    <a:pt x="637414" y="2917034"/>
                  </a:lnTo>
                  <a:lnTo>
                    <a:pt x="526996" y="2843756"/>
                  </a:lnTo>
                  <a:lnTo>
                    <a:pt x="404532" y="2769977"/>
                  </a:lnTo>
                  <a:lnTo>
                    <a:pt x="355848" y="2757932"/>
                  </a:lnTo>
                  <a:close/>
                  <a:moveTo>
                    <a:pt x="809064" y="3187055"/>
                  </a:moveTo>
                  <a:lnTo>
                    <a:pt x="760379" y="3211146"/>
                  </a:lnTo>
                  <a:lnTo>
                    <a:pt x="723239" y="3235739"/>
                  </a:lnTo>
                  <a:lnTo>
                    <a:pt x="711193" y="3284925"/>
                  </a:lnTo>
                  <a:lnTo>
                    <a:pt x="711193" y="3334111"/>
                  </a:lnTo>
                  <a:lnTo>
                    <a:pt x="723239" y="3382795"/>
                  </a:lnTo>
                  <a:lnTo>
                    <a:pt x="845703" y="3579038"/>
                  </a:lnTo>
                  <a:lnTo>
                    <a:pt x="870296" y="3603631"/>
                  </a:lnTo>
                  <a:lnTo>
                    <a:pt x="894889" y="3628224"/>
                  </a:lnTo>
                  <a:lnTo>
                    <a:pt x="931528" y="3640269"/>
                  </a:lnTo>
                  <a:lnTo>
                    <a:pt x="993261" y="3640269"/>
                  </a:lnTo>
                  <a:lnTo>
                    <a:pt x="1017353" y="3628224"/>
                  </a:lnTo>
                  <a:lnTo>
                    <a:pt x="1054493" y="3591083"/>
                  </a:lnTo>
                  <a:lnTo>
                    <a:pt x="1079086" y="3554445"/>
                  </a:lnTo>
                  <a:lnTo>
                    <a:pt x="1079086" y="3505760"/>
                  </a:lnTo>
                  <a:lnTo>
                    <a:pt x="1066539" y="3456574"/>
                  </a:lnTo>
                  <a:lnTo>
                    <a:pt x="1005307" y="3346157"/>
                  </a:lnTo>
                  <a:lnTo>
                    <a:pt x="931528" y="3235739"/>
                  </a:lnTo>
                  <a:lnTo>
                    <a:pt x="894889" y="3199100"/>
                  </a:lnTo>
                  <a:lnTo>
                    <a:pt x="845703" y="3187055"/>
                  </a:lnTo>
                  <a:lnTo>
                    <a:pt x="809064" y="3187055"/>
                  </a:lnTo>
                  <a:close/>
                  <a:moveTo>
                    <a:pt x="1127771" y="3762732"/>
                  </a:moveTo>
                  <a:lnTo>
                    <a:pt x="1079086" y="3775280"/>
                  </a:lnTo>
                  <a:lnTo>
                    <a:pt x="1041946" y="3799873"/>
                  </a:lnTo>
                  <a:lnTo>
                    <a:pt x="1017353" y="3836511"/>
                  </a:lnTo>
                  <a:lnTo>
                    <a:pt x="1005307" y="3885697"/>
                  </a:lnTo>
                  <a:lnTo>
                    <a:pt x="1017353" y="3934382"/>
                  </a:lnTo>
                  <a:lnTo>
                    <a:pt x="1103177" y="4155217"/>
                  </a:lnTo>
                  <a:lnTo>
                    <a:pt x="1115725" y="4191856"/>
                  </a:lnTo>
                  <a:lnTo>
                    <a:pt x="1140318" y="4216449"/>
                  </a:lnTo>
                  <a:lnTo>
                    <a:pt x="1176957" y="4228494"/>
                  </a:lnTo>
                  <a:lnTo>
                    <a:pt x="1213596" y="4241042"/>
                  </a:lnTo>
                  <a:lnTo>
                    <a:pt x="1262782" y="4228494"/>
                  </a:lnTo>
                  <a:lnTo>
                    <a:pt x="1299421" y="4204403"/>
                  </a:lnTo>
                  <a:lnTo>
                    <a:pt x="1324014" y="4167262"/>
                  </a:lnTo>
                  <a:lnTo>
                    <a:pt x="1336059" y="4118578"/>
                  </a:lnTo>
                  <a:lnTo>
                    <a:pt x="1336059" y="4069392"/>
                  </a:lnTo>
                  <a:lnTo>
                    <a:pt x="1238189" y="3836511"/>
                  </a:lnTo>
                  <a:lnTo>
                    <a:pt x="1213596" y="3799873"/>
                  </a:lnTo>
                  <a:lnTo>
                    <a:pt x="1176957" y="3775280"/>
                  </a:lnTo>
                  <a:lnTo>
                    <a:pt x="1127771" y="3762732"/>
                  </a:lnTo>
                  <a:close/>
                  <a:moveTo>
                    <a:pt x="1311968" y="4376052"/>
                  </a:moveTo>
                  <a:lnTo>
                    <a:pt x="1262782" y="4400143"/>
                  </a:lnTo>
                  <a:lnTo>
                    <a:pt x="1238189" y="4437284"/>
                  </a:lnTo>
                  <a:lnTo>
                    <a:pt x="1226143" y="4485968"/>
                  </a:lnTo>
                  <a:lnTo>
                    <a:pt x="1238189" y="4535154"/>
                  </a:lnTo>
                  <a:lnTo>
                    <a:pt x="1311968" y="4768035"/>
                  </a:lnTo>
                  <a:lnTo>
                    <a:pt x="1336059" y="4804674"/>
                  </a:lnTo>
                  <a:lnTo>
                    <a:pt x="1360652" y="4829267"/>
                  </a:lnTo>
                  <a:lnTo>
                    <a:pt x="1397793" y="4853860"/>
                  </a:lnTo>
                  <a:lnTo>
                    <a:pt x="1434432" y="4853860"/>
                  </a:lnTo>
                  <a:lnTo>
                    <a:pt x="1471071" y="4841814"/>
                  </a:lnTo>
                  <a:lnTo>
                    <a:pt x="1507709" y="4817221"/>
                  </a:lnTo>
                  <a:lnTo>
                    <a:pt x="1544850" y="4780582"/>
                  </a:lnTo>
                  <a:lnTo>
                    <a:pt x="1556895" y="4743442"/>
                  </a:lnTo>
                  <a:lnTo>
                    <a:pt x="1544850" y="4694758"/>
                  </a:lnTo>
                  <a:lnTo>
                    <a:pt x="1459025" y="4449330"/>
                  </a:lnTo>
                  <a:lnTo>
                    <a:pt x="1434432" y="4412691"/>
                  </a:lnTo>
                  <a:lnTo>
                    <a:pt x="1397793" y="4388098"/>
                  </a:lnTo>
                  <a:lnTo>
                    <a:pt x="1360652" y="4376052"/>
                  </a:lnTo>
                  <a:lnTo>
                    <a:pt x="1311968" y="4376052"/>
                  </a:lnTo>
                  <a:close/>
                  <a:moveTo>
                    <a:pt x="1520257" y="4988870"/>
                  </a:moveTo>
                  <a:lnTo>
                    <a:pt x="1483116" y="5025509"/>
                  </a:lnTo>
                  <a:lnTo>
                    <a:pt x="1459025" y="5062147"/>
                  </a:lnTo>
                  <a:lnTo>
                    <a:pt x="1446477" y="5099288"/>
                  </a:lnTo>
                  <a:lnTo>
                    <a:pt x="1459025" y="5147972"/>
                  </a:lnTo>
                  <a:lnTo>
                    <a:pt x="1556895" y="5393400"/>
                  </a:lnTo>
                  <a:lnTo>
                    <a:pt x="1581489" y="5417993"/>
                  </a:lnTo>
                  <a:lnTo>
                    <a:pt x="1606082" y="5442085"/>
                  </a:lnTo>
                  <a:lnTo>
                    <a:pt x="1642720" y="5454632"/>
                  </a:lnTo>
                  <a:lnTo>
                    <a:pt x="1667314" y="5454632"/>
                  </a:lnTo>
                  <a:lnTo>
                    <a:pt x="1728545" y="5442085"/>
                  </a:lnTo>
                  <a:lnTo>
                    <a:pt x="1765184" y="5417993"/>
                  </a:lnTo>
                  <a:lnTo>
                    <a:pt x="1789777" y="5380853"/>
                  </a:lnTo>
                  <a:lnTo>
                    <a:pt x="1789777" y="5332169"/>
                  </a:lnTo>
                  <a:lnTo>
                    <a:pt x="1777732" y="5282983"/>
                  </a:lnTo>
                  <a:lnTo>
                    <a:pt x="1679359" y="5062147"/>
                  </a:lnTo>
                  <a:lnTo>
                    <a:pt x="1654766" y="5025509"/>
                  </a:lnTo>
                  <a:lnTo>
                    <a:pt x="1618127" y="4988870"/>
                  </a:lnTo>
                  <a:lnTo>
                    <a:pt x="1520257" y="4988870"/>
                  </a:lnTo>
                  <a:close/>
                  <a:moveTo>
                    <a:pt x="1838964" y="5565050"/>
                  </a:moveTo>
                  <a:lnTo>
                    <a:pt x="1789777" y="5589141"/>
                  </a:lnTo>
                  <a:lnTo>
                    <a:pt x="1765184" y="5613734"/>
                  </a:lnTo>
                  <a:lnTo>
                    <a:pt x="1740591" y="5662920"/>
                  </a:lnTo>
                  <a:lnTo>
                    <a:pt x="1740591" y="5712106"/>
                  </a:lnTo>
                  <a:lnTo>
                    <a:pt x="1753139" y="5748744"/>
                  </a:lnTo>
                  <a:lnTo>
                    <a:pt x="1838964" y="5859162"/>
                  </a:lnTo>
                  <a:lnTo>
                    <a:pt x="1912241" y="5969580"/>
                  </a:lnTo>
                  <a:lnTo>
                    <a:pt x="1949382" y="6006218"/>
                  </a:lnTo>
                  <a:lnTo>
                    <a:pt x="2047252" y="6006218"/>
                  </a:lnTo>
                  <a:lnTo>
                    <a:pt x="2083891" y="5981625"/>
                  </a:lnTo>
                  <a:lnTo>
                    <a:pt x="2108484" y="5944987"/>
                  </a:lnTo>
                  <a:lnTo>
                    <a:pt x="2133077" y="5895801"/>
                  </a:lnTo>
                  <a:lnTo>
                    <a:pt x="2120530" y="5859162"/>
                  </a:lnTo>
                  <a:lnTo>
                    <a:pt x="2096439" y="5809976"/>
                  </a:lnTo>
                  <a:lnTo>
                    <a:pt x="1961427" y="5626281"/>
                  </a:lnTo>
                  <a:lnTo>
                    <a:pt x="1924789" y="5589141"/>
                  </a:lnTo>
                  <a:lnTo>
                    <a:pt x="1887648" y="5565050"/>
                  </a:lnTo>
                  <a:lnTo>
                    <a:pt x="1838964" y="5565050"/>
                  </a:lnTo>
                  <a:close/>
                  <a:moveTo>
                    <a:pt x="2280134" y="6042857"/>
                  </a:moveTo>
                  <a:lnTo>
                    <a:pt x="2230948" y="6055404"/>
                  </a:lnTo>
                  <a:lnTo>
                    <a:pt x="2194309" y="6092043"/>
                  </a:lnTo>
                  <a:lnTo>
                    <a:pt x="2169716" y="6140727"/>
                  </a:lnTo>
                  <a:lnTo>
                    <a:pt x="2169716" y="6177868"/>
                  </a:lnTo>
                  <a:lnTo>
                    <a:pt x="2182263" y="6226552"/>
                  </a:lnTo>
                  <a:lnTo>
                    <a:pt x="2218902" y="6263692"/>
                  </a:lnTo>
                  <a:lnTo>
                    <a:pt x="2329320" y="6336969"/>
                  </a:lnTo>
                  <a:lnTo>
                    <a:pt x="2451784" y="6410748"/>
                  </a:lnTo>
                  <a:lnTo>
                    <a:pt x="2500970" y="6422794"/>
                  </a:lnTo>
                  <a:lnTo>
                    <a:pt x="2537609" y="6410748"/>
                  </a:lnTo>
                  <a:lnTo>
                    <a:pt x="2562202" y="6398201"/>
                  </a:lnTo>
                  <a:lnTo>
                    <a:pt x="2586795" y="6386155"/>
                  </a:lnTo>
                  <a:lnTo>
                    <a:pt x="2610886" y="6349517"/>
                  </a:lnTo>
                  <a:lnTo>
                    <a:pt x="2623434" y="6300331"/>
                  </a:lnTo>
                  <a:lnTo>
                    <a:pt x="2623434" y="6263692"/>
                  </a:lnTo>
                  <a:lnTo>
                    <a:pt x="2598841" y="6214506"/>
                  </a:lnTo>
                  <a:lnTo>
                    <a:pt x="2562202" y="6189913"/>
                  </a:lnTo>
                  <a:lnTo>
                    <a:pt x="2463830" y="6128682"/>
                  </a:lnTo>
                  <a:lnTo>
                    <a:pt x="2365959" y="6067450"/>
                  </a:lnTo>
                  <a:lnTo>
                    <a:pt x="2316773" y="6042857"/>
                  </a:lnTo>
                  <a:lnTo>
                    <a:pt x="2280134" y="6042857"/>
                  </a:lnTo>
                  <a:close/>
                </a:path>
              </a:pathLst>
            </a:custGeom>
            <a:solidFill>
              <a:sysClr val="window" lastClr="FFFFFF"/>
            </a:solidFill>
            <a:ln>
              <a:noFill/>
            </a:ln>
          </p:spPr>
          <p:txBody>
            <a:bodyPr wrap="square" lIns="121900" tIns="121900" rIns="121900" bIns="121900" anchor="ctr" anchorCtr="0">
              <a:no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sz="1100" kern="0" dirty="0">
                <a:solidFill>
                  <a:prstClr val="black"/>
                </a:solidFill>
                <a:latin typeface="Gill Sans MT" panose="020B0502020104020203" pitchFamily="34" charset="0"/>
              </a:endParaRPr>
            </a:p>
          </p:txBody>
        </p:sp>
        <p:grpSp>
          <p:nvGrpSpPr>
            <p:cNvPr id="11" name="Gruppe 10">
              <a:extLst>
                <a:ext uri="{FF2B5EF4-FFF2-40B4-BE49-F238E27FC236}">
                  <a16:creationId xmlns:a16="http://schemas.microsoft.com/office/drawing/2014/main" id="{13A2150E-6CEF-438E-B400-154857C27871}"/>
                </a:ext>
              </a:extLst>
            </p:cNvPr>
            <p:cNvGrpSpPr/>
            <p:nvPr/>
          </p:nvGrpSpPr>
          <p:grpSpPr>
            <a:xfrm>
              <a:off x="1015558" y="1410209"/>
              <a:ext cx="1008000" cy="1080000"/>
              <a:chOff x="1024748" y="1447287"/>
              <a:chExt cx="1062807" cy="1090120"/>
            </a:xfrm>
          </p:grpSpPr>
          <p:sp>
            <p:nvSpPr>
              <p:cNvPr id="21" name="Kombinationstegning: figur 41">
                <a:extLst>
                  <a:ext uri="{FF2B5EF4-FFF2-40B4-BE49-F238E27FC236}">
                    <a16:creationId xmlns:a16="http://schemas.microsoft.com/office/drawing/2014/main" id="{B29EBB46-6237-409C-A97E-60C6091F3EEC}"/>
                  </a:ext>
                </a:extLst>
              </p:cNvPr>
              <p:cNvSpPr/>
              <p:nvPr/>
            </p:nvSpPr>
            <p:spPr>
              <a:xfrm>
                <a:off x="1024748" y="1447287"/>
                <a:ext cx="1062807" cy="1090120"/>
              </a:xfrm>
              <a:custGeom>
                <a:avLst/>
                <a:gdLst>
                  <a:gd name="connsiteX0" fmla="*/ 569835 w 1139670"/>
                  <a:gd name="connsiteY0" fmla="*/ 154137 h 1127748"/>
                  <a:gd name="connsiteX1" fmla="*/ 552793 w 1139670"/>
                  <a:gd name="connsiteY1" fmla="*/ 155271 h 1127748"/>
                  <a:gd name="connsiteX2" fmla="*/ 538192 w 1139670"/>
                  <a:gd name="connsiteY2" fmla="*/ 158721 h 1127748"/>
                  <a:gd name="connsiteX3" fmla="*/ 526034 w 1139670"/>
                  <a:gd name="connsiteY3" fmla="*/ 162217 h 1127748"/>
                  <a:gd name="connsiteX4" fmla="*/ 515071 w 1139670"/>
                  <a:gd name="connsiteY4" fmla="*/ 167981 h 1127748"/>
                  <a:gd name="connsiteX5" fmla="*/ 505354 w 1139670"/>
                  <a:gd name="connsiteY5" fmla="*/ 172565 h 1127748"/>
                  <a:gd name="connsiteX6" fmla="*/ 498028 w 1139670"/>
                  <a:gd name="connsiteY6" fmla="*/ 179510 h 1127748"/>
                  <a:gd name="connsiteX7" fmla="*/ 490753 w 1139670"/>
                  <a:gd name="connsiteY7" fmla="*/ 185274 h 1127748"/>
                  <a:gd name="connsiteX8" fmla="*/ 485870 w 1139670"/>
                  <a:gd name="connsiteY8" fmla="*/ 191039 h 1127748"/>
                  <a:gd name="connsiteX9" fmla="*/ 466386 w 1139670"/>
                  <a:gd name="connsiteY9" fmla="*/ 194535 h 1127748"/>
                  <a:gd name="connsiteX10" fmla="*/ 448148 w 1139670"/>
                  <a:gd name="connsiteY10" fmla="*/ 200300 h 1127748"/>
                  <a:gd name="connsiteX11" fmla="*/ 432301 w 1139670"/>
                  <a:gd name="connsiteY11" fmla="*/ 208379 h 1127748"/>
                  <a:gd name="connsiteX12" fmla="*/ 418946 w 1139670"/>
                  <a:gd name="connsiteY12" fmla="*/ 216459 h 1127748"/>
                  <a:gd name="connsiteX13" fmla="*/ 406738 w 1139670"/>
                  <a:gd name="connsiteY13" fmla="*/ 226806 h 1127748"/>
                  <a:gd name="connsiteX14" fmla="*/ 397021 w 1139670"/>
                  <a:gd name="connsiteY14" fmla="*/ 237201 h 1127748"/>
                  <a:gd name="connsiteX15" fmla="*/ 389696 w 1139670"/>
                  <a:gd name="connsiteY15" fmla="*/ 249911 h 1127748"/>
                  <a:gd name="connsiteX16" fmla="*/ 383616 w 1139670"/>
                  <a:gd name="connsiteY16" fmla="*/ 262573 h 1127748"/>
                  <a:gd name="connsiteX17" fmla="*/ 378783 w 1139670"/>
                  <a:gd name="connsiteY17" fmla="*/ 275283 h 1127748"/>
                  <a:gd name="connsiteX18" fmla="*/ 375095 w 1139670"/>
                  <a:gd name="connsiteY18" fmla="*/ 287993 h 1127748"/>
                  <a:gd name="connsiteX19" fmla="*/ 372703 w 1139670"/>
                  <a:gd name="connsiteY19" fmla="*/ 301837 h 1127748"/>
                  <a:gd name="connsiteX20" fmla="*/ 370261 w 1139670"/>
                  <a:gd name="connsiteY20" fmla="*/ 315681 h 1127748"/>
                  <a:gd name="connsiteX21" fmla="*/ 370261 w 1139670"/>
                  <a:gd name="connsiteY21" fmla="*/ 329525 h 1127748"/>
                  <a:gd name="connsiteX22" fmla="*/ 370261 w 1139670"/>
                  <a:gd name="connsiteY22" fmla="*/ 342235 h 1127748"/>
                  <a:gd name="connsiteX23" fmla="*/ 372703 w 1139670"/>
                  <a:gd name="connsiteY23" fmla="*/ 366473 h 1127748"/>
                  <a:gd name="connsiteX24" fmla="*/ 372703 w 1139670"/>
                  <a:gd name="connsiteY24" fmla="*/ 367607 h 1127748"/>
                  <a:gd name="connsiteX25" fmla="*/ 366574 w 1139670"/>
                  <a:gd name="connsiteY25" fmla="*/ 369923 h 1127748"/>
                  <a:gd name="connsiteX26" fmla="*/ 361740 w 1139670"/>
                  <a:gd name="connsiteY26" fmla="*/ 374553 h 1127748"/>
                  <a:gd name="connsiteX27" fmla="*/ 358053 w 1139670"/>
                  <a:gd name="connsiteY27" fmla="*/ 381451 h 1127748"/>
                  <a:gd name="connsiteX28" fmla="*/ 354415 w 1139670"/>
                  <a:gd name="connsiteY28" fmla="*/ 389531 h 1127748"/>
                  <a:gd name="connsiteX29" fmla="*/ 351973 w 1139670"/>
                  <a:gd name="connsiteY29" fmla="*/ 398744 h 1127748"/>
                  <a:gd name="connsiteX30" fmla="*/ 350777 w 1139670"/>
                  <a:gd name="connsiteY30" fmla="*/ 409139 h 1127748"/>
                  <a:gd name="connsiteX31" fmla="*/ 349532 w 1139670"/>
                  <a:gd name="connsiteY31" fmla="*/ 420668 h 1127748"/>
                  <a:gd name="connsiteX32" fmla="*/ 350777 w 1139670"/>
                  <a:gd name="connsiteY32" fmla="*/ 432244 h 1127748"/>
                  <a:gd name="connsiteX33" fmla="*/ 353219 w 1139670"/>
                  <a:gd name="connsiteY33" fmla="*/ 444906 h 1127748"/>
                  <a:gd name="connsiteX34" fmla="*/ 355661 w 1139670"/>
                  <a:gd name="connsiteY34" fmla="*/ 456482 h 1127748"/>
                  <a:gd name="connsiteX35" fmla="*/ 360495 w 1139670"/>
                  <a:gd name="connsiteY35" fmla="*/ 466830 h 1127748"/>
                  <a:gd name="connsiteX36" fmla="*/ 365378 w 1139670"/>
                  <a:gd name="connsiteY36" fmla="*/ 474909 h 1127748"/>
                  <a:gd name="connsiteX37" fmla="*/ 370261 w 1139670"/>
                  <a:gd name="connsiteY37" fmla="*/ 482989 h 1127748"/>
                  <a:gd name="connsiteX38" fmla="*/ 376341 w 1139670"/>
                  <a:gd name="connsiteY38" fmla="*/ 487619 h 1127748"/>
                  <a:gd name="connsiteX39" fmla="*/ 382420 w 1139670"/>
                  <a:gd name="connsiteY39" fmla="*/ 491068 h 1127748"/>
                  <a:gd name="connsiteX40" fmla="*/ 389696 w 1139670"/>
                  <a:gd name="connsiteY40" fmla="*/ 491068 h 1127748"/>
                  <a:gd name="connsiteX41" fmla="*/ 393383 w 1139670"/>
                  <a:gd name="connsiteY41" fmla="*/ 489934 h 1127748"/>
                  <a:gd name="connsiteX42" fmla="*/ 401904 w 1139670"/>
                  <a:gd name="connsiteY42" fmla="*/ 509543 h 1127748"/>
                  <a:gd name="connsiteX43" fmla="*/ 412817 w 1139670"/>
                  <a:gd name="connsiteY43" fmla="*/ 526836 h 1127748"/>
                  <a:gd name="connsiteX44" fmla="*/ 423780 w 1139670"/>
                  <a:gd name="connsiteY44" fmla="*/ 544176 h 1127748"/>
                  <a:gd name="connsiteX45" fmla="*/ 437185 w 1139670"/>
                  <a:gd name="connsiteY45" fmla="*/ 560335 h 1127748"/>
                  <a:gd name="connsiteX46" fmla="*/ 450589 w 1139670"/>
                  <a:gd name="connsiteY46" fmla="*/ 574179 h 1127748"/>
                  <a:gd name="connsiteX47" fmla="*/ 465190 w 1139670"/>
                  <a:gd name="connsiteY47" fmla="*/ 586842 h 1127748"/>
                  <a:gd name="connsiteX48" fmla="*/ 480986 w 1139670"/>
                  <a:gd name="connsiteY48" fmla="*/ 598418 h 1127748"/>
                  <a:gd name="connsiteX49" fmla="*/ 496833 w 1139670"/>
                  <a:gd name="connsiteY49" fmla="*/ 608765 h 1127748"/>
                  <a:gd name="connsiteX50" fmla="*/ 496833 w 1139670"/>
                  <a:gd name="connsiteY50" fmla="*/ 659557 h 1127748"/>
                  <a:gd name="connsiteX51" fmla="*/ 471269 w 1139670"/>
                  <a:gd name="connsiteY51" fmla="*/ 661873 h 1127748"/>
                  <a:gd name="connsiteX52" fmla="*/ 442068 w 1139670"/>
                  <a:gd name="connsiteY52" fmla="*/ 666503 h 1127748"/>
                  <a:gd name="connsiteX53" fmla="*/ 414063 w 1139670"/>
                  <a:gd name="connsiteY53" fmla="*/ 672267 h 1127748"/>
                  <a:gd name="connsiteX54" fmla="*/ 386058 w 1139670"/>
                  <a:gd name="connsiteY54" fmla="*/ 678032 h 1127748"/>
                  <a:gd name="connsiteX55" fmla="*/ 359299 w 1139670"/>
                  <a:gd name="connsiteY55" fmla="*/ 686111 h 1127748"/>
                  <a:gd name="connsiteX56" fmla="*/ 334931 w 1139670"/>
                  <a:gd name="connsiteY56" fmla="*/ 695325 h 1127748"/>
                  <a:gd name="connsiteX57" fmla="*/ 311810 w 1139670"/>
                  <a:gd name="connsiteY57" fmla="*/ 705719 h 1127748"/>
                  <a:gd name="connsiteX58" fmla="*/ 289934 w 1139670"/>
                  <a:gd name="connsiteY58" fmla="*/ 717248 h 1127748"/>
                  <a:gd name="connsiteX59" fmla="*/ 270450 w 1139670"/>
                  <a:gd name="connsiteY59" fmla="*/ 729958 h 1127748"/>
                  <a:gd name="connsiteX60" fmla="*/ 252211 w 1139670"/>
                  <a:gd name="connsiteY60" fmla="*/ 742621 h 1127748"/>
                  <a:gd name="connsiteX61" fmla="*/ 236365 w 1139670"/>
                  <a:gd name="connsiteY61" fmla="*/ 757646 h 1127748"/>
                  <a:gd name="connsiteX62" fmla="*/ 222961 w 1139670"/>
                  <a:gd name="connsiteY62" fmla="*/ 773805 h 1127748"/>
                  <a:gd name="connsiteX63" fmla="*/ 210802 w 1139670"/>
                  <a:gd name="connsiteY63" fmla="*/ 789964 h 1127748"/>
                  <a:gd name="connsiteX64" fmla="*/ 202281 w 1139670"/>
                  <a:gd name="connsiteY64" fmla="*/ 808438 h 1127748"/>
                  <a:gd name="connsiteX65" fmla="*/ 195005 w 1139670"/>
                  <a:gd name="connsiteY65" fmla="*/ 826865 h 1127748"/>
                  <a:gd name="connsiteX66" fmla="*/ 191318 w 1139670"/>
                  <a:gd name="connsiteY66" fmla="*/ 847655 h 1127748"/>
                  <a:gd name="connsiteX67" fmla="*/ 188926 w 1139670"/>
                  <a:gd name="connsiteY67" fmla="*/ 868444 h 1127748"/>
                  <a:gd name="connsiteX68" fmla="*/ 191318 w 1139670"/>
                  <a:gd name="connsiteY68" fmla="*/ 870712 h 1127748"/>
                  <a:gd name="connsiteX69" fmla="*/ 201085 w 1139670"/>
                  <a:gd name="connsiteY69" fmla="*/ 875343 h 1127748"/>
                  <a:gd name="connsiteX70" fmla="*/ 209606 w 1139670"/>
                  <a:gd name="connsiteY70" fmla="*/ 878792 h 1127748"/>
                  <a:gd name="connsiteX71" fmla="*/ 220569 w 1139670"/>
                  <a:gd name="connsiteY71" fmla="*/ 883422 h 1127748"/>
                  <a:gd name="connsiteX72" fmla="*/ 233923 w 1139670"/>
                  <a:gd name="connsiteY72" fmla="*/ 888052 h 1127748"/>
                  <a:gd name="connsiteX73" fmla="*/ 252211 w 1139670"/>
                  <a:gd name="connsiteY73" fmla="*/ 891502 h 1127748"/>
                  <a:gd name="connsiteX74" fmla="*/ 274087 w 1139670"/>
                  <a:gd name="connsiteY74" fmla="*/ 896132 h 1127748"/>
                  <a:gd name="connsiteX75" fmla="*/ 299651 w 1139670"/>
                  <a:gd name="connsiteY75" fmla="*/ 900715 h 1127748"/>
                  <a:gd name="connsiteX76" fmla="*/ 330098 w 1139670"/>
                  <a:gd name="connsiteY76" fmla="*/ 904212 h 1127748"/>
                  <a:gd name="connsiteX77" fmla="*/ 366574 w 1139670"/>
                  <a:gd name="connsiteY77" fmla="*/ 908795 h 1127748"/>
                  <a:gd name="connsiteX78" fmla="*/ 407984 w 1139670"/>
                  <a:gd name="connsiteY78" fmla="*/ 911110 h 1127748"/>
                  <a:gd name="connsiteX79" fmla="*/ 454227 w 1139670"/>
                  <a:gd name="connsiteY79" fmla="*/ 913425 h 1127748"/>
                  <a:gd name="connsiteX80" fmla="*/ 507746 w 1139670"/>
                  <a:gd name="connsiteY80" fmla="*/ 914606 h 1127748"/>
                  <a:gd name="connsiteX81" fmla="*/ 568639 w 1139670"/>
                  <a:gd name="connsiteY81" fmla="*/ 915740 h 1127748"/>
                  <a:gd name="connsiteX82" fmla="*/ 628237 w 1139670"/>
                  <a:gd name="connsiteY82" fmla="*/ 914606 h 1127748"/>
                  <a:gd name="connsiteX83" fmla="*/ 681806 w 1139670"/>
                  <a:gd name="connsiteY83" fmla="*/ 913425 h 1127748"/>
                  <a:gd name="connsiteX84" fmla="*/ 729245 w 1139670"/>
                  <a:gd name="connsiteY84" fmla="*/ 911110 h 1127748"/>
                  <a:gd name="connsiteX85" fmla="*/ 770655 w 1139670"/>
                  <a:gd name="connsiteY85" fmla="*/ 908795 h 1127748"/>
                  <a:gd name="connsiteX86" fmla="*/ 807181 w 1139670"/>
                  <a:gd name="connsiteY86" fmla="*/ 904212 h 1127748"/>
                  <a:gd name="connsiteX87" fmla="*/ 837578 w 1139670"/>
                  <a:gd name="connsiteY87" fmla="*/ 900715 h 1127748"/>
                  <a:gd name="connsiteX88" fmla="*/ 864337 w 1139670"/>
                  <a:gd name="connsiteY88" fmla="*/ 896132 h 1127748"/>
                  <a:gd name="connsiteX89" fmla="*/ 886263 w 1139670"/>
                  <a:gd name="connsiteY89" fmla="*/ 891502 h 1127748"/>
                  <a:gd name="connsiteX90" fmla="*/ 904501 w 1139670"/>
                  <a:gd name="connsiteY90" fmla="*/ 888052 h 1127748"/>
                  <a:gd name="connsiteX91" fmla="*/ 919102 w 1139670"/>
                  <a:gd name="connsiteY91" fmla="*/ 883422 h 1127748"/>
                  <a:gd name="connsiteX92" fmla="*/ 930064 w 1139670"/>
                  <a:gd name="connsiteY92" fmla="*/ 878792 h 1127748"/>
                  <a:gd name="connsiteX93" fmla="*/ 938586 w 1139670"/>
                  <a:gd name="connsiteY93" fmla="*/ 875343 h 1127748"/>
                  <a:gd name="connsiteX94" fmla="*/ 947107 w 1139670"/>
                  <a:gd name="connsiteY94" fmla="*/ 870712 h 1127748"/>
                  <a:gd name="connsiteX95" fmla="*/ 950744 w 1139670"/>
                  <a:gd name="connsiteY95" fmla="*/ 868444 h 1127748"/>
                  <a:gd name="connsiteX96" fmla="*/ 948352 w 1139670"/>
                  <a:gd name="connsiteY96" fmla="*/ 846521 h 1127748"/>
                  <a:gd name="connsiteX97" fmla="*/ 944665 w 1139670"/>
                  <a:gd name="connsiteY97" fmla="*/ 825731 h 1127748"/>
                  <a:gd name="connsiteX98" fmla="*/ 938586 w 1139670"/>
                  <a:gd name="connsiteY98" fmla="*/ 806123 h 1127748"/>
                  <a:gd name="connsiteX99" fmla="*/ 930064 w 1139670"/>
                  <a:gd name="connsiteY99" fmla="*/ 787649 h 1127748"/>
                  <a:gd name="connsiteX100" fmla="*/ 917906 w 1139670"/>
                  <a:gd name="connsiteY100" fmla="*/ 770356 h 1127748"/>
                  <a:gd name="connsiteX101" fmla="*/ 904501 w 1139670"/>
                  <a:gd name="connsiteY101" fmla="*/ 754197 h 1127748"/>
                  <a:gd name="connsiteX102" fmla="*/ 888705 w 1139670"/>
                  <a:gd name="connsiteY102" fmla="*/ 740353 h 1127748"/>
                  <a:gd name="connsiteX103" fmla="*/ 870466 w 1139670"/>
                  <a:gd name="connsiteY103" fmla="*/ 726509 h 1127748"/>
                  <a:gd name="connsiteX104" fmla="*/ 850982 w 1139670"/>
                  <a:gd name="connsiteY104" fmla="*/ 713799 h 1127748"/>
                  <a:gd name="connsiteX105" fmla="*/ 829057 w 1139670"/>
                  <a:gd name="connsiteY105" fmla="*/ 703404 h 1127748"/>
                  <a:gd name="connsiteX106" fmla="*/ 804739 w 1139670"/>
                  <a:gd name="connsiteY106" fmla="*/ 693010 h 1127748"/>
                  <a:gd name="connsiteX107" fmla="*/ 779176 w 1139670"/>
                  <a:gd name="connsiteY107" fmla="*/ 684930 h 1127748"/>
                  <a:gd name="connsiteX108" fmla="*/ 751171 w 1139670"/>
                  <a:gd name="connsiteY108" fmla="*/ 676851 h 1127748"/>
                  <a:gd name="connsiteX109" fmla="*/ 721970 w 1139670"/>
                  <a:gd name="connsiteY109" fmla="*/ 671086 h 1127748"/>
                  <a:gd name="connsiteX110" fmla="*/ 690327 w 1139670"/>
                  <a:gd name="connsiteY110" fmla="*/ 665322 h 1127748"/>
                  <a:gd name="connsiteX111" fmla="*/ 658684 w 1139670"/>
                  <a:gd name="connsiteY111" fmla="*/ 661873 h 1127748"/>
                  <a:gd name="connsiteX112" fmla="*/ 642838 w 1139670"/>
                  <a:gd name="connsiteY112" fmla="*/ 660691 h 1127748"/>
                  <a:gd name="connsiteX113" fmla="*/ 642838 w 1139670"/>
                  <a:gd name="connsiteY113" fmla="*/ 608765 h 1127748"/>
                  <a:gd name="connsiteX114" fmla="*/ 658684 w 1139670"/>
                  <a:gd name="connsiteY114" fmla="*/ 598418 h 1127748"/>
                  <a:gd name="connsiteX115" fmla="*/ 674481 w 1139670"/>
                  <a:gd name="connsiteY115" fmla="*/ 586842 h 1127748"/>
                  <a:gd name="connsiteX116" fmla="*/ 689131 w 1139670"/>
                  <a:gd name="connsiteY116" fmla="*/ 574179 h 1127748"/>
                  <a:gd name="connsiteX117" fmla="*/ 703731 w 1139670"/>
                  <a:gd name="connsiteY117" fmla="*/ 560335 h 1127748"/>
                  <a:gd name="connsiteX118" fmla="*/ 715890 w 1139670"/>
                  <a:gd name="connsiteY118" fmla="*/ 544176 h 1127748"/>
                  <a:gd name="connsiteX119" fmla="*/ 726853 w 1139670"/>
                  <a:gd name="connsiteY119" fmla="*/ 526836 h 1127748"/>
                  <a:gd name="connsiteX120" fmla="*/ 737766 w 1139670"/>
                  <a:gd name="connsiteY120" fmla="*/ 509543 h 1127748"/>
                  <a:gd name="connsiteX121" fmla="*/ 746287 w 1139670"/>
                  <a:gd name="connsiteY121" fmla="*/ 489934 h 1127748"/>
                  <a:gd name="connsiteX122" fmla="*/ 749975 w 1139670"/>
                  <a:gd name="connsiteY122" fmla="*/ 491068 h 1127748"/>
                  <a:gd name="connsiteX123" fmla="*/ 757250 w 1139670"/>
                  <a:gd name="connsiteY123" fmla="*/ 491068 h 1127748"/>
                  <a:gd name="connsiteX124" fmla="*/ 763329 w 1139670"/>
                  <a:gd name="connsiteY124" fmla="*/ 487619 h 1127748"/>
                  <a:gd name="connsiteX125" fmla="*/ 769409 w 1139670"/>
                  <a:gd name="connsiteY125" fmla="*/ 482989 h 1127748"/>
                  <a:gd name="connsiteX126" fmla="*/ 774292 w 1139670"/>
                  <a:gd name="connsiteY126" fmla="*/ 474909 h 1127748"/>
                  <a:gd name="connsiteX127" fmla="*/ 779176 w 1139670"/>
                  <a:gd name="connsiteY127" fmla="*/ 466830 h 1127748"/>
                  <a:gd name="connsiteX128" fmla="*/ 784059 w 1139670"/>
                  <a:gd name="connsiteY128" fmla="*/ 456482 h 1127748"/>
                  <a:gd name="connsiteX129" fmla="*/ 786451 w 1139670"/>
                  <a:gd name="connsiteY129" fmla="*/ 444906 h 1127748"/>
                  <a:gd name="connsiteX130" fmla="*/ 788893 w 1139670"/>
                  <a:gd name="connsiteY130" fmla="*/ 432244 h 1127748"/>
                  <a:gd name="connsiteX131" fmla="*/ 790139 w 1139670"/>
                  <a:gd name="connsiteY131" fmla="*/ 420668 h 1127748"/>
                  <a:gd name="connsiteX132" fmla="*/ 788893 w 1139670"/>
                  <a:gd name="connsiteY132" fmla="*/ 409139 h 1127748"/>
                  <a:gd name="connsiteX133" fmla="*/ 787697 w 1139670"/>
                  <a:gd name="connsiteY133" fmla="*/ 399926 h 1127748"/>
                  <a:gd name="connsiteX134" fmla="*/ 785255 w 1139670"/>
                  <a:gd name="connsiteY134" fmla="*/ 390665 h 1127748"/>
                  <a:gd name="connsiteX135" fmla="*/ 782813 w 1139670"/>
                  <a:gd name="connsiteY135" fmla="*/ 382585 h 1127748"/>
                  <a:gd name="connsiteX136" fmla="*/ 779176 w 1139670"/>
                  <a:gd name="connsiteY136" fmla="*/ 375687 h 1127748"/>
                  <a:gd name="connsiteX137" fmla="*/ 774292 w 1139670"/>
                  <a:gd name="connsiteY137" fmla="*/ 371057 h 1127748"/>
                  <a:gd name="connsiteX138" fmla="*/ 768213 w 1139670"/>
                  <a:gd name="connsiteY138" fmla="*/ 367607 h 1127748"/>
                  <a:gd name="connsiteX139" fmla="*/ 771851 w 1139670"/>
                  <a:gd name="connsiteY139" fmla="*/ 350314 h 1127748"/>
                  <a:gd name="connsiteX140" fmla="*/ 773096 w 1139670"/>
                  <a:gd name="connsiteY140" fmla="*/ 334155 h 1127748"/>
                  <a:gd name="connsiteX141" fmla="*/ 773096 w 1139670"/>
                  <a:gd name="connsiteY141" fmla="*/ 319130 h 1127748"/>
                  <a:gd name="connsiteX142" fmla="*/ 773096 w 1139670"/>
                  <a:gd name="connsiteY142" fmla="*/ 305286 h 1127748"/>
                  <a:gd name="connsiteX143" fmla="*/ 771851 w 1139670"/>
                  <a:gd name="connsiteY143" fmla="*/ 291442 h 1127748"/>
                  <a:gd name="connsiteX144" fmla="*/ 769409 w 1139670"/>
                  <a:gd name="connsiteY144" fmla="*/ 278732 h 1127748"/>
                  <a:gd name="connsiteX145" fmla="*/ 765771 w 1139670"/>
                  <a:gd name="connsiteY145" fmla="*/ 267204 h 1127748"/>
                  <a:gd name="connsiteX146" fmla="*/ 762133 w 1139670"/>
                  <a:gd name="connsiteY146" fmla="*/ 255675 h 1127748"/>
                  <a:gd name="connsiteX147" fmla="*/ 757250 w 1139670"/>
                  <a:gd name="connsiteY147" fmla="*/ 245280 h 1127748"/>
                  <a:gd name="connsiteX148" fmla="*/ 752416 w 1139670"/>
                  <a:gd name="connsiteY148" fmla="*/ 234886 h 1127748"/>
                  <a:gd name="connsiteX149" fmla="*/ 746287 w 1139670"/>
                  <a:gd name="connsiteY149" fmla="*/ 225672 h 1127748"/>
                  <a:gd name="connsiteX150" fmla="*/ 739012 w 1139670"/>
                  <a:gd name="connsiteY150" fmla="*/ 217593 h 1127748"/>
                  <a:gd name="connsiteX151" fmla="*/ 731687 w 1139670"/>
                  <a:gd name="connsiteY151" fmla="*/ 209513 h 1127748"/>
                  <a:gd name="connsiteX152" fmla="*/ 724411 w 1139670"/>
                  <a:gd name="connsiteY152" fmla="*/ 202567 h 1127748"/>
                  <a:gd name="connsiteX153" fmla="*/ 708565 w 1139670"/>
                  <a:gd name="connsiteY153" fmla="*/ 189905 h 1127748"/>
                  <a:gd name="connsiteX154" fmla="*/ 690327 w 1139670"/>
                  <a:gd name="connsiteY154" fmla="*/ 180644 h 1127748"/>
                  <a:gd name="connsiteX155" fmla="*/ 672089 w 1139670"/>
                  <a:gd name="connsiteY155" fmla="*/ 171431 h 1127748"/>
                  <a:gd name="connsiteX156" fmla="*/ 653801 w 1139670"/>
                  <a:gd name="connsiteY156" fmla="*/ 165666 h 1127748"/>
                  <a:gd name="connsiteX157" fmla="*/ 635562 w 1139670"/>
                  <a:gd name="connsiteY157" fmla="*/ 161036 h 1127748"/>
                  <a:gd name="connsiteX158" fmla="*/ 617324 w 1139670"/>
                  <a:gd name="connsiteY158" fmla="*/ 157587 h 1127748"/>
                  <a:gd name="connsiteX159" fmla="*/ 600282 w 1139670"/>
                  <a:gd name="connsiteY159" fmla="*/ 155271 h 1127748"/>
                  <a:gd name="connsiteX160" fmla="*/ 584436 w 1139670"/>
                  <a:gd name="connsiteY160" fmla="*/ 154137 h 1127748"/>
                  <a:gd name="connsiteX161" fmla="*/ 569835 w 1139670"/>
                  <a:gd name="connsiteY161" fmla="*/ 0 h 1127748"/>
                  <a:gd name="connsiteX162" fmla="*/ 1139670 w 1139670"/>
                  <a:gd name="connsiteY162" fmla="*/ 563874 h 1127748"/>
                  <a:gd name="connsiteX163" fmla="*/ 569835 w 1139670"/>
                  <a:gd name="connsiteY163" fmla="*/ 1127748 h 1127748"/>
                  <a:gd name="connsiteX164" fmla="*/ 0 w 1139670"/>
                  <a:gd name="connsiteY164" fmla="*/ 563874 h 1127748"/>
                  <a:gd name="connsiteX165" fmla="*/ 569835 w 1139670"/>
                  <a:gd name="connsiteY165" fmla="*/ 0 h 112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139670" h="1127748">
                    <a:moveTo>
                      <a:pt x="569835" y="154137"/>
                    </a:moveTo>
                    <a:lnTo>
                      <a:pt x="552793" y="155271"/>
                    </a:lnTo>
                    <a:lnTo>
                      <a:pt x="538192" y="158721"/>
                    </a:lnTo>
                    <a:lnTo>
                      <a:pt x="526034" y="162217"/>
                    </a:lnTo>
                    <a:lnTo>
                      <a:pt x="515071" y="167981"/>
                    </a:lnTo>
                    <a:lnTo>
                      <a:pt x="505354" y="172565"/>
                    </a:lnTo>
                    <a:lnTo>
                      <a:pt x="498028" y="179510"/>
                    </a:lnTo>
                    <a:lnTo>
                      <a:pt x="490753" y="185274"/>
                    </a:lnTo>
                    <a:lnTo>
                      <a:pt x="485870" y="191039"/>
                    </a:lnTo>
                    <a:lnTo>
                      <a:pt x="466386" y="194535"/>
                    </a:lnTo>
                    <a:lnTo>
                      <a:pt x="448148" y="200300"/>
                    </a:lnTo>
                    <a:lnTo>
                      <a:pt x="432301" y="208379"/>
                    </a:lnTo>
                    <a:lnTo>
                      <a:pt x="418946" y="216459"/>
                    </a:lnTo>
                    <a:lnTo>
                      <a:pt x="406738" y="226806"/>
                    </a:lnTo>
                    <a:lnTo>
                      <a:pt x="397021" y="237201"/>
                    </a:lnTo>
                    <a:lnTo>
                      <a:pt x="389696" y="249911"/>
                    </a:lnTo>
                    <a:lnTo>
                      <a:pt x="383616" y="262573"/>
                    </a:lnTo>
                    <a:lnTo>
                      <a:pt x="378783" y="275283"/>
                    </a:lnTo>
                    <a:lnTo>
                      <a:pt x="375095" y="287993"/>
                    </a:lnTo>
                    <a:lnTo>
                      <a:pt x="372703" y="301837"/>
                    </a:lnTo>
                    <a:lnTo>
                      <a:pt x="370261" y="315681"/>
                    </a:lnTo>
                    <a:lnTo>
                      <a:pt x="370261" y="329525"/>
                    </a:lnTo>
                    <a:lnTo>
                      <a:pt x="370261" y="342235"/>
                    </a:lnTo>
                    <a:lnTo>
                      <a:pt x="372703" y="366473"/>
                    </a:lnTo>
                    <a:lnTo>
                      <a:pt x="372703" y="367607"/>
                    </a:lnTo>
                    <a:lnTo>
                      <a:pt x="366574" y="369923"/>
                    </a:lnTo>
                    <a:lnTo>
                      <a:pt x="361740" y="374553"/>
                    </a:lnTo>
                    <a:lnTo>
                      <a:pt x="358053" y="381451"/>
                    </a:lnTo>
                    <a:lnTo>
                      <a:pt x="354415" y="389531"/>
                    </a:lnTo>
                    <a:lnTo>
                      <a:pt x="351973" y="398744"/>
                    </a:lnTo>
                    <a:lnTo>
                      <a:pt x="350777" y="409139"/>
                    </a:lnTo>
                    <a:lnTo>
                      <a:pt x="349532" y="420668"/>
                    </a:lnTo>
                    <a:lnTo>
                      <a:pt x="350777" y="432244"/>
                    </a:lnTo>
                    <a:lnTo>
                      <a:pt x="353219" y="444906"/>
                    </a:lnTo>
                    <a:lnTo>
                      <a:pt x="355661" y="456482"/>
                    </a:lnTo>
                    <a:lnTo>
                      <a:pt x="360495" y="466830"/>
                    </a:lnTo>
                    <a:lnTo>
                      <a:pt x="365378" y="474909"/>
                    </a:lnTo>
                    <a:lnTo>
                      <a:pt x="370261" y="482989"/>
                    </a:lnTo>
                    <a:lnTo>
                      <a:pt x="376341" y="487619"/>
                    </a:lnTo>
                    <a:lnTo>
                      <a:pt x="382420" y="491068"/>
                    </a:lnTo>
                    <a:lnTo>
                      <a:pt x="389696" y="491068"/>
                    </a:lnTo>
                    <a:lnTo>
                      <a:pt x="393383" y="489934"/>
                    </a:lnTo>
                    <a:lnTo>
                      <a:pt x="401904" y="509543"/>
                    </a:lnTo>
                    <a:lnTo>
                      <a:pt x="412817" y="526836"/>
                    </a:lnTo>
                    <a:lnTo>
                      <a:pt x="423780" y="544176"/>
                    </a:lnTo>
                    <a:lnTo>
                      <a:pt x="437185" y="560335"/>
                    </a:lnTo>
                    <a:lnTo>
                      <a:pt x="450589" y="574179"/>
                    </a:lnTo>
                    <a:lnTo>
                      <a:pt x="465190" y="586842"/>
                    </a:lnTo>
                    <a:lnTo>
                      <a:pt x="480986" y="598418"/>
                    </a:lnTo>
                    <a:lnTo>
                      <a:pt x="496833" y="608765"/>
                    </a:lnTo>
                    <a:lnTo>
                      <a:pt x="496833" y="659557"/>
                    </a:lnTo>
                    <a:lnTo>
                      <a:pt x="471269" y="661873"/>
                    </a:lnTo>
                    <a:lnTo>
                      <a:pt x="442068" y="666503"/>
                    </a:lnTo>
                    <a:lnTo>
                      <a:pt x="414063" y="672267"/>
                    </a:lnTo>
                    <a:lnTo>
                      <a:pt x="386058" y="678032"/>
                    </a:lnTo>
                    <a:lnTo>
                      <a:pt x="359299" y="686111"/>
                    </a:lnTo>
                    <a:lnTo>
                      <a:pt x="334931" y="695325"/>
                    </a:lnTo>
                    <a:lnTo>
                      <a:pt x="311810" y="705719"/>
                    </a:lnTo>
                    <a:lnTo>
                      <a:pt x="289934" y="717248"/>
                    </a:lnTo>
                    <a:lnTo>
                      <a:pt x="270450" y="729958"/>
                    </a:lnTo>
                    <a:lnTo>
                      <a:pt x="252211" y="742621"/>
                    </a:lnTo>
                    <a:lnTo>
                      <a:pt x="236365" y="757646"/>
                    </a:lnTo>
                    <a:lnTo>
                      <a:pt x="222961" y="773805"/>
                    </a:lnTo>
                    <a:lnTo>
                      <a:pt x="210802" y="789964"/>
                    </a:lnTo>
                    <a:lnTo>
                      <a:pt x="202281" y="808438"/>
                    </a:lnTo>
                    <a:lnTo>
                      <a:pt x="195005" y="826865"/>
                    </a:lnTo>
                    <a:lnTo>
                      <a:pt x="191318" y="847655"/>
                    </a:lnTo>
                    <a:lnTo>
                      <a:pt x="188926" y="868444"/>
                    </a:lnTo>
                    <a:lnTo>
                      <a:pt x="191318" y="870712"/>
                    </a:lnTo>
                    <a:lnTo>
                      <a:pt x="201085" y="875343"/>
                    </a:lnTo>
                    <a:lnTo>
                      <a:pt x="209606" y="878792"/>
                    </a:lnTo>
                    <a:lnTo>
                      <a:pt x="220569" y="883422"/>
                    </a:lnTo>
                    <a:lnTo>
                      <a:pt x="233923" y="888052"/>
                    </a:lnTo>
                    <a:lnTo>
                      <a:pt x="252211" y="891502"/>
                    </a:lnTo>
                    <a:lnTo>
                      <a:pt x="274087" y="896132"/>
                    </a:lnTo>
                    <a:lnTo>
                      <a:pt x="299651" y="900715"/>
                    </a:lnTo>
                    <a:lnTo>
                      <a:pt x="330098" y="904212"/>
                    </a:lnTo>
                    <a:lnTo>
                      <a:pt x="366574" y="908795"/>
                    </a:lnTo>
                    <a:lnTo>
                      <a:pt x="407984" y="911110"/>
                    </a:lnTo>
                    <a:lnTo>
                      <a:pt x="454227" y="913425"/>
                    </a:lnTo>
                    <a:lnTo>
                      <a:pt x="507746" y="914606"/>
                    </a:lnTo>
                    <a:lnTo>
                      <a:pt x="568639" y="915740"/>
                    </a:lnTo>
                    <a:lnTo>
                      <a:pt x="628237" y="914606"/>
                    </a:lnTo>
                    <a:lnTo>
                      <a:pt x="681806" y="913425"/>
                    </a:lnTo>
                    <a:lnTo>
                      <a:pt x="729245" y="911110"/>
                    </a:lnTo>
                    <a:lnTo>
                      <a:pt x="770655" y="908795"/>
                    </a:lnTo>
                    <a:lnTo>
                      <a:pt x="807181" y="904212"/>
                    </a:lnTo>
                    <a:lnTo>
                      <a:pt x="837578" y="900715"/>
                    </a:lnTo>
                    <a:lnTo>
                      <a:pt x="864337" y="896132"/>
                    </a:lnTo>
                    <a:lnTo>
                      <a:pt x="886263" y="891502"/>
                    </a:lnTo>
                    <a:lnTo>
                      <a:pt x="904501" y="888052"/>
                    </a:lnTo>
                    <a:lnTo>
                      <a:pt x="919102" y="883422"/>
                    </a:lnTo>
                    <a:lnTo>
                      <a:pt x="930064" y="878792"/>
                    </a:lnTo>
                    <a:lnTo>
                      <a:pt x="938586" y="875343"/>
                    </a:lnTo>
                    <a:lnTo>
                      <a:pt x="947107" y="870712"/>
                    </a:lnTo>
                    <a:lnTo>
                      <a:pt x="950744" y="868444"/>
                    </a:lnTo>
                    <a:lnTo>
                      <a:pt x="948352" y="846521"/>
                    </a:lnTo>
                    <a:lnTo>
                      <a:pt x="944665" y="825731"/>
                    </a:lnTo>
                    <a:lnTo>
                      <a:pt x="938586" y="806123"/>
                    </a:lnTo>
                    <a:lnTo>
                      <a:pt x="930064" y="787649"/>
                    </a:lnTo>
                    <a:lnTo>
                      <a:pt x="917906" y="770356"/>
                    </a:lnTo>
                    <a:lnTo>
                      <a:pt x="904501" y="754197"/>
                    </a:lnTo>
                    <a:lnTo>
                      <a:pt x="888705" y="740353"/>
                    </a:lnTo>
                    <a:lnTo>
                      <a:pt x="870466" y="726509"/>
                    </a:lnTo>
                    <a:lnTo>
                      <a:pt x="850982" y="713799"/>
                    </a:lnTo>
                    <a:lnTo>
                      <a:pt x="829057" y="703404"/>
                    </a:lnTo>
                    <a:lnTo>
                      <a:pt x="804739" y="693010"/>
                    </a:lnTo>
                    <a:lnTo>
                      <a:pt x="779176" y="684930"/>
                    </a:lnTo>
                    <a:lnTo>
                      <a:pt x="751171" y="676851"/>
                    </a:lnTo>
                    <a:lnTo>
                      <a:pt x="721970" y="671086"/>
                    </a:lnTo>
                    <a:lnTo>
                      <a:pt x="690327" y="665322"/>
                    </a:lnTo>
                    <a:lnTo>
                      <a:pt x="658684" y="661873"/>
                    </a:lnTo>
                    <a:lnTo>
                      <a:pt x="642838" y="660691"/>
                    </a:lnTo>
                    <a:lnTo>
                      <a:pt x="642838" y="608765"/>
                    </a:lnTo>
                    <a:lnTo>
                      <a:pt x="658684" y="598418"/>
                    </a:lnTo>
                    <a:lnTo>
                      <a:pt x="674481" y="586842"/>
                    </a:lnTo>
                    <a:lnTo>
                      <a:pt x="689131" y="574179"/>
                    </a:lnTo>
                    <a:lnTo>
                      <a:pt x="703731" y="560335"/>
                    </a:lnTo>
                    <a:lnTo>
                      <a:pt x="715890" y="544176"/>
                    </a:lnTo>
                    <a:lnTo>
                      <a:pt x="726853" y="526836"/>
                    </a:lnTo>
                    <a:lnTo>
                      <a:pt x="737766" y="509543"/>
                    </a:lnTo>
                    <a:lnTo>
                      <a:pt x="746287" y="489934"/>
                    </a:lnTo>
                    <a:lnTo>
                      <a:pt x="749975" y="491068"/>
                    </a:lnTo>
                    <a:lnTo>
                      <a:pt x="757250" y="491068"/>
                    </a:lnTo>
                    <a:lnTo>
                      <a:pt x="763329" y="487619"/>
                    </a:lnTo>
                    <a:lnTo>
                      <a:pt x="769409" y="482989"/>
                    </a:lnTo>
                    <a:lnTo>
                      <a:pt x="774292" y="474909"/>
                    </a:lnTo>
                    <a:lnTo>
                      <a:pt x="779176" y="466830"/>
                    </a:lnTo>
                    <a:lnTo>
                      <a:pt x="784059" y="456482"/>
                    </a:lnTo>
                    <a:lnTo>
                      <a:pt x="786451" y="444906"/>
                    </a:lnTo>
                    <a:lnTo>
                      <a:pt x="788893" y="432244"/>
                    </a:lnTo>
                    <a:lnTo>
                      <a:pt x="790139" y="420668"/>
                    </a:lnTo>
                    <a:lnTo>
                      <a:pt x="788893" y="409139"/>
                    </a:lnTo>
                    <a:lnTo>
                      <a:pt x="787697" y="399926"/>
                    </a:lnTo>
                    <a:lnTo>
                      <a:pt x="785255" y="390665"/>
                    </a:lnTo>
                    <a:lnTo>
                      <a:pt x="782813" y="382585"/>
                    </a:lnTo>
                    <a:lnTo>
                      <a:pt x="779176" y="375687"/>
                    </a:lnTo>
                    <a:lnTo>
                      <a:pt x="774292" y="371057"/>
                    </a:lnTo>
                    <a:lnTo>
                      <a:pt x="768213" y="367607"/>
                    </a:lnTo>
                    <a:lnTo>
                      <a:pt x="771851" y="350314"/>
                    </a:lnTo>
                    <a:lnTo>
                      <a:pt x="773096" y="334155"/>
                    </a:lnTo>
                    <a:lnTo>
                      <a:pt x="773096" y="319130"/>
                    </a:lnTo>
                    <a:lnTo>
                      <a:pt x="773096" y="305286"/>
                    </a:lnTo>
                    <a:lnTo>
                      <a:pt x="771851" y="291442"/>
                    </a:lnTo>
                    <a:lnTo>
                      <a:pt x="769409" y="278732"/>
                    </a:lnTo>
                    <a:lnTo>
                      <a:pt x="765771" y="267204"/>
                    </a:lnTo>
                    <a:lnTo>
                      <a:pt x="762133" y="255675"/>
                    </a:lnTo>
                    <a:lnTo>
                      <a:pt x="757250" y="245280"/>
                    </a:lnTo>
                    <a:lnTo>
                      <a:pt x="752416" y="234886"/>
                    </a:lnTo>
                    <a:lnTo>
                      <a:pt x="746287" y="225672"/>
                    </a:lnTo>
                    <a:lnTo>
                      <a:pt x="739012" y="217593"/>
                    </a:lnTo>
                    <a:lnTo>
                      <a:pt x="731687" y="209513"/>
                    </a:lnTo>
                    <a:lnTo>
                      <a:pt x="724411" y="202567"/>
                    </a:lnTo>
                    <a:lnTo>
                      <a:pt x="708565" y="189905"/>
                    </a:lnTo>
                    <a:lnTo>
                      <a:pt x="690327" y="180644"/>
                    </a:lnTo>
                    <a:lnTo>
                      <a:pt x="672089" y="171431"/>
                    </a:lnTo>
                    <a:lnTo>
                      <a:pt x="653801" y="165666"/>
                    </a:lnTo>
                    <a:lnTo>
                      <a:pt x="635562" y="161036"/>
                    </a:lnTo>
                    <a:lnTo>
                      <a:pt x="617324" y="157587"/>
                    </a:lnTo>
                    <a:lnTo>
                      <a:pt x="600282" y="155271"/>
                    </a:lnTo>
                    <a:lnTo>
                      <a:pt x="584436" y="154137"/>
                    </a:lnTo>
                    <a:close/>
                    <a:moveTo>
                      <a:pt x="569835" y="0"/>
                    </a:moveTo>
                    <a:cubicBezTo>
                      <a:pt x="884546" y="0"/>
                      <a:pt x="1139670" y="252455"/>
                      <a:pt x="1139670" y="563874"/>
                    </a:cubicBezTo>
                    <a:cubicBezTo>
                      <a:pt x="1139670" y="875293"/>
                      <a:pt x="884546" y="1127748"/>
                      <a:pt x="569835" y="1127748"/>
                    </a:cubicBezTo>
                    <a:cubicBezTo>
                      <a:pt x="255124" y="1127748"/>
                      <a:pt x="0" y="875293"/>
                      <a:pt x="0" y="563874"/>
                    </a:cubicBezTo>
                    <a:cubicBezTo>
                      <a:pt x="0" y="252455"/>
                      <a:pt x="255124" y="0"/>
                      <a:pt x="569835" y="0"/>
                    </a:cubicBezTo>
                    <a:close/>
                  </a:path>
                </a:pathLst>
              </a:custGeom>
              <a:solidFill>
                <a:srgbClr val="BBA0CA"/>
              </a:solidFill>
              <a:ln>
                <a:solidFill>
                  <a:sysClr val="window" lastClr="FFFFFF"/>
                </a:solidFill>
              </a:ln>
            </p:spPr>
            <p:txBody>
              <a:bodyPr wrap="square" lIns="121900" tIns="121900" rIns="121900" bIns="121900" anchor="ctr" anchorCtr="0">
                <a:no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sz="1100" kern="0" dirty="0">
                  <a:solidFill>
                    <a:srgbClr val="FEA34F"/>
                  </a:solidFill>
                  <a:latin typeface="Gill Sans MT" panose="020B0502020104020203" pitchFamily="34" charset="0"/>
                </a:endParaRPr>
              </a:p>
            </p:txBody>
          </p:sp>
          <p:sp>
            <p:nvSpPr>
              <p:cNvPr id="22" name="Tekstfelt 42">
                <a:extLst>
                  <a:ext uri="{FF2B5EF4-FFF2-40B4-BE49-F238E27FC236}">
                    <a16:creationId xmlns:a16="http://schemas.microsoft.com/office/drawing/2014/main" id="{55207E07-974C-4FA4-A314-51D918847D20}"/>
                  </a:ext>
                </a:extLst>
              </p:cNvPr>
              <p:cNvSpPr txBox="1"/>
              <p:nvPr/>
            </p:nvSpPr>
            <p:spPr>
              <a:xfrm>
                <a:off x="1273640" y="2288716"/>
                <a:ext cx="540641" cy="247716"/>
              </a:xfrm>
              <a:prstGeom prst="rect">
                <a:avLst/>
              </a:prstGeom>
              <a:noFill/>
            </p:spPr>
            <p:txBody>
              <a:bodyPr wrap="non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da-DK" kern="0" dirty="0">
                    <a:latin typeface="Gill Sans MT" panose="020B0502020104020203" pitchFamily="34" charset="0"/>
                  </a:rPr>
                  <a:t>Borger</a:t>
                </a:r>
                <a:endParaRPr lang="en-US" kern="0" dirty="0">
                  <a:latin typeface="Gill Sans MT" panose="020B0502020104020203" pitchFamily="34" charset="0"/>
                </a:endParaRPr>
              </a:p>
            </p:txBody>
          </p:sp>
        </p:grpSp>
        <p:grpSp>
          <p:nvGrpSpPr>
            <p:cNvPr id="12" name="Gruppe 11">
              <a:extLst>
                <a:ext uri="{FF2B5EF4-FFF2-40B4-BE49-F238E27FC236}">
                  <a16:creationId xmlns:a16="http://schemas.microsoft.com/office/drawing/2014/main" id="{DB645D5C-3BE2-43B3-8FFE-7B58E9714F57}"/>
                </a:ext>
              </a:extLst>
            </p:cNvPr>
            <p:cNvGrpSpPr/>
            <p:nvPr/>
          </p:nvGrpSpPr>
          <p:grpSpPr>
            <a:xfrm>
              <a:off x="2414253" y="1410209"/>
              <a:ext cx="1008000" cy="1080000"/>
              <a:chOff x="2423402" y="1410209"/>
              <a:chExt cx="1050195" cy="1094075"/>
            </a:xfrm>
          </p:grpSpPr>
          <p:sp>
            <p:nvSpPr>
              <p:cNvPr id="19" name="Kombinationstegning: figur 39">
                <a:extLst>
                  <a:ext uri="{FF2B5EF4-FFF2-40B4-BE49-F238E27FC236}">
                    <a16:creationId xmlns:a16="http://schemas.microsoft.com/office/drawing/2014/main" id="{F087AED9-AB72-4D04-8C85-9AA66FD0FD15}"/>
                  </a:ext>
                </a:extLst>
              </p:cNvPr>
              <p:cNvSpPr/>
              <p:nvPr/>
            </p:nvSpPr>
            <p:spPr>
              <a:xfrm>
                <a:off x="2423402" y="1410209"/>
                <a:ext cx="1050195" cy="1094075"/>
              </a:xfrm>
              <a:custGeom>
                <a:avLst/>
                <a:gdLst>
                  <a:gd name="connsiteX0" fmla="*/ 913494 w 1139670"/>
                  <a:gd name="connsiteY0" fmla="*/ 348401 h 1127748"/>
                  <a:gd name="connsiteX1" fmla="*/ 868852 w 1139670"/>
                  <a:gd name="connsiteY1" fmla="*/ 372916 h 1127748"/>
                  <a:gd name="connsiteX2" fmla="*/ 864793 w 1139670"/>
                  <a:gd name="connsiteY2" fmla="*/ 550970 h 1127748"/>
                  <a:gd name="connsiteX3" fmla="*/ 899966 w 1139670"/>
                  <a:gd name="connsiteY3" fmla="*/ 583225 h 1127748"/>
                  <a:gd name="connsiteX4" fmla="*/ 899966 w 1139670"/>
                  <a:gd name="connsiteY4" fmla="*/ 627094 h 1127748"/>
                  <a:gd name="connsiteX5" fmla="*/ 795125 w 1139670"/>
                  <a:gd name="connsiteY5" fmla="*/ 738700 h 1127748"/>
                  <a:gd name="connsiteX6" fmla="*/ 779568 w 1139670"/>
                  <a:gd name="connsiteY6" fmla="*/ 776762 h 1127748"/>
                  <a:gd name="connsiteX7" fmla="*/ 748454 w 1139670"/>
                  <a:gd name="connsiteY7" fmla="*/ 777407 h 1127748"/>
                  <a:gd name="connsiteX8" fmla="*/ 757923 w 1139670"/>
                  <a:gd name="connsiteY8" fmla="*/ 747731 h 1127748"/>
                  <a:gd name="connsiteX9" fmla="*/ 771452 w 1139670"/>
                  <a:gd name="connsiteY9" fmla="*/ 727733 h 1127748"/>
                  <a:gd name="connsiteX10" fmla="*/ 782274 w 1139670"/>
                  <a:gd name="connsiteY10" fmla="*/ 716121 h 1127748"/>
                  <a:gd name="connsiteX11" fmla="*/ 802565 w 1139670"/>
                  <a:gd name="connsiteY11" fmla="*/ 692896 h 1127748"/>
                  <a:gd name="connsiteX12" fmla="*/ 807977 w 1139670"/>
                  <a:gd name="connsiteY12" fmla="*/ 686445 h 1127748"/>
                  <a:gd name="connsiteX13" fmla="*/ 816093 w 1139670"/>
                  <a:gd name="connsiteY13" fmla="*/ 677413 h 1127748"/>
                  <a:gd name="connsiteX14" fmla="*/ 826916 w 1139670"/>
                  <a:gd name="connsiteY14" fmla="*/ 665801 h 1127748"/>
                  <a:gd name="connsiteX15" fmla="*/ 837738 w 1139670"/>
                  <a:gd name="connsiteY15" fmla="*/ 656769 h 1127748"/>
                  <a:gd name="connsiteX16" fmla="*/ 847207 w 1139670"/>
                  <a:gd name="connsiteY16" fmla="*/ 649028 h 1127748"/>
                  <a:gd name="connsiteX17" fmla="*/ 862088 w 1139670"/>
                  <a:gd name="connsiteY17" fmla="*/ 634835 h 1127748"/>
                  <a:gd name="connsiteX18" fmla="*/ 872234 w 1139670"/>
                  <a:gd name="connsiteY18" fmla="*/ 612901 h 1127748"/>
                  <a:gd name="connsiteX19" fmla="*/ 809329 w 1139670"/>
                  <a:gd name="connsiteY19" fmla="*/ 587096 h 1127748"/>
                  <a:gd name="connsiteX20" fmla="*/ 604383 w 1139670"/>
                  <a:gd name="connsiteY20" fmla="*/ 786439 h 1127748"/>
                  <a:gd name="connsiteX21" fmla="*/ 599648 w 1139670"/>
                  <a:gd name="connsiteY21" fmla="*/ 818050 h 1127748"/>
                  <a:gd name="connsiteX22" fmla="*/ 599648 w 1139670"/>
                  <a:gd name="connsiteY22" fmla="*/ 915463 h 1127748"/>
                  <a:gd name="connsiteX23" fmla="*/ 754542 w 1139670"/>
                  <a:gd name="connsiteY23" fmla="*/ 915463 h 1127748"/>
                  <a:gd name="connsiteX24" fmla="*/ 757924 w 1139670"/>
                  <a:gd name="connsiteY24" fmla="*/ 874821 h 1127748"/>
                  <a:gd name="connsiteX25" fmla="*/ 771452 w 1139670"/>
                  <a:gd name="connsiteY25" fmla="*/ 850306 h 1127748"/>
                  <a:gd name="connsiteX26" fmla="*/ 797831 w 1139670"/>
                  <a:gd name="connsiteY26" fmla="*/ 823211 h 1127748"/>
                  <a:gd name="connsiteX27" fmla="*/ 836385 w 1139670"/>
                  <a:gd name="connsiteY27" fmla="*/ 784503 h 1127748"/>
                  <a:gd name="connsiteX28" fmla="*/ 890497 w 1139670"/>
                  <a:gd name="connsiteY28" fmla="*/ 730313 h 1127748"/>
                  <a:gd name="connsiteX29" fmla="*/ 945284 w 1139670"/>
                  <a:gd name="connsiteY29" fmla="*/ 658060 h 1127748"/>
                  <a:gd name="connsiteX30" fmla="*/ 950695 w 1139670"/>
                  <a:gd name="connsiteY30" fmla="*/ 637416 h 1127748"/>
                  <a:gd name="connsiteX31" fmla="*/ 954077 w 1139670"/>
                  <a:gd name="connsiteY31" fmla="*/ 376141 h 1127748"/>
                  <a:gd name="connsiteX32" fmla="*/ 913494 w 1139670"/>
                  <a:gd name="connsiteY32" fmla="*/ 348401 h 1127748"/>
                  <a:gd name="connsiteX33" fmla="*/ 231460 w 1139670"/>
                  <a:gd name="connsiteY33" fmla="*/ 348401 h 1127748"/>
                  <a:gd name="connsiteX34" fmla="*/ 190877 w 1139670"/>
                  <a:gd name="connsiteY34" fmla="*/ 376141 h 1127748"/>
                  <a:gd name="connsiteX35" fmla="*/ 194259 w 1139670"/>
                  <a:gd name="connsiteY35" fmla="*/ 637416 h 1127748"/>
                  <a:gd name="connsiteX36" fmla="*/ 199670 w 1139670"/>
                  <a:gd name="connsiteY36" fmla="*/ 658060 h 1127748"/>
                  <a:gd name="connsiteX37" fmla="*/ 254458 w 1139670"/>
                  <a:gd name="connsiteY37" fmla="*/ 730313 h 1127748"/>
                  <a:gd name="connsiteX38" fmla="*/ 308569 w 1139670"/>
                  <a:gd name="connsiteY38" fmla="*/ 784503 h 1127748"/>
                  <a:gd name="connsiteX39" fmla="*/ 347123 w 1139670"/>
                  <a:gd name="connsiteY39" fmla="*/ 823211 h 1127748"/>
                  <a:gd name="connsiteX40" fmla="*/ 373502 w 1139670"/>
                  <a:gd name="connsiteY40" fmla="*/ 850306 h 1127748"/>
                  <a:gd name="connsiteX41" fmla="*/ 387031 w 1139670"/>
                  <a:gd name="connsiteY41" fmla="*/ 874821 h 1127748"/>
                  <a:gd name="connsiteX42" fmla="*/ 390413 w 1139670"/>
                  <a:gd name="connsiteY42" fmla="*/ 915463 h 1127748"/>
                  <a:gd name="connsiteX43" fmla="*/ 545307 w 1139670"/>
                  <a:gd name="connsiteY43" fmla="*/ 915463 h 1127748"/>
                  <a:gd name="connsiteX44" fmla="*/ 545307 w 1139670"/>
                  <a:gd name="connsiteY44" fmla="*/ 818050 h 1127748"/>
                  <a:gd name="connsiteX45" fmla="*/ 540572 w 1139670"/>
                  <a:gd name="connsiteY45" fmla="*/ 786439 h 1127748"/>
                  <a:gd name="connsiteX46" fmla="*/ 335625 w 1139670"/>
                  <a:gd name="connsiteY46" fmla="*/ 587096 h 1127748"/>
                  <a:gd name="connsiteX47" fmla="*/ 272720 w 1139670"/>
                  <a:gd name="connsiteY47" fmla="*/ 612901 h 1127748"/>
                  <a:gd name="connsiteX48" fmla="*/ 282866 w 1139670"/>
                  <a:gd name="connsiteY48" fmla="*/ 634835 h 1127748"/>
                  <a:gd name="connsiteX49" fmla="*/ 297747 w 1139670"/>
                  <a:gd name="connsiteY49" fmla="*/ 649028 h 1127748"/>
                  <a:gd name="connsiteX50" fmla="*/ 307216 w 1139670"/>
                  <a:gd name="connsiteY50" fmla="*/ 656769 h 1127748"/>
                  <a:gd name="connsiteX51" fmla="*/ 318038 w 1139670"/>
                  <a:gd name="connsiteY51" fmla="*/ 665801 h 1127748"/>
                  <a:gd name="connsiteX52" fmla="*/ 328861 w 1139670"/>
                  <a:gd name="connsiteY52" fmla="*/ 677413 h 1127748"/>
                  <a:gd name="connsiteX53" fmla="*/ 336977 w 1139670"/>
                  <a:gd name="connsiteY53" fmla="*/ 686445 h 1127748"/>
                  <a:gd name="connsiteX54" fmla="*/ 342389 w 1139670"/>
                  <a:gd name="connsiteY54" fmla="*/ 692896 h 1127748"/>
                  <a:gd name="connsiteX55" fmla="*/ 362680 w 1139670"/>
                  <a:gd name="connsiteY55" fmla="*/ 716121 h 1127748"/>
                  <a:gd name="connsiteX56" fmla="*/ 373502 w 1139670"/>
                  <a:gd name="connsiteY56" fmla="*/ 727733 h 1127748"/>
                  <a:gd name="connsiteX57" fmla="*/ 387031 w 1139670"/>
                  <a:gd name="connsiteY57" fmla="*/ 747731 h 1127748"/>
                  <a:gd name="connsiteX58" fmla="*/ 396500 w 1139670"/>
                  <a:gd name="connsiteY58" fmla="*/ 777407 h 1127748"/>
                  <a:gd name="connsiteX59" fmla="*/ 365386 w 1139670"/>
                  <a:gd name="connsiteY59" fmla="*/ 776762 h 1127748"/>
                  <a:gd name="connsiteX60" fmla="*/ 349829 w 1139670"/>
                  <a:gd name="connsiteY60" fmla="*/ 738700 h 1127748"/>
                  <a:gd name="connsiteX61" fmla="*/ 244988 w 1139670"/>
                  <a:gd name="connsiteY61" fmla="*/ 627094 h 1127748"/>
                  <a:gd name="connsiteX62" fmla="*/ 244988 w 1139670"/>
                  <a:gd name="connsiteY62" fmla="*/ 583225 h 1127748"/>
                  <a:gd name="connsiteX63" fmla="*/ 280161 w 1139670"/>
                  <a:gd name="connsiteY63" fmla="*/ 550970 h 1127748"/>
                  <a:gd name="connsiteX64" fmla="*/ 276102 w 1139670"/>
                  <a:gd name="connsiteY64" fmla="*/ 372916 h 1127748"/>
                  <a:gd name="connsiteX65" fmla="*/ 231460 w 1139670"/>
                  <a:gd name="connsiteY65" fmla="*/ 348401 h 1127748"/>
                  <a:gd name="connsiteX66" fmla="*/ 573352 w 1139670"/>
                  <a:gd name="connsiteY66" fmla="*/ 152568 h 1127748"/>
                  <a:gd name="connsiteX67" fmla="*/ 564742 w 1139670"/>
                  <a:gd name="connsiteY67" fmla="*/ 153246 h 1127748"/>
                  <a:gd name="connsiteX68" fmla="*/ 557366 w 1139670"/>
                  <a:gd name="connsiteY68" fmla="*/ 155305 h 1127748"/>
                  <a:gd name="connsiteX69" fmla="*/ 551223 w 1139670"/>
                  <a:gd name="connsiteY69" fmla="*/ 157393 h 1127748"/>
                  <a:gd name="connsiteX70" fmla="*/ 545684 w 1139670"/>
                  <a:gd name="connsiteY70" fmla="*/ 160836 h 1127748"/>
                  <a:gd name="connsiteX71" fmla="*/ 540775 w 1139670"/>
                  <a:gd name="connsiteY71" fmla="*/ 163573 h 1127748"/>
                  <a:gd name="connsiteX72" fmla="*/ 537074 w 1139670"/>
                  <a:gd name="connsiteY72" fmla="*/ 167721 h 1127748"/>
                  <a:gd name="connsiteX73" fmla="*/ 533398 w 1139670"/>
                  <a:gd name="connsiteY73" fmla="*/ 171163 h 1127748"/>
                  <a:gd name="connsiteX74" fmla="*/ 530931 w 1139670"/>
                  <a:gd name="connsiteY74" fmla="*/ 174605 h 1127748"/>
                  <a:gd name="connsiteX75" fmla="*/ 521087 w 1139670"/>
                  <a:gd name="connsiteY75" fmla="*/ 176693 h 1127748"/>
                  <a:gd name="connsiteX76" fmla="*/ 511873 w 1139670"/>
                  <a:gd name="connsiteY76" fmla="*/ 180136 h 1127748"/>
                  <a:gd name="connsiteX77" fmla="*/ 503867 w 1139670"/>
                  <a:gd name="connsiteY77" fmla="*/ 184961 h 1127748"/>
                  <a:gd name="connsiteX78" fmla="*/ 497120 w 1139670"/>
                  <a:gd name="connsiteY78" fmla="*/ 189786 h 1127748"/>
                  <a:gd name="connsiteX79" fmla="*/ 490952 w 1139670"/>
                  <a:gd name="connsiteY79" fmla="*/ 195965 h 1127748"/>
                  <a:gd name="connsiteX80" fmla="*/ 486043 w 1139670"/>
                  <a:gd name="connsiteY80" fmla="*/ 202173 h 1127748"/>
                  <a:gd name="connsiteX81" fmla="*/ 482342 w 1139670"/>
                  <a:gd name="connsiteY81" fmla="*/ 209763 h 1127748"/>
                  <a:gd name="connsiteX82" fmla="*/ 479270 w 1139670"/>
                  <a:gd name="connsiteY82" fmla="*/ 217325 h 1127748"/>
                  <a:gd name="connsiteX83" fmla="*/ 476828 w 1139670"/>
                  <a:gd name="connsiteY83" fmla="*/ 224915 h 1127748"/>
                  <a:gd name="connsiteX84" fmla="*/ 474965 w 1139670"/>
                  <a:gd name="connsiteY84" fmla="*/ 232506 h 1127748"/>
                  <a:gd name="connsiteX85" fmla="*/ 473757 w 1139670"/>
                  <a:gd name="connsiteY85" fmla="*/ 240773 h 1127748"/>
                  <a:gd name="connsiteX86" fmla="*/ 472523 w 1139670"/>
                  <a:gd name="connsiteY86" fmla="*/ 249041 h 1127748"/>
                  <a:gd name="connsiteX87" fmla="*/ 472523 w 1139670"/>
                  <a:gd name="connsiteY87" fmla="*/ 257308 h 1127748"/>
                  <a:gd name="connsiteX88" fmla="*/ 472523 w 1139670"/>
                  <a:gd name="connsiteY88" fmla="*/ 264898 h 1127748"/>
                  <a:gd name="connsiteX89" fmla="*/ 473757 w 1139670"/>
                  <a:gd name="connsiteY89" fmla="*/ 279373 h 1127748"/>
                  <a:gd name="connsiteX90" fmla="*/ 473757 w 1139670"/>
                  <a:gd name="connsiteY90" fmla="*/ 280050 h 1127748"/>
                  <a:gd name="connsiteX91" fmla="*/ 470660 w 1139670"/>
                  <a:gd name="connsiteY91" fmla="*/ 281433 h 1127748"/>
                  <a:gd name="connsiteX92" fmla="*/ 468218 w 1139670"/>
                  <a:gd name="connsiteY92" fmla="*/ 284198 h 1127748"/>
                  <a:gd name="connsiteX93" fmla="*/ 466355 w 1139670"/>
                  <a:gd name="connsiteY93" fmla="*/ 288318 h 1127748"/>
                  <a:gd name="connsiteX94" fmla="*/ 464517 w 1139670"/>
                  <a:gd name="connsiteY94" fmla="*/ 293143 h 1127748"/>
                  <a:gd name="connsiteX95" fmla="*/ 463284 w 1139670"/>
                  <a:gd name="connsiteY95" fmla="*/ 298645 h 1127748"/>
                  <a:gd name="connsiteX96" fmla="*/ 462679 w 1139670"/>
                  <a:gd name="connsiteY96" fmla="*/ 304853 h 1127748"/>
                  <a:gd name="connsiteX97" fmla="*/ 462050 w 1139670"/>
                  <a:gd name="connsiteY97" fmla="*/ 311738 h 1127748"/>
                  <a:gd name="connsiteX98" fmla="*/ 462679 w 1139670"/>
                  <a:gd name="connsiteY98" fmla="*/ 318651 h 1127748"/>
                  <a:gd name="connsiteX99" fmla="*/ 463913 w 1139670"/>
                  <a:gd name="connsiteY99" fmla="*/ 326213 h 1127748"/>
                  <a:gd name="connsiteX100" fmla="*/ 465147 w 1139670"/>
                  <a:gd name="connsiteY100" fmla="*/ 333126 h 1127748"/>
                  <a:gd name="connsiteX101" fmla="*/ 467589 w 1139670"/>
                  <a:gd name="connsiteY101" fmla="*/ 339305 h 1127748"/>
                  <a:gd name="connsiteX102" fmla="*/ 470056 w 1139670"/>
                  <a:gd name="connsiteY102" fmla="*/ 344130 h 1127748"/>
                  <a:gd name="connsiteX103" fmla="*/ 472523 w 1139670"/>
                  <a:gd name="connsiteY103" fmla="*/ 348955 h 1127748"/>
                  <a:gd name="connsiteX104" fmla="*/ 475595 w 1139670"/>
                  <a:gd name="connsiteY104" fmla="*/ 351720 h 1127748"/>
                  <a:gd name="connsiteX105" fmla="*/ 478666 w 1139670"/>
                  <a:gd name="connsiteY105" fmla="*/ 353780 h 1127748"/>
                  <a:gd name="connsiteX106" fmla="*/ 482342 w 1139670"/>
                  <a:gd name="connsiteY106" fmla="*/ 353780 h 1127748"/>
                  <a:gd name="connsiteX107" fmla="*/ 484205 w 1139670"/>
                  <a:gd name="connsiteY107" fmla="*/ 353103 h 1127748"/>
                  <a:gd name="connsiteX108" fmla="*/ 488510 w 1139670"/>
                  <a:gd name="connsiteY108" fmla="*/ 364813 h 1127748"/>
                  <a:gd name="connsiteX109" fmla="*/ 494023 w 1139670"/>
                  <a:gd name="connsiteY109" fmla="*/ 375140 h 1127748"/>
                  <a:gd name="connsiteX110" fmla="*/ 499562 w 1139670"/>
                  <a:gd name="connsiteY110" fmla="*/ 385496 h 1127748"/>
                  <a:gd name="connsiteX111" fmla="*/ 506334 w 1139670"/>
                  <a:gd name="connsiteY111" fmla="*/ 395146 h 1127748"/>
                  <a:gd name="connsiteX112" fmla="*/ 513107 w 1139670"/>
                  <a:gd name="connsiteY112" fmla="*/ 403413 h 1127748"/>
                  <a:gd name="connsiteX113" fmla="*/ 520483 w 1139670"/>
                  <a:gd name="connsiteY113" fmla="*/ 410975 h 1127748"/>
                  <a:gd name="connsiteX114" fmla="*/ 528464 w 1139670"/>
                  <a:gd name="connsiteY114" fmla="*/ 417888 h 1127748"/>
                  <a:gd name="connsiteX115" fmla="*/ 536470 w 1139670"/>
                  <a:gd name="connsiteY115" fmla="*/ 424068 h 1127748"/>
                  <a:gd name="connsiteX116" fmla="*/ 536470 w 1139670"/>
                  <a:gd name="connsiteY116" fmla="*/ 454400 h 1127748"/>
                  <a:gd name="connsiteX117" fmla="*/ 523555 w 1139670"/>
                  <a:gd name="connsiteY117" fmla="*/ 455783 h 1127748"/>
                  <a:gd name="connsiteX118" fmla="*/ 508801 w 1139670"/>
                  <a:gd name="connsiteY118" fmla="*/ 458548 h 1127748"/>
                  <a:gd name="connsiteX119" fmla="*/ 494653 w 1139670"/>
                  <a:gd name="connsiteY119" fmla="*/ 461991 h 1127748"/>
                  <a:gd name="connsiteX120" fmla="*/ 480504 w 1139670"/>
                  <a:gd name="connsiteY120" fmla="*/ 465433 h 1127748"/>
                  <a:gd name="connsiteX121" fmla="*/ 466984 w 1139670"/>
                  <a:gd name="connsiteY121" fmla="*/ 470258 h 1127748"/>
                  <a:gd name="connsiteX122" fmla="*/ 454674 w 1139670"/>
                  <a:gd name="connsiteY122" fmla="*/ 475760 h 1127748"/>
                  <a:gd name="connsiteX123" fmla="*/ 442992 w 1139670"/>
                  <a:gd name="connsiteY123" fmla="*/ 481968 h 1127748"/>
                  <a:gd name="connsiteX124" fmla="*/ 431940 w 1139670"/>
                  <a:gd name="connsiteY124" fmla="*/ 488853 h 1127748"/>
                  <a:gd name="connsiteX125" fmla="*/ 422096 w 1139670"/>
                  <a:gd name="connsiteY125" fmla="*/ 496443 h 1127748"/>
                  <a:gd name="connsiteX126" fmla="*/ 412882 w 1139670"/>
                  <a:gd name="connsiteY126" fmla="*/ 504005 h 1127748"/>
                  <a:gd name="connsiteX127" fmla="*/ 404876 w 1139670"/>
                  <a:gd name="connsiteY127" fmla="*/ 512978 h 1127748"/>
                  <a:gd name="connsiteX128" fmla="*/ 398103 w 1139670"/>
                  <a:gd name="connsiteY128" fmla="*/ 522628 h 1127748"/>
                  <a:gd name="connsiteX129" fmla="*/ 391961 w 1139670"/>
                  <a:gd name="connsiteY129" fmla="*/ 532278 h 1127748"/>
                  <a:gd name="connsiteX130" fmla="*/ 387656 w 1139670"/>
                  <a:gd name="connsiteY130" fmla="*/ 543310 h 1127748"/>
                  <a:gd name="connsiteX131" fmla="*/ 383980 w 1139670"/>
                  <a:gd name="connsiteY131" fmla="*/ 554315 h 1127748"/>
                  <a:gd name="connsiteX132" fmla="*/ 382117 w 1139670"/>
                  <a:gd name="connsiteY132" fmla="*/ 566730 h 1127748"/>
                  <a:gd name="connsiteX133" fmla="*/ 380908 w 1139670"/>
                  <a:gd name="connsiteY133" fmla="*/ 579145 h 1127748"/>
                  <a:gd name="connsiteX134" fmla="*/ 382117 w 1139670"/>
                  <a:gd name="connsiteY134" fmla="*/ 580500 h 1127748"/>
                  <a:gd name="connsiteX135" fmla="*/ 387051 w 1139670"/>
                  <a:gd name="connsiteY135" fmla="*/ 583265 h 1127748"/>
                  <a:gd name="connsiteX136" fmla="*/ 391356 w 1139670"/>
                  <a:gd name="connsiteY136" fmla="*/ 585325 h 1127748"/>
                  <a:gd name="connsiteX137" fmla="*/ 396895 w 1139670"/>
                  <a:gd name="connsiteY137" fmla="*/ 588090 h 1127748"/>
                  <a:gd name="connsiteX138" fmla="*/ 403642 w 1139670"/>
                  <a:gd name="connsiteY138" fmla="*/ 590855 h 1127748"/>
                  <a:gd name="connsiteX139" fmla="*/ 412882 w 1139670"/>
                  <a:gd name="connsiteY139" fmla="*/ 592915 h 1127748"/>
                  <a:gd name="connsiteX140" fmla="*/ 423934 w 1139670"/>
                  <a:gd name="connsiteY140" fmla="*/ 595680 h 1127748"/>
                  <a:gd name="connsiteX141" fmla="*/ 436849 w 1139670"/>
                  <a:gd name="connsiteY141" fmla="*/ 598417 h 1127748"/>
                  <a:gd name="connsiteX142" fmla="*/ 452231 w 1139670"/>
                  <a:gd name="connsiteY142" fmla="*/ 600505 h 1127748"/>
                  <a:gd name="connsiteX143" fmla="*/ 470660 w 1139670"/>
                  <a:gd name="connsiteY143" fmla="*/ 603242 h 1127748"/>
                  <a:gd name="connsiteX144" fmla="*/ 491581 w 1139670"/>
                  <a:gd name="connsiteY144" fmla="*/ 604625 h 1127748"/>
                  <a:gd name="connsiteX145" fmla="*/ 514944 w 1139670"/>
                  <a:gd name="connsiteY145" fmla="*/ 606008 h 1127748"/>
                  <a:gd name="connsiteX146" fmla="*/ 541983 w 1139670"/>
                  <a:gd name="connsiteY146" fmla="*/ 606713 h 1127748"/>
                  <a:gd name="connsiteX147" fmla="*/ 572748 w 1139670"/>
                  <a:gd name="connsiteY147" fmla="*/ 607390 h 1127748"/>
                  <a:gd name="connsiteX148" fmla="*/ 602858 w 1139670"/>
                  <a:gd name="connsiteY148" fmla="*/ 606713 h 1127748"/>
                  <a:gd name="connsiteX149" fmla="*/ 629922 w 1139670"/>
                  <a:gd name="connsiteY149" fmla="*/ 606008 h 1127748"/>
                  <a:gd name="connsiteX150" fmla="*/ 653890 w 1139670"/>
                  <a:gd name="connsiteY150" fmla="*/ 604625 h 1127748"/>
                  <a:gd name="connsiteX151" fmla="*/ 674811 w 1139670"/>
                  <a:gd name="connsiteY151" fmla="*/ 603242 h 1127748"/>
                  <a:gd name="connsiteX152" fmla="*/ 693265 w 1139670"/>
                  <a:gd name="connsiteY152" fmla="*/ 600505 h 1127748"/>
                  <a:gd name="connsiteX153" fmla="*/ 708622 w 1139670"/>
                  <a:gd name="connsiteY153" fmla="*/ 598417 h 1127748"/>
                  <a:gd name="connsiteX154" fmla="*/ 722141 w 1139670"/>
                  <a:gd name="connsiteY154" fmla="*/ 595680 h 1127748"/>
                  <a:gd name="connsiteX155" fmla="*/ 733219 w 1139670"/>
                  <a:gd name="connsiteY155" fmla="*/ 592915 h 1127748"/>
                  <a:gd name="connsiteX156" fmla="*/ 742433 w 1139670"/>
                  <a:gd name="connsiteY156" fmla="*/ 590855 h 1127748"/>
                  <a:gd name="connsiteX157" fmla="*/ 749809 w 1139670"/>
                  <a:gd name="connsiteY157" fmla="*/ 588090 h 1127748"/>
                  <a:gd name="connsiteX158" fmla="*/ 755348 w 1139670"/>
                  <a:gd name="connsiteY158" fmla="*/ 585325 h 1127748"/>
                  <a:gd name="connsiteX159" fmla="*/ 759653 w 1139670"/>
                  <a:gd name="connsiteY159" fmla="*/ 583265 h 1127748"/>
                  <a:gd name="connsiteX160" fmla="*/ 763958 w 1139670"/>
                  <a:gd name="connsiteY160" fmla="*/ 580500 h 1127748"/>
                  <a:gd name="connsiteX161" fmla="*/ 765796 w 1139670"/>
                  <a:gd name="connsiteY161" fmla="*/ 579145 h 1127748"/>
                  <a:gd name="connsiteX162" fmla="*/ 764588 w 1139670"/>
                  <a:gd name="connsiteY162" fmla="*/ 566053 h 1127748"/>
                  <a:gd name="connsiteX163" fmla="*/ 762725 w 1139670"/>
                  <a:gd name="connsiteY163" fmla="*/ 553638 h 1127748"/>
                  <a:gd name="connsiteX164" fmla="*/ 759653 w 1139670"/>
                  <a:gd name="connsiteY164" fmla="*/ 541928 h 1127748"/>
                  <a:gd name="connsiteX165" fmla="*/ 755348 w 1139670"/>
                  <a:gd name="connsiteY165" fmla="*/ 530895 h 1127748"/>
                  <a:gd name="connsiteX166" fmla="*/ 749205 w 1139670"/>
                  <a:gd name="connsiteY166" fmla="*/ 520568 h 1127748"/>
                  <a:gd name="connsiteX167" fmla="*/ 742433 w 1139670"/>
                  <a:gd name="connsiteY167" fmla="*/ 510918 h 1127748"/>
                  <a:gd name="connsiteX168" fmla="*/ 734452 w 1139670"/>
                  <a:gd name="connsiteY168" fmla="*/ 502650 h 1127748"/>
                  <a:gd name="connsiteX169" fmla="*/ 725238 w 1139670"/>
                  <a:gd name="connsiteY169" fmla="*/ 494383 h 1127748"/>
                  <a:gd name="connsiteX170" fmla="*/ 715394 w 1139670"/>
                  <a:gd name="connsiteY170" fmla="*/ 486793 h 1127748"/>
                  <a:gd name="connsiteX171" fmla="*/ 704317 w 1139670"/>
                  <a:gd name="connsiteY171" fmla="*/ 480585 h 1127748"/>
                  <a:gd name="connsiteX172" fmla="*/ 692031 w 1139670"/>
                  <a:gd name="connsiteY172" fmla="*/ 474378 h 1127748"/>
                  <a:gd name="connsiteX173" fmla="*/ 679116 w 1139670"/>
                  <a:gd name="connsiteY173" fmla="*/ 469553 h 1127748"/>
                  <a:gd name="connsiteX174" fmla="*/ 664967 w 1139670"/>
                  <a:gd name="connsiteY174" fmla="*/ 464728 h 1127748"/>
                  <a:gd name="connsiteX175" fmla="*/ 650214 w 1139670"/>
                  <a:gd name="connsiteY175" fmla="*/ 461285 h 1127748"/>
                  <a:gd name="connsiteX176" fmla="*/ 634227 w 1139670"/>
                  <a:gd name="connsiteY176" fmla="*/ 457843 h 1127748"/>
                  <a:gd name="connsiteX177" fmla="*/ 618241 w 1139670"/>
                  <a:gd name="connsiteY177" fmla="*/ 455783 h 1127748"/>
                  <a:gd name="connsiteX178" fmla="*/ 610235 w 1139670"/>
                  <a:gd name="connsiteY178" fmla="*/ 455077 h 1127748"/>
                  <a:gd name="connsiteX179" fmla="*/ 610235 w 1139670"/>
                  <a:gd name="connsiteY179" fmla="*/ 424068 h 1127748"/>
                  <a:gd name="connsiteX180" fmla="*/ 618241 w 1139670"/>
                  <a:gd name="connsiteY180" fmla="*/ 417888 h 1127748"/>
                  <a:gd name="connsiteX181" fmla="*/ 626221 w 1139670"/>
                  <a:gd name="connsiteY181" fmla="*/ 410975 h 1127748"/>
                  <a:gd name="connsiteX182" fmla="*/ 633623 w 1139670"/>
                  <a:gd name="connsiteY182" fmla="*/ 403413 h 1127748"/>
                  <a:gd name="connsiteX183" fmla="*/ 641000 w 1139670"/>
                  <a:gd name="connsiteY183" fmla="*/ 395146 h 1127748"/>
                  <a:gd name="connsiteX184" fmla="*/ 647143 w 1139670"/>
                  <a:gd name="connsiteY184" fmla="*/ 385496 h 1127748"/>
                  <a:gd name="connsiteX185" fmla="*/ 652681 w 1139670"/>
                  <a:gd name="connsiteY185" fmla="*/ 375140 h 1127748"/>
                  <a:gd name="connsiteX186" fmla="*/ 658195 w 1139670"/>
                  <a:gd name="connsiteY186" fmla="*/ 364813 h 1127748"/>
                  <a:gd name="connsiteX187" fmla="*/ 662500 w 1139670"/>
                  <a:gd name="connsiteY187" fmla="*/ 353103 h 1127748"/>
                  <a:gd name="connsiteX188" fmla="*/ 664363 w 1139670"/>
                  <a:gd name="connsiteY188" fmla="*/ 353780 h 1127748"/>
                  <a:gd name="connsiteX189" fmla="*/ 668038 w 1139670"/>
                  <a:gd name="connsiteY189" fmla="*/ 353780 h 1127748"/>
                  <a:gd name="connsiteX190" fmla="*/ 671110 w 1139670"/>
                  <a:gd name="connsiteY190" fmla="*/ 351720 h 1127748"/>
                  <a:gd name="connsiteX191" fmla="*/ 674181 w 1139670"/>
                  <a:gd name="connsiteY191" fmla="*/ 348955 h 1127748"/>
                  <a:gd name="connsiteX192" fmla="*/ 676649 w 1139670"/>
                  <a:gd name="connsiteY192" fmla="*/ 344130 h 1127748"/>
                  <a:gd name="connsiteX193" fmla="*/ 679116 w 1139670"/>
                  <a:gd name="connsiteY193" fmla="*/ 339305 h 1127748"/>
                  <a:gd name="connsiteX194" fmla="*/ 681583 w 1139670"/>
                  <a:gd name="connsiteY194" fmla="*/ 333126 h 1127748"/>
                  <a:gd name="connsiteX195" fmla="*/ 682791 w 1139670"/>
                  <a:gd name="connsiteY195" fmla="*/ 326213 h 1127748"/>
                  <a:gd name="connsiteX196" fmla="*/ 684025 w 1139670"/>
                  <a:gd name="connsiteY196" fmla="*/ 318651 h 1127748"/>
                  <a:gd name="connsiteX197" fmla="*/ 684654 w 1139670"/>
                  <a:gd name="connsiteY197" fmla="*/ 311738 h 1127748"/>
                  <a:gd name="connsiteX198" fmla="*/ 684025 w 1139670"/>
                  <a:gd name="connsiteY198" fmla="*/ 304853 h 1127748"/>
                  <a:gd name="connsiteX199" fmla="*/ 683421 w 1139670"/>
                  <a:gd name="connsiteY199" fmla="*/ 299351 h 1127748"/>
                  <a:gd name="connsiteX200" fmla="*/ 682187 w 1139670"/>
                  <a:gd name="connsiteY200" fmla="*/ 293820 h 1127748"/>
                  <a:gd name="connsiteX201" fmla="*/ 680954 w 1139670"/>
                  <a:gd name="connsiteY201" fmla="*/ 288995 h 1127748"/>
                  <a:gd name="connsiteX202" fmla="*/ 679116 w 1139670"/>
                  <a:gd name="connsiteY202" fmla="*/ 284876 h 1127748"/>
                  <a:gd name="connsiteX203" fmla="*/ 676649 w 1139670"/>
                  <a:gd name="connsiteY203" fmla="*/ 282110 h 1127748"/>
                  <a:gd name="connsiteX204" fmla="*/ 673577 w 1139670"/>
                  <a:gd name="connsiteY204" fmla="*/ 280050 h 1127748"/>
                  <a:gd name="connsiteX205" fmla="*/ 675415 w 1139670"/>
                  <a:gd name="connsiteY205" fmla="*/ 269723 h 1127748"/>
                  <a:gd name="connsiteX206" fmla="*/ 676044 w 1139670"/>
                  <a:gd name="connsiteY206" fmla="*/ 260073 h 1127748"/>
                  <a:gd name="connsiteX207" fmla="*/ 676044 w 1139670"/>
                  <a:gd name="connsiteY207" fmla="*/ 251100 h 1127748"/>
                  <a:gd name="connsiteX208" fmla="*/ 676044 w 1139670"/>
                  <a:gd name="connsiteY208" fmla="*/ 242833 h 1127748"/>
                  <a:gd name="connsiteX209" fmla="*/ 675415 w 1139670"/>
                  <a:gd name="connsiteY209" fmla="*/ 234565 h 1127748"/>
                  <a:gd name="connsiteX210" fmla="*/ 674181 w 1139670"/>
                  <a:gd name="connsiteY210" fmla="*/ 226975 h 1127748"/>
                  <a:gd name="connsiteX211" fmla="*/ 672343 w 1139670"/>
                  <a:gd name="connsiteY211" fmla="*/ 220090 h 1127748"/>
                  <a:gd name="connsiteX212" fmla="*/ 670506 w 1139670"/>
                  <a:gd name="connsiteY212" fmla="*/ 213206 h 1127748"/>
                  <a:gd name="connsiteX213" fmla="*/ 668038 w 1139670"/>
                  <a:gd name="connsiteY213" fmla="*/ 206998 h 1127748"/>
                  <a:gd name="connsiteX214" fmla="*/ 665596 w 1139670"/>
                  <a:gd name="connsiteY214" fmla="*/ 200790 h 1127748"/>
                  <a:gd name="connsiteX215" fmla="*/ 662500 w 1139670"/>
                  <a:gd name="connsiteY215" fmla="*/ 195288 h 1127748"/>
                  <a:gd name="connsiteX216" fmla="*/ 658824 w 1139670"/>
                  <a:gd name="connsiteY216" fmla="*/ 190463 h 1127748"/>
                  <a:gd name="connsiteX217" fmla="*/ 655123 w 1139670"/>
                  <a:gd name="connsiteY217" fmla="*/ 185638 h 1127748"/>
                  <a:gd name="connsiteX218" fmla="*/ 651448 w 1139670"/>
                  <a:gd name="connsiteY218" fmla="*/ 181490 h 1127748"/>
                  <a:gd name="connsiteX219" fmla="*/ 643442 w 1139670"/>
                  <a:gd name="connsiteY219" fmla="*/ 173928 h 1127748"/>
                  <a:gd name="connsiteX220" fmla="*/ 634227 w 1139670"/>
                  <a:gd name="connsiteY220" fmla="*/ 168398 h 1127748"/>
                  <a:gd name="connsiteX221" fmla="*/ 625013 w 1139670"/>
                  <a:gd name="connsiteY221" fmla="*/ 162896 h 1127748"/>
                  <a:gd name="connsiteX222" fmla="*/ 615773 w 1139670"/>
                  <a:gd name="connsiteY222" fmla="*/ 159453 h 1127748"/>
                  <a:gd name="connsiteX223" fmla="*/ 606559 w 1139670"/>
                  <a:gd name="connsiteY223" fmla="*/ 156688 h 1127748"/>
                  <a:gd name="connsiteX224" fmla="*/ 597345 w 1139670"/>
                  <a:gd name="connsiteY224" fmla="*/ 154628 h 1127748"/>
                  <a:gd name="connsiteX225" fmla="*/ 588735 w 1139670"/>
                  <a:gd name="connsiteY225" fmla="*/ 153246 h 1127748"/>
                  <a:gd name="connsiteX226" fmla="*/ 580729 w 1139670"/>
                  <a:gd name="connsiteY226" fmla="*/ 152568 h 1127748"/>
                  <a:gd name="connsiteX227" fmla="*/ 569835 w 1139670"/>
                  <a:gd name="connsiteY227" fmla="*/ 0 h 1127748"/>
                  <a:gd name="connsiteX228" fmla="*/ 1139670 w 1139670"/>
                  <a:gd name="connsiteY228" fmla="*/ 563874 h 1127748"/>
                  <a:gd name="connsiteX229" fmla="*/ 569835 w 1139670"/>
                  <a:gd name="connsiteY229" fmla="*/ 1127748 h 1127748"/>
                  <a:gd name="connsiteX230" fmla="*/ 0 w 1139670"/>
                  <a:gd name="connsiteY230" fmla="*/ 563874 h 1127748"/>
                  <a:gd name="connsiteX231" fmla="*/ 569835 w 1139670"/>
                  <a:gd name="connsiteY231" fmla="*/ 0 h 112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1139670" h="1127748">
                    <a:moveTo>
                      <a:pt x="913494" y="348401"/>
                    </a:moveTo>
                    <a:cubicBezTo>
                      <a:pt x="900530" y="350659"/>
                      <a:pt x="877645" y="350121"/>
                      <a:pt x="868852" y="372916"/>
                    </a:cubicBezTo>
                    <a:cubicBezTo>
                      <a:pt x="860059" y="395710"/>
                      <a:pt x="866823" y="501295"/>
                      <a:pt x="864793" y="550970"/>
                    </a:cubicBezTo>
                    <a:lnTo>
                      <a:pt x="899966" y="583225"/>
                    </a:lnTo>
                    <a:cubicBezTo>
                      <a:pt x="905828" y="595913"/>
                      <a:pt x="905264" y="606342"/>
                      <a:pt x="899966" y="627094"/>
                    </a:cubicBezTo>
                    <a:cubicBezTo>
                      <a:pt x="865019" y="664296"/>
                      <a:pt x="815191" y="713755"/>
                      <a:pt x="795125" y="738700"/>
                    </a:cubicBezTo>
                    <a:cubicBezTo>
                      <a:pt x="775059" y="763644"/>
                      <a:pt x="784754" y="764075"/>
                      <a:pt x="779568" y="776762"/>
                    </a:cubicBezTo>
                    <a:cubicBezTo>
                      <a:pt x="771565" y="783106"/>
                      <a:pt x="752061" y="782245"/>
                      <a:pt x="748454" y="777407"/>
                    </a:cubicBezTo>
                    <a:cubicBezTo>
                      <a:pt x="744847" y="772568"/>
                      <a:pt x="754767" y="758053"/>
                      <a:pt x="757923" y="747731"/>
                    </a:cubicBezTo>
                    <a:lnTo>
                      <a:pt x="771452" y="727733"/>
                    </a:lnTo>
                    <a:lnTo>
                      <a:pt x="782274" y="716121"/>
                    </a:lnTo>
                    <a:lnTo>
                      <a:pt x="802565" y="692896"/>
                    </a:lnTo>
                    <a:lnTo>
                      <a:pt x="807977" y="686445"/>
                    </a:lnTo>
                    <a:lnTo>
                      <a:pt x="816093" y="677413"/>
                    </a:lnTo>
                    <a:lnTo>
                      <a:pt x="826916" y="665801"/>
                    </a:lnTo>
                    <a:lnTo>
                      <a:pt x="837738" y="656769"/>
                    </a:lnTo>
                    <a:lnTo>
                      <a:pt x="847207" y="649028"/>
                    </a:lnTo>
                    <a:lnTo>
                      <a:pt x="862088" y="634835"/>
                    </a:lnTo>
                    <a:lnTo>
                      <a:pt x="872234" y="612901"/>
                    </a:lnTo>
                    <a:cubicBezTo>
                      <a:pt x="877645" y="590107"/>
                      <a:pt x="853971" y="558173"/>
                      <a:pt x="809329" y="587096"/>
                    </a:cubicBezTo>
                    <a:cubicBezTo>
                      <a:pt x="764687" y="616019"/>
                      <a:pt x="639329" y="747947"/>
                      <a:pt x="604383" y="786439"/>
                    </a:cubicBezTo>
                    <a:lnTo>
                      <a:pt x="599648" y="818050"/>
                    </a:lnTo>
                    <a:cubicBezTo>
                      <a:pt x="598346" y="851154"/>
                      <a:pt x="595368" y="906866"/>
                      <a:pt x="599648" y="915463"/>
                    </a:cubicBezTo>
                    <a:cubicBezTo>
                      <a:pt x="600126" y="916425"/>
                      <a:pt x="754542" y="914496"/>
                      <a:pt x="754542" y="915463"/>
                    </a:cubicBezTo>
                    <a:cubicBezTo>
                      <a:pt x="754542" y="916431"/>
                      <a:pt x="757022" y="886433"/>
                      <a:pt x="757924" y="874821"/>
                    </a:cubicBezTo>
                    <a:cubicBezTo>
                      <a:pt x="758375" y="866434"/>
                      <a:pt x="764800" y="858907"/>
                      <a:pt x="771452" y="850306"/>
                    </a:cubicBezTo>
                    <a:cubicBezTo>
                      <a:pt x="778103" y="841704"/>
                      <a:pt x="784754" y="836113"/>
                      <a:pt x="797831" y="823211"/>
                    </a:cubicBezTo>
                    <a:lnTo>
                      <a:pt x="836385" y="784503"/>
                    </a:lnTo>
                    <a:lnTo>
                      <a:pt x="890497" y="730313"/>
                    </a:lnTo>
                    <a:cubicBezTo>
                      <a:pt x="908759" y="706229"/>
                      <a:pt x="939197" y="686660"/>
                      <a:pt x="945284" y="658060"/>
                    </a:cubicBezTo>
                    <a:lnTo>
                      <a:pt x="950695" y="637416"/>
                    </a:lnTo>
                    <a:lnTo>
                      <a:pt x="954077" y="376141"/>
                    </a:lnTo>
                    <a:cubicBezTo>
                      <a:pt x="949342" y="361734"/>
                      <a:pt x="945284" y="350552"/>
                      <a:pt x="913494" y="348401"/>
                    </a:cubicBezTo>
                    <a:close/>
                    <a:moveTo>
                      <a:pt x="231460" y="348401"/>
                    </a:moveTo>
                    <a:cubicBezTo>
                      <a:pt x="199670" y="350552"/>
                      <a:pt x="195612" y="361734"/>
                      <a:pt x="190877" y="376141"/>
                    </a:cubicBezTo>
                    <a:lnTo>
                      <a:pt x="194259" y="637416"/>
                    </a:lnTo>
                    <a:lnTo>
                      <a:pt x="199670" y="658060"/>
                    </a:lnTo>
                    <a:cubicBezTo>
                      <a:pt x="205757" y="686660"/>
                      <a:pt x="236195" y="706229"/>
                      <a:pt x="254458" y="730313"/>
                    </a:cubicBezTo>
                    <a:lnTo>
                      <a:pt x="308569" y="784503"/>
                    </a:lnTo>
                    <a:lnTo>
                      <a:pt x="347123" y="823211"/>
                    </a:lnTo>
                    <a:cubicBezTo>
                      <a:pt x="360200" y="836113"/>
                      <a:pt x="366851" y="841704"/>
                      <a:pt x="373502" y="850306"/>
                    </a:cubicBezTo>
                    <a:cubicBezTo>
                      <a:pt x="380154" y="858907"/>
                      <a:pt x="386580" y="866434"/>
                      <a:pt x="387031" y="874821"/>
                    </a:cubicBezTo>
                    <a:cubicBezTo>
                      <a:pt x="387933" y="886433"/>
                      <a:pt x="390413" y="916431"/>
                      <a:pt x="390413" y="915463"/>
                    </a:cubicBezTo>
                    <a:cubicBezTo>
                      <a:pt x="390413" y="914496"/>
                      <a:pt x="544828" y="916425"/>
                      <a:pt x="545307" y="915463"/>
                    </a:cubicBezTo>
                    <a:cubicBezTo>
                      <a:pt x="549586" y="906866"/>
                      <a:pt x="546608" y="851154"/>
                      <a:pt x="545307" y="818050"/>
                    </a:cubicBezTo>
                    <a:lnTo>
                      <a:pt x="540572" y="786439"/>
                    </a:lnTo>
                    <a:cubicBezTo>
                      <a:pt x="505625" y="747947"/>
                      <a:pt x="380267" y="616019"/>
                      <a:pt x="335625" y="587096"/>
                    </a:cubicBezTo>
                    <a:cubicBezTo>
                      <a:pt x="290983" y="558173"/>
                      <a:pt x="267309" y="590107"/>
                      <a:pt x="272720" y="612901"/>
                    </a:cubicBezTo>
                    <a:lnTo>
                      <a:pt x="282866" y="634835"/>
                    </a:lnTo>
                    <a:lnTo>
                      <a:pt x="297747" y="649028"/>
                    </a:lnTo>
                    <a:lnTo>
                      <a:pt x="307216" y="656769"/>
                    </a:lnTo>
                    <a:lnTo>
                      <a:pt x="318038" y="665801"/>
                    </a:lnTo>
                    <a:lnTo>
                      <a:pt x="328861" y="677413"/>
                    </a:lnTo>
                    <a:lnTo>
                      <a:pt x="336977" y="686445"/>
                    </a:lnTo>
                    <a:lnTo>
                      <a:pt x="342389" y="692896"/>
                    </a:lnTo>
                    <a:lnTo>
                      <a:pt x="362680" y="716121"/>
                    </a:lnTo>
                    <a:lnTo>
                      <a:pt x="373502" y="727733"/>
                    </a:lnTo>
                    <a:lnTo>
                      <a:pt x="387031" y="747731"/>
                    </a:lnTo>
                    <a:cubicBezTo>
                      <a:pt x="390187" y="758053"/>
                      <a:pt x="400108" y="772568"/>
                      <a:pt x="396500" y="777407"/>
                    </a:cubicBezTo>
                    <a:cubicBezTo>
                      <a:pt x="392893" y="782245"/>
                      <a:pt x="373389" y="783106"/>
                      <a:pt x="365386" y="776762"/>
                    </a:cubicBezTo>
                    <a:cubicBezTo>
                      <a:pt x="360200" y="764075"/>
                      <a:pt x="369895" y="763644"/>
                      <a:pt x="349829" y="738700"/>
                    </a:cubicBezTo>
                    <a:cubicBezTo>
                      <a:pt x="329763" y="713755"/>
                      <a:pt x="279935" y="664296"/>
                      <a:pt x="244988" y="627094"/>
                    </a:cubicBezTo>
                    <a:cubicBezTo>
                      <a:pt x="239690" y="606342"/>
                      <a:pt x="239126" y="595913"/>
                      <a:pt x="244988" y="583225"/>
                    </a:cubicBezTo>
                    <a:lnTo>
                      <a:pt x="280161" y="550970"/>
                    </a:lnTo>
                    <a:cubicBezTo>
                      <a:pt x="278131" y="501295"/>
                      <a:pt x="284895" y="395710"/>
                      <a:pt x="276102" y="372916"/>
                    </a:cubicBezTo>
                    <a:cubicBezTo>
                      <a:pt x="267309" y="350121"/>
                      <a:pt x="244424" y="350659"/>
                      <a:pt x="231460" y="348401"/>
                    </a:cubicBezTo>
                    <a:close/>
                    <a:moveTo>
                      <a:pt x="573352" y="152568"/>
                    </a:moveTo>
                    <a:lnTo>
                      <a:pt x="564742" y="153246"/>
                    </a:lnTo>
                    <a:lnTo>
                      <a:pt x="557366" y="155305"/>
                    </a:lnTo>
                    <a:lnTo>
                      <a:pt x="551223" y="157393"/>
                    </a:lnTo>
                    <a:lnTo>
                      <a:pt x="545684" y="160836"/>
                    </a:lnTo>
                    <a:lnTo>
                      <a:pt x="540775" y="163573"/>
                    </a:lnTo>
                    <a:lnTo>
                      <a:pt x="537074" y="167721"/>
                    </a:lnTo>
                    <a:lnTo>
                      <a:pt x="533398" y="171163"/>
                    </a:lnTo>
                    <a:lnTo>
                      <a:pt x="530931" y="174605"/>
                    </a:lnTo>
                    <a:lnTo>
                      <a:pt x="521087" y="176693"/>
                    </a:lnTo>
                    <a:lnTo>
                      <a:pt x="511873" y="180136"/>
                    </a:lnTo>
                    <a:lnTo>
                      <a:pt x="503867" y="184961"/>
                    </a:lnTo>
                    <a:lnTo>
                      <a:pt x="497120" y="189786"/>
                    </a:lnTo>
                    <a:lnTo>
                      <a:pt x="490952" y="195965"/>
                    </a:lnTo>
                    <a:lnTo>
                      <a:pt x="486043" y="202173"/>
                    </a:lnTo>
                    <a:lnTo>
                      <a:pt x="482342" y="209763"/>
                    </a:lnTo>
                    <a:lnTo>
                      <a:pt x="479270" y="217325"/>
                    </a:lnTo>
                    <a:lnTo>
                      <a:pt x="476828" y="224915"/>
                    </a:lnTo>
                    <a:lnTo>
                      <a:pt x="474965" y="232506"/>
                    </a:lnTo>
                    <a:lnTo>
                      <a:pt x="473757" y="240773"/>
                    </a:lnTo>
                    <a:lnTo>
                      <a:pt x="472523" y="249041"/>
                    </a:lnTo>
                    <a:lnTo>
                      <a:pt x="472523" y="257308"/>
                    </a:lnTo>
                    <a:lnTo>
                      <a:pt x="472523" y="264898"/>
                    </a:lnTo>
                    <a:lnTo>
                      <a:pt x="473757" y="279373"/>
                    </a:lnTo>
                    <a:lnTo>
                      <a:pt x="473757" y="280050"/>
                    </a:lnTo>
                    <a:lnTo>
                      <a:pt x="470660" y="281433"/>
                    </a:lnTo>
                    <a:lnTo>
                      <a:pt x="468218" y="284198"/>
                    </a:lnTo>
                    <a:lnTo>
                      <a:pt x="466355" y="288318"/>
                    </a:lnTo>
                    <a:lnTo>
                      <a:pt x="464517" y="293143"/>
                    </a:lnTo>
                    <a:lnTo>
                      <a:pt x="463284" y="298645"/>
                    </a:lnTo>
                    <a:lnTo>
                      <a:pt x="462679" y="304853"/>
                    </a:lnTo>
                    <a:lnTo>
                      <a:pt x="462050" y="311738"/>
                    </a:lnTo>
                    <a:lnTo>
                      <a:pt x="462679" y="318651"/>
                    </a:lnTo>
                    <a:lnTo>
                      <a:pt x="463913" y="326213"/>
                    </a:lnTo>
                    <a:lnTo>
                      <a:pt x="465147" y="333126"/>
                    </a:lnTo>
                    <a:lnTo>
                      <a:pt x="467589" y="339305"/>
                    </a:lnTo>
                    <a:lnTo>
                      <a:pt x="470056" y="344130"/>
                    </a:lnTo>
                    <a:lnTo>
                      <a:pt x="472523" y="348955"/>
                    </a:lnTo>
                    <a:lnTo>
                      <a:pt x="475595" y="351720"/>
                    </a:lnTo>
                    <a:lnTo>
                      <a:pt x="478666" y="353780"/>
                    </a:lnTo>
                    <a:lnTo>
                      <a:pt x="482342" y="353780"/>
                    </a:lnTo>
                    <a:lnTo>
                      <a:pt x="484205" y="353103"/>
                    </a:lnTo>
                    <a:lnTo>
                      <a:pt x="488510" y="364813"/>
                    </a:lnTo>
                    <a:lnTo>
                      <a:pt x="494023" y="375140"/>
                    </a:lnTo>
                    <a:lnTo>
                      <a:pt x="499562" y="385496"/>
                    </a:lnTo>
                    <a:lnTo>
                      <a:pt x="506334" y="395146"/>
                    </a:lnTo>
                    <a:lnTo>
                      <a:pt x="513107" y="403413"/>
                    </a:lnTo>
                    <a:lnTo>
                      <a:pt x="520483" y="410975"/>
                    </a:lnTo>
                    <a:lnTo>
                      <a:pt x="528464" y="417888"/>
                    </a:lnTo>
                    <a:lnTo>
                      <a:pt x="536470" y="424068"/>
                    </a:lnTo>
                    <a:lnTo>
                      <a:pt x="536470" y="454400"/>
                    </a:lnTo>
                    <a:lnTo>
                      <a:pt x="523555" y="455783"/>
                    </a:lnTo>
                    <a:lnTo>
                      <a:pt x="508801" y="458548"/>
                    </a:lnTo>
                    <a:lnTo>
                      <a:pt x="494653" y="461991"/>
                    </a:lnTo>
                    <a:lnTo>
                      <a:pt x="480504" y="465433"/>
                    </a:lnTo>
                    <a:lnTo>
                      <a:pt x="466984" y="470258"/>
                    </a:lnTo>
                    <a:lnTo>
                      <a:pt x="454674" y="475760"/>
                    </a:lnTo>
                    <a:lnTo>
                      <a:pt x="442992" y="481968"/>
                    </a:lnTo>
                    <a:lnTo>
                      <a:pt x="431940" y="488853"/>
                    </a:lnTo>
                    <a:lnTo>
                      <a:pt x="422096" y="496443"/>
                    </a:lnTo>
                    <a:lnTo>
                      <a:pt x="412882" y="504005"/>
                    </a:lnTo>
                    <a:lnTo>
                      <a:pt x="404876" y="512978"/>
                    </a:lnTo>
                    <a:lnTo>
                      <a:pt x="398103" y="522628"/>
                    </a:lnTo>
                    <a:lnTo>
                      <a:pt x="391961" y="532278"/>
                    </a:lnTo>
                    <a:lnTo>
                      <a:pt x="387656" y="543310"/>
                    </a:lnTo>
                    <a:lnTo>
                      <a:pt x="383980" y="554315"/>
                    </a:lnTo>
                    <a:lnTo>
                      <a:pt x="382117" y="566730"/>
                    </a:lnTo>
                    <a:lnTo>
                      <a:pt x="380908" y="579145"/>
                    </a:lnTo>
                    <a:lnTo>
                      <a:pt x="382117" y="580500"/>
                    </a:lnTo>
                    <a:lnTo>
                      <a:pt x="387051" y="583265"/>
                    </a:lnTo>
                    <a:lnTo>
                      <a:pt x="391356" y="585325"/>
                    </a:lnTo>
                    <a:lnTo>
                      <a:pt x="396895" y="588090"/>
                    </a:lnTo>
                    <a:lnTo>
                      <a:pt x="403642" y="590855"/>
                    </a:lnTo>
                    <a:lnTo>
                      <a:pt x="412882" y="592915"/>
                    </a:lnTo>
                    <a:lnTo>
                      <a:pt x="423934" y="595680"/>
                    </a:lnTo>
                    <a:lnTo>
                      <a:pt x="436849" y="598417"/>
                    </a:lnTo>
                    <a:lnTo>
                      <a:pt x="452231" y="600505"/>
                    </a:lnTo>
                    <a:lnTo>
                      <a:pt x="470660" y="603242"/>
                    </a:lnTo>
                    <a:lnTo>
                      <a:pt x="491581" y="604625"/>
                    </a:lnTo>
                    <a:lnTo>
                      <a:pt x="514944" y="606008"/>
                    </a:lnTo>
                    <a:lnTo>
                      <a:pt x="541983" y="606713"/>
                    </a:lnTo>
                    <a:lnTo>
                      <a:pt x="572748" y="607390"/>
                    </a:lnTo>
                    <a:lnTo>
                      <a:pt x="602858" y="606713"/>
                    </a:lnTo>
                    <a:lnTo>
                      <a:pt x="629922" y="606008"/>
                    </a:lnTo>
                    <a:lnTo>
                      <a:pt x="653890" y="604625"/>
                    </a:lnTo>
                    <a:lnTo>
                      <a:pt x="674811" y="603242"/>
                    </a:lnTo>
                    <a:lnTo>
                      <a:pt x="693265" y="600505"/>
                    </a:lnTo>
                    <a:lnTo>
                      <a:pt x="708622" y="598417"/>
                    </a:lnTo>
                    <a:lnTo>
                      <a:pt x="722141" y="595680"/>
                    </a:lnTo>
                    <a:lnTo>
                      <a:pt x="733219" y="592915"/>
                    </a:lnTo>
                    <a:lnTo>
                      <a:pt x="742433" y="590855"/>
                    </a:lnTo>
                    <a:lnTo>
                      <a:pt x="749809" y="588090"/>
                    </a:lnTo>
                    <a:lnTo>
                      <a:pt x="755348" y="585325"/>
                    </a:lnTo>
                    <a:lnTo>
                      <a:pt x="759653" y="583265"/>
                    </a:lnTo>
                    <a:lnTo>
                      <a:pt x="763958" y="580500"/>
                    </a:lnTo>
                    <a:lnTo>
                      <a:pt x="765796" y="579145"/>
                    </a:lnTo>
                    <a:lnTo>
                      <a:pt x="764588" y="566053"/>
                    </a:lnTo>
                    <a:lnTo>
                      <a:pt x="762725" y="553638"/>
                    </a:lnTo>
                    <a:lnTo>
                      <a:pt x="759653" y="541928"/>
                    </a:lnTo>
                    <a:lnTo>
                      <a:pt x="755348" y="530895"/>
                    </a:lnTo>
                    <a:lnTo>
                      <a:pt x="749205" y="520568"/>
                    </a:lnTo>
                    <a:lnTo>
                      <a:pt x="742433" y="510918"/>
                    </a:lnTo>
                    <a:lnTo>
                      <a:pt x="734452" y="502650"/>
                    </a:lnTo>
                    <a:lnTo>
                      <a:pt x="725238" y="494383"/>
                    </a:lnTo>
                    <a:lnTo>
                      <a:pt x="715394" y="486793"/>
                    </a:lnTo>
                    <a:lnTo>
                      <a:pt x="704317" y="480585"/>
                    </a:lnTo>
                    <a:lnTo>
                      <a:pt x="692031" y="474378"/>
                    </a:lnTo>
                    <a:lnTo>
                      <a:pt x="679116" y="469553"/>
                    </a:lnTo>
                    <a:lnTo>
                      <a:pt x="664967" y="464728"/>
                    </a:lnTo>
                    <a:lnTo>
                      <a:pt x="650214" y="461285"/>
                    </a:lnTo>
                    <a:lnTo>
                      <a:pt x="634227" y="457843"/>
                    </a:lnTo>
                    <a:lnTo>
                      <a:pt x="618241" y="455783"/>
                    </a:lnTo>
                    <a:lnTo>
                      <a:pt x="610235" y="455077"/>
                    </a:lnTo>
                    <a:lnTo>
                      <a:pt x="610235" y="424068"/>
                    </a:lnTo>
                    <a:lnTo>
                      <a:pt x="618241" y="417888"/>
                    </a:lnTo>
                    <a:lnTo>
                      <a:pt x="626221" y="410975"/>
                    </a:lnTo>
                    <a:lnTo>
                      <a:pt x="633623" y="403413"/>
                    </a:lnTo>
                    <a:lnTo>
                      <a:pt x="641000" y="395146"/>
                    </a:lnTo>
                    <a:lnTo>
                      <a:pt x="647143" y="385496"/>
                    </a:lnTo>
                    <a:lnTo>
                      <a:pt x="652681" y="375140"/>
                    </a:lnTo>
                    <a:lnTo>
                      <a:pt x="658195" y="364813"/>
                    </a:lnTo>
                    <a:lnTo>
                      <a:pt x="662500" y="353103"/>
                    </a:lnTo>
                    <a:lnTo>
                      <a:pt x="664363" y="353780"/>
                    </a:lnTo>
                    <a:lnTo>
                      <a:pt x="668038" y="353780"/>
                    </a:lnTo>
                    <a:lnTo>
                      <a:pt x="671110" y="351720"/>
                    </a:lnTo>
                    <a:lnTo>
                      <a:pt x="674181" y="348955"/>
                    </a:lnTo>
                    <a:lnTo>
                      <a:pt x="676649" y="344130"/>
                    </a:lnTo>
                    <a:lnTo>
                      <a:pt x="679116" y="339305"/>
                    </a:lnTo>
                    <a:lnTo>
                      <a:pt x="681583" y="333126"/>
                    </a:lnTo>
                    <a:lnTo>
                      <a:pt x="682791" y="326213"/>
                    </a:lnTo>
                    <a:lnTo>
                      <a:pt x="684025" y="318651"/>
                    </a:lnTo>
                    <a:lnTo>
                      <a:pt x="684654" y="311738"/>
                    </a:lnTo>
                    <a:lnTo>
                      <a:pt x="684025" y="304853"/>
                    </a:lnTo>
                    <a:lnTo>
                      <a:pt x="683421" y="299351"/>
                    </a:lnTo>
                    <a:lnTo>
                      <a:pt x="682187" y="293820"/>
                    </a:lnTo>
                    <a:lnTo>
                      <a:pt x="680954" y="288995"/>
                    </a:lnTo>
                    <a:lnTo>
                      <a:pt x="679116" y="284876"/>
                    </a:lnTo>
                    <a:lnTo>
                      <a:pt x="676649" y="282110"/>
                    </a:lnTo>
                    <a:lnTo>
                      <a:pt x="673577" y="280050"/>
                    </a:lnTo>
                    <a:lnTo>
                      <a:pt x="675415" y="269723"/>
                    </a:lnTo>
                    <a:lnTo>
                      <a:pt x="676044" y="260073"/>
                    </a:lnTo>
                    <a:lnTo>
                      <a:pt x="676044" y="251100"/>
                    </a:lnTo>
                    <a:lnTo>
                      <a:pt x="676044" y="242833"/>
                    </a:lnTo>
                    <a:lnTo>
                      <a:pt x="675415" y="234565"/>
                    </a:lnTo>
                    <a:lnTo>
                      <a:pt x="674181" y="226975"/>
                    </a:lnTo>
                    <a:lnTo>
                      <a:pt x="672343" y="220090"/>
                    </a:lnTo>
                    <a:lnTo>
                      <a:pt x="670506" y="213206"/>
                    </a:lnTo>
                    <a:lnTo>
                      <a:pt x="668038" y="206998"/>
                    </a:lnTo>
                    <a:lnTo>
                      <a:pt x="665596" y="200790"/>
                    </a:lnTo>
                    <a:lnTo>
                      <a:pt x="662500" y="195288"/>
                    </a:lnTo>
                    <a:lnTo>
                      <a:pt x="658824" y="190463"/>
                    </a:lnTo>
                    <a:lnTo>
                      <a:pt x="655123" y="185638"/>
                    </a:lnTo>
                    <a:lnTo>
                      <a:pt x="651448" y="181490"/>
                    </a:lnTo>
                    <a:lnTo>
                      <a:pt x="643442" y="173928"/>
                    </a:lnTo>
                    <a:lnTo>
                      <a:pt x="634227" y="168398"/>
                    </a:lnTo>
                    <a:lnTo>
                      <a:pt x="625013" y="162896"/>
                    </a:lnTo>
                    <a:lnTo>
                      <a:pt x="615773" y="159453"/>
                    </a:lnTo>
                    <a:lnTo>
                      <a:pt x="606559" y="156688"/>
                    </a:lnTo>
                    <a:lnTo>
                      <a:pt x="597345" y="154628"/>
                    </a:lnTo>
                    <a:lnTo>
                      <a:pt x="588735" y="153246"/>
                    </a:lnTo>
                    <a:lnTo>
                      <a:pt x="580729" y="152568"/>
                    </a:lnTo>
                    <a:close/>
                    <a:moveTo>
                      <a:pt x="569835" y="0"/>
                    </a:moveTo>
                    <a:cubicBezTo>
                      <a:pt x="884546" y="0"/>
                      <a:pt x="1139670" y="252455"/>
                      <a:pt x="1139670" y="563874"/>
                    </a:cubicBezTo>
                    <a:cubicBezTo>
                      <a:pt x="1139670" y="875293"/>
                      <a:pt x="884546" y="1127748"/>
                      <a:pt x="569835" y="1127748"/>
                    </a:cubicBezTo>
                    <a:cubicBezTo>
                      <a:pt x="255124" y="1127748"/>
                      <a:pt x="0" y="875293"/>
                      <a:pt x="0" y="563874"/>
                    </a:cubicBezTo>
                    <a:cubicBezTo>
                      <a:pt x="0" y="252455"/>
                      <a:pt x="255124" y="0"/>
                      <a:pt x="569835" y="0"/>
                    </a:cubicBezTo>
                    <a:close/>
                  </a:path>
                </a:pathLst>
              </a:custGeom>
              <a:solidFill>
                <a:srgbClr val="FE6567"/>
              </a:solidFill>
              <a:ln>
                <a:solidFill>
                  <a:sysClr val="window" lastClr="FFFFFF"/>
                </a:solidFill>
              </a:ln>
            </p:spPr>
            <p:txBody>
              <a:bodyPr wrap="square" lIns="121900" tIns="121900" rIns="121900" bIns="121900" anchor="ctr" anchorCtr="0">
                <a:no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sz="1100" kern="0" dirty="0">
                  <a:solidFill>
                    <a:srgbClr val="7030A0"/>
                  </a:solidFill>
                  <a:latin typeface="Gill Sans MT" panose="020B0502020104020203" pitchFamily="34" charset="0"/>
                </a:endParaRPr>
              </a:p>
            </p:txBody>
          </p:sp>
          <p:sp>
            <p:nvSpPr>
              <p:cNvPr id="20" name="Tekstfelt 40">
                <a:extLst>
                  <a:ext uri="{FF2B5EF4-FFF2-40B4-BE49-F238E27FC236}">
                    <a16:creationId xmlns:a16="http://schemas.microsoft.com/office/drawing/2014/main" id="{F82368C6-120D-412E-AFE5-5F872A0B1135}"/>
                  </a:ext>
                </a:extLst>
              </p:cNvPr>
              <p:cNvSpPr txBox="1"/>
              <p:nvPr/>
            </p:nvSpPr>
            <p:spPr>
              <a:xfrm>
                <a:off x="2564602" y="2203728"/>
                <a:ext cx="767795" cy="248614"/>
              </a:xfrm>
              <a:prstGeom prst="rect">
                <a:avLst/>
              </a:prstGeom>
              <a:noFill/>
            </p:spPr>
            <p:txBody>
              <a:bodyPr wrap="non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da-DK" kern="0" dirty="0">
                    <a:latin typeface="Gill Sans MT" panose="020B0502020104020203" pitchFamily="34" charset="0"/>
                  </a:rPr>
                  <a:t>Aktiviteter</a:t>
                </a:r>
                <a:endParaRPr lang="en-US" kern="0" dirty="0">
                  <a:latin typeface="Gill Sans MT" panose="020B0502020104020203" pitchFamily="34" charset="0"/>
                </a:endParaRPr>
              </a:p>
            </p:txBody>
          </p:sp>
        </p:grpSp>
        <p:grpSp>
          <p:nvGrpSpPr>
            <p:cNvPr id="13" name="Gruppe 12">
              <a:extLst>
                <a:ext uri="{FF2B5EF4-FFF2-40B4-BE49-F238E27FC236}">
                  <a16:creationId xmlns:a16="http://schemas.microsoft.com/office/drawing/2014/main" id="{DD911254-4674-4D18-8CB7-1EB62D4F8998}"/>
                </a:ext>
              </a:extLst>
            </p:cNvPr>
            <p:cNvGrpSpPr/>
            <p:nvPr/>
          </p:nvGrpSpPr>
          <p:grpSpPr>
            <a:xfrm>
              <a:off x="3762527" y="1410209"/>
              <a:ext cx="1008000" cy="1080000"/>
              <a:chOff x="3762528" y="1450468"/>
              <a:chExt cx="1050195" cy="1094255"/>
            </a:xfrm>
          </p:grpSpPr>
          <p:sp>
            <p:nvSpPr>
              <p:cNvPr id="17" name="Kombinationstegning: figur 37">
                <a:extLst>
                  <a:ext uri="{FF2B5EF4-FFF2-40B4-BE49-F238E27FC236}">
                    <a16:creationId xmlns:a16="http://schemas.microsoft.com/office/drawing/2014/main" id="{EF98DB74-7919-4ECB-A761-15134166B901}"/>
                  </a:ext>
                </a:extLst>
              </p:cNvPr>
              <p:cNvSpPr/>
              <p:nvPr/>
            </p:nvSpPr>
            <p:spPr>
              <a:xfrm>
                <a:off x="3762528" y="1450468"/>
                <a:ext cx="1050195" cy="1094255"/>
              </a:xfrm>
              <a:custGeom>
                <a:avLst/>
                <a:gdLst>
                  <a:gd name="connsiteX0" fmla="*/ 463369 w 1139670"/>
                  <a:gd name="connsiteY0" fmla="*/ 512384 h 1127748"/>
                  <a:gd name="connsiteX1" fmla="*/ 467713 w 1139670"/>
                  <a:gd name="connsiteY1" fmla="*/ 512384 h 1127748"/>
                  <a:gd name="connsiteX2" fmla="*/ 529770 w 1139670"/>
                  <a:gd name="connsiteY2" fmla="*/ 576480 h 1127748"/>
                  <a:gd name="connsiteX3" fmla="*/ 529769 w 1139670"/>
                  <a:gd name="connsiteY3" fmla="*/ 636015 h 1127748"/>
                  <a:gd name="connsiteX4" fmla="*/ 525353 w 1139670"/>
                  <a:gd name="connsiteY4" fmla="*/ 640576 h 1127748"/>
                  <a:gd name="connsiteX5" fmla="*/ 405729 w 1139670"/>
                  <a:gd name="connsiteY5" fmla="*/ 640576 h 1127748"/>
                  <a:gd name="connsiteX6" fmla="*/ 401312 w 1139670"/>
                  <a:gd name="connsiteY6" fmla="*/ 636015 h 1127748"/>
                  <a:gd name="connsiteX7" fmla="*/ 401312 w 1139670"/>
                  <a:gd name="connsiteY7" fmla="*/ 576480 h 1127748"/>
                  <a:gd name="connsiteX8" fmla="*/ 463369 w 1139670"/>
                  <a:gd name="connsiteY8" fmla="*/ 512384 h 1127748"/>
                  <a:gd name="connsiteX9" fmla="*/ 569814 w 1139670"/>
                  <a:gd name="connsiteY9" fmla="*/ 152540 h 1127748"/>
                  <a:gd name="connsiteX10" fmla="*/ 188235 w 1139670"/>
                  <a:gd name="connsiteY10" fmla="*/ 573558 h 1127748"/>
                  <a:gd name="connsiteX11" fmla="*/ 307637 w 1139670"/>
                  <a:gd name="connsiteY11" fmla="*/ 573558 h 1127748"/>
                  <a:gd name="connsiteX12" fmla="*/ 307637 w 1139670"/>
                  <a:gd name="connsiteY12" fmla="*/ 878649 h 1127748"/>
                  <a:gd name="connsiteX13" fmla="*/ 308673 w 1139670"/>
                  <a:gd name="connsiteY13" fmla="*/ 886770 h 1127748"/>
                  <a:gd name="connsiteX14" fmla="*/ 310704 w 1139670"/>
                  <a:gd name="connsiteY14" fmla="*/ 893703 h 1127748"/>
                  <a:gd name="connsiteX15" fmla="*/ 313729 w 1139670"/>
                  <a:gd name="connsiteY15" fmla="*/ 899497 h 1127748"/>
                  <a:gd name="connsiteX16" fmla="*/ 316754 w 1139670"/>
                  <a:gd name="connsiteY16" fmla="*/ 905292 h 1127748"/>
                  <a:gd name="connsiteX17" fmla="*/ 321811 w 1139670"/>
                  <a:gd name="connsiteY17" fmla="*/ 909946 h 1127748"/>
                  <a:gd name="connsiteX18" fmla="*/ 327903 w 1139670"/>
                  <a:gd name="connsiteY18" fmla="*/ 913413 h 1127748"/>
                  <a:gd name="connsiteX19" fmla="*/ 333954 w 1139670"/>
                  <a:gd name="connsiteY19" fmla="*/ 915740 h 1127748"/>
                  <a:gd name="connsiteX20" fmla="*/ 495919 w 1139670"/>
                  <a:gd name="connsiteY20" fmla="*/ 915740 h 1127748"/>
                  <a:gd name="connsiteX21" fmla="*/ 495919 w 1139670"/>
                  <a:gd name="connsiteY21" fmla="*/ 791643 h 1127748"/>
                  <a:gd name="connsiteX22" fmla="*/ 496955 w 1139670"/>
                  <a:gd name="connsiteY22" fmla="*/ 777728 h 1127748"/>
                  <a:gd name="connsiteX23" fmla="*/ 500975 w 1139670"/>
                  <a:gd name="connsiteY23" fmla="*/ 764952 h 1127748"/>
                  <a:gd name="connsiteX24" fmla="*/ 506032 w 1139670"/>
                  <a:gd name="connsiteY24" fmla="*/ 753364 h 1127748"/>
                  <a:gd name="connsiteX25" fmla="*/ 513118 w 1139670"/>
                  <a:gd name="connsiteY25" fmla="*/ 744103 h 1127748"/>
                  <a:gd name="connsiteX26" fmla="*/ 522236 w 1139670"/>
                  <a:gd name="connsiteY26" fmla="*/ 735982 h 1127748"/>
                  <a:gd name="connsiteX27" fmla="*/ 531354 w 1139670"/>
                  <a:gd name="connsiteY27" fmla="*/ 730188 h 1127748"/>
                  <a:gd name="connsiteX28" fmla="*/ 542502 w 1139670"/>
                  <a:gd name="connsiteY28" fmla="*/ 725534 h 1127748"/>
                  <a:gd name="connsiteX29" fmla="*/ 554646 w 1139670"/>
                  <a:gd name="connsiteY29" fmla="*/ 724346 h 1127748"/>
                  <a:gd name="connsiteX30" fmla="*/ 584983 w 1139670"/>
                  <a:gd name="connsiteY30" fmla="*/ 724346 h 1127748"/>
                  <a:gd name="connsiteX31" fmla="*/ 597126 w 1139670"/>
                  <a:gd name="connsiteY31" fmla="*/ 725534 h 1127748"/>
                  <a:gd name="connsiteX32" fmla="*/ 608275 w 1139670"/>
                  <a:gd name="connsiteY32" fmla="*/ 730188 h 1127748"/>
                  <a:gd name="connsiteX33" fmla="*/ 617393 w 1139670"/>
                  <a:gd name="connsiteY33" fmla="*/ 735982 h 1127748"/>
                  <a:gd name="connsiteX34" fmla="*/ 626510 w 1139670"/>
                  <a:gd name="connsiteY34" fmla="*/ 744103 h 1127748"/>
                  <a:gd name="connsiteX35" fmla="*/ 633598 w 1139670"/>
                  <a:gd name="connsiteY35" fmla="*/ 753364 h 1127748"/>
                  <a:gd name="connsiteX36" fmla="*/ 638654 w 1139670"/>
                  <a:gd name="connsiteY36" fmla="*/ 764952 h 1127748"/>
                  <a:gd name="connsiteX37" fmla="*/ 642715 w 1139670"/>
                  <a:gd name="connsiteY37" fmla="*/ 777728 h 1127748"/>
                  <a:gd name="connsiteX38" fmla="*/ 643710 w 1139670"/>
                  <a:gd name="connsiteY38" fmla="*/ 791643 h 1127748"/>
                  <a:gd name="connsiteX39" fmla="*/ 643710 w 1139670"/>
                  <a:gd name="connsiteY39" fmla="*/ 915740 h 1127748"/>
                  <a:gd name="connsiteX40" fmla="*/ 805675 w 1139670"/>
                  <a:gd name="connsiteY40" fmla="*/ 915740 h 1127748"/>
                  <a:gd name="connsiteX41" fmla="*/ 811726 w 1139670"/>
                  <a:gd name="connsiteY41" fmla="*/ 913413 h 1127748"/>
                  <a:gd name="connsiteX42" fmla="*/ 817819 w 1139670"/>
                  <a:gd name="connsiteY42" fmla="*/ 909946 h 1127748"/>
                  <a:gd name="connsiteX43" fmla="*/ 822874 w 1139670"/>
                  <a:gd name="connsiteY43" fmla="*/ 905292 h 1127748"/>
                  <a:gd name="connsiteX44" fmla="*/ 825900 w 1139670"/>
                  <a:gd name="connsiteY44" fmla="*/ 899497 h 1127748"/>
                  <a:gd name="connsiteX45" fmla="*/ 828926 w 1139670"/>
                  <a:gd name="connsiteY45" fmla="*/ 893703 h 1127748"/>
                  <a:gd name="connsiteX46" fmla="*/ 830956 w 1139670"/>
                  <a:gd name="connsiteY46" fmla="*/ 886770 h 1127748"/>
                  <a:gd name="connsiteX47" fmla="*/ 831993 w 1139670"/>
                  <a:gd name="connsiteY47" fmla="*/ 878649 h 1127748"/>
                  <a:gd name="connsiteX48" fmla="*/ 831993 w 1139670"/>
                  <a:gd name="connsiteY48" fmla="*/ 573558 h 1127748"/>
                  <a:gd name="connsiteX49" fmla="*/ 951435 w 1139670"/>
                  <a:gd name="connsiteY49" fmla="*/ 573558 h 1127748"/>
                  <a:gd name="connsiteX50" fmla="*/ 569835 w 1139670"/>
                  <a:gd name="connsiteY50" fmla="*/ 0 h 1127748"/>
                  <a:gd name="connsiteX51" fmla="*/ 1139670 w 1139670"/>
                  <a:gd name="connsiteY51" fmla="*/ 563874 h 1127748"/>
                  <a:gd name="connsiteX52" fmla="*/ 569835 w 1139670"/>
                  <a:gd name="connsiteY52" fmla="*/ 1127748 h 1127748"/>
                  <a:gd name="connsiteX53" fmla="*/ 0 w 1139670"/>
                  <a:gd name="connsiteY53" fmla="*/ 563874 h 1127748"/>
                  <a:gd name="connsiteX54" fmla="*/ 569835 w 1139670"/>
                  <a:gd name="connsiteY54" fmla="*/ 0 h 112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9670" h="1127748">
                    <a:moveTo>
                      <a:pt x="463369" y="512384"/>
                    </a:moveTo>
                    <a:lnTo>
                      <a:pt x="467713" y="512384"/>
                    </a:lnTo>
                    <a:cubicBezTo>
                      <a:pt x="501986" y="512384"/>
                      <a:pt x="529770" y="541081"/>
                      <a:pt x="529770" y="576480"/>
                    </a:cubicBezTo>
                    <a:cubicBezTo>
                      <a:pt x="529770" y="596325"/>
                      <a:pt x="529769" y="616170"/>
                      <a:pt x="529769" y="636015"/>
                    </a:cubicBezTo>
                    <a:cubicBezTo>
                      <a:pt x="529769" y="638534"/>
                      <a:pt x="527792" y="640576"/>
                      <a:pt x="525353" y="640576"/>
                    </a:cubicBezTo>
                    <a:lnTo>
                      <a:pt x="405729" y="640576"/>
                    </a:lnTo>
                    <a:cubicBezTo>
                      <a:pt x="403289" y="640576"/>
                      <a:pt x="401312" y="638534"/>
                      <a:pt x="401312" y="636015"/>
                    </a:cubicBezTo>
                    <a:lnTo>
                      <a:pt x="401312" y="576480"/>
                    </a:lnTo>
                    <a:cubicBezTo>
                      <a:pt x="401312" y="541081"/>
                      <a:pt x="429096" y="512384"/>
                      <a:pt x="463369" y="512384"/>
                    </a:cubicBezTo>
                    <a:close/>
                    <a:moveTo>
                      <a:pt x="569814" y="152540"/>
                    </a:moveTo>
                    <a:lnTo>
                      <a:pt x="188235" y="573558"/>
                    </a:lnTo>
                    <a:lnTo>
                      <a:pt x="307637" y="573558"/>
                    </a:lnTo>
                    <a:lnTo>
                      <a:pt x="307637" y="878649"/>
                    </a:lnTo>
                    <a:lnTo>
                      <a:pt x="308673" y="886770"/>
                    </a:lnTo>
                    <a:lnTo>
                      <a:pt x="310704" y="893703"/>
                    </a:lnTo>
                    <a:lnTo>
                      <a:pt x="313729" y="899497"/>
                    </a:lnTo>
                    <a:lnTo>
                      <a:pt x="316754" y="905292"/>
                    </a:lnTo>
                    <a:lnTo>
                      <a:pt x="321811" y="909946"/>
                    </a:lnTo>
                    <a:lnTo>
                      <a:pt x="327903" y="913413"/>
                    </a:lnTo>
                    <a:lnTo>
                      <a:pt x="333954" y="915740"/>
                    </a:lnTo>
                    <a:lnTo>
                      <a:pt x="495919" y="915740"/>
                    </a:lnTo>
                    <a:lnTo>
                      <a:pt x="495919" y="791643"/>
                    </a:lnTo>
                    <a:lnTo>
                      <a:pt x="496955" y="777728"/>
                    </a:lnTo>
                    <a:lnTo>
                      <a:pt x="500975" y="764952"/>
                    </a:lnTo>
                    <a:lnTo>
                      <a:pt x="506032" y="753364"/>
                    </a:lnTo>
                    <a:lnTo>
                      <a:pt x="513118" y="744103"/>
                    </a:lnTo>
                    <a:lnTo>
                      <a:pt x="522236" y="735982"/>
                    </a:lnTo>
                    <a:lnTo>
                      <a:pt x="531354" y="730188"/>
                    </a:lnTo>
                    <a:lnTo>
                      <a:pt x="542502" y="725534"/>
                    </a:lnTo>
                    <a:lnTo>
                      <a:pt x="554646" y="724346"/>
                    </a:lnTo>
                    <a:lnTo>
                      <a:pt x="584983" y="724346"/>
                    </a:lnTo>
                    <a:lnTo>
                      <a:pt x="597126" y="725534"/>
                    </a:lnTo>
                    <a:lnTo>
                      <a:pt x="608275" y="730188"/>
                    </a:lnTo>
                    <a:lnTo>
                      <a:pt x="617393" y="735982"/>
                    </a:lnTo>
                    <a:lnTo>
                      <a:pt x="626510" y="744103"/>
                    </a:lnTo>
                    <a:lnTo>
                      <a:pt x="633598" y="753364"/>
                    </a:lnTo>
                    <a:lnTo>
                      <a:pt x="638654" y="764952"/>
                    </a:lnTo>
                    <a:lnTo>
                      <a:pt x="642715" y="777728"/>
                    </a:lnTo>
                    <a:lnTo>
                      <a:pt x="643710" y="791643"/>
                    </a:lnTo>
                    <a:lnTo>
                      <a:pt x="643710" y="915740"/>
                    </a:lnTo>
                    <a:lnTo>
                      <a:pt x="805675" y="915740"/>
                    </a:lnTo>
                    <a:lnTo>
                      <a:pt x="811726" y="913413"/>
                    </a:lnTo>
                    <a:lnTo>
                      <a:pt x="817819" y="909946"/>
                    </a:lnTo>
                    <a:lnTo>
                      <a:pt x="822874" y="905292"/>
                    </a:lnTo>
                    <a:lnTo>
                      <a:pt x="825900" y="899497"/>
                    </a:lnTo>
                    <a:lnTo>
                      <a:pt x="828926" y="893703"/>
                    </a:lnTo>
                    <a:lnTo>
                      <a:pt x="830956" y="886770"/>
                    </a:lnTo>
                    <a:lnTo>
                      <a:pt x="831993" y="878649"/>
                    </a:lnTo>
                    <a:lnTo>
                      <a:pt x="831993" y="573558"/>
                    </a:lnTo>
                    <a:lnTo>
                      <a:pt x="951435" y="573558"/>
                    </a:lnTo>
                    <a:close/>
                    <a:moveTo>
                      <a:pt x="569835" y="0"/>
                    </a:moveTo>
                    <a:cubicBezTo>
                      <a:pt x="884546" y="0"/>
                      <a:pt x="1139670" y="252455"/>
                      <a:pt x="1139670" y="563874"/>
                    </a:cubicBezTo>
                    <a:cubicBezTo>
                      <a:pt x="1139670" y="875293"/>
                      <a:pt x="884546" y="1127748"/>
                      <a:pt x="569835" y="1127748"/>
                    </a:cubicBezTo>
                    <a:cubicBezTo>
                      <a:pt x="255124" y="1127748"/>
                      <a:pt x="0" y="875293"/>
                      <a:pt x="0" y="563874"/>
                    </a:cubicBezTo>
                    <a:cubicBezTo>
                      <a:pt x="0" y="252455"/>
                      <a:pt x="255124" y="0"/>
                      <a:pt x="569835" y="0"/>
                    </a:cubicBezTo>
                    <a:close/>
                  </a:path>
                </a:pathLst>
              </a:custGeom>
              <a:solidFill>
                <a:srgbClr val="948B89"/>
              </a:solidFill>
              <a:ln w="12700" cap="flat" cmpd="sng" algn="ctr">
                <a:noFill/>
                <a:prstDash val="solid"/>
                <a:miter lim="800000"/>
              </a:ln>
              <a:effectLst/>
            </p:spPr>
            <p:txBody>
              <a:bodyPr rtlCol="0" anchor="ct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000" kern="0" dirty="0">
                  <a:solidFill>
                    <a:srgbClr val="46B688"/>
                  </a:solidFill>
                  <a:latin typeface="Gill Sans MT" panose="020B0502020104020203" pitchFamily="34" charset="0"/>
                </a:endParaRPr>
              </a:p>
            </p:txBody>
          </p:sp>
          <p:sp>
            <p:nvSpPr>
              <p:cNvPr id="18" name="Tekstfelt 38">
                <a:extLst>
                  <a:ext uri="{FF2B5EF4-FFF2-40B4-BE49-F238E27FC236}">
                    <a16:creationId xmlns:a16="http://schemas.microsoft.com/office/drawing/2014/main" id="{01B6CEFD-7309-4377-8BD7-301085C4C091}"/>
                  </a:ext>
                </a:extLst>
              </p:cNvPr>
              <p:cNvSpPr txBox="1"/>
              <p:nvPr/>
            </p:nvSpPr>
            <p:spPr>
              <a:xfrm>
                <a:off x="3870195" y="2095427"/>
                <a:ext cx="825153" cy="435147"/>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da-DK" kern="0" dirty="0">
                    <a:latin typeface="Gill Sans MT" panose="020B0502020104020203" pitchFamily="34" charset="0"/>
                  </a:rPr>
                  <a:t>Fysisk Ramme</a:t>
                </a:r>
                <a:endParaRPr lang="en-US" kern="0" dirty="0">
                  <a:latin typeface="Gill Sans MT" panose="020B0502020104020203" pitchFamily="34" charset="0"/>
                </a:endParaRPr>
              </a:p>
            </p:txBody>
          </p:sp>
        </p:grpSp>
        <p:sp>
          <p:nvSpPr>
            <p:cNvPr id="15" name="Plustegn 35">
              <a:extLst>
                <a:ext uri="{FF2B5EF4-FFF2-40B4-BE49-F238E27FC236}">
                  <a16:creationId xmlns:a16="http://schemas.microsoft.com/office/drawing/2014/main" id="{F59C3C8B-7206-4C90-84C5-A602DF166D9C}"/>
                </a:ext>
              </a:extLst>
            </p:cNvPr>
            <p:cNvSpPr/>
            <p:nvPr/>
          </p:nvSpPr>
          <p:spPr>
            <a:xfrm>
              <a:off x="2112573" y="1797502"/>
              <a:ext cx="284359" cy="305414"/>
            </a:xfrm>
            <a:prstGeom prst="mathPlus">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000" kern="0">
                <a:solidFill>
                  <a:prstClr val="white"/>
                </a:solidFill>
                <a:latin typeface="Gill Sans MT" panose="020B0502020104020203" pitchFamily="34" charset="0"/>
              </a:endParaRPr>
            </a:p>
          </p:txBody>
        </p:sp>
        <p:sp>
          <p:nvSpPr>
            <p:cNvPr id="16" name="Plustegn 36">
              <a:extLst>
                <a:ext uri="{FF2B5EF4-FFF2-40B4-BE49-F238E27FC236}">
                  <a16:creationId xmlns:a16="http://schemas.microsoft.com/office/drawing/2014/main" id="{3C3A396C-2472-4633-A5DE-5664CEA5C2B9}"/>
                </a:ext>
              </a:extLst>
            </p:cNvPr>
            <p:cNvSpPr/>
            <p:nvPr/>
          </p:nvSpPr>
          <p:spPr>
            <a:xfrm>
              <a:off x="3473597" y="1797502"/>
              <a:ext cx="284359" cy="305414"/>
            </a:xfrm>
            <a:prstGeom prst="mathPlus">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000" kern="0" dirty="0">
                <a:solidFill>
                  <a:prstClr val="white"/>
                </a:solidFill>
                <a:latin typeface="Gill Sans MT" panose="020B0502020104020203" pitchFamily="34" charset="0"/>
              </a:endParaRPr>
            </a:p>
          </p:txBody>
        </p:sp>
      </p:grpSp>
    </p:spTree>
    <p:extLst>
      <p:ext uri="{BB962C8B-B14F-4D97-AF65-F5344CB8AC3E}">
        <p14:creationId xmlns:p14="http://schemas.microsoft.com/office/powerpoint/2010/main" val="323398803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149</a:t>
            </a:fld>
            <a:endParaRPr lang="da-DK" dirty="0"/>
          </a:p>
        </p:txBody>
      </p:sp>
      <p:sp>
        <p:nvSpPr>
          <p:cNvPr id="6" name="Titel 5"/>
          <p:cNvSpPr>
            <a:spLocks noGrp="1"/>
          </p:cNvSpPr>
          <p:nvPr>
            <p:ph type="title"/>
          </p:nvPr>
        </p:nvSpPr>
        <p:spPr/>
        <p:txBody>
          <a:bodyPr/>
          <a:lstStyle/>
          <a:p>
            <a:r>
              <a:rPr lang="da-DK" dirty="0" smtClean="0"/>
              <a:t>Eksempler på sociale indsatser </a:t>
            </a:r>
            <a:endParaRPr lang="da-DK" dirty="0"/>
          </a:p>
        </p:txBody>
      </p:sp>
      <p:sp>
        <p:nvSpPr>
          <p:cNvPr id="7" name="Plustegn 35">
            <a:extLst>
              <a:ext uri="{FF2B5EF4-FFF2-40B4-BE49-F238E27FC236}">
                <a16:creationId xmlns:a16="http://schemas.microsoft.com/office/drawing/2014/main" id="{F59C3C8B-7206-4C90-84C5-A602DF166D9C}"/>
              </a:ext>
            </a:extLst>
          </p:cNvPr>
          <p:cNvSpPr/>
          <p:nvPr/>
        </p:nvSpPr>
        <p:spPr>
          <a:xfrm>
            <a:off x="3899420" y="1868271"/>
            <a:ext cx="523852" cy="485858"/>
          </a:xfrm>
          <a:prstGeom prst="mathPlus">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000" kern="0">
              <a:solidFill>
                <a:prstClr val="white"/>
              </a:solidFill>
              <a:latin typeface="Gill Sans MT" panose="020B0502020104020203" pitchFamily="34" charset="0"/>
            </a:endParaRPr>
          </a:p>
        </p:txBody>
      </p:sp>
      <p:sp>
        <p:nvSpPr>
          <p:cNvPr id="8" name="Plustegn 35">
            <a:extLst>
              <a:ext uri="{FF2B5EF4-FFF2-40B4-BE49-F238E27FC236}">
                <a16:creationId xmlns:a16="http://schemas.microsoft.com/office/drawing/2014/main" id="{F59C3C8B-7206-4C90-84C5-A602DF166D9C}"/>
              </a:ext>
            </a:extLst>
          </p:cNvPr>
          <p:cNvSpPr/>
          <p:nvPr/>
        </p:nvSpPr>
        <p:spPr>
          <a:xfrm>
            <a:off x="7430850" y="3178958"/>
            <a:ext cx="523852" cy="485858"/>
          </a:xfrm>
          <a:prstGeom prst="mathPlus">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000" kern="0">
              <a:solidFill>
                <a:prstClr val="white"/>
              </a:solidFill>
              <a:latin typeface="Gill Sans MT" panose="020B0502020104020203" pitchFamily="34" charset="0"/>
            </a:endParaRPr>
          </a:p>
        </p:txBody>
      </p:sp>
      <p:sp>
        <p:nvSpPr>
          <p:cNvPr id="9" name="Plustegn 35">
            <a:extLst>
              <a:ext uri="{FF2B5EF4-FFF2-40B4-BE49-F238E27FC236}">
                <a16:creationId xmlns:a16="http://schemas.microsoft.com/office/drawing/2014/main" id="{F59C3C8B-7206-4C90-84C5-A602DF166D9C}"/>
              </a:ext>
            </a:extLst>
          </p:cNvPr>
          <p:cNvSpPr/>
          <p:nvPr/>
        </p:nvSpPr>
        <p:spPr>
          <a:xfrm>
            <a:off x="3916758" y="3178958"/>
            <a:ext cx="523852" cy="485858"/>
          </a:xfrm>
          <a:prstGeom prst="mathPlus">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000" kern="0">
              <a:solidFill>
                <a:prstClr val="white"/>
              </a:solidFill>
              <a:latin typeface="Gill Sans MT" panose="020B0502020104020203" pitchFamily="34" charset="0"/>
            </a:endParaRPr>
          </a:p>
        </p:txBody>
      </p:sp>
      <p:sp>
        <p:nvSpPr>
          <p:cNvPr id="10" name="Plustegn 35">
            <a:extLst>
              <a:ext uri="{FF2B5EF4-FFF2-40B4-BE49-F238E27FC236}">
                <a16:creationId xmlns:a16="http://schemas.microsoft.com/office/drawing/2014/main" id="{F59C3C8B-7206-4C90-84C5-A602DF166D9C}"/>
              </a:ext>
            </a:extLst>
          </p:cNvPr>
          <p:cNvSpPr/>
          <p:nvPr/>
        </p:nvSpPr>
        <p:spPr>
          <a:xfrm>
            <a:off x="3927693" y="4599165"/>
            <a:ext cx="523852" cy="485858"/>
          </a:xfrm>
          <a:prstGeom prst="mathPlus">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000" kern="0">
              <a:solidFill>
                <a:prstClr val="white"/>
              </a:solidFill>
              <a:latin typeface="Gill Sans MT" panose="020B0502020104020203" pitchFamily="34" charset="0"/>
            </a:endParaRPr>
          </a:p>
        </p:txBody>
      </p:sp>
      <p:sp>
        <p:nvSpPr>
          <p:cNvPr id="11" name="Plustegn 35">
            <a:extLst>
              <a:ext uri="{FF2B5EF4-FFF2-40B4-BE49-F238E27FC236}">
                <a16:creationId xmlns:a16="http://schemas.microsoft.com/office/drawing/2014/main" id="{F59C3C8B-7206-4C90-84C5-A602DF166D9C}"/>
              </a:ext>
            </a:extLst>
          </p:cNvPr>
          <p:cNvSpPr/>
          <p:nvPr/>
        </p:nvSpPr>
        <p:spPr>
          <a:xfrm>
            <a:off x="7404616" y="1868271"/>
            <a:ext cx="523852" cy="485858"/>
          </a:xfrm>
          <a:prstGeom prst="mathPlus">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000" kern="0">
              <a:solidFill>
                <a:prstClr val="white"/>
              </a:solidFill>
              <a:latin typeface="Gill Sans MT" panose="020B0502020104020203" pitchFamily="34" charset="0"/>
            </a:endParaRPr>
          </a:p>
        </p:txBody>
      </p:sp>
      <p:sp>
        <p:nvSpPr>
          <p:cNvPr id="12" name="Tekstfelt 11"/>
          <p:cNvSpPr txBox="1"/>
          <p:nvPr/>
        </p:nvSpPr>
        <p:spPr>
          <a:xfrm>
            <a:off x="4543210" y="1876265"/>
            <a:ext cx="2808312" cy="969496"/>
          </a:xfrm>
          <a:prstGeom prst="rect">
            <a:avLst/>
          </a:prstGeom>
          <a:solidFill>
            <a:srgbClr val="F5D8C3"/>
          </a:solidFill>
        </p:spPr>
        <p:txBody>
          <a:bodyPr wrap="square" lIns="0" tIns="0" rIns="0" bIns="0" rtlCol="0">
            <a:spAutoFit/>
          </a:bodyPr>
          <a:lstStyle/>
          <a:p>
            <a:r>
              <a:rPr lang="da-DK" b="1" dirty="0" smtClean="0"/>
              <a:t>Socialpædagogisk støtte </a:t>
            </a:r>
          </a:p>
          <a:p>
            <a:pPr marL="285750" indent="-285750">
              <a:lnSpc>
                <a:spcPct val="150000"/>
              </a:lnSpc>
              <a:buFont typeface="Wingdings" panose="05000000000000000000" pitchFamily="2" charset="2"/>
              <a:buChar char="q"/>
            </a:pPr>
            <a:r>
              <a:rPr lang="da-DK" dirty="0" smtClean="0"/>
              <a:t>Støtte til transport </a:t>
            </a:r>
          </a:p>
          <a:p>
            <a:pPr marL="171450" indent="-171450">
              <a:buFont typeface="Wingdings" panose="05000000000000000000" pitchFamily="2" charset="2"/>
              <a:buChar char="q"/>
            </a:pPr>
            <a:r>
              <a:rPr lang="da-DK" dirty="0" smtClean="0"/>
              <a:t> Støtte til beskæftigelse </a:t>
            </a:r>
          </a:p>
        </p:txBody>
      </p:sp>
      <p:sp>
        <p:nvSpPr>
          <p:cNvPr id="13" name="Tekstfelt 12"/>
          <p:cNvSpPr txBox="1"/>
          <p:nvPr/>
        </p:nvSpPr>
        <p:spPr>
          <a:xfrm>
            <a:off x="986067" y="1510588"/>
            <a:ext cx="3121638" cy="276999"/>
          </a:xfrm>
          <a:prstGeom prst="rect">
            <a:avLst/>
          </a:prstGeom>
          <a:noFill/>
        </p:spPr>
        <p:txBody>
          <a:bodyPr wrap="square" lIns="0" tIns="0" rIns="0" bIns="0" rtlCol="0">
            <a:spAutoFit/>
          </a:bodyPr>
          <a:lstStyle/>
          <a:p>
            <a:r>
              <a:rPr lang="da-DK" b="1" dirty="0" smtClean="0"/>
              <a:t>Primær målgruppe</a:t>
            </a:r>
            <a:endParaRPr lang="da-DK" dirty="0" smtClean="0"/>
          </a:p>
        </p:txBody>
      </p:sp>
      <p:sp>
        <p:nvSpPr>
          <p:cNvPr id="14" name="Pladsholder til tekst 13"/>
          <p:cNvSpPr>
            <a:spLocks noGrp="1"/>
          </p:cNvSpPr>
          <p:nvPr>
            <p:ph type="body" sz="quarter" idx="13"/>
          </p:nvPr>
        </p:nvSpPr>
        <p:spPr>
          <a:xfrm>
            <a:off x="8015721" y="1878404"/>
            <a:ext cx="1864050" cy="406852"/>
          </a:xfrm>
          <a:solidFill>
            <a:srgbClr val="FDEFC3"/>
          </a:solidFill>
        </p:spPr>
        <p:txBody>
          <a:bodyPr/>
          <a:lstStyle/>
          <a:p>
            <a:pPr>
              <a:buFont typeface="Wingdings" panose="05000000000000000000" pitchFamily="2" charset="2"/>
              <a:buChar char="q"/>
            </a:pPr>
            <a:r>
              <a:rPr lang="da-DK" dirty="0" smtClean="0"/>
              <a:t> Mobilt tilbud </a:t>
            </a:r>
            <a:endParaRPr lang="da-DK" dirty="0"/>
          </a:p>
        </p:txBody>
      </p:sp>
      <p:sp>
        <p:nvSpPr>
          <p:cNvPr id="15" name="Tekstfelt 14"/>
          <p:cNvSpPr txBox="1"/>
          <p:nvPr/>
        </p:nvSpPr>
        <p:spPr>
          <a:xfrm>
            <a:off x="986067" y="1878404"/>
            <a:ext cx="2793415" cy="553998"/>
          </a:xfrm>
          <a:prstGeom prst="rect">
            <a:avLst/>
          </a:prstGeom>
          <a:solidFill>
            <a:srgbClr val="DDF5FF"/>
          </a:solidFill>
        </p:spPr>
        <p:txBody>
          <a:bodyPr wrap="square" lIns="0" tIns="0" rIns="0" bIns="0" rtlCol="0">
            <a:spAutoFit/>
          </a:bodyPr>
          <a:lstStyle/>
          <a:p>
            <a:r>
              <a:rPr lang="da-DK" b="1" dirty="0" smtClean="0"/>
              <a:t>Psykiske vanskeligheder</a:t>
            </a:r>
            <a:r>
              <a:rPr lang="da-DK" dirty="0" smtClean="0"/>
              <a:t> </a:t>
            </a:r>
          </a:p>
          <a:p>
            <a:pPr marL="285750" indent="-285750">
              <a:buFont typeface="Wingdings" panose="05000000000000000000" pitchFamily="2" charset="2"/>
              <a:buChar char="q"/>
            </a:pPr>
            <a:r>
              <a:rPr lang="da-DK" dirty="0" smtClean="0"/>
              <a:t>Angst </a:t>
            </a:r>
          </a:p>
        </p:txBody>
      </p:sp>
      <p:sp>
        <p:nvSpPr>
          <p:cNvPr id="16" name="Tekstfelt 15"/>
          <p:cNvSpPr txBox="1"/>
          <p:nvPr/>
        </p:nvSpPr>
        <p:spPr>
          <a:xfrm>
            <a:off x="4535180" y="1524488"/>
            <a:ext cx="3121638" cy="276999"/>
          </a:xfrm>
          <a:prstGeom prst="rect">
            <a:avLst/>
          </a:prstGeom>
          <a:noFill/>
        </p:spPr>
        <p:txBody>
          <a:bodyPr wrap="square" lIns="0" tIns="0" rIns="0" bIns="0" rtlCol="0">
            <a:spAutoFit/>
          </a:bodyPr>
          <a:lstStyle/>
          <a:p>
            <a:r>
              <a:rPr lang="da-DK" b="1" dirty="0" smtClean="0"/>
              <a:t>Ydelse</a:t>
            </a:r>
            <a:endParaRPr lang="da-DK" dirty="0" smtClean="0"/>
          </a:p>
        </p:txBody>
      </p:sp>
      <p:sp>
        <p:nvSpPr>
          <p:cNvPr id="17" name="Tekstfelt 16"/>
          <p:cNvSpPr txBox="1"/>
          <p:nvPr/>
        </p:nvSpPr>
        <p:spPr>
          <a:xfrm>
            <a:off x="8084293" y="1516897"/>
            <a:ext cx="3121638" cy="276999"/>
          </a:xfrm>
          <a:prstGeom prst="rect">
            <a:avLst/>
          </a:prstGeom>
          <a:noFill/>
        </p:spPr>
        <p:txBody>
          <a:bodyPr wrap="square" lIns="0" tIns="0" rIns="0" bIns="0" rtlCol="0">
            <a:spAutoFit/>
          </a:bodyPr>
          <a:lstStyle/>
          <a:p>
            <a:r>
              <a:rPr lang="da-DK" b="1" dirty="0" smtClean="0"/>
              <a:t>Tilbud</a:t>
            </a:r>
            <a:endParaRPr lang="da-DK" dirty="0" smtClean="0"/>
          </a:p>
        </p:txBody>
      </p:sp>
      <p:sp>
        <p:nvSpPr>
          <p:cNvPr id="19" name="Tekstfelt 18"/>
          <p:cNvSpPr txBox="1"/>
          <p:nvPr/>
        </p:nvSpPr>
        <p:spPr>
          <a:xfrm>
            <a:off x="984351" y="3176477"/>
            <a:ext cx="2793415" cy="1107996"/>
          </a:xfrm>
          <a:prstGeom prst="rect">
            <a:avLst/>
          </a:prstGeom>
          <a:solidFill>
            <a:srgbClr val="DDF5FF"/>
          </a:solidFill>
        </p:spPr>
        <p:txBody>
          <a:bodyPr wrap="square" lIns="0" tIns="0" rIns="0" bIns="0" rtlCol="0">
            <a:spAutoFit/>
          </a:bodyPr>
          <a:lstStyle/>
          <a:p>
            <a:r>
              <a:rPr lang="da-DK" b="1" dirty="0" smtClean="0"/>
              <a:t>Intellektuel/kognitiv forstyrrelse</a:t>
            </a:r>
            <a:endParaRPr lang="da-DK" b="1" dirty="0"/>
          </a:p>
          <a:p>
            <a:r>
              <a:rPr lang="da-DK" dirty="0" smtClean="0"/>
              <a:t>Hjerneskade</a:t>
            </a:r>
          </a:p>
          <a:p>
            <a:pPr marL="285750" indent="-285750">
              <a:buFont typeface="Wingdings" panose="05000000000000000000" pitchFamily="2" charset="2"/>
              <a:buChar char="q"/>
            </a:pPr>
            <a:r>
              <a:rPr lang="da-DK" dirty="0" smtClean="0"/>
              <a:t>Erhvervet hjerneskade </a:t>
            </a:r>
          </a:p>
        </p:txBody>
      </p:sp>
      <p:sp>
        <p:nvSpPr>
          <p:cNvPr id="20" name="Tekstfelt 19"/>
          <p:cNvSpPr txBox="1"/>
          <p:nvPr/>
        </p:nvSpPr>
        <p:spPr>
          <a:xfrm>
            <a:off x="988343" y="4636250"/>
            <a:ext cx="2793415" cy="553998"/>
          </a:xfrm>
          <a:prstGeom prst="rect">
            <a:avLst/>
          </a:prstGeom>
          <a:solidFill>
            <a:srgbClr val="DDF5FF"/>
          </a:solidFill>
        </p:spPr>
        <p:txBody>
          <a:bodyPr wrap="square" lIns="0" tIns="0" rIns="0" bIns="0" rtlCol="0">
            <a:spAutoFit/>
          </a:bodyPr>
          <a:lstStyle/>
          <a:p>
            <a:r>
              <a:rPr lang="da-DK" b="1" dirty="0" smtClean="0"/>
              <a:t>Socialt problem</a:t>
            </a:r>
          </a:p>
          <a:p>
            <a:pPr marL="285750" indent="-285750">
              <a:buFont typeface="Wingdings" panose="05000000000000000000" pitchFamily="2" charset="2"/>
              <a:buChar char="q"/>
            </a:pPr>
            <a:r>
              <a:rPr lang="da-DK" dirty="0" smtClean="0"/>
              <a:t>Misbrug</a:t>
            </a:r>
          </a:p>
        </p:txBody>
      </p:sp>
      <p:sp>
        <p:nvSpPr>
          <p:cNvPr id="21" name="Tekstfelt 20"/>
          <p:cNvSpPr txBox="1"/>
          <p:nvPr/>
        </p:nvSpPr>
        <p:spPr>
          <a:xfrm>
            <a:off x="4561520" y="3176477"/>
            <a:ext cx="2808312" cy="1107996"/>
          </a:xfrm>
          <a:prstGeom prst="rect">
            <a:avLst/>
          </a:prstGeom>
          <a:solidFill>
            <a:srgbClr val="F5D8C3"/>
          </a:solidFill>
        </p:spPr>
        <p:txBody>
          <a:bodyPr wrap="square" lIns="0" tIns="0" rIns="0" bIns="0" rtlCol="0">
            <a:spAutoFit/>
          </a:bodyPr>
          <a:lstStyle/>
          <a:p>
            <a:r>
              <a:rPr lang="da-DK" b="1" dirty="0" smtClean="0"/>
              <a:t>Afklaring</a:t>
            </a:r>
          </a:p>
          <a:p>
            <a:pPr marL="285750" indent="-285750">
              <a:buFont typeface="Wingdings" panose="05000000000000000000" pitchFamily="2" charset="2"/>
              <a:buChar char="q"/>
            </a:pPr>
            <a:r>
              <a:rPr lang="da-DK" dirty="0" smtClean="0"/>
              <a:t>Pædagogisk udredning</a:t>
            </a:r>
          </a:p>
          <a:p>
            <a:r>
              <a:rPr lang="da-DK" b="1" dirty="0" smtClean="0"/>
              <a:t>Ophold</a:t>
            </a:r>
          </a:p>
          <a:p>
            <a:pPr marL="171450" indent="-171450">
              <a:buFont typeface="Wingdings" panose="05000000000000000000" pitchFamily="2" charset="2"/>
              <a:buChar char="q"/>
            </a:pPr>
            <a:r>
              <a:rPr lang="da-DK" dirty="0" smtClean="0"/>
              <a:t> Midlertidigt ophold</a:t>
            </a:r>
          </a:p>
        </p:txBody>
      </p:sp>
      <p:sp>
        <p:nvSpPr>
          <p:cNvPr id="22" name="Tekstfelt 21"/>
          <p:cNvSpPr txBox="1"/>
          <p:nvPr/>
        </p:nvSpPr>
        <p:spPr>
          <a:xfrm>
            <a:off x="4597481" y="4636250"/>
            <a:ext cx="2808312" cy="1107996"/>
          </a:xfrm>
          <a:prstGeom prst="rect">
            <a:avLst/>
          </a:prstGeom>
          <a:solidFill>
            <a:srgbClr val="F5D8C3"/>
          </a:solidFill>
        </p:spPr>
        <p:txBody>
          <a:bodyPr wrap="square" lIns="0" tIns="0" rIns="0" bIns="0" rtlCol="0">
            <a:spAutoFit/>
          </a:bodyPr>
          <a:lstStyle/>
          <a:p>
            <a:pPr>
              <a:lnSpc>
                <a:spcPct val="150000"/>
              </a:lnSpc>
            </a:pPr>
            <a:r>
              <a:rPr lang="da-DK" b="1" dirty="0" smtClean="0"/>
              <a:t>Støtte til sundhed</a:t>
            </a:r>
          </a:p>
          <a:p>
            <a:pPr marL="171450" indent="-171450">
              <a:lnSpc>
                <a:spcPct val="150000"/>
              </a:lnSpc>
              <a:buFont typeface="Wingdings" panose="05000000000000000000" pitchFamily="2" charset="2"/>
              <a:buChar char="q"/>
            </a:pPr>
            <a:r>
              <a:rPr lang="da-DK" dirty="0" smtClean="0"/>
              <a:t> Støtte til behandling</a:t>
            </a:r>
          </a:p>
          <a:p>
            <a:pPr marL="171450" indent="-171450">
              <a:buFont typeface="Wingdings" panose="05000000000000000000" pitchFamily="2" charset="2"/>
              <a:buChar char="q"/>
            </a:pPr>
            <a:r>
              <a:rPr lang="da-DK" dirty="0" smtClean="0"/>
              <a:t> Støtte til psykisk trivsel</a:t>
            </a:r>
          </a:p>
        </p:txBody>
      </p:sp>
      <p:sp>
        <p:nvSpPr>
          <p:cNvPr id="23" name="Plustegn 35">
            <a:extLst>
              <a:ext uri="{FF2B5EF4-FFF2-40B4-BE49-F238E27FC236}">
                <a16:creationId xmlns:a16="http://schemas.microsoft.com/office/drawing/2014/main" id="{F59C3C8B-7206-4C90-84C5-A602DF166D9C}"/>
              </a:ext>
            </a:extLst>
          </p:cNvPr>
          <p:cNvSpPr/>
          <p:nvPr/>
        </p:nvSpPr>
        <p:spPr>
          <a:xfrm>
            <a:off x="7405793" y="4636250"/>
            <a:ext cx="523852" cy="485858"/>
          </a:xfrm>
          <a:prstGeom prst="mathPlus">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000" kern="0">
              <a:solidFill>
                <a:prstClr val="white"/>
              </a:solidFill>
              <a:latin typeface="Gill Sans MT" panose="020B0502020104020203" pitchFamily="34" charset="0"/>
            </a:endParaRPr>
          </a:p>
        </p:txBody>
      </p:sp>
      <p:sp>
        <p:nvSpPr>
          <p:cNvPr id="24" name="Pladsholder til tekst 13"/>
          <p:cNvSpPr txBox="1">
            <a:spLocks/>
          </p:cNvSpPr>
          <p:nvPr/>
        </p:nvSpPr>
        <p:spPr>
          <a:xfrm>
            <a:off x="8015721" y="3176477"/>
            <a:ext cx="2541570" cy="809894"/>
          </a:xfrm>
          <a:prstGeom prst="rect">
            <a:avLst/>
          </a:prstGeom>
          <a:solidFill>
            <a:srgbClr val="FDEFC3"/>
          </a:solidFill>
        </p:spPr>
        <p:txBody>
          <a:bodyPr vert="horz" lIns="91440" tIns="45720" rIns="91440" bIns="45720" rtlCol="0">
            <a:normAutofit/>
          </a:bodyPr>
          <a:lstStyle>
            <a:lvl1pPr marL="180000" indent="-180000" algn="l" defTabSz="685800" rtl="0" eaLnBrk="1" latinLnBrk="0" hangingPunct="1">
              <a:lnSpc>
                <a:spcPct val="100000"/>
              </a:lnSpc>
              <a:spcBef>
                <a:spcPts val="750"/>
              </a:spcBef>
              <a:buFont typeface="Arial" panose="020B0604020202020204" pitchFamily="34" charset="0"/>
              <a:buChar char="•"/>
              <a:defRPr sz="1800" kern="1200">
                <a:solidFill>
                  <a:schemeClr val="tx1"/>
                </a:solidFill>
                <a:latin typeface="+mn-lt"/>
                <a:ea typeface="+mn-ea"/>
                <a:cs typeface="+mn-cs"/>
              </a:defRPr>
            </a:lvl1pPr>
            <a:lvl2pPr marL="36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2pPr>
            <a:lvl3pPr marL="54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3pPr>
            <a:lvl4pPr marL="72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4pPr>
            <a:lvl5pPr marL="90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a-DK" b="1" dirty="0" smtClean="0"/>
              <a:t>Botilbud til voksne</a:t>
            </a:r>
          </a:p>
          <a:p>
            <a:pPr>
              <a:buFont typeface="Wingdings" panose="05000000000000000000" pitchFamily="2" charset="2"/>
              <a:buChar char="q"/>
            </a:pPr>
            <a:r>
              <a:rPr lang="da-DK" dirty="0" smtClean="0"/>
              <a:t> Midlertidigt botilbud</a:t>
            </a:r>
            <a:endParaRPr lang="da-DK" dirty="0"/>
          </a:p>
        </p:txBody>
      </p:sp>
      <p:sp>
        <p:nvSpPr>
          <p:cNvPr id="25" name="Pladsholder til tekst 13"/>
          <p:cNvSpPr txBox="1">
            <a:spLocks/>
          </p:cNvSpPr>
          <p:nvPr/>
        </p:nvSpPr>
        <p:spPr>
          <a:xfrm>
            <a:off x="8015721" y="4638668"/>
            <a:ext cx="1864050" cy="406852"/>
          </a:xfrm>
          <a:prstGeom prst="rect">
            <a:avLst/>
          </a:prstGeom>
          <a:solidFill>
            <a:srgbClr val="FDEFC3"/>
          </a:solidFill>
        </p:spPr>
        <p:txBody>
          <a:bodyPr vert="horz" lIns="91440" tIns="45720" rIns="91440" bIns="45720" rtlCol="0">
            <a:normAutofit/>
          </a:bodyPr>
          <a:lstStyle>
            <a:lvl1pPr marL="180000" indent="-180000" algn="l" defTabSz="685800" rtl="0" eaLnBrk="1" latinLnBrk="0" hangingPunct="1">
              <a:lnSpc>
                <a:spcPct val="100000"/>
              </a:lnSpc>
              <a:spcBef>
                <a:spcPts val="750"/>
              </a:spcBef>
              <a:buFont typeface="Arial" panose="020B0604020202020204" pitchFamily="34" charset="0"/>
              <a:buChar char="•"/>
              <a:defRPr sz="1800" kern="1200">
                <a:solidFill>
                  <a:schemeClr val="tx1"/>
                </a:solidFill>
                <a:latin typeface="+mn-lt"/>
                <a:ea typeface="+mn-ea"/>
                <a:cs typeface="+mn-cs"/>
              </a:defRPr>
            </a:lvl1pPr>
            <a:lvl2pPr marL="36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2pPr>
            <a:lvl3pPr marL="54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3pPr>
            <a:lvl4pPr marL="72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4pPr>
            <a:lvl5pPr marL="90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q"/>
            </a:pPr>
            <a:r>
              <a:rPr lang="da-DK" dirty="0" smtClean="0"/>
              <a:t> Mobilt tilbud </a:t>
            </a:r>
            <a:endParaRPr lang="da-DK" dirty="0"/>
          </a:p>
        </p:txBody>
      </p:sp>
      <p:sp>
        <p:nvSpPr>
          <p:cNvPr id="26"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149</a:t>
            </a:fld>
            <a:endParaRPr lang="da-DK" sz="1800" b="1" dirty="0">
              <a:solidFill>
                <a:srgbClr val="C00000"/>
              </a:solidFill>
            </a:endParaRPr>
          </a:p>
        </p:txBody>
      </p:sp>
    </p:spTree>
    <p:extLst>
      <p:ext uri="{BB962C8B-B14F-4D97-AF65-F5344CB8AC3E}">
        <p14:creationId xmlns:p14="http://schemas.microsoft.com/office/powerpoint/2010/main" val="828368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46241" y="1412776"/>
            <a:ext cx="10507557" cy="4608512"/>
          </a:xfrm>
        </p:spPr>
        <p:txBody>
          <a:bodyPr>
            <a:normAutofit/>
          </a:bodyPr>
          <a:lstStyle/>
          <a:p>
            <a:pPr defTabSz="1219170">
              <a:lnSpc>
                <a:spcPct val="150000"/>
              </a:lnSpc>
            </a:pPr>
            <a:r>
              <a:rPr lang="da-DK" sz="2100" dirty="0"/>
              <a:t>Ensartede og strukturerede data om kvaliteten på området</a:t>
            </a:r>
          </a:p>
          <a:p>
            <a:pPr defTabSz="1219170">
              <a:lnSpc>
                <a:spcPct val="150000"/>
              </a:lnSpc>
            </a:pPr>
            <a:r>
              <a:rPr lang="da-DK" sz="2100" dirty="0"/>
              <a:t>Systematisk dokumenteret viden om resultatet af indsatsen</a:t>
            </a:r>
          </a:p>
          <a:p>
            <a:pPr lvl="1"/>
            <a:r>
              <a:rPr lang="da-DK" sz="1900" b="1" dirty="0" smtClean="0"/>
              <a:t>Borgerens funktionsevne </a:t>
            </a:r>
            <a:r>
              <a:rPr lang="da-DK" sz="1900" dirty="0" smtClean="0">
                <a:solidFill>
                  <a:srgbClr val="000000"/>
                </a:solidFill>
              </a:rPr>
              <a:t>(</a:t>
            </a:r>
            <a:r>
              <a:rPr lang="da-DK" sz="1900" dirty="0">
                <a:solidFill>
                  <a:srgbClr val="000000"/>
                </a:solidFill>
              </a:rPr>
              <a:t>0-4) angives nu </a:t>
            </a:r>
            <a:r>
              <a:rPr lang="da-DK" sz="1900" dirty="0" smtClean="0">
                <a:solidFill>
                  <a:srgbClr val="000000"/>
                </a:solidFill>
              </a:rPr>
              <a:t>for alle de </a:t>
            </a:r>
            <a:r>
              <a:rPr lang="da-DK" sz="1900" dirty="0">
                <a:solidFill>
                  <a:srgbClr val="000000"/>
                </a:solidFill>
              </a:rPr>
              <a:t>relevante </a:t>
            </a:r>
            <a:r>
              <a:rPr lang="da-DK" sz="1900" dirty="0" smtClean="0">
                <a:solidFill>
                  <a:srgbClr val="000000"/>
                </a:solidFill>
              </a:rPr>
              <a:t>undertemaer i udredningskategorien Aktivitet og deltagelse. </a:t>
            </a:r>
          </a:p>
          <a:p>
            <a:pPr lvl="1"/>
            <a:r>
              <a:rPr lang="da-DK" sz="1900" dirty="0" smtClean="0">
                <a:solidFill>
                  <a:srgbClr val="000000"/>
                </a:solidFill>
              </a:rPr>
              <a:t>I </a:t>
            </a:r>
            <a:r>
              <a:rPr lang="da-DK" sz="1900" b="1" dirty="0">
                <a:solidFill>
                  <a:srgbClr val="000000"/>
                </a:solidFill>
              </a:rPr>
              <a:t>bestillingen</a:t>
            </a:r>
            <a:r>
              <a:rPr lang="da-DK" sz="1900" dirty="0">
                <a:solidFill>
                  <a:srgbClr val="000000"/>
                </a:solidFill>
              </a:rPr>
              <a:t> til </a:t>
            </a:r>
            <a:r>
              <a:rPr lang="da-DK" sz="1900" dirty="0" smtClean="0">
                <a:solidFill>
                  <a:srgbClr val="000000"/>
                </a:solidFill>
              </a:rPr>
              <a:t>udfører knyttes borgerens målformulering til et primært udredningstema og den funktionsevnescore, der er angivet for temaet. Der angives også en </a:t>
            </a:r>
            <a:r>
              <a:rPr lang="da-DK" sz="1900" dirty="0">
                <a:solidFill>
                  <a:srgbClr val="000000"/>
                </a:solidFill>
              </a:rPr>
              <a:t>forventet </a:t>
            </a:r>
            <a:r>
              <a:rPr lang="da-DK" sz="1900" dirty="0" smtClean="0">
                <a:solidFill>
                  <a:srgbClr val="000000"/>
                </a:solidFill>
              </a:rPr>
              <a:t>funktionsevne.  </a:t>
            </a:r>
          </a:p>
          <a:p>
            <a:pPr lvl="1"/>
            <a:r>
              <a:rPr lang="da-DK" sz="1900" dirty="0" smtClean="0">
                <a:solidFill>
                  <a:srgbClr val="000000"/>
                </a:solidFill>
              </a:rPr>
              <a:t>I </a:t>
            </a:r>
            <a:r>
              <a:rPr lang="da-DK" sz="1900" b="1" dirty="0">
                <a:solidFill>
                  <a:srgbClr val="000000"/>
                </a:solidFill>
              </a:rPr>
              <a:t>opfølgningen </a:t>
            </a:r>
            <a:r>
              <a:rPr lang="da-DK" sz="1900" dirty="0">
                <a:solidFill>
                  <a:srgbClr val="000000"/>
                </a:solidFill>
              </a:rPr>
              <a:t>registreres en eventuel udvikling i funktionsevnen for det relevante underudredningstema. </a:t>
            </a:r>
            <a:endParaRPr lang="da-DK" sz="1900" dirty="0" smtClean="0">
              <a:solidFill>
                <a:srgbClr val="000000"/>
              </a:solidFill>
            </a:endParaRPr>
          </a:p>
          <a:p>
            <a:pPr lvl="1"/>
            <a:r>
              <a:rPr lang="da-DK" sz="1900" dirty="0" smtClean="0">
                <a:solidFill>
                  <a:srgbClr val="000000"/>
                </a:solidFill>
              </a:rPr>
              <a:t>Borgerens </a:t>
            </a:r>
            <a:r>
              <a:rPr lang="da-DK" sz="1900" b="1" dirty="0" smtClean="0">
                <a:solidFill>
                  <a:srgbClr val="000000"/>
                </a:solidFill>
              </a:rPr>
              <a:t>støttebehov </a:t>
            </a:r>
            <a:r>
              <a:rPr lang="da-DK" sz="1900" dirty="0">
                <a:solidFill>
                  <a:srgbClr val="000000"/>
                </a:solidFill>
              </a:rPr>
              <a:t>i den aktuelle sag registreres nu på en skala fra intet til fuldstændigt støttebehov. </a:t>
            </a:r>
            <a:endParaRPr lang="da-DK" sz="1900" dirty="0"/>
          </a:p>
          <a:p>
            <a:pPr marL="0" indent="0" defTabSz="1219170">
              <a:lnSpc>
                <a:spcPct val="150000"/>
              </a:lnSpc>
              <a:buNone/>
            </a:pPr>
            <a:endParaRPr lang="da-DK" sz="2100" b="1" dirty="0"/>
          </a:p>
        </p:txBody>
      </p:sp>
      <p:sp>
        <p:nvSpPr>
          <p:cNvPr id="4" name="Pladsholder til sidefod 3"/>
          <p:cNvSpPr>
            <a:spLocks noGrp="1"/>
          </p:cNvSpPr>
          <p:nvPr>
            <p:ph type="ftr" sz="quarter" idx="15"/>
          </p:nvPr>
        </p:nvSpPr>
        <p:spPr/>
        <p:txBody>
          <a:bodyPr/>
          <a:lstStyle/>
          <a:p>
            <a:r>
              <a:rPr lang="da-DK" smtClean="0"/>
              <a:t>Voksenudredningsmetoden version 2.0</a:t>
            </a:r>
            <a:endParaRPr lang="da-DK" dirty="0"/>
          </a:p>
        </p:txBody>
      </p:sp>
      <p:sp>
        <p:nvSpPr>
          <p:cNvPr id="7" name="Titel 6"/>
          <p:cNvSpPr>
            <a:spLocks noGrp="1"/>
          </p:cNvSpPr>
          <p:nvPr>
            <p:ph type="title"/>
          </p:nvPr>
        </p:nvSpPr>
        <p:spPr>
          <a:xfrm>
            <a:off x="838198" y="360000"/>
            <a:ext cx="10515600" cy="612000"/>
          </a:xfrm>
          <a:solidFill>
            <a:srgbClr val="8478B0"/>
          </a:solidFill>
        </p:spPr>
        <p:txBody>
          <a:bodyPr/>
          <a:lstStyle/>
          <a:p>
            <a:r>
              <a:rPr lang="da-DK" sz="4000" b="0" dirty="0" smtClean="0">
                <a:solidFill>
                  <a:schemeClr val="bg1"/>
                </a:solidFill>
                <a:latin typeface="Trebuchet MS" panose="020B0603020202020204" pitchFamily="34" charset="0"/>
              </a:rPr>
              <a:t>Viden om resultatet af indsatsen </a:t>
            </a:r>
            <a:endParaRPr lang="da-DK" sz="4000" b="0" dirty="0">
              <a:solidFill>
                <a:schemeClr val="bg1"/>
              </a:solidFill>
              <a:latin typeface="Trebuchet MS" panose="020B0603020202020204" pitchFamily="34" charset="0"/>
            </a:endParaRPr>
          </a:p>
        </p:txBody>
      </p:sp>
      <p:sp>
        <p:nvSpPr>
          <p:cNvPr id="10" name="Pladsholder til slidenummer 4"/>
          <p:cNvSpPr>
            <a:spLocks noGrp="1"/>
          </p:cNvSpPr>
          <p:nvPr>
            <p:ph type="sldNum" sz="quarter" idx="16"/>
          </p:nvPr>
        </p:nvSpPr>
        <p:spPr>
          <a:xfrm>
            <a:off x="8763000" y="6508752"/>
            <a:ext cx="2743200" cy="365125"/>
          </a:xfrm>
        </p:spPr>
        <p:txBody>
          <a:bodyPr/>
          <a:lstStyle/>
          <a:p>
            <a:fld id="{1C4DB2EE-0873-4EBD-BD17-6A767A2B9A33}" type="slidenum">
              <a:rPr lang="da-DK" sz="1800" b="1">
                <a:solidFill>
                  <a:srgbClr val="C00000"/>
                </a:solidFill>
              </a:rPr>
              <a:pPr/>
              <a:t>15</a:t>
            </a:fld>
            <a:endParaRPr lang="da-DK" sz="1800" b="1" dirty="0">
              <a:solidFill>
                <a:srgbClr val="C00000"/>
              </a:solidFill>
            </a:endParaRPr>
          </a:p>
        </p:txBody>
      </p:sp>
    </p:spTree>
    <p:extLst>
      <p:ext uri="{BB962C8B-B14F-4D97-AF65-F5344CB8AC3E}">
        <p14:creationId xmlns:p14="http://schemas.microsoft.com/office/powerpoint/2010/main" val="125105351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664551"/>
            <a:ext cx="5257802" cy="4212375"/>
          </a:xfrm>
        </p:spPr>
        <p:txBody>
          <a:bodyPr>
            <a:normAutofit/>
          </a:bodyPr>
          <a:lstStyle/>
          <a:p>
            <a:pPr marL="0" indent="0">
              <a:buNone/>
            </a:pPr>
            <a:r>
              <a:rPr lang="da-DK" b="1" dirty="0" smtClean="0"/>
              <a:t>Materialer: </a:t>
            </a:r>
            <a:endParaRPr lang="da-DK" b="1" dirty="0"/>
          </a:p>
          <a:p>
            <a:r>
              <a:rPr lang="da-DK" dirty="0"/>
              <a:t>Metodehåndbogen side </a:t>
            </a:r>
            <a:r>
              <a:rPr lang="da-DK" dirty="0" smtClean="0"/>
              <a:t>111-115 og 160-161</a:t>
            </a:r>
            <a:endParaRPr lang="da-DK" dirty="0"/>
          </a:p>
          <a:p>
            <a:r>
              <a:rPr lang="da-DK" dirty="0"/>
              <a:t>Øvelsesark </a:t>
            </a:r>
            <a:r>
              <a:rPr lang="da-DK" dirty="0" smtClean="0"/>
              <a:t>4C - </a:t>
            </a:r>
            <a:r>
              <a:rPr lang="da-DK" dirty="0"/>
              <a:t>Målgrupper, ydelser og </a:t>
            </a:r>
            <a:r>
              <a:rPr lang="da-DK" dirty="0" smtClean="0"/>
              <a:t>tilbud</a:t>
            </a:r>
            <a:endParaRPr lang="da-DK" dirty="0"/>
          </a:p>
          <a:p>
            <a:r>
              <a:rPr lang="da-DK" dirty="0"/>
              <a:t>Case </a:t>
            </a:r>
            <a:r>
              <a:rPr lang="da-DK" dirty="0" smtClean="0"/>
              <a:t>C</a:t>
            </a:r>
            <a:endParaRPr lang="da-DK" dirty="0"/>
          </a:p>
          <a:p>
            <a:endParaRPr lang="da-DK" b="1" dirty="0" smtClean="0"/>
          </a:p>
          <a:p>
            <a:pPr marL="0" indent="0">
              <a:buNone/>
            </a:pPr>
            <a:r>
              <a:rPr lang="da-DK" b="1" dirty="0" smtClean="0"/>
              <a:t>Opgave:</a:t>
            </a:r>
          </a:p>
          <a:p>
            <a:pPr marL="0" indent="0">
              <a:buNone/>
            </a:pPr>
            <a:r>
              <a:rPr lang="da-DK" i="0" dirty="0" smtClean="0"/>
              <a:t>Sammensæt forskellige indsatser fx A, B og C ved brug af de tre komponenter:</a:t>
            </a:r>
          </a:p>
          <a:p>
            <a:r>
              <a:rPr lang="da-DK" i="0" dirty="0" smtClean="0"/>
              <a:t>Målgruppe</a:t>
            </a:r>
          </a:p>
          <a:p>
            <a:r>
              <a:rPr lang="da-DK" i="0" dirty="0" smtClean="0"/>
              <a:t>Ydelse</a:t>
            </a:r>
          </a:p>
          <a:p>
            <a:r>
              <a:rPr lang="da-DK" i="0" dirty="0"/>
              <a:t>T</a:t>
            </a:r>
            <a:r>
              <a:rPr lang="da-DK" i="0" dirty="0" smtClean="0"/>
              <a:t>ilbud</a:t>
            </a:r>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150</a:t>
            </a:fld>
            <a:endParaRPr lang="da-DK" dirty="0"/>
          </a:p>
        </p:txBody>
      </p:sp>
      <p:sp>
        <p:nvSpPr>
          <p:cNvPr id="6" name="Titel 5"/>
          <p:cNvSpPr>
            <a:spLocks noGrp="1"/>
          </p:cNvSpPr>
          <p:nvPr>
            <p:ph type="title"/>
          </p:nvPr>
        </p:nvSpPr>
        <p:spPr>
          <a:xfrm>
            <a:off x="838200" y="360000"/>
            <a:ext cx="10515600" cy="1080000"/>
          </a:xfrm>
        </p:spPr>
        <p:txBody>
          <a:bodyPr/>
          <a:lstStyle/>
          <a:p>
            <a:r>
              <a:rPr lang="da-DK" dirty="0" smtClean="0">
                <a:latin typeface="Trebuchet MS" panose="020B0603020202020204" pitchFamily="34" charset="0"/>
              </a:rPr>
              <a:t>Øvelse 4.</a:t>
            </a:r>
            <a:r>
              <a:rPr lang="da-DK" dirty="0" smtClean="0"/>
              <a:t>1</a:t>
            </a:r>
            <a:r>
              <a:rPr lang="da-DK" dirty="0" smtClean="0">
                <a:latin typeface="Trebuchet MS" panose="020B0603020202020204" pitchFamily="34" charset="0"/>
              </a:rPr>
              <a:t>: Kobling af målgruppe, ydelse og tilbud</a:t>
            </a:r>
            <a:endParaRPr lang="da-DK" dirty="0">
              <a:latin typeface="Trebuchet MS" panose="020B0603020202020204" pitchFamily="34" charset="0"/>
            </a:endParaRPr>
          </a:p>
        </p:txBody>
      </p:sp>
      <p:pic>
        <p:nvPicPr>
          <p:cNvPr id="7" name="Pladsholder til billede 8"/>
          <p:cNvPicPr>
            <a:picLocks noGrp="1" noChangeAspect="1"/>
          </p:cNvPicPr>
          <p:nvPr>
            <p:ph type="pic" sz="quarter" idx="17"/>
          </p:nvPr>
        </p:nvPicPr>
        <p:blipFill>
          <a:blip r:embed="rId3"/>
          <a:srcRect l="10956" r="10956"/>
          <a:stretch>
            <a:fillRect/>
          </a:stretch>
        </p:blipFill>
        <p:spPr>
          <a:xfrm>
            <a:off x="6433458" y="1645220"/>
            <a:ext cx="4943628" cy="4231705"/>
          </a:xfrm>
          <a:prstGeom prst="rect">
            <a:avLst/>
          </a:prstGeom>
        </p:spPr>
      </p:pic>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150</a:t>
            </a:fld>
            <a:endParaRPr lang="da-DK" sz="1800" b="1" dirty="0">
              <a:solidFill>
                <a:srgbClr val="C00000"/>
              </a:solidFill>
            </a:endParaRPr>
          </a:p>
        </p:txBody>
      </p:sp>
    </p:spTree>
    <p:extLst>
      <p:ext uri="{BB962C8B-B14F-4D97-AF65-F5344CB8AC3E}">
        <p14:creationId xmlns:p14="http://schemas.microsoft.com/office/powerpoint/2010/main" val="80515666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billede 8"/>
          <p:cNvPicPr>
            <a:picLocks noGrp="1" noChangeAspect="1"/>
          </p:cNvPicPr>
          <p:nvPr>
            <p:ph type="pic" sz="quarter" idx="17"/>
          </p:nvPr>
        </p:nvPicPr>
        <p:blipFill rotWithShape="1">
          <a:blip r:embed="rId3"/>
          <a:srcRect l="6854" t="2197" r="34875" b="-2197"/>
          <a:stretch/>
        </p:blipFill>
        <p:spPr>
          <a:xfrm>
            <a:off x="0" y="0"/>
            <a:ext cx="12192000" cy="6992702"/>
          </a:xfrm>
          <a:prstGeom prst="rect">
            <a:avLst/>
          </a:prstGeom>
        </p:spPr>
      </p:pic>
      <p:sp>
        <p:nvSpPr>
          <p:cNvPr id="2" name="Pladsholder til tekst 1"/>
          <p:cNvSpPr>
            <a:spLocks noGrp="1"/>
          </p:cNvSpPr>
          <p:nvPr>
            <p:ph type="body" sz="quarter" idx="13"/>
          </p:nvPr>
        </p:nvSpPr>
        <p:spPr>
          <a:xfrm>
            <a:off x="838197" y="2204865"/>
            <a:ext cx="4680000" cy="3672061"/>
          </a:xfrm>
          <a:solidFill>
            <a:srgbClr val="EBE0D7"/>
          </a:solidFill>
        </p:spPr>
        <p:txBody>
          <a:bodyPr/>
          <a:lstStyle/>
          <a:p>
            <a:pPr marL="0" indent="0">
              <a:buNone/>
            </a:pPr>
            <a:r>
              <a:rPr lang="da-DK" b="1" dirty="0"/>
              <a:t>Redskaber</a:t>
            </a:r>
          </a:p>
          <a:p>
            <a:pPr>
              <a:buFont typeface="Arial" panose="020B0604020202020204" pitchFamily="34" charset="0"/>
              <a:buChar char="»"/>
            </a:pPr>
            <a:r>
              <a:rPr lang="da-DK" dirty="0" smtClean="0"/>
              <a:t>Dokumentation</a:t>
            </a:r>
          </a:p>
          <a:p>
            <a:pPr marL="0" indent="0">
              <a:buNone/>
            </a:pPr>
            <a:r>
              <a:rPr lang="da-DK" b="1" dirty="0"/>
              <a:t>Formål</a:t>
            </a:r>
            <a:r>
              <a:rPr lang="da-DK" dirty="0"/>
              <a:t> </a:t>
            </a:r>
          </a:p>
          <a:p>
            <a:pPr>
              <a:buFont typeface="Arial" panose="020B0604020202020204" pitchFamily="34" charset="0"/>
              <a:buChar char="»"/>
            </a:pPr>
            <a:r>
              <a:rPr lang="da-DK" dirty="0" smtClean="0"/>
              <a:t>Delmål til borgerens målformuleringer</a:t>
            </a:r>
          </a:p>
          <a:p>
            <a:pPr>
              <a:buFont typeface="Arial" panose="020B0604020202020204" pitchFamily="34" charset="0"/>
              <a:buChar char="»"/>
            </a:pPr>
            <a:r>
              <a:rPr lang="da-DK" dirty="0" smtClean="0"/>
              <a:t>Dokumentation i relation til målene</a:t>
            </a:r>
          </a:p>
          <a:p>
            <a:pPr>
              <a:buFont typeface="Arial" panose="020B0604020202020204" pitchFamily="34" charset="0"/>
              <a:buChar char="»"/>
            </a:pPr>
            <a:r>
              <a:rPr lang="da-DK" dirty="0" smtClean="0"/>
              <a:t>Øvrig dokumentation knyttes til udredningstemaer </a:t>
            </a:r>
          </a:p>
          <a:p>
            <a:pPr>
              <a:buFont typeface="Arial" panose="020B0604020202020204" pitchFamily="34" charset="0"/>
              <a:buChar char="»"/>
            </a:pPr>
            <a:endParaRPr lang="da-DK" dirty="0" smtClean="0"/>
          </a:p>
          <a:p>
            <a:pPr>
              <a:buFont typeface="Arial" panose="020B0604020202020204" pitchFamily="34" charset="0"/>
              <a:buChar char="»"/>
            </a:pPr>
            <a:endParaRPr lang="da-DK" dirty="0" smtClean="0"/>
          </a:p>
          <a:p>
            <a:pPr>
              <a:buFont typeface="Arial" panose="020B0604020202020204" pitchFamily="34" charset="0"/>
              <a:buChar char="»"/>
            </a:pPr>
            <a:endParaRPr lang="da-DK" dirty="0" smtClean="0"/>
          </a:p>
          <a:p>
            <a:pPr>
              <a:buFont typeface="Arial" panose="020B0604020202020204" pitchFamily="34" charset="0"/>
              <a:buChar char="»"/>
            </a:pPr>
            <a:endParaRPr lang="da-DK" dirty="0"/>
          </a:p>
        </p:txBody>
      </p:sp>
      <p:sp>
        <p:nvSpPr>
          <p:cNvPr id="4" name="Pladsholder til sidefod 3"/>
          <p:cNvSpPr>
            <a:spLocks noGrp="1"/>
          </p:cNvSpPr>
          <p:nvPr>
            <p:ph type="ftr" sz="quarter" idx="15"/>
          </p:nvPr>
        </p:nvSpPr>
        <p:spPr/>
        <p:txBody>
          <a:bodyPr/>
          <a:lstStyle/>
          <a:p>
            <a:r>
              <a:rPr lang="da-DK" smtClean="0"/>
              <a:t>Voksenudredningsmetoden version 2.0</a:t>
            </a:r>
            <a:endParaRPr lang="da-DK" dirty="0"/>
          </a:p>
        </p:txBody>
      </p:sp>
      <p:sp>
        <p:nvSpPr>
          <p:cNvPr id="7" name="Titel 6"/>
          <p:cNvSpPr>
            <a:spLocks noGrp="1"/>
          </p:cNvSpPr>
          <p:nvPr>
            <p:ph type="title"/>
          </p:nvPr>
        </p:nvSpPr>
        <p:spPr>
          <a:xfrm>
            <a:off x="838199" y="945071"/>
            <a:ext cx="4680000" cy="1152000"/>
          </a:xfrm>
          <a:solidFill>
            <a:srgbClr val="5F91B0"/>
          </a:solidFill>
        </p:spPr>
        <p:txBody>
          <a:bodyPr/>
          <a:lstStyle/>
          <a:p>
            <a:r>
              <a:rPr lang="da-DK" sz="4000" b="0" dirty="0">
                <a:solidFill>
                  <a:schemeClr val="bg1"/>
                </a:solidFill>
                <a:latin typeface="Trebuchet MS" panose="020B0603020202020204" pitchFamily="34" charset="0"/>
              </a:rPr>
              <a:t>Fase:</a:t>
            </a:r>
            <a:br>
              <a:rPr lang="da-DK" sz="4000" b="0" dirty="0">
                <a:solidFill>
                  <a:schemeClr val="bg1"/>
                </a:solidFill>
                <a:latin typeface="Trebuchet MS" panose="020B0603020202020204" pitchFamily="34" charset="0"/>
              </a:rPr>
            </a:br>
            <a:r>
              <a:rPr lang="da-DK" sz="4000" b="0" i="1" dirty="0">
                <a:solidFill>
                  <a:schemeClr val="bg1"/>
                </a:solidFill>
                <a:latin typeface="Trebuchet MS" panose="020B0603020202020204" pitchFamily="34" charset="0"/>
              </a:rPr>
              <a:t>Levering</a:t>
            </a:r>
            <a:r>
              <a:rPr lang="da-DK" sz="4000" b="0" dirty="0">
                <a:solidFill>
                  <a:schemeClr val="bg1"/>
                </a:solidFill>
                <a:latin typeface="Trebuchet MS" panose="020B0603020202020204" pitchFamily="34" charset="0"/>
              </a:rPr>
              <a:t> </a:t>
            </a:r>
          </a:p>
        </p:txBody>
      </p:sp>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151</a:t>
            </a:fld>
            <a:endParaRPr lang="da-DK" sz="1800" b="1" dirty="0">
              <a:solidFill>
                <a:srgbClr val="C00000"/>
              </a:solidFill>
            </a:endParaRPr>
          </a:p>
        </p:txBody>
      </p:sp>
    </p:spTree>
    <p:extLst>
      <p:ext uri="{BB962C8B-B14F-4D97-AF65-F5344CB8AC3E}">
        <p14:creationId xmlns:p14="http://schemas.microsoft.com/office/powerpoint/2010/main" val="36171480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628801"/>
            <a:ext cx="10515601" cy="4248126"/>
          </a:xfrm>
        </p:spPr>
        <p:txBody>
          <a:bodyPr/>
          <a:lstStyle/>
          <a:p>
            <a:pPr marL="0" lvl="0" indent="0" defTabSz="914400">
              <a:spcBef>
                <a:spcPts val="0"/>
              </a:spcBef>
              <a:buNone/>
              <a:defRPr/>
            </a:pPr>
            <a:r>
              <a:rPr lang="da-DK" b="1" dirty="0" smtClean="0"/>
              <a:t>Socialstyrelsen</a:t>
            </a:r>
            <a:endParaRPr lang="da-DK" b="1" dirty="0"/>
          </a:p>
          <a:p>
            <a:pPr marL="171450" indent="-171450"/>
            <a:r>
              <a:rPr lang="da-DK" dirty="0"/>
              <a:t>Metodehåndbog (VUM 2.0) </a:t>
            </a:r>
            <a:r>
              <a:rPr lang="da-DK" u="sng" dirty="0">
                <a:hlinkClick r:id="rId2"/>
              </a:rPr>
              <a:t>Voksenudredningsmetoden version 2.0 – Inklusiv Fælles Faglige Begreber. Metodehåndbog.</a:t>
            </a:r>
            <a:r>
              <a:rPr lang="da-DK" b="1" dirty="0"/>
              <a:t> </a:t>
            </a:r>
            <a:r>
              <a:rPr lang="da-DK" dirty="0"/>
              <a:t>side </a:t>
            </a:r>
            <a:r>
              <a:rPr lang="da-DK" dirty="0" smtClean="0"/>
              <a:t>166-175</a:t>
            </a:r>
            <a:endParaRPr lang="da-DK" dirty="0"/>
          </a:p>
          <a:p>
            <a:pPr marL="171450" indent="-171450"/>
            <a:endParaRPr lang="da-DK" dirty="0"/>
          </a:p>
          <a:p>
            <a:pPr marL="0" indent="0">
              <a:buNone/>
            </a:pPr>
            <a:r>
              <a:rPr lang="da-DK" b="1" dirty="0"/>
              <a:t>KL</a:t>
            </a:r>
          </a:p>
          <a:p>
            <a:pPr marL="171450" lvl="0" indent="-171450" defTabSz="914400">
              <a:spcBef>
                <a:spcPts val="0"/>
              </a:spcBef>
              <a:defRPr/>
            </a:pPr>
            <a:r>
              <a:rPr lang="da-DK" dirty="0"/>
              <a:t>Guide til FFB </a:t>
            </a:r>
            <a:r>
              <a:rPr lang="da-DK" u="sng" dirty="0">
                <a:hlinkClick r:id="rId3"/>
              </a:rPr>
              <a:t>Fælles Faglige Begreber. Guide til FFB V.I.20</a:t>
            </a:r>
            <a:r>
              <a:rPr lang="da-DK" u="sng" dirty="0"/>
              <a:t> </a:t>
            </a:r>
            <a:r>
              <a:rPr lang="da-DK" dirty="0"/>
              <a:t> s. </a:t>
            </a:r>
            <a:r>
              <a:rPr lang="da-DK" dirty="0" smtClean="0"/>
              <a:t>38-40</a:t>
            </a:r>
            <a:endParaRPr lang="da-DK" dirty="0"/>
          </a:p>
          <a:p>
            <a:endParaRPr lang="da-DK"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a:xfrm>
            <a:off x="8610599" y="6268057"/>
            <a:ext cx="2743200" cy="365125"/>
          </a:xfrm>
        </p:spPr>
        <p:txBody>
          <a:bodyPr/>
          <a:lstStyle/>
          <a:p>
            <a:fld id="{1C4DB2EE-0873-4EBD-BD17-6A767A2B9A33}" type="slidenum">
              <a:rPr lang="da-DK" smtClean="0"/>
              <a:pPr/>
              <a:t>152</a:t>
            </a:fld>
            <a:endParaRPr lang="da-DK" dirty="0"/>
          </a:p>
        </p:txBody>
      </p:sp>
      <p:sp>
        <p:nvSpPr>
          <p:cNvPr id="6" name="Titel 5"/>
          <p:cNvSpPr>
            <a:spLocks noGrp="1"/>
          </p:cNvSpPr>
          <p:nvPr>
            <p:ph type="title"/>
          </p:nvPr>
        </p:nvSpPr>
        <p:spPr/>
        <p:txBody>
          <a:bodyPr/>
          <a:lstStyle/>
          <a:p>
            <a:pPr marL="0" lvl="0" indent="0" defTabSz="914400">
              <a:spcBef>
                <a:spcPts val="0"/>
              </a:spcBef>
              <a:defRPr/>
            </a:pPr>
            <a:r>
              <a:rPr lang="da-DK" dirty="0"/>
              <a:t>Relevante materialer til denne </a:t>
            </a:r>
            <a:r>
              <a:rPr lang="da-DK" dirty="0" smtClean="0"/>
              <a:t>fase</a:t>
            </a:r>
            <a:endParaRPr lang="da-DK" dirty="0"/>
          </a:p>
        </p:txBody>
      </p:sp>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152</a:t>
            </a:fld>
            <a:endParaRPr lang="da-DK" sz="1800" b="1" dirty="0">
              <a:solidFill>
                <a:srgbClr val="C00000"/>
              </a:solidFill>
            </a:endParaRPr>
          </a:p>
        </p:txBody>
      </p:sp>
    </p:spTree>
    <p:extLst>
      <p:ext uri="{BB962C8B-B14F-4D97-AF65-F5344CB8AC3E}">
        <p14:creationId xmlns:p14="http://schemas.microsoft.com/office/powerpoint/2010/main" val="271338518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797777"/>
                </a:solidFill>
                <a:effectLst/>
                <a:uLnTx/>
                <a:uFillTx/>
                <a:latin typeface="Arial" panose="020B0604020202020204"/>
                <a:ea typeface="+mn-ea"/>
                <a:cs typeface="+mn-cs"/>
              </a:rPr>
              <a:t>Voksenudredningsmetoden version 2.0</a:t>
            </a:r>
            <a:endParaRPr kumimoji="0" lang="da-DK" sz="900" b="0" i="0" u="none" strike="noStrike" kern="1200" cap="none" spc="0" normalizeH="0" baseline="0" noProof="0" dirty="0">
              <a:ln>
                <a:noFill/>
              </a:ln>
              <a:solidFill>
                <a:srgbClr val="797777"/>
              </a:solidFill>
              <a:effectLst/>
              <a:uLnTx/>
              <a:uFillTx/>
              <a:latin typeface="Arial" panose="020B0604020202020204"/>
              <a:ea typeface="+mn-ea"/>
              <a:cs typeface="+mn-cs"/>
            </a:endParaRPr>
          </a:p>
        </p:txBody>
      </p:sp>
      <p:sp>
        <p:nvSpPr>
          <p:cNvPr id="6" name="Titel 5"/>
          <p:cNvSpPr>
            <a:spLocks noGrp="1"/>
          </p:cNvSpPr>
          <p:nvPr>
            <p:ph type="title"/>
          </p:nvPr>
        </p:nvSpPr>
        <p:spPr>
          <a:xfrm>
            <a:off x="838200" y="360000"/>
            <a:ext cx="10515600" cy="612000"/>
          </a:xfrm>
        </p:spPr>
        <p:txBody>
          <a:bodyPr/>
          <a:lstStyle/>
          <a:p>
            <a:r>
              <a:rPr lang="da-DK" dirty="0"/>
              <a:t>Faser og redskaber i VUM </a:t>
            </a:r>
          </a:p>
        </p:txBody>
      </p:sp>
      <p:pic>
        <p:nvPicPr>
          <p:cNvPr id="2" name="Billede 1"/>
          <p:cNvPicPr>
            <a:picLocks noChangeAspect="1"/>
          </p:cNvPicPr>
          <p:nvPr/>
        </p:nvPicPr>
        <p:blipFill>
          <a:blip r:embed="rId3"/>
          <a:stretch>
            <a:fillRect/>
          </a:stretch>
        </p:blipFill>
        <p:spPr>
          <a:xfrm>
            <a:off x="838200" y="1440000"/>
            <a:ext cx="10515600" cy="4454790"/>
          </a:xfrm>
          <a:prstGeom prst="rect">
            <a:avLst/>
          </a:prstGeom>
        </p:spPr>
      </p:pic>
      <p:sp>
        <p:nvSpPr>
          <p:cNvPr id="7" name="Ellipse 6"/>
          <p:cNvSpPr/>
          <p:nvPr/>
        </p:nvSpPr>
        <p:spPr>
          <a:xfrm>
            <a:off x="8184232" y="1196752"/>
            <a:ext cx="2016224" cy="34920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153</a:t>
            </a:fld>
            <a:endParaRPr lang="da-DK" sz="1800" b="1" dirty="0">
              <a:solidFill>
                <a:srgbClr val="C00000"/>
              </a:solidFill>
            </a:endParaRPr>
          </a:p>
        </p:txBody>
      </p:sp>
    </p:spTree>
    <p:extLst>
      <p:ext uri="{BB962C8B-B14F-4D97-AF65-F5344CB8AC3E}">
        <p14:creationId xmlns:p14="http://schemas.microsoft.com/office/powerpoint/2010/main" val="45478791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412777"/>
            <a:ext cx="10515601" cy="4464150"/>
          </a:xfrm>
        </p:spPr>
        <p:txBody>
          <a:bodyPr>
            <a:normAutofit/>
          </a:bodyPr>
          <a:lstStyle/>
          <a:p>
            <a:r>
              <a:rPr lang="da-DK" sz="2400" b="1" dirty="0" smtClean="0"/>
              <a:t>Både fasen og redskabet </a:t>
            </a:r>
            <a:r>
              <a:rPr lang="da-DK" sz="2400" b="1" i="1" dirty="0" smtClean="0"/>
              <a:t>Dokumentation </a:t>
            </a:r>
            <a:r>
              <a:rPr lang="da-DK" sz="2400" b="1" dirty="0" smtClean="0"/>
              <a:t>er nyt.</a:t>
            </a:r>
          </a:p>
          <a:p>
            <a:endParaRPr lang="da-DK" sz="2400" b="1" dirty="0" smtClean="0"/>
          </a:p>
          <a:p>
            <a:r>
              <a:rPr lang="da-DK" sz="2400" b="1" dirty="0" smtClean="0"/>
              <a:t>Udfører og borger formulerer delmål til borgerens målformulering. </a:t>
            </a:r>
          </a:p>
          <a:p>
            <a:pPr lvl="1"/>
            <a:r>
              <a:rPr lang="da-DK" sz="2400" dirty="0" smtClean="0"/>
              <a:t>giver sammenhæng for borgeren. </a:t>
            </a:r>
          </a:p>
          <a:p>
            <a:pPr lvl="1"/>
            <a:endParaRPr lang="da-DK" sz="2400" dirty="0" smtClean="0"/>
          </a:p>
          <a:p>
            <a:r>
              <a:rPr lang="da-DK" sz="2400" b="1" dirty="0" smtClean="0"/>
              <a:t>Udfører knytter </a:t>
            </a:r>
            <a:r>
              <a:rPr lang="da-DK" sz="2400" b="1" dirty="0"/>
              <a:t>sin dokumentation til </a:t>
            </a:r>
            <a:r>
              <a:rPr lang="da-DK" sz="2400" b="1" dirty="0" smtClean="0"/>
              <a:t>delmålene. </a:t>
            </a:r>
          </a:p>
          <a:p>
            <a:pPr lvl="1"/>
            <a:r>
              <a:rPr lang="da-DK" sz="2400" dirty="0" smtClean="0"/>
              <a:t>Understøtter, </a:t>
            </a:r>
            <a:r>
              <a:rPr lang="da-DK" sz="2400" dirty="0"/>
              <a:t>at dokumentationen relateres til indsatsmålene og formålet med </a:t>
            </a:r>
            <a:r>
              <a:rPr lang="da-DK" sz="2400" dirty="0" smtClean="0"/>
              <a:t>indsatsen.  </a:t>
            </a:r>
            <a:endParaRPr lang="da-DK" sz="2400" dirty="0"/>
          </a:p>
          <a:p>
            <a:endParaRPr lang="da-DK" sz="2400" dirty="0" smtClean="0"/>
          </a:p>
          <a:p>
            <a:endParaRPr lang="da-DK" sz="2400" b="1" dirty="0" smtClean="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154</a:t>
            </a:fld>
            <a:endParaRPr lang="da-DK" dirty="0"/>
          </a:p>
        </p:txBody>
      </p:sp>
      <p:sp>
        <p:nvSpPr>
          <p:cNvPr id="6" name="Titel 5"/>
          <p:cNvSpPr>
            <a:spLocks noGrp="1"/>
          </p:cNvSpPr>
          <p:nvPr>
            <p:ph type="title"/>
          </p:nvPr>
        </p:nvSpPr>
        <p:spPr>
          <a:xfrm>
            <a:off x="838198" y="360000"/>
            <a:ext cx="10515601" cy="612000"/>
          </a:xfrm>
          <a:solidFill>
            <a:srgbClr val="5F91B0"/>
          </a:solidFill>
        </p:spPr>
        <p:txBody>
          <a:bodyPr/>
          <a:lstStyle/>
          <a:p>
            <a:r>
              <a:rPr lang="da-DK" dirty="0" smtClean="0">
                <a:solidFill>
                  <a:schemeClr val="bg1"/>
                </a:solidFill>
              </a:rPr>
              <a:t>Hvad er nyt i </a:t>
            </a:r>
            <a:r>
              <a:rPr lang="da-DK" i="1" dirty="0" smtClean="0">
                <a:solidFill>
                  <a:schemeClr val="bg1"/>
                </a:solidFill>
              </a:rPr>
              <a:t>Leveringen </a:t>
            </a:r>
            <a:r>
              <a:rPr lang="da-DK" dirty="0" smtClean="0">
                <a:solidFill>
                  <a:schemeClr val="bg1"/>
                </a:solidFill>
              </a:rPr>
              <a:t>og hvorfor?</a:t>
            </a:r>
            <a:endParaRPr lang="da-DK" dirty="0">
              <a:solidFill>
                <a:schemeClr val="bg1"/>
              </a:solidFill>
            </a:endParaRPr>
          </a:p>
        </p:txBody>
      </p:sp>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154</a:t>
            </a:fld>
            <a:endParaRPr lang="da-DK" sz="1800" b="1" dirty="0">
              <a:solidFill>
                <a:srgbClr val="C00000"/>
              </a:solidFill>
            </a:endParaRPr>
          </a:p>
        </p:txBody>
      </p:sp>
    </p:spTree>
    <p:extLst>
      <p:ext uri="{BB962C8B-B14F-4D97-AF65-F5344CB8AC3E}">
        <p14:creationId xmlns:p14="http://schemas.microsoft.com/office/powerpoint/2010/main" val="272809094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3336" y="1412777"/>
            <a:ext cx="10516043" cy="4112322"/>
          </a:xfrm>
        </p:spPr>
        <p:txBody>
          <a:bodyPr>
            <a:normAutofit/>
          </a:bodyPr>
          <a:lstStyle/>
          <a:p>
            <a:pPr marL="0" indent="0">
              <a:buNone/>
            </a:pPr>
            <a:r>
              <a:rPr lang="da-DK" sz="2400" b="1" dirty="0" smtClean="0"/>
              <a:t>Sociale tilbud</a:t>
            </a:r>
          </a:p>
          <a:p>
            <a:r>
              <a:rPr lang="da-DK" sz="2400" dirty="0" smtClean="0"/>
              <a:t>Kommunalt </a:t>
            </a:r>
            <a:r>
              <a:rPr lang="da-DK" sz="2400" b="1" dirty="0" smtClean="0"/>
              <a:t>forsyningsansvar</a:t>
            </a:r>
          </a:p>
          <a:p>
            <a:endParaRPr lang="da-DK" sz="2400" dirty="0" smtClean="0"/>
          </a:p>
          <a:p>
            <a:r>
              <a:rPr lang="da-DK" sz="2400" dirty="0" smtClean="0"/>
              <a:t>Tilbud </a:t>
            </a:r>
            <a:r>
              <a:rPr lang="da-DK" sz="2400" dirty="0"/>
              <a:t>omfattet af </a:t>
            </a:r>
            <a:r>
              <a:rPr lang="da-DK" sz="2400" b="1" dirty="0"/>
              <a:t>krav om godkendelse</a:t>
            </a:r>
            <a:r>
              <a:rPr lang="da-DK" sz="2400" dirty="0" smtClean="0"/>
              <a:t>, skal </a:t>
            </a:r>
            <a:r>
              <a:rPr lang="da-DK" sz="2400" dirty="0"/>
              <a:t>være godkendt af </a:t>
            </a:r>
            <a:r>
              <a:rPr lang="da-DK" sz="2400" dirty="0" smtClean="0"/>
              <a:t>socialtilsynet</a:t>
            </a:r>
          </a:p>
          <a:p>
            <a:pPr lvl="2"/>
            <a:r>
              <a:rPr lang="da-DK" sz="2400" dirty="0" smtClean="0"/>
              <a:t>Lov om socialtilsyn § 4</a:t>
            </a:r>
          </a:p>
          <a:p>
            <a:pPr lvl="2"/>
            <a:endParaRPr lang="da-DK" sz="2400" dirty="0" smtClean="0"/>
          </a:p>
          <a:p>
            <a:r>
              <a:rPr lang="da-DK" sz="2400" b="1" dirty="0" smtClean="0"/>
              <a:t>Akut </a:t>
            </a:r>
            <a:r>
              <a:rPr lang="da-DK" sz="2400" b="1" dirty="0"/>
              <a:t>behov </a:t>
            </a:r>
            <a:r>
              <a:rPr lang="da-DK" sz="2400" dirty="0"/>
              <a:t>for </a:t>
            </a:r>
            <a:r>
              <a:rPr lang="da-DK" sz="2400" dirty="0" smtClean="0"/>
              <a:t>placering af borger </a:t>
            </a:r>
          </a:p>
          <a:p>
            <a:pPr lvl="1"/>
            <a:r>
              <a:rPr lang="da-DK" sz="2400" dirty="0" smtClean="0"/>
              <a:t>(</a:t>
            </a:r>
            <a:r>
              <a:rPr lang="da-DK" sz="2400" dirty="0"/>
              <a:t>Serviceloven § 4).</a:t>
            </a:r>
            <a:endParaRPr lang="da-DK" sz="2400" b="1" dirty="0" smtClean="0"/>
          </a:p>
          <a:p>
            <a:endParaRPr lang="da-DK" sz="2400" b="1" dirty="0" smtClean="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155</a:t>
            </a:fld>
            <a:endParaRPr lang="da-DK" dirty="0"/>
          </a:p>
        </p:txBody>
      </p:sp>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155</a:t>
            </a:fld>
            <a:endParaRPr lang="da-DK" sz="1800" b="1" dirty="0">
              <a:solidFill>
                <a:srgbClr val="C00000"/>
              </a:solidFill>
            </a:endParaRPr>
          </a:p>
        </p:txBody>
      </p:sp>
      <p:sp>
        <p:nvSpPr>
          <p:cNvPr id="13" name="Titel 5"/>
          <p:cNvSpPr txBox="1">
            <a:spLocks/>
          </p:cNvSpPr>
          <p:nvPr/>
        </p:nvSpPr>
        <p:spPr>
          <a:xfrm>
            <a:off x="838198" y="360000"/>
            <a:ext cx="10515601" cy="612000"/>
          </a:xfrm>
          <a:prstGeom prst="rect">
            <a:avLst/>
          </a:prstGeom>
          <a:solidFill>
            <a:srgbClr val="5F91B0"/>
          </a:solidFill>
        </p:spPr>
        <p:txBody>
          <a:bodyPr vert="horz" lIns="0" tIns="0" rIns="0" bIns="0" rtlCol="0" anchor="t">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sz="4000" b="0" dirty="0" smtClean="0">
                <a:solidFill>
                  <a:schemeClr val="bg1"/>
                </a:solidFill>
                <a:latin typeface="Trebuchet MS" panose="020B0603020202020204" pitchFamily="34" charset="0"/>
              </a:rPr>
              <a:t>	Hvad siger lovgivningen om </a:t>
            </a:r>
            <a:r>
              <a:rPr lang="da-DK" sz="4000" b="0" i="1" dirty="0" smtClean="0">
                <a:solidFill>
                  <a:schemeClr val="bg1"/>
                </a:solidFill>
                <a:latin typeface="Trebuchet MS" panose="020B0603020202020204" pitchFamily="34" charset="0"/>
              </a:rPr>
              <a:t>Levering</a:t>
            </a:r>
            <a:r>
              <a:rPr lang="da-DK" sz="4000" b="0" dirty="0" smtClean="0">
                <a:solidFill>
                  <a:schemeClr val="bg1"/>
                </a:solidFill>
                <a:latin typeface="Trebuchet MS" panose="020B0603020202020204" pitchFamily="34" charset="0"/>
              </a:rPr>
              <a:t>?</a:t>
            </a:r>
            <a:endParaRPr lang="da-DK" sz="4000" b="0" dirty="0">
              <a:solidFill>
                <a:schemeClr val="bg1"/>
              </a:solidFill>
              <a:latin typeface="Trebuchet MS" panose="020B0603020202020204" pitchFamily="34" charset="0"/>
            </a:endParaRPr>
          </a:p>
        </p:txBody>
      </p:sp>
      <p:grpSp>
        <p:nvGrpSpPr>
          <p:cNvPr id="10" name="Group 5"/>
          <p:cNvGrpSpPr>
            <a:grpSpLocks/>
          </p:cNvGrpSpPr>
          <p:nvPr/>
        </p:nvGrpSpPr>
        <p:grpSpPr bwMode="auto">
          <a:xfrm>
            <a:off x="833336" y="360000"/>
            <a:ext cx="649289" cy="611999"/>
            <a:chOff x="2938" y="-344"/>
            <a:chExt cx="979" cy="979"/>
          </a:xfrm>
        </p:grpSpPr>
        <p:sp>
          <p:nvSpPr>
            <p:cNvPr id="11" name="Rectangle 6"/>
            <p:cNvSpPr>
              <a:spLocks noChangeArrowheads="1"/>
            </p:cNvSpPr>
            <p:nvPr/>
          </p:nvSpPr>
          <p:spPr bwMode="auto">
            <a:xfrm>
              <a:off x="2937" y="-345"/>
              <a:ext cx="979"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AutoShape 7"/>
            <p:cNvSpPr>
              <a:spLocks/>
            </p:cNvSpPr>
            <p:nvPr/>
          </p:nvSpPr>
          <p:spPr bwMode="auto">
            <a:xfrm>
              <a:off x="3106" y="-188"/>
              <a:ext cx="642" cy="674"/>
            </a:xfrm>
            <a:custGeom>
              <a:avLst/>
              <a:gdLst>
                <a:gd name="T0" fmla="+- 0 3337 3106"/>
                <a:gd name="T1" fmla="*/ T0 w 642"/>
                <a:gd name="T2" fmla="+- 0 150 -188"/>
                <a:gd name="T3" fmla="*/ 150 h 674"/>
                <a:gd name="T4" fmla="+- 0 3276 3106"/>
                <a:gd name="T5" fmla="*/ T4 w 642"/>
                <a:gd name="T6" fmla="+- 0 183 -188"/>
                <a:gd name="T7" fmla="*/ 183 h 674"/>
                <a:gd name="T8" fmla="+- 0 3298 3106"/>
                <a:gd name="T9" fmla="*/ T8 w 642"/>
                <a:gd name="T10" fmla="+- 0 110 -188"/>
                <a:gd name="T11" fmla="*/ 110 h 674"/>
                <a:gd name="T12" fmla="+- 0 3306 3106"/>
                <a:gd name="T13" fmla="*/ T12 w 642"/>
                <a:gd name="T14" fmla="+- 0 83 -188"/>
                <a:gd name="T15" fmla="*/ 83 h 674"/>
                <a:gd name="T16" fmla="+- 0 3242 3106"/>
                <a:gd name="T17" fmla="*/ T16 w 642"/>
                <a:gd name="T18" fmla="+- 0 187 -188"/>
                <a:gd name="T19" fmla="*/ 187 h 674"/>
                <a:gd name="T20" fmla="+- 0 3270 3106"/>
                <a:gd name="T21" fmla="*/ T20 w 642"/>
                <a:gd name="T22" fmla="+- 0 233 -188"/>
                <a:gd name="T23" fmla="*/ 233 h 674"/>
                <a:gd name="T24" fmla="+- 0 3326 3106"/>
                <a:gd name="T25" fmla="*/ T24 w 642"/>
                <a:gd name="T26" fmla="+- 0 231 -188"/>
                <a:gd name="T27" fmla="*/ 231 h 674"/>
                <a:gd name="T28" fmla="+- 0 3544 3106"/>
                <a:gd name="T29" fmla="*/ T28 w 642"/>
                <a:gd name="T30" fmla="+- 0 336 -188"/>
                <a:gd name="T31" fmla="*/ 336 h 674"/>
                <a:gd name="T32" fmla="+- 0 3322 3106"/>
                <a:gd name="T33" fmla="*/ T32 w 642"/>
                <a:gd name="T34" fmla="+- 0 329 -188"/>
                <a:gd name="T35" fmla="*/ 329 h 674"/>
                <a:gd name="T36" fmla="+- 0 3532 3106"/>
                <a:gd name="T37" fmla="*/ T36 w 642"/>
                <a:gd name="T38" fmla="+- 0 346 -188"/>
                <a:gd name="T39" fmla="*/ 346 h 674"/>
                <a:gd name="T40" fmla="+- 0 3542 3106"/>
                <a:gd name="T41" fmla="*/ T40 w 642"/>
                <a:gd name="T42" fmla="+- 0 -140 -188"/>
                <a:gd name="T43" fmla="*/ -140 h 674"/>
                <a:gd name="T44" fmla="+- 0 3544 3106"/>
                <a:gd name="T45" fmla="*/ T44 w 642"/>
                <a:gd name="T46" fmla="+- 0 -106 -188"/>
                <a:gd name="T47" fmla="*/ -106 h 674"/>
                <a:gd name="T48" fmla="+- 0 3573 3106"/>
                <a:gd name="T49" fmla="*/ T48 w 642"/>
                <a:gd name="T50" fmla="+- 0 26 -188"/>
                <a:gd name="T51" fmla="*/ 26 h 674"/>
                <a:gd name="T52" fmla="+- 0 3433 3106"/>
                <a:gd name="T53" fmla="*/ T52 w 642"/>
                <a:gd name="T54" fmla="+- 0 -25 -188"/>
                <a:gd name="T55" fmla="*/ -25 h 674"/>
                <a:gd name="T56" fmla="+- 0 3286 3106"/>
                <a:gd name="T57" fmla="*/ T56 w 642"/>
                <a:gd name="T58" fmla="+- 0 25 -188"/>
                <a:gd name="T59" fmla="*/ 25 h 674"/>
                <a:gd name="T60" fmla="+- 0 3320 3106"/>
                <a:gd name="T61" fmla="*/ T60 w 642"/>
                <a:gd name="T62" fmla="+- 0 60 -188"/>
                <a:gd name="T63" fmla="*/ 60 h 674"/>
                <a:gd name="T64" fmla="+- 0 3422 3106"/>
                <a:gd name="T65" fmla="*/ T64 w 642"/>
                <a:gd name="T66" fmla="+- 0 299 -188"/>
                <a:gd name="T67" fmla="*/ 299 h 674"/>
                <a:gd name="T68" fmla="+- 0 3357 3106"/>
                <a:gd name="T69" fmla="*/ T68 w 642"/>
                <a:gd name="T70" fmla="+- 0 317 -188"/>
                <a:gd name="T71" fmla="*/ 317 h 674"/>
                <a:gd name="T72" fmla="+- 0 3509 3106"/>
                <a:gd name="T73" fmla="*/ T72 w 642"/>
                <a:gd name="T74" fmla="+- 0 305 -188"/>
                <a:gd name="T75" fmla="*/ 305 h 674"/>
                <a:gd name="T76" fmla="+- 0 3490 3106"/>
                <a:gd name="T77" fmla="*/ T76 w 642"/>
                <a:gd name="T78" fmla="+- 0 42 -188"/>
                <a:gd name="T79" fmla="*/ 42 h 674"/>
                <a:gd name="T80" fmla="+- 0 3549 3106"/>
                <a:gd name="T81" fmla="*/ T80 w 642"/>
                <a:gd name="T82" fmla="+- 0 65 -188"/>
                <a:gd name="T83" fmla="*/ 65 h 674"/>
                <a:gd name="T84" fmla="+- 0 3587 3106"/>
                <a:gd name="T85" fmla="*/ T84 w 642"/>
                <a:gd name="T86" fmla="+- 0 43 -188"/>
                <a:gd name="T87" fmla="*/ 43 h 674"/>
                <a:gd name="T88" fmla="+- 0 3584 3106"/>
                <a:gd name="T89" fmla="*/ T88 w 642"/>
                <a:gd name="T90" fmla="+- 0 -77 -188"/>
                <a:gd name="T91" fmla="*/ -77 h 674"/>
                <a:gd name="T92" fmla="+- 0 3620 3106"/>
                <a:gd name="T93" fmla="*/ T92 w 642"/>
                <a:gd name="T94" fmla="+- 0 190 -188"/>
                <a:gd name="T95" fmla="*/ 190 h 674"/>
                <a:gd name="T96" fmla="+- 0 3529 3106"/>
                <a:gd name="T97" fmla="*/ T96 w 642"/>
                <a:gd name="T98" fmla="+- 0 183 -188"/>
                <a:gd name="T99" fmla="*/ 183 h 674"/>
                <a:gd name="T100" fmla="+- 0 3576 3106"/>
                <a:gd name="T101" fmla="*/ T100 w 642"/>
                <a:gd name="T102" fmla="+- 0 95 -188"/>
                <a:gd name="T103" fmla="*/ 95 h 674"/>
                <a:gd name="T104" fmla="+- 0 3507 3106"/>
                <a:gd name="T105" fmla="*/ T104 w 642"/>
                <a:gd name="T106" fmla="+- 0 188 -188"/>
                <a:gd name="T107" fmla="*/ 188 h 674"/>
                <a:gd name="T108" fmla="+- 0 3523 3106"/>
                <a:gd name="T109" fmla="*/ T108 w 642"/>
                <a:gd name="T110" fmla="+- 0 224 -188"/>
                <a:gd name="T111" fmla="*/ 224 h 674"/>
                <a:gd name="T112" fmla="+- 0 3574 3106"/>
                <a:gd name="T113" fmla="*/ T112 w 642"/>
                <a:gd name="T114" fmla="+- 0 237 -188"/>
                <a:gd name="T115" fmla="*/ 237 h 674"/>
                <a:gd name="T116" fmla="+- 0 3619 3106"/>
                <a:gd name="T117" fmla="*/ T116 w 642"/>
                <a:gd name="T118" fmla="+- 0 206 -188"/>
                <a:gd name="T119" fmla="*/ 206 h 674"/>
                <a:gd name="T120" fmla="+- 0 3641 3106"/>
                <a:gd name="T121" fmla="*/ T120 w 642"/>
                <a:gd name="T122" fmla="+- 0 -44 -188"/>
                <a:gd name="T123" fmla="*/ -44 h 674"/>
                <a:gd name="T124" fmla="+- 0 3676 3106"/>
                <a:gd name="T125" fmla="*/ T124 w 642"/>
                <a:gd name="T126" fmla="+- 0 -44 -188"/>
                <a:gd name="T127" fmla="*/ -44 h 674"/>
                <a:gd name="T128" fmla="+- 0 3682 3106"/>
                <a:gd name="T129" fmla="*/ T128 w 642"/>
                <a:gd name="T130" fmla="+- 0 35 -188"/>
                <a:gd name="T131" fmla="*/ 35 h 674"/>
                <a:gd name="T132" fmla="+- 0 3740 3106"/>
                <a:gd name="T133" fmla="*/ T132 w 642"/>
                <a:gd name="T134" fmla="+- 0 81 -188"/>
                <a:gd name="T135" fmla="*/ 81 h 674"/>
                <a:gd name="T136" fmla="+- 0 3714 3106"/>
                <a:gd name="T137" fmla="*/ T136 w 642"/>
                <a:gd name="T138" fmla="+- 0 107 -188"/>
                <a:gd name="T139" fmla="*/ 107 h 674"/>
                <a:gd name="T140" fmla="+- 0 3747 3106"/>
                <a:gd name="T141" fmla="*/ T140 w 642"/>
                <a:gd name="T142" fmla="+- 0 155 -188"/>
                <a:gd name="T143" fmla="*/ 155 h 674"/>
                <a:gd name="T144" fmla="+- 0 3718 3106"/>
                <a:gd name="T145" fmla="*/ T144 w 642"/>
                <a:gd name="T146" fmla="+- 0 180 -188"/>
                <a:gd name="T147" fmla="*/ 180 h 674"/>
                <a:gd name="T148" fmla="+- 0 3704 3106"/>
                <a:gd name="T149" fmla="*/ T148 w 642"/>
                <a:gd name="T150" fmla="+- 0 256 -188"/>
                <a:gd name="T151" fmla="*/ 256 h 674"/>
                <a:gd name="T152" fmla="+- 0 3600 3106"/>
                <a:gd name="T153" fmla="*/ T152 w 642"/>
                <a:gd name="T154" fmla="+- 0 400 -188"/>
                <a:gd name="T155" fmla="*/ 400 h 674"/>
                <a:gd name="T156" fmla="+- 0 3441 3106"/>
                <a:gd name="T157" fmla="*/ T156 w 642"/>
                <a:gd name="T158" fmla="+- 0 457 -188"/>
                <a:gd name="T159" fmla="*/ 457 h 674"/>
                <a:gd name="T160" fmla="+- 0 3381 3106"/>
                <a:gd name="T161" fmla="*/ T160 w 642"/>
                <a:gd name="T162" fmla="+- 0 453 -188"/>
                <a:gd name="T163" fmla="*/ 453 h 674"/>
                <a:gd name="T164" fmla="+- 0 3272 3106"/>
                <a:gd name="T165" fmla="*/ T164 w 642"/>
                <a:gd name="T166" fmla="+- 0 413 -188"/>
                <a:gd name="T167" fmla="*/ 413 h 674"/>
                <a:gd name="T168" fmla="+- 0 3143 3106"/>
                <a:gd name="T169" fmla="*/ T168 w 642"/>
                <a:gd name="T170" fmla="+- 0 235 -188"/>
                <a:gd name="T171" fmla="*/ 235 h 674"/>
                <a:gd name="T172" fmla="+- 0 3138 3106"/>
                <a:gd name="T173" fmla="*/ T172 w 642"/>
                <a:gd name="T174" fmla="+- 0 117 -188"/>
                <a:gd name="T175" fmla="*/ 117 h 674"/>
                <a:gd name="T176" fmla="+- 0 3173 3106"/>
                <a:gd name="T177" fmla="*/ T176 w 642"/>
                <a:gd name="T178" fmla="+- 0 20 -188"/>
                <a:gd name="T179" fmla="*/ 20 h 674"/>
                <a:gd name="T180" fmla="+- 0 3277 3106"/>
                <a:gd name="T181" fmla="*/ T180 w 642"/>
                <a:gd name="T182" fmla="+- 0 -86 -188"/>
                <a:gd name="T183" fmla="*/ -86 h 674"/>
                <a:gd name="T184" fmla="+- 0 3373 3106"/>
                <a:gd name="T185" fmla="*/ T184 w 642"/>
                <a:gd name="T186" fmla="+- 0 -123 -188"/>
                <a:gd name="T187" fmla="*/ -123 h 674"/>
                <a:gd name="T188" fmla="+- 0 3384 3106"/>
                <a:gd name="T189" fmla="*/ T188 w 642"/>
                <a:gd name="T190" fmla="+- 0 -108 -188"/>
                <a:gd name="T191" fmla="*/ -108 h 674"/>
                <a:gd name="T192" fmla="+- 0 3464 3106"/>
                <a:gd name="T193" fmla="*/ T192 w 642"/>
                <a:gd name="T194" fmla="+- 0 -137 -188"/>
                <a:gd name="T195" fmla="*/ -137 h 674"/>
                <a:gd name="T196" fmla="+- 0 3389 3106"/>
                <a:gd name="T197" fmla="*/ T196 w 642"/>
                <a:gd name="T198" fmla="+- 0 -181 -188"/>
                <a:gd name="T199" fmla="*/ -181 h 674"/>
                <a:gd name="T200" fmla="+- 0 3388 3106"/>
                <a:gd name="T201" fmla="*/ T200 w 642"/>
                <a:gd name="T202" fmla="+- 0 -154 -188"/>
                <a:gd name="T203" fmla="*/ -154 h 674"/>
                <a:gd name="T204" fmla="+- 0 3280 3106"/>
                <a:gd name="T205" fmla="*/ T204 w 642"/>
                <a:gd name="T206" fmla="+- 0 -120 -188"/>
                <a:gd name="T207" fmla="*/ -120 h 674"/>
                <a:gd name="T208" fmla="+- 0 3153 3106"/>
                <a:gd name="T209" fmla="*/ T208 w 642"/>
                <a:gd name="T210" fmla="+- 0 -2 -188"/>
                <a:gd name="T211" fmla="*/ -2 h 674"/>
                <a:gd name="T212" fmla="+- 0 3109 3106"/>
                <a:gd name="T213" fmla="*/ T212 w 642"/>
                <a:gd name="T214" fmla="+- 0 119 -188"/>
                <a:gd name="T215" fmla="*/ 119 h 674"/>
                <a:gd name="T216" fmla="+- 0 3109 3106"/>
                <a:gd name="T217" fmla="*/ T216 w 642"/>
                <a:gd name="T218" fmla="+- 0 210 -188"/>
                <a:gd name="T219" fmla="*/ 210 h 674"/>
                <a:gd name="T220" fmla="+- 0 3158 3106"/>
                <a:gd name="T221" fmla="*/ T220 w 642"/>
                <a:gd name="T222" fmla="+- 0 339 -188"/>
                <a:gd name="T223" fmla="*/ 339 h 674"/>
                <a:gd name="T224" fmla="+- 0 3280 3106"/>
                <a:gd name="T225" fmla="*/ T224 w 642"/>
                <a:gd name="T226" fmla="+- 0 449 -188"/>
                <a:gd name="T227" fmla="*/ 449 h 674"/>
                <a:gd name="T228" fmla="+- 0 3431 3106"/>
                <a:gd name="T229" fmla="*/ T228 w 642"/>
                <a:gd name="T230" fmla="+- 0 485 -188"/>
                <a:gd name="T231" fmla="*/ 485 h 674"/>
                <a:gd name="T232" fmla="+- 0 3524 3106"/>
                <a:gd name="T233" fmla="*/ T232 w 642"/>
                <a:gd name="T234" fmla="+- 0 470 -188"/>
                <a:gd name="T235" fmla="*/ 470 h 674"/>
                <a:gd name="T236" fmla="+- 0 3636 3106"/>
                <a:gd name="T237" fmla="*/ T236 w 642"/>
                <a:gd name="T238" fmla="+- 0 407 -188"/>
                <a:gd name="T239" fmla="*/ 407 h 674"/>
                <a:gd name="T240" fmla="+- 0 3724 3106"/>
                <a:gd name="T241" fmla="*/ T240 w 642"/>
                <a:gd name="T242" fmla="+- 0 286 -188"/>
                <a:gd name="T243" fmla="*/ 286 h 674"/>
                <a:gd name="T244" fmla="+- 0 3747 3106"/>
                <a:gd name="T245" fmla="*/ T244 w 642"/>
                <a:gd name="T246" fmla="+- 0 186 -188"/>
                <a:gd name="T247" fmla="*/ 186 h 6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642" h="674">
                  <a:moveTo>
                    <a:pt x="249" y="383"/>
                  </a:moveTo>
                  <a:lnTo>
                    <a:pt x="249" y="377"/>
                  </a:lnTo>
                  <a:lnTo>
                    <a:pt x="246" y="371"/>
                  </a:lnTo>
                  <a:lnTo>
                    <a:pt x="238" y="355"/>
                  </a:lnTo>
                  <a:lnTo>
                    <a:pt x="231" y="338"/>
                  </a:lnTo>
                  <a:lnTo>
                    <a:pt x="225" y="326"/>
                  </a:lnTo>
                  <a:lnTo>
                    <a:pt x="225" y="370"/>
                  </a:lnTo>
                  <a:lnTo>
                    <a:pt x="214" y="371"/>
                  </a:lnTo>
                  <a:lnTo>
                    <a:pt x="193" y="371"/>
                  </a:lnTo>
                  <a:lnTo>
                    <a:pt x="170" y="371"/>
                  </a:lnTo>
                  <a:lnTo>
                    <a:pt x="158" y="371"/>
                  </a:lnTo>
                  <a:lnTo>
                    <a:pt x="163" y="359"/>
                  </a:lnTo>
                  <a:lnTo>
                    <a:pt x="174" y="336"/>
                  </a:lnTo>
                  <a:lnTo>
                    <a:pt x="186" y="312"/>
                  </a:lnTo>
                  <a:lnTo>
                    <a:pt x="192" y="298"/>
                  </a:lnTo>
                  <a:lnTo>
                    <a:pt x="225" y="370"/>
                  </a:lnTo>
                  <a:lnTo>
                    <a:pt x="225" y="326"/>
                  </a:lnTo>
                  <a:lnTo>
                    <a:pt x="213" y="298"/>
                  </a:lnTo>
                  <a:lnTo>
                    <a:pt x="206" y="284"/>
                  </a:lnTo>
                  <a:lnTo>
                    <a:pt x="200" y="271"/>
                  </a:lnTo>
                  <a:lnTo>
                    <a:pt x="199" y="270"/>
                  </a:lnTo>
                  <a:lnTo>
                    <a:pt x="191" y="267"/>
                  </a:lnTo>
                  <a:lnTo>
                    <a:pt x="186" y="270"/>
                  </a:lnTo>
                  <a:lnTo>
                    <a:pt x="172" y="299"/>
                  </a:lnTo>
                  <a:lnTo>
                    <a:pt x="136" y="375"/>
                  </a:lnTo>
                  <a:lnTo>
                    <a:pt x="136" y="376"/>
                  </a:lnTo>
                  <a:lnTo>
                    <a:pt x="136" y="383"/>
                  </a:lnTo>
                  <a:lnTo>
                    <a:pt x="138" y="395"/>
                  </a:lnTo>
                  <a:lnTo>
                    <a:pt x="144" y="404"/>
                  </a:lnTo>
                  <a:lnTo>
                    <a:pt x="164" y="421"/>
                  </a:lnTo>
                  <a:lnTo>
                    <a:pt x="178" y="425"/>
                  </a:lnTo>
                  <a:lnTo>
                    <a:pt x="189" y="425"/>
                  </a:lnTo>
                  <a:lnTo>
                    <a:pt x="201" y="424"/>
                  </a:lnTo>
                  <a:lnTo>
                    <a:pt x="211" y="422"/>
                  </a:lnTo>
                  <a:lnTo>
                    <a:pt x="220" y="419"/>
                  </a:lnTo>
                  <a:lnTo>
                    <a:pt x="228" y="415"/>
                  </a:lnTo>
                  <a:lnTo>
                    <a:pt x="238" y="408"/>
                  </a:lnTo>
                  <a:lnTo>
                    <a:pt x="245" y="400"/>
                  </a:lnTo>
                  <a:lnTo>
                    <a:pt x="249" y="383"/>
                  </a:lnTo>
                  <a:close/>
                  <a:moveTo>
                    <a:pt x="438" y="524"/>
                  </a:moveTo>
                  <a:lnTo>
                    <a:pt x="437" y="520"/>
                  </a:lnTo>
                  <a:lnTo>
                    <a:pt x="432" y="516"/>
                  </a:lnTo>
                  <a:lnTo>
                    <a:pt x="429" y="516"/>
                  </a:lnTo>
                  <a:lnTo>
                    <a:pt x="223" y="516"/>
                  </a:lnTo>
                  <a:lnTo>
                    <a:pt x="216" y="517"/>
                  </a:lnTo>
                  <a:lnTo>
                    <a:pt x="213" y="521"/>
                  </a:lnTo>
                  <a:lnTo>
                    <a:pt x="213" y="530"/>
                  </a:lnTo>
                  <a:lnTo>
                    <a:pt x="217" y="534"/>
                  </a:lnTo>
                  <a:lnTo>
                    <a:pt x="221" y="534"/>
                  </a:lnTo>
                  <a:lnTo>
                    <a:pt x="426" y="534"/>
                  </a:lnTo>
                  <a:lnTo>
                    <a:pt x="433" y="534"/>
                  </a:lnTo>
                  <a:lnTo>
                    <a:pt x="436" y="531"/>
                  </a:lnTo>
                  <a:lnTo>
                    <a:pt x="438" y="524"/>
                  </a:lnTo>
                  <a:close/>
                  <a:moveTo>
                    <a:pt x="444" y="56"/>
                  </a:moveTo>
                  <a:lnTo>
                    <a:pt x="436" y="48"/>
                  </a:lnTo>
                  <a:lnTo>
                    <a:pt x="417" y="48"/>
                  </a:lnTo>
                  <a:lnTo>
                    <a:pt x="409" y="56"/>
                  </a:lnTo>
                  <a:lnTo>
                    <a:pt x="409" y="73"/>
                  </a:lnTo>
                  <a:lnTo>
                    <a:pt x="415" y="83"/>
                  </a:lnTo>
                  <a:lnTo>
                    <a:pt x="438" y="82"/>
                  </a:lnTo>
                  <a:lnTo>
                    <a:pt x="444" y="74"/>
                  </a:lnTo>
                  <a:lnTo>
                    <a:pt x="444" y="56"/>
                  </a:lnTo>
                  <a:close/>
                  <a:moveTo>
                    <a:pt x="481" y="231"/>
                  </a:moveTo>
                  <a:lnTo>
                    <a:pt x="478" y="223"/>
                  </a:lnTo>
                  <a:lnTo>
                    <a:pt x="467" y="214"/>
                  </a:lnTo>
                  <a:lnTo>
                    <a:pt x="462" y="213"/>
                  </a:lnTo>
                  <a:lnTo>
                    <a:pt x="333" y="213"/>
                  </a:lnTo>
                  <a:lnTo>
                    <a:pt x="333" y="175"/>
                  </a:lnTo>
                  <a:lnTo>
                    <a:pt x="333" y="166"/>
                  </a:lnTo>
                  <a:lnTo>
                    <a:pt x="327" y="163"/>
                  </a:lnTo>
                  <a:lnTo>
                    <a:pt x="318" y="165"/>
                  </a:lnTo>
                  <a:lnTo>
                    <a:pt x="315" y="169"/>
                  </a:lnTo>
                  <a:lnTo>
                    <a:pt x="316" y="213"/>
                  </a:lnTo>
                  <a:lnTo>
                    <a:pt x="203" y="213"/>
                  </a:lnTo>
                  <a:lnTo>
                    <a:pt x="180" y="213"/>
                  </a:lnTo>
                  <a:lnTo>
                    <a:pt x="170" y="223"/>
                  </a:lnTo>
                  <a:lnTo>
                    <a:pt x="170" y="246"/>
                  </a:lnTo>
                  <a:lnTo>
                    <a:pt x="180" y="256"/>
                  </a:lnTo>
                  <a:lnTo>
                    <a:pt x="204" y="258"/>
                  </a:lnTo>
                  <a:lnTo>
                    <a:pt x="214" y="248"/>
                  </a:lnTo>
                  <a:lnTo>
                    <a:pt x="216" y="236"/>
                  </a:lnTo>
                  <a:lnTo>
                    <a:pt x="216" y="230"/>
                  </a:lnTo>
                  <a:lnTo>
                    <a:pt x="266" y="230"/>
                  </a:lnTo>
                  <a:lnTo>
                    <a:pt x="316" y="230"/>
                  </a:lnTo>
                  <a:lnTo>
                    <a:pt x="316" y="487"/>
                  </a:lnTo>
                  <a:lnTo>
                    <a:pt x="259" y="487"/>
                  </a:lnTo>
                  <a:lnTo>
                    <a:pt x="251" y="488"/>
                  </a:lnTo>
                  <a:lnTo>
                    <a:pt x="247" y="492"/>
                  </a:lnTo>
                  <a:lnTo>
                    <a:pt x="247" y="501"/>
                  </a:lnTo>
                  <a:lnTo>
                    <a:pt x="251" y="505"/>
                  </a:lnTo>
                  <a:lnTo>
                    <a:pt x="256" y="505"/>
                  </a:lnTo>
                  <a:lnTo>
                    <a:pt x="392" y="505"/>
                  </a:lnTo>
                  <a:lnTo>
                    <a:pt x="399" y="505"/>
                  </a:lnTo>
                  <a:lnTo>
                    <a:pt x="402" y="501"/>
                  </a:lnTo>
                  <a:lnTo>
                    <a:pt x="403" y="493"/>
                  </a:lnTo>
                  <a:lnTo>
                    <a:pt x="401" y="489"/>
                  </a:lnTo>
                  <a:lnTo>
                    <a:pt x="395" y="487"/>
                  </a:lnTo>
                  <a:lnTo>
                    <a:pt x="334" y="487"/>
                  </a:lnTo>
                  <a:lnTo>
                    <a:pt x="334" y="230"/>
                  </a:lnTo>
                  <a:lnTo>
                    <a:pt x="384" y="230"/>
                  </a:lnTo>
                  <a:lnTo>
                    <a:pt x="434" y="230"/>
                  </a:lnTo>
                  <a:lnTo>
                    <a:pt x="434" y="234"/>
                  </a:lnTo>
                  <a:lnTo>
                    <a:pt x="434" y="236"/>
                  </a:lnTo>
                  <a:lnTo>
                    <a:pt x="437" y="246"/>
                  </a:lnTo>
                  <a:lnTo>
                    <a:pt x="443" y="253"/>
                  </a:lnTo>
                  <a:lnTo>
                    <a:pt x="452" y="257"/>
                  </a:lnTo>
                  <a:lnTo>
                    <a:pt x="462" y="257"/>
                  </a:lnTo>
                  <a:lnTo>
                    <a:pt x="471" y="254"/>
                  </a:lnTo>
                  <a:lnTo>
                    <a:pt x="477" y="248"/>
                  </a:lnTo>
                  <a:lnTo>
                    <a:pt x="481" y="231"/>
                  </a:lnTo>
                  <a:close/>
                  <a:moveTo>
                    <a:pt x="512" y="92"/>
                  </a:moveTo>
                  <a:lnTo>
                    <a:pt x="505" y="85"/>
                  </a:lnTo>
                  <a:lnTo>
                    <a:pt x="486" y="84"/>
                  </a:lnTo>
                  <a:lnTo>
                    <a:pt x="478" y="92"/>
                  </a:lnTo>
                  <a:lnTo>
                    <a:pt x="478" y="111"/>
                  </a:lnTo>
                  <a:lnTo>
                    <a:pt x="485" y="119"/>
                  </a:lnTo>
                  <a:lnTo>
                    <a:pt x="505" y="119"/>
                  </a:lnTo>
                  <a:lnTo>
                    <a:pt x="512" y="111"/>
                  </a:lnTo>
                  <a:lnTo>
                    <a:pt x="512" y="92"/>
                  </a:lnTo>
                  <a:close/>
                  <a:moveTo>
                    <a:pt x="514" y="378"/>
                  </a:moveTo>
                  <a:lnTo>
                    <a:pt x="514" y="376"/>
                  </a:lnTo>
                  <a:lnTo>
                    <a:pt x="511" y="371"/>
                  </a:lnTo>
                  <a:lnTo>
                    <a:pt x="490" y="327"/>
                  </a:lnTo>
                  <a:lnTo>
                    <a:pt x="490" y="371"/>
                  </a:lnTo>
                  <a:lnTo>
                    <a:pt x="423" y="371"/>
                  </a:lnTo>
                  <a:lnTo>
                    <a:pt x="457" y="298"/>
                  </a:lnTo>
                  <a:lnTo>
                    <a:pt x="490" y="371"/>
                  </a:lnTo>
                  <a:lnTo>
                    <a:pt x="490" y="327"/>
                  </a:lnTo>
                  <a:lnTo>
                    <a:pt x="477" y="298"/>
                  </a:lnTo>
                  <a:lnTo>
                    <a:pt x="470" y="283"/>
                  </a:lnTo>
                  <a:lnTo>
                    <a:pt x="465" y="272"/>
                  </a:lnTo>
                  <a:lnTo>
                    <a:pt x="463" y="270"/>
                  </a:lnTo>
                  <a:lnTo>
                    <a:pt x="455" y="268"/>
                  </a:lnTo>
                  <a:lnTo>
                    <a:pt x="451" y="270"/>
                  </a:lnTo>
                  <a:lnTo>
                    <a:pt x="401" y="376"/>
                  </a:lnTo>
                  <a:lnTo>
                    <a:pt x="401" y="377"/>
                  </a:lnTo>
                  <a:lnTo>
                    <a:pt x="401" y="382"/>
                  </a:lnTo>
                  <a:lnTo>
                    <a:pt x="403" y="396"/>
                  </a:lnTo>
                  <a:lnTo>
                    <a:pt x="409" y="404"/>
                  </a:lnTo>
                  <a:lnTo>
                    <a:pt x="417" y="412"/>
                  </a:lnTo>
                  <a:lnTo>
                    <a:pt x="427" y="418"/>
                  </a:lnTo>
                  <a:lnTo>
                    <a:pt x="436" y="422"/>
                  </a:lnTo>
                  <a:lnTo>
                    <a:pt x="447" y="425"/>
                  </a:lnTo>
                  <a:lnTo>
                    <a:pt x="457" y="425"/>
                  </a:lnTo>
                  <a:lnTo>
                    <a:pt x="468" y="425"/>
                  </a:lnTo>
                  <a:lnTo>
                    <a:pt x="478" y="422"/>
                  </a:lnTo>
                  <a:lnTo>
                    <a:pt x="487" y="419"/>
                  </a:lnTo>
                  <a:lnTo>
                    <a:pt x="496" y="413"/>
                  </a:lnTo>
                  <a:lnTo>
                    <a:pt x="507" y="405"/>
                  </a:lnTo>
                  <a:lnTo>
                    <a:pt x="513" y="394"/>
                  </a:lnTo>
                  <a:lnTo>
                    <a:pt x="514" y="378"/>
                  </a:lnTo>
                  <a:close/>
                  <a:moveTo>
                    <a:pt x="570" y="144"/>
                  </a:moveTo>
                  <a:lnTo>
                    <a:pt x="562" y="136"/>
                  </a:lnTo>
                  <a:lnTo>
                    <a:pt x="543" y="136"/>
                  </a:lnTo>
                  <a:lnTo>
                    <a:pt x="535" y="144"/>
                  </a:lnTo>
                  <a:lnTo>
                    <a:pt x="535" y="163"/>
                  </a:lnTo>
                  <a:lnTo>
                    <a:pt x="543" y="171"/>
                  </a:lnTo>
                  <a:lnTo>
                    <a:pt x="562" y="171"/>
                  </a:lnTo>
                  <a:lnTo>
                    <a:pt x="569" y="163"/>
                  </a:lnTo>
                  <a:lnTo>
                    <a:pt x="570" y="144"/>
                  </a:lnTo>
                  <a:close/>
                  <a:moveTo>
                    <a:pt x="611" y="204"/>
                  </a:moveTo>
                  <a:lnTo>
                    <a:pt x="603" y="196"/>
                  </a:lnTo>
                  <a:lnTo>
                    <a:pt x="584" y="196"/>
                  </a:lnTo>
                  <a:lnTo>
                    <a:pt x="577" y="204"/>
                  </a:lnTo>
                  <a:lnTo>
                    <a:pt x="576" y="223"/>
                  </a:lnTo>
                  <a:lnTo>
                    <a:pt x="584" y="231"/>
                  </a:lnTo>
                  <a:lnTo>
                    <a:pt x="603" y="231"/>
                  </a:lnTo>
                  <a:lnTo>
                    <a:pt x="611" y="223"/>
                  </a:lnTo>
                  <a:lnTo>
                    <a:pt x="611" y="204"/>
                  </a:lnTo>
                  <a:close/>
                  <a:moveTo>
                    <a:pt x="634" y="269"/>
                  </a:moveTo>
                  <a:lnTo>
                    <a:pt x="626" y="261"/>
                  </a:lnTo>
                  <a:lnTo>
                    <a:pt x="608" y="261"/>
                  </a:lnTo>
                  <a:lnTo>
                    <a:pt x="600" y="269"/>
                  </a:lnTo>
                  <a:lnTo>
                    <a:pt x="600" y="288"/>
                  </a:lnTo>
                  <a:lnTo>
                    <a:pt x="608" y="295"/>
                  </a:lnTo>
                  <a:lnTo>
                    <a:pt x="627" y="295"/>
                  </a:lnTo>
                  <a:lnTo>
                    <a:pt x="634" y="288"/>
                  </a:lnTo>
                  <a:lnTo>
                    <a:pt x="634" y="269"/>
                  </a:lnTo>
                  <a:close/>
                  <a:moveTo>
                    <a:pt x="642" y="353"/>
                  </a:moveTo>
                  <a:lnTo>
                    <a:pt x="641" y="343"/>
                  </a:lnTo>
                  <a:lnTo>
                    <a:pt x="635" y="338"/>
                  </a:lnTo>
                  <a:lnTo>
                    <a:pt x="620" y="338"/>
                  </a:lnTo>
                  <a:lnTo>
                    <a:pt x="614" y="343"/>
                  </a:lnTo>
                  <a:lnTo>
                    <a:pt x="613" y="351"/>
                  </a:lnTo>
                  <a:lnTo>
                    <a:pt x="612" y="368"/>
                  </a:lnTo>
                  <a:lnTo>
                    <a:pt x="612" y="380"/>
                  </a:lnTo>
                  <a:lnTo>
                    <a:pt x="610" y="391"/>
                  </a:lnTo>
                  <a:lnTo>
                    <a:pt x="609" y="402"/>
                  </a:lnTo>
                  <a:lnTo>
                    <a:pt x="604" y="423"/>
                  </a:lnTo>
                  <a:lnTo>
                    <a:pt x="598" y="444"/>
                  </a:lnTo>
                  <a:lnTo>
                    <a:pt x="591" y="464"/>
                  </a:lnTo>
                  <a:lnTo>
                    <a:pt x="582" y="483"/>
                  </a:lnTo>
                  <a:lnTo>
                    <a:pt x="558" y="523"/>
                  </a:lnTo>
                  <a:lnTo>
                    <a:pt x="529" y="558"/>
                  </a:lnTo>
                  <a:lnTo>
                    <a:pt x="494" y="588"/>
                  </a:lnTo>
                  <a:lnTo>
                    <a:pt x="455" y="612"/>
                  </a:lnTo>
                  <a:lnTo>
                    <a:pt x="426" y="625"/>
                  </a:lnTo>
                  <a:lnTo>
                    <a:pt x="397" y="635"/>
                  </a:lnTo>
                  <a:lnTo>
                    <a:pt x="366" y="641"/>
                  </a:lnTo>
                  <a:lnTo>
                    <a:pt x="335" y="645"/>
                  </a:lnTo>
                  <a:lnTo>
                    <a:pt x="323" y="645"/>
                  </a:lnTo>
                  <a:lnTo>
                    <a:pt x="311" y="645"/>
                  </a:lnTo>
                  <a:lnTo>
                    <a:pt x="300" y="644"/>
                  </a:lnTo>
                  <a:lnTo>
                    <a:pt x="288" y="643"/>
                  </a:lnTo>
                  <a:lnTo>
                    <a:pt x="275" y="641"/>
                  </a:lnTo>
                  <a:lnTo>
                    <a:pt x="262" y="639"/>
                  </a:lnTo>
                  <a:lnTo>
                    <a:pt x="250" y="636"/>
                  </a:lnTo>
                  <a:lnTo>
                    <a:pt x="237" y="633"/>
                  </a:lnTo>
                  <a:lnTo>
                    <a:pt x="200" y="619"/>
                  </a:lnTo>
                  <a:lnTo>
                    <a:pt x="166" y="601"/>
                  </a:lnTo>
                  <a:lnTo>
                    <a:pt x="134" y="578"/>
                  </a:lnTo>
                  <a:lnTo>
                    <a:pt x="106" y="551"/>
                  </a:lnTo>
                  <a:lnTo>
                    <a:pt x="75" y="511"/>
                  </a:lnTo>
                  <a:lnTo>
                    <a:pt x="52" y="469"/>
                  </a:lnTo>
                  <a:lnTo>
                    <a:pt x="37" y="423"/>
                  </a:lnTo>
                  <a:lnTo>
                    <a:pt x="29" y="374"/>
                  </a:lnTo>
                  <a:lnTo>
                    <a:pt x="28" y="356"/>
                  </a:lnTo>
                  <a:lnTo>
                    <a:pt x="29" y="339"/>
                  </a:lnTo>
                  <a:lnTo>
                    <a:pt x="30" y="322"/>
                  </a:lnTo>
                  <a:lnTo>
                    <a:pt x="32" y="305"/>
                  </a:lnTo>
                  <a:lnTo>
                    <a:pt x="36" y="287"/>
                  </a:lnTo>
                  <a:lnTo>
                    <a:pt x="40" y="270"/>
                  </a:lnTo>
                  <a:lnTo>
                    <a:pt x="46" y="253"/>
                  </a:lnTo>
                  <a:lnTo>
                    <a:pt x="53" y="236"/>
                  </a:lnTo>
                  <a:lnTo>
                    <a:pt x="67" y="208"/>
                  </a:lnTo>
                  <a:lnTo>
                    <a:pt x="84" y="181"/>
                  </a:lnTo>
                  <a:lnTo>
                    <a:pt x="104" y="157"/>
                  </a:lnTo>
                  <a:lnTo>
                    <a:pt x="127" y="134"/>
                  </a:lnTo>
                  <a:lnTo>
                    <a:pt x="148" y="117"/>
                  </a:lnTo>
                  <a:lnTo>
                    <a:pt x="171" y="102"/>
                  </a:lnTo>
                  <a:lnTo>
                    <a:pt x="195" y="89"/>
                  </a:lnTo>
                  <a:lnTo>
                    <a:pt x="221" y="78"/>
                  </a:lnTo>
                  <a:lnTo>
                    <a:pt x="236" y="73"/>
                  </a:lnTo>
                  <a:lnTo>
                    <a:pt x="252" y="69"/>
                  </a:lnTo>
                  <a:lnTo>
                    <a:pt x="267" y="65"/>
                  </a:lnTo>
                  <a:lnTo>
                    <a:pt x="283" y="63"/>
                  </a:lnTo>
                  <a:lnTo>
                    <a:pt x="299" y="61"/>
                  </a:lnTo>
                  <a:lnTo>
                    <a:pt x="299" y="62"/>
                  </a:lnTo>
                  <a:lnTo>
                    <a:pt x="289" y="70"/>
                  </a:lnTo>
                  <a:lnTo>
                    <a:pt x="278" y="80"/>
                  </a:lnTo>
                  <a:lnTo>
                    <a:pt x="281" y="92"/>
                  </a:lnTo>
                  <a:lnTo>
                    <a:pt x="297" y="97"/>
                  </a:lnTo>
                  <a:lnTo>
                    <a:pt x="301" y="96"/>
                  </a:lnTo>
                  <a:lnTo>
                    <a:pt x="350" y="58"/>
                  </a:lnTo>
                  <a:lnTo>
                    <a:pt x="358" y="51"/>
                  </a:lnTo>
                  <a:lnTo>
                    <a:pt x="359" y="40"/>
                  </a:lnTo>
                  <a:lnTo>
                    <a:pt x="300" y="1"/>
                  </a:lnTo>
                  <a:lnTo>
                    <a:pt x="297" y="0"/>
                  </a:lnTo>
                  <a:lnTo>
                    <a:pt x="288" y="1"/>
                  </a:lnTo>
                  <a:lnTo>
                    <a:pt x="283" y="7"/>
                  </a:lnTo>
                  <a:lnTo>
                    <a:pt x="282" y="19"/>
                  </a:lnTo>
                  <a:lnTo>
                    <a:pt x="284" y="24"/>
                  </a:lnTo>
                  <a:lnTo>
                    <a:pt x="297" y="32"/>
                  </a:lnTo>
                  <a:lnTo>
                    <a:pt x="296" y="33"/>
                  </a:lnTo>
                  <a:lnTo>
                    <a:pt x="282" y="34"/>
                  </a:lnTo>
                  <a:lnTo>
                    <a:pt x="259" y="38"/>
                  </a:lnTo>
                  <a:lnTo>
                    <a:pt x="242" y="42"/>
                  </a:lnTo>
                  <a:lnTo>
                    <a:pt x="225" y="46"/>
                  </a:lnTo>
                  <a:lnTo>
                    <a:pt x="209" y="52"/>
                  </a:lnTo>
                  <a:lnTo>
                    <a:pt x="174" y="68"/>
                  </a:lnTo>
                  <a:lnTo>
                    <a:pt x="141" y="87"/>
                  </a:lnTo>
                  <a:lnTo>
                    <a:pt x="111" y="110"/>
                  </a:lnTo>
                  <a:lnTo>
                    <a:pt x="84" y="136"/>
                  </a:lnTo>
                  <a:lnTo>
                    <a:pt x="64" y="160"/>
                  </a:lnTo>
                  <a:lnTo>
                    <a:pt x="47" y="186"/>
                  </a:lnTo>
                  <a:lnTo>
                    <a:pt x="32" y="213"/>
                  </a:lnTo>
                  <a:lnTo>
                    <a:pt x="20" y="241"/>
                  </a:lnTo>
                  <a:lnTo>
                    <a:pt x="13" y="263"/>
                  </a:lnTo>
                  <a:lnTo>
                    <a:pt x="7" y="285"/>
                  </a:lnTo>
                  <a:lnTo>
                    <a:pt x="3" y="307"/>
                  </a:lnTo>
                  <a:lnTo>
                    <a:pt x="1" y="329"/>
                  </a:lnTo>
                  <a:lnTo>
                    <a:pt x="0" y="342"/>
                  </a:lnTo>
                  <a:lnTo>
                    <a:pt x="0" y="355"/>
                  </a:lnTo>
                  <a:lnTo>
                    <a:pt x="2" y="382"/>
                  </a:lnTo>
                  <a:lnTo>
                    <a:pt x="3" y="398"/>
                  </a:lnTo>
                  <a:lnTo>
                    <a:pt x="6" y="413"/>
                  </a:lnTo>
                  <a:lnTo>
                    <a:pt x="9" y="428"/>
                  </a:lnTo>
                  <a:lnTo>
                    <a:pt x="20" y="463"/>
                  </a:lnTo>
                  <a:lnTo>
                    <a:pt x="34" y="496"/>
                  </a:lnTo>
                  <a:lnTo>
                    <a:pt x="52" y="527"/>
                  </a:lnTo>
                  <a:lnTo>
                    <a:pt x="74" y="557"/>
                  </a:lnTo>
                  <a:lnTo>
                    <a:pt x="96" y="581"/>
                  </a:lnTo>
                  <a:lnTo>
                    <a:pt x="120" y="602"/>
                  </a:lnTo>
                  <a:lnTo>
                    <a:pt x="146" y="621"/>
                  </a:lnTo>
                  <a:lnTo>
                    <a:pt x="174" y="637"/>
                  </a:lnTo>
                  <a:lnTo>
                    <a:pt x="205" y="652"/>
                  </a:lnTo>
                  <a:lnTo>
                    <a:pt x="238" y="662"/>
                  </a:lnTo>
                  <a:lnTo>
                    <a:pt x="271" y="669"/>
                  </a:lnTo>
                  <a:lnTo>
                    <a:pt x="306" y="673"/>
                  </a:lnTo>
                  <a:lnTo>
                    <a:pt x="325" y="673"/>
                  </a:lnTo>
                  <a:lnTo>
                    <a:pt x="344" y="672"/>
                  </a:lnTo>
                  <a:lnTo>
                    <a:pt x="362" y="671"/>
                  </a:lnTo>
                  <a:lnTo>
                    <a:pt x="381" y="668"/>
                  </a:lnTo>
                  <a:lnTo>
                    <a:pt x="400" y="663"/>
                  </a:lnTo>
                  <a:lnTo>
                    <a:pt x="418" y="658"/>
                  </a:lnTo>
                  <a:lnTo>
                    <a:pt x="436" y="652"/>
                  </a:lnTo>
                  <a:lnTo>
                    <a:pt x="453" y="645"/>
                  </a:lnTo>
                  <a:lnTo>
                    <a:pt x="481" y="631"/>
                  </a:lnTo>
                  <a:lnTo>
                    <a:pt x="506" y="614"/>
                  </a:lnTo>
                  <a:lnTo>
                    <a:pt x="530" y="595"/>
                  </a:lnTo>
                  <a:lnTo>
                    <a:pt x="553" y="574"/>
                  </a:lnTo>
                  <a:lnTo>
                    <a:pt x="572" y="551"/>
                  </a:lnTo>
                  <a:lnTo>
                    <a:pt x="590" y="527"/>
                  </a:lnTo>
                  <a:lnTo>
                    <a:pt x="605" y="502"/>
                  </a:lnTo>
                  <a:lnTo>
                    <a:pt x="618" y="474"/>
                  </a:lnTo>
                  <a:lnTo>
                    <a:pt x="625" y="455"/>
                  </a:lnTo>
                  <a:lnTo>
                    <a:pt x="631" y="435"/>
                  </a:lnTo>
                  <a:lnTo>
                    <a:pt x="636" y="415"/>
                  </a:lnTo>
                  <a:lnTo>
                    <a:pt x="639" y="394"/>
                  </a:lnTo>
                  <a:lnTo>
                    <a:pt x="641" y="374"/>
                  </a:lnTo>
                  <a:lnTo>
                    <a:pt x="642" y="3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86116912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156</a:t>
            </a:fld>
            <a:endParaRPr lang="da-DK" dirty="0"/>
          </a:p>
        </p:txBody>
      </p:sp>
      <p:sp>
        <p:nvSpPr>
          <p:cNvPr id="6" name="Titel 5"/>
          <p:cNvSpPr>
            <a:spLocks noGrp="1"/>
          </p:cNvSpPr>
          <p:nvPr>
            <p:ph type="title"/>
          </p:nvPr>
        </p:nvSpPr>
        <p:spPr>
          <a:xfrm>
            <a:off x="838200" y="360000"/>
            <a:ext cx="10515601" cy="612000"/>
          </a:xfrm>
          <a:solidFill>
            <a:srgbClr val="5F91B0"/>
          </a:solidFill>
        </p:spPr>
        <p:txBody>
          <a:bodyPr/>
          <a:lstStyle/>
          <a:p>
            <a:r>
              <a:rPr lang="da-DK" dirty="0" smtClean="0">
                <a:solidFill>
                  <a:schemeClr val="bg1"/>
                </a:solidFill>
              </a:rPr>
              <a:t>	Redskab: </a:t>
            </a:r>
            <a:r>
              <a:rPr lang="da-DK" i="1" dirty="0" smtClean="0">
                <a:solidFill>
                  <a:schemeClr val="bg1"/>
                </a:solidFill>
              </a:rPr>
              <a:t>Dokumentation </a:t>
            </a:r>
            <a:r>
              <a:rPr lang="da-DK" dirty="0" smtClean="0">
                <a:solidFill>
                  <a:schemeClr val="bg1"/>
                </a:solidFill>
              </a:rPr>
              <a:t>1:2</a:t>
            </a:r>
            <a:endParaRPr lang="da-DK" dirty="0">
              <a:solidFill>
                <a:schemeClr val="bg1"/>
              </a:solidFill>
            </a:endParaRPr>
          </a:p>
        </p:txBody>
      </p:sp>
      <p:graphicFrame>
        <p:nvGraphicFramePr>
          <p:cNvPr id="8" name="Tabel 7"/>
          <p:cNvGraphicFramePr>
            <a:graphicFrameLocks noGrp="1"/>
          </p:cNvGraphicFramePr>
          <p:nvPr>
            <p:extLst>
              <p:ext uri="{D42A27DB-BD31-4B8C-83A1-F6EECF244321}">
                <p14:modId xmlns:p14="http://schemas.microsoft.com/office/powerpoint/2010/main" val="319177139"/>
              </p:ext>
            </p:extLst>
          </p:nvPr>
        </p:nvGraphicFramePr>
        <p:xfrm>
          <a:off x="900384" y="1439830"/>
          <a:ext cx="10515601" cy="4406706"/>
        </p:xfrm>
        <a:graphic>
          <a:graphicData uri="http://schemas.openxmlformats.org/drawingml/2006/table">
            <a:tbl>
              <a:tblPr firstRow="1" firstCol="1" lastRow="1" lastCol="1" bandRow="1" bandCol="1"/>
              <a:tblGrid>
                <a:gridCol w="6923808">
                  <a:extLst>
                    <a:ext uri="{9D8B030D-6E8A-4147-A177-3AD203B41FA5}">
                      <a16:colId xmlns:a16="http://schemas.microsoft.com/office/drawing/2014/main" val="3259595979"/>
                    </a:ext>
                  </a:extLst>
                </a:gridCol>
                <a:gridCol w="3591793">
                  <a:extLst>
                    <a:ext uri="{9D8B030D-6E8A-4147-A177-3AD203B41FA5}">
                      <a16:colId xmlns:a16="http://schemas.microsoft.com/office/drawing/2014/main" val="610404715"/>
                    </a:ext>
                  </a:extLst>
                </a:gridCol>
              </a:tblGrid>
              <a:tr h="360040">
                <a:tc>
                  <a:txBody>
                    <a:bodyPr/>
                    <a:lstStyle/>
                    <a:p>
                      <a:pPr marL="69850" algn="l">
                        <a:spcBef>
                          <a:spcPts val="475"/>
                        </a:spcBef>
                        <a:spcAft>
                          <a:spcPts val="0"/>
                        </a:spcAft>
                      </a:pP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ønsker for fremtiden</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303747303"/>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Indsatsformål</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Borgerens målformulering </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r h="352931">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Måltype</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224928593"/>
                  </a:ext>
                </a:extLst>
              </a:tr>
              <a:tr h="352931">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Primært udredningstema </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009319902"/>
                  </a:ext>
                </a:extLst>
              </a:tr>
              <a:tr h="424939">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Funktionsevneniveau ved opstart af indsats eller seneste opfølgning </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(funktionsevneniveau der er angivet for det primære udredningstema i Sagsoplysningen) </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944123836"/>
                  </a:ext>
                </a:extLst>
              </a:tr>
              <a:tr h="1222593">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Forventet funktionsevnen</a:t>
                      </a:r>
                      <a:r>
                        <a:rPr lang="da-DK" sz="1800" b="1"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iveau ved opstart af indsats eller seneste opfølgning </a:t>
                      </a:r>
                    </a:p>
                    <a:p>
                      <a:pPr marL="69850" algn="l">
                        <a:spcBef>
                          <a:spcPts val="475"/>
                        </a:spcBef>
                        <a:spcAft>
                          <a:spcPts val="0"/>
                        </a:spcAft>
                      </a:pPr>
                      <a:r>
                        <a:rPr lang="da-DK" sz="1800" b="0"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(forventet funktionsevneniveau for det primære udredningstema, når borgeren har gennemført indsatsen)</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630659498"/>
                  </a:ext>
                </a:extLst>
              </a:tr>
              <a:tr h="381367">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Andre relaterede udredningstemaer </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142997899"/>
                  </a:ext>
                </a:extLst>
              </a:tr>
            </a:tbl>
          </a:graphicData>
        </a:graphic>
      </p:graphicFrame>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156</a:t>
            </a:fld>
            <a:endParaRPr lang="da-DK" sz="1800" b="1" dirty="0">
              <a:solidFill>
                <a:srgbClr val="C00000"/>
              </a:solidFill>
            </a:endParaRPr>
          </a:p>
        </p:txBody>
      </p:sp>
      <p:grpSp>
        <p:nvGrpSpPr>
          <p:cNvPr id="13" name="Group 5"/>
          <p:cNvGrpSpPr>
            <a:grpSpLocks/>
          </p:cNvGrpSpPr>
          <p:nvPr/>
        </p:nvGrpSpPr>
        <p:grpSpPr bwMode="auto">
          <a:xfrm>
            <a:off x="845992" y="360000"/>
            <a:ext cx="577282" cy="612425"/>
            <a:chOff x="2940" y="-365"/>
            <a:chExt cx="977" cy="979"/>
          </a:xfrm>
        </p:grpSpPr>
        <p:sp>
          <p:nvSpPr>
            <p:cNvPr id="14"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8631443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157</a:t>
            </a:fld>
            <a:endParaRPr lang="da-DK" dirty="0"/>
          </a:p>
        </p:txBody>
      </p:sp>
      <p:sp>
        <p:nvSpPr>
          <p:cNvPr id="6" name="Titel 5"/>
          <p:cNvSpPr>
            <a:spLocks noGrp="1"/>
          </p:cNvSpPr>
          <p:nvPr>
            <p:ph type="title"/>
          </p:nvPr>
        </p:nvSpPr>
        <p:spPr>
          <a:xfrm>
            <a:off x="838197" y="360000"/>
            <a:ext cx="10515601" cy="612000"/>
          </a:xfrm>
          <a:solidFill>
            <a:srgbClr val="5F91B0"/>
          </a:solidFill>
        </p:spPr>
        <p:txBody>
          <a:bodyPr/>
          <a:lstStyle/>
          <a:p>
            <a:r>
              <a:rPr lang="da-DK" dirty="0" smtClean="0">
                <a:solidFill>
                  <a:schemeClr val="bg1"/>
                </a:solidFill>
              </a:rPr>
              <a:t>	Redskab: </a:t>
            </a:r>
            <a:r>
              <a:rPr lang="da-DK" i="1" dirty="0" smtClean="0">
                <a:solidFill>
                  <a:schemeClr val="bg1"/>
                </a:solidFill>
              </a:rPr>
              <a:t>Dokumentation </a:t>
            </a:r>
            <a:r>
              <a:rPr lang="da-DK" dirty="0" smtClean="0">
                <a:solidFill>
                  <a:schemeClr val="bg1"/>
                </a:solidFill>
              </a:rPr>
              <a:t>2:2</a:t>
            </a:r>
            <a:endParaRPr lang="da-DK" dirty="0">
              <a:solidFill>
                <a:schemeClr val="bg1"/>
              </a:solidFill>
            </a:endParaRPr>
          </a:p>
        </p:txBody>
      </p:sp>
      <p:graphicFrame>
        <p:nvGraphicFramePr>
          <p:cNvPr id="8" name="Tabel 7"/>
          <p:cNvGraphicFramePr>
            <a:graphicFrameLocks noGrp="1"/>
          </p:cNvGraphicFramePr>
          <p:nvPr>
            <p:extLst>
              <p:ext uri="{D42A27DB-BD31-4B8C-83A1-F6EECF244321}">
                <p14:modId xmlns:p14="http://schemas.microsoft.com/office/powerpoint/2010/main" val="3150808410"/>
              </p:ext>
            </p:extLst>
          </p:nvPr>
        </p:nvGraphicFramePr>
        <p:xfrm>
          <a:off x="838197" y="1491893"/>
          <a:ext cx="10515601" cy="3335020"/>
        </p:xfrm>
        <a:graphic>
          <a:graphicData uri="http://schemas.openxmlformats.org/drawingml/2006/table">
            <a:tbl>
              <a:tblPr firstRow="1" firstCol="1" lastRow="1" lastCol="1" bandRow="1" bandCol="1"/>
              <a:tblGrid>
                <a:gridCol w="7202018">
                  <a:extLst>
                    <a:ext uri="{9D8B030D-6E8A-4147-A177-3AD203B41FA5}">
                      <a16:colId xmlns:a16="http://schemas.microsoft.com/office/drawing/2014/main" val="3259595979"/>
                    </a:ext>
                  </a:extLst>
                </a:gridCol>
                <a:gridCol w="3313583">
                  <a:extLst>
                    <a:ext uri="{9D8B030D-6E8A-4147-A177-3AD203B41FA5}">
                      <a16:colId xmlns:a16="http://schemas.microsoft.com/office/drawing/2014/main" val="610404715"/>
                    </a:ext>
                  </a:extLst>
                </a:gridCol>
              </a:tblGrid>
              <a:tr h="360040">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Delmål (x-n)</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(delmål formuleret sammen med borgeren</a:t>
                      </a:r>
                      <a:r>
                        <a:rPr lang="da-DK" sz="1800" b="0"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t>
                      </a:r>
                      <a:endPar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475"/>
                        </a:spcBef>
                        <a:spcAft>
                          <a:spcPts val="0"/>
                        </a:spcAft>
                      </a:pPr>
                      <a:endPar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303747303"/>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Dokumentation på delmål (x-n)</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(medarbejders faglige observationer og notater)</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Øvrig dokumentation </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(registrering af daglig dokumentation</a:t>
                      </a:r>
                      <a:r>
                        <a:rPr lang="da-DK" sz="1800" b="0"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 der ikke relaterer til indsatsmålene)</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r h="352931">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Relevante undertemaer </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(fremhævelse af de udredningstemaer</a:t>
                      </a:r>
                      <a:r>
                        <a:rPr lang="da-DK" sz="1800" b="0"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 de er relevante for dokumentationen)</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224928593"/>
                  </a:ext>
                </a:extLst>
              </a:tr>
            </a:tbl>
          </a:graphicData>
        </a:graphic>
      </p:graphicFrame>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157</a:t>
            </a:fld>
            <a:endParaRPr lang="da-DK" sz="1800" b="1" dirty="0">
              <a:solidFill>
                <a:srgbClr val="C00000"/>
              </a:solidFill>
            </a:endParaRPr>
          </a:p>
        </p:txBody>
      </p:sp>
      <p:grpSp>
        <p:nvGrpSpPr>
          <p:cNvPr id="10" name="Group 5"/>
          <p:cNvGrpSpPr>
            <a:grpSpLocks/>
          </p:cNvGrpSpPr>
          <p:nvPr/>
        </p:nvGrpSpPr>
        <p:grpSpPr bwMode="auto">
          <a:xfrm>
            <a:off x="845992" y="360000"/>
            <a:ext cx="577282" cy="612425"/>
            <a:chOff x="2940" y="-365"/>
            <a:chExt cx="977" cy="979"/>
          </a:xfrm>
        </p:grpSpPr>
        <p:sp>
          <p:nvSpPr>
            <p:cNvPr id="13"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20402964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158</a:t>
            </a:fld>
            <a:endParaRPr lang="da-DK" dirty="0"/>
          </a:p>
        </p:txBody>
      </p:sp>
      <p:sp>
        <p:nvSpPr>
          <p:cNvPr id="6" name="Titel 5"/>
          <p:cNvSpPr>
            <a:spLocks noGrp="1"/>
          </p:cNvSpPr>
          <p:nvPr>
            <p:ph type="title"/>
          </p:nvPr>
        </p:nvSpPr>
        <p:spPr/>
        <p:txBody>
          <a:bodyPr/>
          <a:lstStyle/>
          <a:p>
            <a:r>
              <a:rPr lang="da-DK" dirty="0" smtClean="0"/>
              <a:t>Eksempel på dokumentation på delmål </a:t>
            </a:r>
            <a:endParaRPr lang="da-DK" dirty="0"/>
          </a:p>
        </p:txBody>
      </p:sp>
      <p:graphicFrame>
        <p:nvGraphicFramePr>
          <p:cNvPr id="8" name="Tabel 7"/>
          <p:cNvGraphicFramePr>
            <a:graphicFrameLocks noGrp="1"/>
          </p:cNvGraphicFramePr>
          <p:nvPr>
            <p:extLst>
              <p:ext uri="{D42A27DB-BD31-4B8C-83A1-F6EECF244321}">
                <p14:modId xmlns:p14="http://schemas.microsoft.com/office/powerpoint/2010/main" val="3329329440"/>
              </p:ext>
            </p:extLst>
          </p:nvPr>
        </p:nvGraphicFramePr>
        <p:xfrm>
          <a:off x="854250" y="1031754"/>
          <a:ext cx="10515601" cy="5421582"/>
        </p:xfrm>
        <a:graphic>
          <a:graphicData uri="http://schemas.openxmlformats.org/drawingml/2006/table">
            <a:tbl>
              <a:tblPr firstRow="1" firstCol="1" lastRow="1" lastCol="1" bandRow="1" bandCol="1"/>
              <a:tblGrid>
                <a:gridCol w="6203728">
                  <a:extLst>
                    <a:ext uri="{9D8B030D-6E8A-4147-A177-3AD203B41FA5}">
                      <a16:colId xmlns:a16="http://schemas.microsoft.com/office/drawing/2014/main" val="3259595979"/>
                    </a:ext>
                  </a:extLst>
                </a:gridCol>
                <a:gridCol w="4311873">
                  <a:extLst>
                    <a:ext uri="{9D8B030D-6E8A-4147-A177-3AD203B41FA5}">
                      <a16:colId xmlns:a16="http://schemas.microsoft.com/office/drawing/2014/main" val="610404715"/>
                    </a:ext>
                  </a:extLst>
                </a:gridCol>
              </a:tblGrid>
              <a:tr h="387094">
                <a:tc>
                  <a:txBody>
                    <a:bodyPr/>
                    <a:lstStyle/>
                    <a:p>
                      <a:pPr marL="69850" algn="l">
                        <a:spcBef>
                          <a:spcPts val="475"/>
                        </a:spcBef>
                        <a:spcAft>
                          <a:spcPts val="0"/>
                        </a:spcAft>
                      </a:pP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ønsker for fremtiden</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303747303"/>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Indsatsformål</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Borgerens målformulering </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Jeg passer min skole og mine lektier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r h="352931">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Måltype</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X</a:t>
                      </a:r>
                      <a:r>
                        <a:rPr lang="da-DK" sz="1800" baseline="0" dirty="0" smtClean="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Udvikle funktionsevne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224928593"/>
                  </a:ext>
                </a:extLst>
              </a:tr>
              <a:tr h="352931">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Primært udredningstema </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Samfundsliv</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X Varetage uddannelse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009319902"/>
                  </a:ext>
                </a:extLst>
              </a:tr>
              <a:tr h="424939">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Funktionsevneniveau ved opstart af indsats eller seneste opfølgning </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(funktionsevneniveau der er angivet for det primære udredningstema i Sagsoplysningen) </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X 2: moderat nedsat funktionsevne (middel, noget)</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944123836"/>
                  </a:ext>
                </a:extLst>
              </a:tr>
              <a:tr h="1222593">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Forventet funktionsevnen</a:t>
                      </a:r>
                      <a:r>
                        <a:rPr lang="da-DK" sz="1800" b="1"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iveau ved opstart af indsats eller seneste opfølgning </a:t>
                      </a:r>
                    </a:p>
                    <a:p>
                      <a:pPr marL="69850" algn="l">
                        <a:spcBef>
                          <a:spcPts val="475"/>
                        </a:spcBef>
                        <a:spcAft>
                          <a:spcPts val="0"/>
                        </a:spcAft>
                      </a:pPr>
                      <a:r>
                        <a:rPr lang="da-DK" sz="1800" b="0"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(forventet funktionsevneniveau for det primære udredningstema, når borgeren har gennemført indsatsen)</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X</a:t>
                      </a:r>
                      <a:r>
                        <a:rPr lang="da-DK" sz="1800" baseline="0" dirty="0" smtClean="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1: Let nedsat funktionsevne (en smule, lidt)</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630659498"/>
                  </a:ext>
                </a:extLst>
              </a:tr>
              <a:tr h="381367">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Andre relaterede udredningstemaer </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Varetage sociale relationer</a:t>
                      </a:r>
                    </a:p>
                    <a:p>
                      <a:pPr marL="70485" lvl="0"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X</a:t>
                      </a:r>
                      <a:r>
                        <a:rPr lang="da-DK" sz="1800" baseline="0" dirty="0" smtClean="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Deltage i sociale fællesskaber og   fritidsaktiviteter</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X Indgå i samspil og kontakt</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142997899"/>
                  </a:ext>
                </a:extLst>
              </a:tr>
            </a:tbl>
          </a:graphicData>
        </a:graphic>
      </p:graphicFrame>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158</a:t>
            </a:fld>
            <a:endParaRPr lang="da-DK" sz="1800" b="1" dirty="0">
              <a:solidFill>
                <a:srgbClr val="C00000"/>
              </a:solidFill>
            </a:endParaRPr>
          </a:p>
        </p:txBody>
      </p:sp>
    </p:spTree>
    <p:extLst>
      <p:ext uri="{BB962C8B-B14F-4D97-AF65-F5344CB8AC3E}">
        <p14:creationId xmlns:p14="http://schemas.microsoft.com/office/powerpoint/2010/main" val="63277241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159</a:t>
            </a:fld>
            <a:endParaRPr lang="da-DK" dirty="0"/>
          </a:p>
        </p:txBody>
      </p:sp>
      <p:sp>
        <p:nvSpPr>
          <p:cNvPr id="6" name="Titel 5"/>
          <p:cNvSpPr>
            <a:spLocks noGrp="1"/>
          </p:cNvSpPr>
          <p:nvPr>
            <p:ph type="title"/>
          </p:nvPr>
        </p:nvSpPr>
        <p:spPr/>
        <p:txBody>
          <a:bodyPr/>
          <a:lstStyle/>
          <a:p>
            <a:r>
              <a:rPr lang="da-DK" dirty="0" smtClean="0"/>
              <a:t>Eksempel på dokumentation på delmål </a:t>
            </a:r>
            <a:endParaRPr lang="da-DK" dirty="0"/>
          </a:p>
        </p:txBody>
      </p:sp>
      <p:graphicFrame>
        <p:nvGraphicFramePr>
          <p:cNvPr id="7" name="Tabel 6"/>
          <p:cNvGraphicFramePr>
            <a:graphicFrameLocks noGrp="1"/>
          </p:cNvGraphicFramePr>
          <p:nvPr>
            <p:extLst>
              <p:ext uri="{D42A27DB-BD31-4B8C-83A1-F6EECF244321}">
                <p14:modId xmlns:p14="http://schemas.microsoft.com/office/powerpoint/2010/main" val="1509457348"/>
              </p:ext>
            </p:extLst>
          </p:nvPr>
        </p:nvGraphicFramePr>
        <p:xfrm>
          <a:off x="838198" y="968976"/>
          <a:ext cx="10515601" cy="5179060"/>
        </p:xfrm>
        <a:graphic>
          <a:graphicData uri="http://schemas.openxmlformats.org/drawingml/2006/table">
            <a:tbl>
              <a:tblPr firstRow="1" firstCol="1" lastRow="1" lastCol="1" bandRow="1" bandCol="1"/>
              <a:tblGrid>
                <a:gridCol w="4537723">
                  <a:extLst>
                    <a:ext uri="{9D8B030D-6E8A-4147-A177-3AD203B41FA5}">
                      <a16:colId xmlns:a16="http://schemas.microsoft.com/office/drawing/2014/main" val="3259595979"/>
                    </a:ext>
                  </a:extLst>
                </a:gridCol>
                <a:gridCol w="5977878">
                  <a:extLst>
                    <a:ext uri="{9D8B030D-6E8A-4147-A177-3AD203B41FA5}">
                      <a16:colId xmlns:a16="http://schemas.microsoft.com/office/drawing/2014/main" val="610404715"/>
                    </a:ext>
                  </a:extLst>
                </a:gridCol>
              </a:tblGrid>
              <a:tr h="360040">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Delmål</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(delmål formuleret sammen med borgeren</a:t>
                      </a:r>
                      <a:r>
                        <a:rPr lang="da-DK" sz="1800" b="0"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t>
                      </a:r>
                      <a:endPar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475"/>
                        </a:spcBef>
                        <a:spcAft>
                          <a:spcPts val="0"/>
                        </a:spcAft>
                      </a:pPr>
                      <a:endPar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Jeg går i seng kl. 22 på hverdage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303747303"/>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Dokumentation på delmål</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(medarbejders faglige observationer og notater)</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13.06.20xx</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Liam har været i skole hver dag til tiden den sidste uge, men kom ikke af sted her til morgen. Han giver udtryk for ondt i maven. Blev set kl. 00.15 uden for sit vindue, så sov altså ikke kl. 22.00. Skal opmuntres til at passe sin sengetid.</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Øvrig dokumentation </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(registrering af daglig dokumentation</a:t>
                      </a:r>
                      <a:r>
                        <a:rPr lang="da-DK" sz="1800" b="0"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 der ikke relaterer til indsatsmålene)</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22.11.20xx</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Der er fundet store mængder af hash samt vægt og gummihandsker på Liams værelse. Mængden af hash og redskaber tyder på salg. Liam fortæller, at han er nødt til at sælge for at betale sit eget forbrug. Han har oparbejdet stor gæld og vil gerne ud af sit misbrug.</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r h="352931">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Relevante undertemaer </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(fremhævelse af de udredningstemaer</a:t>
                      </a:r>
                      <a:r>
                        <a:rPr lang="da-DK" sz="1800" b="0"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 der er relevante for dokumentationen)</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Sundhedsforhold</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X Rusmidler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224928593"/>
                  </a:ext>
                </a:extLst>
              </a:tr>
            </a:tbl>
          </a:graphicData>
        </a:graphic>
      </p:graphicFrame>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159</a:t>
            </a:fld>
            <a:endParaRPr lang="da-DK" sz="1800" b="1" dirty="0">
              <a:solidFill>
                <a:srgbClr val="C00000"/>
              </a:solidFill>
            </a:endParaRPr>
          </a:p>
        </p:txBody>
      </p:sp>
    </p:spTree>
    <p:extLst>
      <p:ext uri="{BB962C8B-B14F-4D97-AF65-F5344CB8AC3E}">
        <p14:creationId xmlns:p14="http://schemas.microsoft.com/office/powerpoint/2010/main" val="2744082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64000" y="1628800"/>
            <a:ext cx="6346080" cy="3672061"/>
          </a:xfrm>
        </p:spPr>
        <p:txBody>
          <a:bodyPr>
            <a:normAutofit lnSpcReduction="10000"/>
          </a:bodyPr>
          <a:lstStyle/>
          <a:p>
            <a:pPr marL="0" indent="0">
              <a:buNone/>
            </a:pPr>
            <a:r>
              <a:rPr lang="da-DK" dirty="0" smtClean="0"/>
              <a:t>Metoden er tilføjet en analysemodel </a:t>
            </a:r>
          </a:p>
          <a:p>
            <a:pPr lvl="1">
              <a:buFont typeface="Arial" panose="020B0604020202020204" pitchFamily="34" charset="0"/>
              <a:buChar char="•"/>
            </a:pPr>
            <a:r>
              <a:rPr lang="da-DK" b="1" dirty="0" smtClean="0"/>
              <a:t>Sagsåbning</a:t>
            </a:r>
            <a:r>
              <a:rPr lang="da-DK" dirty="0" smtClean="0"/>
              <a:t>:</a:t>
            </a:r>
          </a:p>
          <a:p>
            <a:pPr lvl="2">
              <a:buFont typeface="Arial" panose="020B0604020202020204" pitchFamily="34" charset="0"/>
              <a:buChar char="•"/>
            </a:pPr>
            <a:r>
              <a:rPr lang="da-DK" i="0" dirty="0" smtClean="0"/>
              <a:t>Afgrænsning af formålet med udredningen – evt. analysespørgsmål </a:t>
            </a:r>
          </a:p>
          <a:p>
            <a:pPr lvl="1">
              <a:buFont typeface="Arial" panose="020B0604020202020204" pitchFamily="34" charset="0"/>
              <a:buChar char="•"/>
            </a:pPr>
            <a:endParaRPr lang="da-DK" b="1" dirty="0" smtClean="0"/>
          </a:p>
          <a:p>
            <a:pPr lvl="1">
              <a:buFont typeface="Arial" panose="020B0604020202020204" pitchFamily="34" charset="0"/>
              <a:buChar char="•"/>
            </a:pPr>
            <a:r>
              <a:rPr lang="da-DK" b="1" dirty="0" smtClean="0"/>
              <a:t>Sagsoplysning</a:t>
            </a:r>
            <a:r>
              <a:rPr lang="da-DK" dirty="0" smtClean="0"/>
              <a:t>:</a:t>
            </a:r>
          </a:p>
          <a:p>
            <a:pPr lvl="2">
              <a:buFont typeface="Arial" panose="020B0604020202020204" pitchFamily="34" charset="0"/>
              <a:buChar char="•"/>
            </a:pPr>
            <a:r>
              <a:rPr lang="da-DK" dirty="0" smtClean="0"/>
              <a:t>Mulighed for delanalyser for hver udredningskategori på baggrund af sagsbehandlers bemærkninger </a:t>
            </a:r>
          </a:p>
          <a:p>
            <a:pPr lvl="1">
              <a:buFont typeface="Arial" panose="020B0604020202020204" pitchFamily="34" charset="0"/>
              <a:buChar char="•"/>
            </a:pPr>
            <a:endParaRPr lang="da-DK" b="1" dirty="0" smtClean="0"/>
          </a:p>
          <a:p>
            <a:pPr lvl="1">
              <a:buFont typeface="Arial" panose="020B0604020202020204" pitchFamily="34" charset="0"/>
              <a:buChar char="•"/>
            </a:pPr>
            <a:r>
              <a:rPr lang="da-DK" b="1" dirty="0" smtClean="0"/>
              <a:t>Sagsvurdering:</a:t>
            </a:r>
            <a:r>
              <a:rPr lang="da-DK" dirty="0" smtClean="0"/>
              <a:t> </a:t>
            </a:r>
          </a:p>
          <a:p>
            <a:pPr lvl="2">
              <a:buFont typeface="Arial" panose="020B0604020202020204" pitchFamily="34" charset="0"/>
              <a:buChar char="•"/>
            </a:pPr>
            <a:r>
              <a:rPr lang="da-DK" dirty="0" smtClean="0"/>
              <a:t>Delanalyserne videreføres til vurdering af borgerens situation </a:t>
            </a:r>
          </a:p>
          <a:p>
            <a:pPr lvl="1">
              <a:buFont typeface="Arial" panose="020B0604020202020204" pitchFamily="34" charset="0"/>
              <a:buChar char="•"/>
            </a:pPr>
            <a:endParaRPr lang="da-DK" dirty="0" smtClean="0"/>
          </a:p>
          <a:p>
            <a:pPr marL="0" indent="0">
              <a:buNone/>
            </a:pPr>
            <a:endParaRPr lang="da-DK" b="1" dirty="0" smtClean="0"/>
          </a:p>
          <a:p>
            <a:endParaRPr lang="da-DK" dirty="0"/>
          </a:p>
        </p:txBody>
      </p:sp>
      <p:sp>
        <p:nvSpPr>
          <p:cNvPr id="3" name="Pladsholder til sidefod 2"/>
          <p:cNvSpPr>
            <a:spLocks noGrp="1"/>
          </p:cNvSpPr>
          <p:nvPr>
            <p:ph type="ftr" sz="quarter" idx="15"/>
          </p:nvPr>
        </p:nvSpPr>
        <p:spPr/>
        <p:txBody>
          <a:bodyPr/>
          <a:lstStyle/>
          <a:p>
            <a:r>
              <a:rPr lang="da-DK" dirty="0"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16</a:t>
            </a:fld>
            <a:endParaRPr lang="da-DK" dirty="0"/>
          </a:p>
        </p:txBody>
      </p:sp>
      <p:sp>
        <p:nvSpPr>
          <p:cNvPr id="7" name="Titel 6"/>
          <p:cNvSpPr>
            <a:spLocks noGrp="1"/>
          </p:cNvSpPr>
          <p:nvPr>
            <p:ph type="title"/>
          </p:nvPr>
        </p:nvSpPr>
        <p:spPr>
          <a:xfrm>
            <a:off x="838200" y="360000"/>
            <a:ext cx="10515600" cy="1080000"/>
          </a:xfrm>
          <a:solidFill>
            <a:srgbClr val="8478B0"/>
          </a:solidFill>
        </p:spPr>
        <p:txBody>
          <a:bodyPr/>
          <a:lstStyle/>
          <a:p>
            <a:r>
              <a:rPr lang="da-DK" sz="4000" b="0" dirty="0" smtClean="0">
                <a:solidFill>
                  <a:schemeClr val="bg1"/>
                </a:solidFill>
                <a:latin typeface="Trebuchet MS" panose="020B0603020202020204" pitchFamily="34" charset="0"/>
              </a:rPr>
              <a:t>		Skærpet fokus og styrket analyse i 				udredningen 1:2</a:t>
            </a:r>
            <a:endParaRPr lang="da-DK" sz="4000" b="0" dirty="0">
              <a:solidFill>
                <a:schemeClr val="bg1"/>
              </a:solidFill>
              <a:latin typeface="Trebuchet MS" panose="020B0603020202020204" pitchFamily="34" charset="0"/>
            </a:endParaRPr>
          </a:p>
        </p:txBody>
      </p:sp>
      <p:pic>
        <p:nvPicPr>
          <p:cNvPr id="9" name="Billede 8"/>
          <p:cNvPicPr/>
          <p:nvPr/>
        </p:nvPicPr>
        <p:blipFill rotWithShape="1">
          <a:blip r:embed="rId3">
            <a:extLst>
              <a:ext uri="{28A0092B-C50C-407E-A947-70E740481C1C}">
                <a14:useLocalDpi xmlns:a14="http://schemas.microsoft.com/office/drawing/2010/main" val="0"/>
              </a:ext>
            </a:extLst>
          </a:blip>
          <a:srcRect r="6044" b="5936"/>
          <a:stretch/>
        </p:blipFill>
        <p:spPr bwMode="auto">
          <a:xfrm>
            <a:off x="7833564" y="1628800"/>
            <a:ext cx="3520234" cy="3971121"/>
          </a:xfrm>
          <a:prstGeom prst="rect">
            <a:avLst/>
          </a:prstGeom>
          <a:noFill/>
          <a:ln>
            <a:noFill/>
          </a:ln>
          <a:extLst>
            <a:ext uri="{53640926-AAD7-44D8-BBD7-CCE9431645EC}">
              <a14:shadowObscured xmlns:a14="http://schemas.microsoft.com/office/drawing/2010/main"/>
            </a:ext>
          </a:extLst>
        </p:spPr>
      </p:pic>
      <p:pic>
        <p:nvPicPr>
          <p:cNvPr id="5" name="Billede 4"/>
          <p:cNvPicPr>
            <a:picLocks noChangeAspect="1"/>
          </p:cNvPicPr>
          <p:nvPr/>
        </p:nvPicPr>
        <p:blipFill>
          <a:blip r:embed="rId4"/>
          <a:stretch>
            <a:fillRect/>
          </a:stretch>
        </p:blipFill>
        <p:spPr>
          <a:xfrm>
            <a:off x="838198" y="360000"/>
            <a:ext cx="1062856" cy="1080000"/>
          </a:xfrm>
          <a:prstGeom prst="rect">
            <a:avLst/>
          </a:prstGeom>
        </p:spPr>
      </p:pic>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16</a:t>
            </a:fld>
            <a:endParaRPr lang="da-DK" sz="1800" b="1" dirty="0">
              <a:solidFill>
                <a:srgbClr val="C00000"/>
              </a:solidFill>
            </a:endParaRPr>
          </a:p>
        </p:txBody>
      </p:sp>
    </p:spTree>
    <p:extLst>
      <p:ext uri="{BB962C8B-B14F-4D97-AF65-F5344CB8AC3E}">
        <p14:creationId xmlns:p14="http://schemas.microsoft.com/office/powerpoint/2010/main" val="3200821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664551"/>
            <a:ext cx="5257802" cy="4212375"/>
          </a:xfrm>
        </p:spPr>
        <p:txBody>
          <a:bodyPr>
            <a:normAutofit fontScale="92500" lnSpcReduction="10000"/>
          </a:bodyPr>
          <a:lstStyle/>
          <a:p>
            <a:pPr marL="0" indent="0">
              <a:buNone/>
            </a:pPr>
            <a:r>
              <a:rPr lang="da-DK" b="1" dirty="0" smtClean="0"/>
              <a:t>Materialer: </a:t>
            </a:r>
            <a:endParaRPr lang="da-DK" b="1" dirty="0"/>
          </a:p>
          <a:p>
            <a:r>
              <a:rPr lang="da-DK" dirty="0" smtClean="0"/>
              <a:t>Metodehåndbogen </a:t>
            </a:r>
            <a:r>
              <a:rPr lang="da-DK" dirty="0"/>
              <a:t>side </a:t>
            </a:r>
            <a:r>
              <a:rPr lang="da-DK" dirty="0" smtClean="0"/>
              <a:t>172-175</a:t>
            </a:r>
            <a:endParaRPr lang="da-DK" dirty="0"/>
          </a:p>
          <a:p>
            <a:r>
              <a:rPr lang="da-DK" dirty="0" smtClean="0"/>
              <a:t>Funktionsevneguiden</a:t>
            </a:r>
          </a:p>
          <a:p>
            <a:r>
              <a:rPr lang="da-DK" dirty="0" smtClean="0"/>
              <a:t>Guide til FFB </a:t>
            </a:r>
          </a:p>
          <a:p>
            <a:r>
              <a:rPr lang="da-DK" dirty="0" smtClean="0"/>
              <a:t>Temahæfte</a:t>
            </a:r>
          </a:p>
          <a:p>
            <a:r>
              <a:rPr lang="da-DK" dirty="0" smtClean="0"/>
              <a:t>Temaoversigt</a:t>
            </a:r>
            <a:endParaRPr lang="da-DK" dirty="0"/>
          </a:p>
          <a:p>
            <a:r>
              <a:rPr lang="da-DK" dirty="0" smtClean="0"/>
              <a:t>Øvelsesark 5C </a:t>
            </a:r>
            <a:r>
              <a:rPr lang="da-DK" dirty="0"/>
              <a:t>- Delvist udfyldt </a:t>
            </a:r>
            <a:r>
              <a:rPr lang="da-DK" i="1" dirty="0" smtClean="0"/>
              <a:t>Dokumentation</a:t>
            </a:r>
            <a:endParaRPr lang="da-DK" i="1" dirty="0"/>
          </a:p>
          <a:p>
            <a:r>
              <a:rPr lang="da-DK" dirty="0"/>
              <a:t>Case </a:t>
            </a:r>
            <a:r>
              <a:rPr lang="da-DK" dirty="0" smtClean="0"/>
              <a:t>C</a:t>
            </a:r>
            <a:endParaRPr lang="da-DK" dirty="0"/>
          </a:p>
          <a:p>
            <a:pPr lvl="1"/>
            <a:endParaRPr lang="da-DK" dirty="0" smtClean="0"/>
          </a:p>
          <a:p>
            <a:pPr marL="0" indent="0">
              <a:buNone/>
            </a:pPr>
            <a:r>
              <a:rPr lang="da-DK" b="1" dirty="0" smtClean="0"/>
              <a:t>Opgave:</a:t>
            </a:r>
          </a:p>
          <a:p>
            <a:pPr marL="0" indent="0">
              <a:buNone/>
            </a:pPr>
            <a:r>
              <a:rPr lang="da-DK" i="0" dirty="0" smtClean="0"/>
              <a:t>Formuler tre delmål til indsatsmålet.</a:t>
            </a:r>
            <a:endParaRPr lang="da-DK" dirty="0"/>
          </a:p>
          <a:p>
            <a:pPr marL="0" indent="0">
              <a:buNone/>
            </a:pPr>
            <a:r>
              <a:rPr lang="da-DK" i="0" dirty="0" smtClean="0"/>
              <a:t>Knyt den øvrige dokumentation til udredningsundertemaer.  </a:t>
            </a:r>
          </a:p>
          <a:p>
            <a:pPr lvl="1"/>
            <a:endParaRPr lang="da-DK" dirty="0" smtClean="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160</a:t>
            </a:fld>
            <a:endParaRPr lang="da-DK" dirty="0"/>
          </a:p>
        </p:txBody>
      </p:sp>
      <p:sp>
        <p:nvSpPr>
          <p:cNvPr id="6" name="Titel 5"/>
          <p:cNvSpPr>
            <a:spLocks noGrp="1"/>
          </p:cNvSpPr>
          <p:nvPr>
            <p:ph type="title"/>
          </p:nvPr>
        </p:nvSpPr>
        <p:spPr>
          <a:xfrm>
            <a:off x="838200" y="360000"/>
            <a:ext cx="10515600" cy="1080000"/>
          </a:xfrm>
        </p:spPr>
        <p:txBody>
          <a:bodyPr/>
          <a:lstStyle/>
          <a:p>
            <a:r>
              <a:rPr lang="da-DK" dirty="0" smtClean="0">
                <a:latin typeface="Trebuchet MS" panose="020B0603020202020204" pitchFamily="34" charset="0"/>
              </a:rPr>
              <a:t>Øvelse 5.1: Delmål i forhold til indsatsmål </a:t>
            </a:r>
            <a:endParaRPr lang="da-DK" dirty="0">
              <a:latin typeface="Trebuchet MS" panose="020B0603020202020204" pitchFamily="34" charset="0"/>
            </a:endParaRPr>
          </a:p>
        </p:txBody>
      </p:sp>
      <p:pic>
        <p:nvPicPr>
          <p:cNvPr id="7" name="Pladsholder til billede 8"/>
          <p:cNvPicPr>
            <a:picLocks noGrp="1" noChangeAspect="1"/>
          </p:cNvPicPr>
          <p:nvPr>
            <p:ph type="pic" sz="quarter" idx="17"/>
          </p:nvPr>
        </p:nvPicPr>
        <p:blipFill>
          <a:blip r:embed="rId3"/>
          <a:srcRect l="10956" r="10956"/>
          <a:stretch>
            <a:fillRect/>
          </a:stretch>
        </p:blipFill>
        <p:spPr>
          <a:xfrm>
            <a:off x="6433458" y="1645220"/>
            <a:ext cx="4943628" cy="4231705"/>
          </a:xfrm>
          <a:prstGeom prst="rect">
            <a:avLst/>
          </a:prstGeom>
        </p:spPr>
      </p:pic>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160</a:t>
            </a:fld>
            <a:endParaRPr lang="da-DK" sz="1800" b="1" dirty="0">
              <a:solidFill>
                <a:srgbClr val="C00000"/>
              </a:solidFill>
            </a:endParaRPr>
          </a:p>
        </p:txBody>
      </p:sp>
    </p:spTree>
    <p:extLst>
      <p:ext uri="{BB962C8B-B14F-4D97-AF65-F5344CB8AC3E}">
        <p14:creationId xmlns:p14="http://schemas.microsoft.com/office/powerpoint/2010/main" val="309842740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billede 8"/>
          <p:cNvPicPr>
            <a:picLocks noGrp="1" noChangeAspect="1"/>
          </p:cNvPicPr>
          <p:nvPr>
            <p:ph type="pic" sz="quarter" idx="17"/>
          </p:nvPr>
        </p:nvPicPr>
        <p:blipFill rotWithShape="1">
          <a:blip r:embed="rId3"/>
          <a:srcRect l="4232" r="-398"/>
          <a:stretch/>
        </p:blipFill>
        <p:spPr>
          <a:xfrm>
            <a:off x="0" y="0"/>
            <a:ext cx="12335575" cy="6858000"/>
          </a:xfrm>
          <a:prstGeom prst="rect">
            <a:avLst/>
          </a:prstGeom>
        </p:spPr>
      </p:pic>
      <p:sp>
        <p:nvSpPr>
          <p:cNvPr id="2" name="Pladsholder til tekst 1"/>
          <p:cNvSpPr>
            <a:spLocks noGrp="1"/>
          </p:cNvSpPr>
          <p:nvPr>
            <p:ph type="body" sz="quarter" idx="13"/>
          </p:nvPr>
        </p:nvSpPr>
        <p:spPr>
          <a:xfrm>
            <a:off x="838197" y="2204865"/>
            <a:ext cx="4680000" cy="3672061"/>
          </a:xfrm>
          <a:solidFill>
            <a:srgbClr val="EBE0D7"/>
          </a:solidFill>
        </p:spPr>
        <p:txBody>
          <a:bodyPr/>
          <a:lstStyle/>
          <a:p>
            <a:pPr marL="0" indent="0">
              <a:buNone/>
            </a:pPr>
            <a:r>
              <a:rPr lang="da-DK" b="1" dirty="0"/>
              <a:t>Redskaber</a:t>
            </a:r>
          </a:p>
          <a:p>
            <a:pPr>
              <a:buFont typeface="Arial" panose="020B0604020202020204" pitchFamily="34" charset="0"/>
              <a:buChar char="»"/>
            </a:pPr>
            <a:r>
              <a:rPr lang="da-DK" dirty="0" smtClean="0"/>
              <a:t>Statusnotat </a:t>
            </a:r>
          </a:p>
          <a:p>
            <a:pPr>
              <a:buFont typeface="Arial" panose="020B0604020202020204" pitchFamily="34" charset="0"/>
              <a:buChar char="»"/>
            </a:pPr>
            <a:r>
              <a:rPr lang="da-DK" dirty="0" smtClean="0"/>
              <a:t>Opfølgning </a:t>
            </a:r>
          </a:p>
          <a:p>
            <a:pPr marL="0" indent="0">
              <a:buNone/>
            </a:pPr>
            <a:r>
              <a:rPr lang="da-DK" b="1" dirty="0"/>
              <a:t>Formål</a:t>
            </a:r>
            <a:r>
              <a:rPr lang="da-DK" dirty="0"/>
              <a:t> </a:t>
            </a:r>
          </a:p>
          <a:p>
            <a:pPr>
              <a:buFont typeface="Arial" panose="020B0604020202020204" pitchFamily="34" charset="0"/>
              <a:buChar char="»"/>
            </a:pPr>
            <a:r>
              <a:rPr lang="da-DK" dirty="0" smtClean="0"/>
              <a:t>Systematisk opfølgning på indsats, mål og borgerens udvikling</a:t>
            </a:r>
          </a:p>
          <a:p>
            <a:pPr>
              <a:buFont typeface="Arial" panose="020B0604020202020204" pitchFamily="34" charset="0"/>
              <a:buChar char="»"/>
            </a:pPr>
            <a:r>
              <a:rPr lang="da-DK" dirty="0" smtClean="0"/>
              <a:t>Personrettet tilsyn </a:t>
            </a:r>
          </a:p>
          <a:p>
            <a:pPr>
              <a:buFont typeface="Arial" panose="020B0604020202020204" pitchFamily="34" charset="0"/>
              <a:buChar char="»"/>
            </a:pPr>
            <a:endParaRPr lang="da-DK" dirty="0" smtClean="0"/>
          </a:p>
          <a:p>
            <a:pPr marL="0" indent="0">
              <a:buNone/>
            </a:pPr>
            <a:endParaRPr lang="da-DK" dirty="0"/>
          </a:p>
          <a:p>
            <a:pPr marL="0" indent="0">
              <a:buNone/>
            </a:pPr>
            <a:endParaRPr lang="da-DK" dirty="0"/>
          </a:p>
        </p:txBody>
      </p:sp>
      <p:sp>
        <p:nvSpPr>
          <p:cNvPr id="4" name="Pladsholder til sidefod 3"/>
          <p:cNvSpPr>
            <a:spLocks noGrp="1"/>
          </p:cNvSpPr>
          <p:nvPr>
            <p:ph type="ftr" sz="quarter" idx="15"/>
          </p:nvPr>
        </p:nvSpPr>
        <p:spPr/>
        <p:txBody>
          <a:bodyPr/>
          <a:lstStyle/>
          <a:p>
            <a:r>
              <a:rPr lang="da-DK" smtClean="0"/>
              <a:t>Voksenudredningsmetoden version 2.0</a:t>
            </a:r>
            <a:endParaRPr lang="da-DK" dirty="0"/>
          </a:p>
        </p:txBody>
      </p:sp>
      <p:sp>
        <p:nvSpPr>
          <p:cNvPr id="7" name="Titel 6"/>
          <p:cNvSpPr>
            <a:spLocks noGrp="1"/>
          </p:cNvSpPr>
          <p:nvPr>
            <p:ph type="title"/>
          </p:nvPr>
        </p:nvSpPr>
        <p:spPr>
          <a:xfrm>
            <a:off x="838199" y="945071"/>
            <a:ext cx="4680000" cy="1152000"/>
          </a:xfrm>
          <a:solidFill>
            <a:srgbClr val="665C88"/>
          </a:solidFill>
        </p:spPr>
        <p:txBody>
          <a:bodyPr/>
          <a:lstStyle/>
          <a:p>
            <a:r>
              <a:rPr lang="da-DK" sz="4000" b="0" dirty="0">
                <a:solidFill>
                  <a:schemeClr val="bg1"/>
                </a:solidFill>
                <a:latin typeface="Trebuchet MS" panose="020B0603020202020204" pitchFamily="34" charset="0"/>
              </a:rPr>
              <a:t>Fase:</a:t>
            </a:r>
            <a:r>
              <a:rPr lang="da-DK" dirty="0" smtClean="0"/>
              <a:t/>
            </a:r>
            <a:br>
              <a:rPr lang="da-DK" dirty="0" smtClean="0"/>
            </a:br>
            <a:r>
              <a:rPr lang="da-DK" sz="4000" b="0" i="1" dirty="0">
                <a:solidFill>
                  <a:schemeClr val="bg1"/>
                </a:solidFill>
                <a:latin typeface="Trebuchet MS" panose="020B0603020202020204" pitchFamily="34" charset="0"/>
              </a:rPr>
              <a:t>Opfølgning</a:t>
            </a:r>
          </a:p>
        </p:txBody>
      </p:sp>
      <p:sp>
        <p:nvSpPr>
          <p:cNvPr id="10"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161</a:t>
            </a:fld>
            <a:endParaRPr lang="da-DK" sz="1800" b="1" dirty="0">
              <a:solidFill>
                <a:srgbClr val="C00000"/>
              </a:solidFill>
            </a:endParaRPr>
          </a:p>
        </p:txBody>
      </p:sp>
    </p:spTree>
    <p:extLst>
      <p:ext uri="{BB962C8B-B14F-4D97-AF65-F5344CB8AC3E}">
        <p14:creationId xmlns:p14="http://schemas.microsoft.com/office/powerpoint/2010/main" val="398971275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628801"/>
            <a:ext cx="10515601" cy="4248126"/>
          </a:xfrm>
        </p:spPr>
        <p:txBody>
          <a:bodyPr/>
          <a:lstStyle/>
          <a:p>
            <a:pPr marL="0" lvl="0" indent="0" defTabSz="914400">
              <a:spcBef>
                <a:spcPts val="0"/>
              </a:spcBef>
              <a:buNone/>
              <a:defRPr/>
            </a:pPr>
            <a:r>
              <a:rPr lang="da-DK" b="1" dirty="0" smtClean="0"/>
              <a:t>Socialstyrelsen</a:t>
            </a:r>
            <a:endParaRPr lang="da-DK" b="1" dirty="0"/>
          </a:p>
          <a:p>
            <a:pPr marL="171450" indent="-171450"/>
            <a:r>
              <a:rPr lang="da-DK" dirty="0"/>
              <a:t>Metodehåndbog (VUM 2.0) </a:t>
            </a:r>
            <a:r>
              <a:rPr lang="da-DK" u="sng" dirty="0">
                <a:hlinkClick r:id="rId2"/>
              </a:rPr>
              <a:t>Voksenudredningsmetoden version 2.0 – Inklusiv Fælles Faglige Begreber. Metodehåndbog.</a:t>
            </a:r>
            <a:r>
              <a:rPr lang="da-DK" b="1" dirty="0"/>
              <a:t> </a:t>
            </a:r>
            <a:r>
              <a:rPr lang="da-DK" dirty="0"/>
              <a:t>side </a:t>
            </a:r>
            <a:r>
              <a:rPr lang="da-DK" dirty="0" smtClean="0"/>
              <a:t>176-193</a:t>
            </a:r>
            <a:endParaRPr lang="da-DK" dirty="0"/>
          </a:p>
          <a:p>
            <a:pPr marL="171450" indent="-171450"/>
            <a:endParaRPr lang="da-DK" dirty="0"/>
          </a:p>
          <a:p>
            <a:pPr marL="0" indent="0">
              <a:buNone/>
            </a:pPr>
            <a:r>
              <a:rPr lang="da-DK" b="1" dirty="0"/>
              <a:t>KL</a:t>
            </a:r>
          </a:p>
          <a:p>
            <a:pPr marL="171450" lvl="0" indent="-171450" defTabSz="914400">
              <a:spcBef>
                <a:spcPts val="0"/>
              </a:spcBef>
              <a:defRPr/>
            </a:pPr>
            <a:r>
              <a:rPr lang="da-DK" dirty="0"/>
              <a:t>Guide til FFB </a:t>
            </a:r>
            <a:r>
              <a:rPr lang="da-DK" u="sng" dirty="0">
                <a:hlinkClick r:id="rId3"/>
              </a:rPr>
              <a:t>Fælles Faglige Begreber. Guide til FFB V.I.20</a:t>
            </a:r>
            <a:r>
              <a:rPr lang="da-DK" u="sng" dirty="0"/>
              <a:t> </a:t>
            </a:r>
            <a:r>
              <a:rPr lang="da-DK" dirty="0"/>
              <a:t> s. </a:t>
            </a:r>
            <a:r>
              <a:rPr lang="da-DK" dirty="0" smtClean="0"/>
              <a:t>41-44</a:t>
            </a:r>
            <a:endParaRPr lang="da-DK" dirty="0"/>
          </a:p>
          <a:p>
            <a:endParaRPr lang="da-DK"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162</a:t>
            </a:fld>
            <a:endParaRPr lang="da-DK" dirty="0"/>
          </a:p>
        </p:txBody>
      </p:sp>
      <p:sp>
        <p:nvSpPr>
          <p:cNvPr id="6" name="Titel 5"/>
          <p:cNvSpPr>
            <a:spLocks noGrp="1"/>
          </p:cNvSpPr>
          <p:nvPr>
            <p:ph type="title"/>
          </p:nvPr>
        </p:nvSpPr>
        <p:spPr/>
        <p:txBody>
          <a:bodyPr/>
          <a:lstStyle/>
          <a:p>
            <a:pPr marL="0" lvl="0" indent="0" defTabSz="914400">
              <a:spcBef>
                <a:spcPts val="0"/>
              </a:spcBef>
              <a:defRPr/>
            </a:pPr>
            <a:r>
              <a:rPr lang="da-DK" dirty="0"/>
              <a:t>Relevante materialer til denne </a:t>
            </a:r>
            <a:r>
              <a:rPr lang="da-DK" dirty="0" smtClean="0"/>
              <a:t>fase</a:t>
            </a:r>
            <a:endParaRPr lang="da-DK" dirty="0"/>
          </a:p>
        </p:txBody>
      </p:sp>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162</a:t>
            </a:fld>
            <a:endParaRPr lang="da-DK" sz="1800" b="1" dirty="0">
              <a:solidFill>
                <a:srgbClr val="C00000"/>
              </a:solidFill>
            </a:endParaRPr>
          </a:p>
        </p:txBody>
      </p:sp>
    </p:spTree>
    <p:extLst>
      <p:ext uri="{BB962C8B-B14F-4D97-AF65-F5344CB8AC3E}">
        <p14:creationId xmlns:p14="http://schemas.microsoft.com/office/powerpoint/2010/main" val="109178174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797777"/>
                </a:solidFill>
                <a:effectLst/>
                <a:uLnTx/>
                <a:uFillTx/>
                <a:latin typeface="Arial" panose="020B0604020202020204"/>
                <a:ea typeface="+mn-ea"/>
                <a:cs typeface="+mn-cs"/>
              </a:rPr>
              <a:t>Voksenudredningsmetoden version 2.0</a:t>
            </a:r>
            <a:endParaRPr kumimoji="0" lang="da-DK" sz="900" b="0" i="0" u="none" strike="noStrike" kern="1200" cap="none" spc="0" normalizeH="0" baseline="0" noProof="0" dirty="0">
              <a:ln>
                <a:noFill/>
              </a:ln>
              <a:solidFill>
                <a:srgbClr val="797777"/>
              </a:solidFill>
              <a:effectLst/>
              <a:uLnTx/>
              <a:uFillTx/>
              <a:latin typeface="Arial" panose="020B0604020202020204"/>
              <a:ea typeface="+mn-ea"/>
              <a:cs typeface="+mn-cs"/>
            </a:endParaRPr>
          </a:p>
        </p:txBody>
      </p:sp>
      <p:sp>
        <p:nvSpPr>
          <p:cNvPr id="6" name="Titel 5"/>
          <p:cNvSpPr>
            <a:spLocks noGrp="1"/>
          </p:cNvSpPr>
          <p:nvPr>
            <p:ph type="title"/>
          </p:nvPr>
        </p:nvSpPr>
        <p:spPr>
          <a:xfrm>
            <a:off x="838200" y="360000"/>
            <a:ext cx="10515600" cy="612000"/>
          </a:xfrm>
        </p:spPr>
        <p:txBody>
          <a:bodyPr/>
          <a:lstStyle/>
          <a:p>
            <a:r>
              <a:rPr lang="da-DK" dirty="0"/>
              <a:t>Faser og redskaber i VUM </a:t>
            </a:r>
          </a:p>
        </p:txBody>
      </p:sp>
      <p:pic>
        <p:nvPicPr>
          <p:cNvPr id="2" name="Billede 1"/>
          <p:cNvPicPr>
            <a:picLocks noChangeAspect="1"/>
          </p:cNvPicPr>
          <p:nvPr/>
        </p:nvPicPr>
        <p:blipFill>
          <a:blip r:embed="rId3"/>
          <a:stretch>
            <a:fillRect/>
          </a:stretch>
        </p:blipFill>
        <p:spPr>
          <a:xfrm>
            <a:off x="838200" y="1440000"/>
            <a:ext cx="10515600" cy="4454790"/>
          </a:xfrm>
          <a:prstGeom prst="rect">
            <a:avLst/>
          </a:prstGeom>
        </p:spPr>
      </p:pic>
      <p:sp>
        <p:nvSpPr>
          <p:cNvPr id="7" name="Ellipse 6"/>
          <p:cNvSpPr/>
          <p:nvPr/>
        </p:nvSpPr>
        <p:spPr>
          <a:xfrm>
            <a:off x="9552384" y="1232054"/>
            <a:ext cx="2016224" cy="487068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163</a:t>
            </a:fld>
            <a:endParaRPr lang="da-DK" sz="1800" b="1" dirty="0">
              <a:solidFill>
                <a:srgbClr val="C00000"/>
              </a:solidFill>
            </a:endParaRPr>
          </a:p>
        </p:txBody>
      </p:sp>
    </p:spTree>
    <p:extLst>
      <p:ext uri="{BB962C8B-B14F-4D97-AF65-F5344CB8AC3E}">
        <p14:creationId xmlns:p14="http://schemas.microsoft.com/office/powerpoint/2010/main" val="349004674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268761"/>
            <a:ext cx="10515601" cy="4608166"/>
          </a:xfrm>
        </p:spPr>
        <p:txBody>
          <a:bodyPr>
            <a:normAutofit/>
          </a:bodyPr>
          <a:lstStyle/>
          <a:p>
            <a:r>
              <a:rPr lang="da-DK" sz="2400" b="1" dirty="0" smtClean="0"/>
              <a:t>Nye felter i statusnotatet</a:t>
            </a:r>
          </a:p>
          <a:p>
            <a:pPr lvl="1"/>
            <a:r>
              <a:rPr lang="da-DK" sz="2400" dirty="0" smtClean="0"/>
              <a:t>Den øvrige dokumentation, som ikke relaterer til en målformulering, knyttes </a:t>
            </a:r>
            <a:r>
              <a:rPr lang="da-DK" sz="2400" dirty="0"/>
              <a:t>til </a:t>
            </a:r>
            <a:r>
              <a:rPr lang="da-DK" sz="2400" dirty="0" smtClean="0"/>
              <a:t>relevant undertema. </a:t>
            </a:r>
            <a:endParaRPr lang="da-DK" sz="2400" dirty="0"/>
          </a:p>
          <a:p>
            <a:endParaRPr lang="da-DK" sz="2400" b="1" dirty="0" smtClean="0"/>
          </a:p>
          <a:p>
            <a:r>
              <a:rPr lang="da-DK" sz="2400" b="1" dirty="0" smtClean="0"/>
              <a:t>Opfølgningsredskabet er tilføjet felterne: </a:t>
            </a:r>
          </a:p>
          <a:p>
            <a:pPr lvl="1"/>
            <a:r>
              <a:rPr lang="da-DK" sz="2400" dirty="0" smtClean="0"/>
              <a:t>Funktionsevneniveau efter opfølgningen </a:t>
            </a:r>
          </a:p>
          <a:p>
            <a:pPr lvl="1"/>
            <a:r>
              <a:rPr lang="da-DK" sz="2400" dirty="0" smtClean="0"/>
              <a:t>Borgerens støttebehov efter opfølgningen </a:t>
            </a:r>
            <a:endParaRPr lang="da-DK" sz="2400" b="1" dirty="0"/>
          </a:p>
          <a:p>
            <a:pPr lvl="2"/>
            <a:r>
              <a:rPr lang="da-DK" sz="2400" dirty="0" smtClean="0"/>
              <a:t>Giver mulighed for at følge borgerens udvikling </a:t>
            </a:r>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164</a:t>
            </a:fld>
            <a:endParaRPr lang="da-DK" dirty="0"/>
          </a:p>
        </p:txBody>
      </p:sp>
      <p:sp>
        <p:nvSpPr>
          <p:cNvPr id="6" name="Titel 5"/>
          <p:cNvSpPr>
            <a:spLocks noGrp="1"/>
          </p:cNvSpPr>
          <p:nvPr>
            <p:ph type="title"/>
          </p:nvPr>
        </p:nvSpPr>
        <p:spPr>
          <a:xfrm>
            <a:off x="838198" y="360000"/>
            <a:ext cx="10515601" cy="612000"/>
          </a:xfrm>
          <a:solidFill>
            <a:srgbClr val="665C88"/>
          </a:solidFill>
        </p:spPr>
        <p:txBody>
          <a:bodyPr/>
          <a:lstStyle/>
          <a:p>
            <a:r>
              <a:rPr lang="da-DK" dirty="0" smtClean="0">
                <a:solidFill>
                  <a:schemeClr val="bg1"/>
                </a:solidFill>
              </a:rPr>
              <a:t>Hvad er nyt i </a:t>
            </a:r>
            <a:r>
              <a:rPr lang="da-DK" i="1" dirty="0" smtClean="0">
                <a:solidFill>
                  <a:schemeClr val="bg1"/>
                </a:solidFill>
              </a:rPr>
              <a:t>Opfølgningen </a:t>
            </a:r>
            <a:r>
              <a:rPr lang="da-DK" dirty="0" smtClean="0">
                <a:solidFill>
                  <a:schemeClr val="bg1"/>
                </a:solidFill>
              </a:rPr>
              <a:t>og hvorfor?</a:t>
            </a:r>
            <a:endParaRPr lang="da-DK" dirty="0">
              <a:solidFill>
                <a:schemeClr val="bg1"/>
              </a:solidFill>
            </a:endParaRPr>
          </a:p>
        </p:txBody>
      </p:sp>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164</a:t>
            </a:fld>
            <a:endParaRPr lang="da-DK" sz="1800" b="1" dirty="0">
              <a:solidFill>
                <a:srgbClr val="C00000"/>
              </a:solidFill>
            </a:endParaRPr>
          </a:p>
        </p:txBody>
      </p:sp>
    </p:spTree>
    <p:extLst>
      <p:ext uri="{BB962C8B-B14F-4D97-AF65-F5344CB8AC3E}">
        <p14:creationId xmlns:p14="http://schemas.microsoft.com/office/powerpoint/2010/main" val="192977696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7756" y="1412776"/>
            <a:ext cx="10516044" cy="4708140"/>
          </a:xfrm>
        </p:spPr>
        <p:txBody>
          <a:bodyPr>
            <a:normAutofit/>
          </a:bodyPr>
          <a:lstStyle/>
          <a:p>
            <a:pPr defTabSz="914377"/>
            <a:r>
              <a:rPr lang="da-DK" sz="2100" b="1" dirty="0">
                <a:solidFill>
                  <a:prstClr val="black"/>
                </a:solidFill>
                <a:latin typeface="Verdana"/>
              </a:rPr>
              <a:t>Generelt vedrørende opfølgning </a:t>
            </a:r>
          </a:p>
          <a:p>
            <a:pPr marL="800088" lvl="1" indent="-342900" defTabSz="914377"/>
            <a:r>
              <a:rPr lang="da-DK" sz="2100" dirty="0">
                <a:solidFill>
                  <a:prstClr val="black"/>
                </a:solidFill>
                <a:latin typeface="Verdana"/>
              </a:rPr>
              <a:t>Serviceloven § 148, stk. 2</a:t>
            </a:r>
          </a:p>
          <a:p>
            <a:pPr marL="800088" lvl="1" indent="-342900" defTabSz="914377"/>
            <a:endParaRPr lang="da-DK" sz="2100" b="1" dirty="0">
              <a:solidFill>
                <a:prstClr val="black"/>
              </a:solidFill>
              <a:latin typeface="Verdana"/>
            </a:endParaRPr>
          </a:p>
          <a:p>
            <a:pPr defTabSz="914377"/>
            <a:r>
              <a:rPr lang="da-DK" sz="2100" b="1" dirty="0">
                <a:solidFill>
                  <a:prstClr val="black"/>
                </a:solidFill>
                <a:latin typeface="Verdana"/>
              </a:rPr>
              <a:t>Tilsyn </a:t>
            </a:r>
          </a:p>
          <a:p>
            <a:pPr marL="800088" lvl="1" indent="-342900" defTabSz="914377"/>
            <a:r>
              <a:rPr lang="da-DK" sz="2100" dirty="0">
                <a:solidFill>
                  <a:prstClr val="black"/>
                </a:solidFill>
                <a:latin typeface="Verdana"/>
              </a:rPr>
              <a:t>Retssikkerhedsloven § 16</a:t>
            </a:r>
          </a:p>
          <a:p>
            <a:pPr marL="800088" lvl="1" indent="-342900" defTabSz="914377"/>
            <a:r>
              <a:rPr lang="da-DK" sz="2100" dirty="0">
                <a:solidFill>
                  <a:prstClr val="black"/>
                </a:solidFill>
                <a:latin typeface="Verdana"/>
              </a:rPr>
              <a:t>Personrettet tilsyn</a:t>
            </a:r>
          </a:p>
          <a:p>
            <a:pPr marL="800088" lvl="1" indent="-342900" defTabSz="914377"/>
            <a:endParaRPr lang="da-DK" sz="2100" dirty="0">
              <a:solidFill>
                <a:prstClr val="black"/>
              </a:solidFill>
              <a:latin typeface="Verdana"/>
            </a:endParaRPr>
          </a:p>
          <a:p>
            <a:pPr defTabSz="914377"/>
            <a:r>
              <a:rPr lang="da-DK" sz="2100" b="1" dirty="0">
                <a:solidFill>
                  <a:prstClr val="black"/>
                </a:solidFill>
                <a:latin typeface="Verdana"/>
              </a:rPr>
              <a:t>Ændring og afslutning af indsatser</a:t>
            </a:r>
          </a:p>
          <a:p>
            <a:pPr marL="800088" lvl="1" indent="-342900" defTabSz="914377"/>
            <a:r>
              <a:rPr lang="da-DK" sz="2100" dirty="0">
                <a:solidFill>
                  <a:prstClr val="black"/>
                </a:solidFill>
                <a:latin typeface="Verdana"/>
              </a:rPr>
              <a:t>Hvornår ny afgørelse</a:t>
            </a:r>
          </a:p>
          <a:p>
            <a:pPr marL="800088" lvl="1" indent="-342900" defTabSz="914377"/>
            <a:r>
              <a:rPr lang="da-DK" sz="2100" dirty="0">
                <a:solidFill>
                  <a:prstClr val="black"/>
                </a:solidFill>
                <a:latin typeface="Verdana"/>
              </a:rPr>
              <a:t>Tidsbegrænsede indsatser</a:t>
            </a:r>
          </a:p>
          <a:p>
            <a:pPr marL="800088" lvl="1" indent="-342900" defTabSz="914377"/>
            <a:r>
              <a:rPr lang="da-DK" sz="2100" dirty="0">
                <a:solidFill>
                  <a:prstClr val="black"/>
                </a:solidFill>
                <a:latin typeface="Verdana"/>
              </a:rPr>
              <a:t>Skærpede begrundelseskrav</a:t>
            </a:r>
          </a:p>
          <a:p>
            <a:endParaRPr lang="da-DK" b="1" dirty="0" smtClean="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165</a:t>
            </a:fld>
            <a:endParaRPr lang="da-DK" dirty="0"/>
          </a:p>
        </p:txBody>
      </p:sp>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165</a:t>
            </a:fld>
            <a:endParaRPr lang="da-DK" sz="1800" b="1" dirty="0">
              <a:solidFill>
                <a:srgbClr val="C00000"/>
              </a:solidFill>
            </a:endParaRPr>
          </a:p>
        </p:txBody>
      </p:sp>
      <p:sp>
        <p:nvSpPr>
          <p:cNvPr id="13" name="Titel 5"/>
          <p:cNvSpPr txBox="1">
            <a:spLocks/>
          </p:cNvSpPr>
          <p:nvPr/>
        </p:nvSpPr>
        <p:spPr>
          <a:xfrm>
            <a:off x="838199" y="360000"/>
            <a:ext cx="10515601" cy="612000"/>
          </a:xfrm>
          <a:prstGeom prst="rect">
            <a:avLst/>
          </a:prstGeom>
          <a:solidFill>
            <a:srgbClr val="665C88"/>
          </a:solidFill>
        </p:spPr>
        <p:txBody>
          <a:bodyPr vert="horz" lIns="0" tIns="0" rIns="0" bIns="0" rtlCol="0" anchor="t">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sz="4000" b="0" dirty="0" smtClean="0">
                <a:solidFill>
                  <a:schemeClr val="bg1"/>
                </a:solidFill>
                <a:latin typeface="Trebuchet MS" panose="020B0603020202020204" pitchFamily="34" charset="0"/>
              </a:rPr>
              <a:t>	Hvad siger lovgivningen om </a:t>
            </a:r>
            <a:r>
              <a:rPr lang="da-DK" sz="4000" b="0" i="1" dirty="0" smtClean="0">
                <a:solidFill>
                  <a:schemeClr val="bg1"/>
                </a:solidFill>
                <a:latin typeface="Trebuchet MS" panose="020B0603020202020204" pitchFamily="34" charset="0"/>
              </a:rPr>
              <a:t>Opfølgning</a:t>
            </a:r>
            <a:r>
              <a:rPr lang="da-DK" sz="4000" b="0" dirty="0" smtClean="0">
                <a:solidFill>
                  <a:schemeClr val="bg1"/>
                </a:solidFill>
                <a:latin typeface="Trebuchet MS" panose="020B0603020202020204" pitchFamily="34" charset="0"/>
              </a:rPr>
              <a:t>?</a:t>
            </a:r>
            <a:endParaRPr lang="da-DK" sz="4000" b="0" dirty="0">
              <a:solidFill>
                <a:schemeClr val="bg1"/>
              </a:solidFill>
              <a:latin typeface="Trebuchet MS" panose="020B0603020202020204" pitchFamily="34" charset="0"/>
            </a:endParaRPr>
          </a:p>
        </p:txBody>
      </p:sp>
      <p:grpSp>
        <p:nvGrpSpPr>
          <p:cNvPr id="10" name="Group 5"/>
          <p:cNvGrpSpPr>
            <a:grpSpLocks/>
          </p:cNvGrpSpPr>
          <p:nvPr/>
        </p:nvGrpSpPr>
        <p:grpSpPr bwMode="auto">
          <a:xfrm>
            <a:off x="837756" y="360000"/>
            <a:ext cx="649732" cy="599177"/>
            <a:chOff x="2938" y="-344"/>
            <a:chExt cx="979" cy="979"/>
          </a:xfrm>
        </p:grpSpPr>
        <p:sp>
          <p:nvSpPr>
            <p:cNvPr id="11" name="Rectangle 6"/>
            <p:cNvSpPr>
              <a:spLocks noChangeArrowheads="1"/>
            </p:cNvSpPr>
            <p:nvPr/>
          </p:nvSpPr>
          <p:spPr bwMode="auto">
            <a:xfrm>
              <a:off x="2937" y="-345"/>
              <a:ext cx="979"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AutoShape 7"/>
            <p:cNvSpPr>
              <a:spLocks/>
            </p:cNvSpPr>
            <p:nvPr/>
          </p:nvSpPr>
          <p:spPr bwMode="auto">
            <a:xfrm>
              <a:off x="3106" y="-188"/>
              <a:ext cx="642" cy="674"/>
            </a:xfrm>
            <a:custGeom>
              <a:avLst/>
              <a:gdLst>
                <a:gd name="T0" fmla="+- 0 3337 3106"/>
                <a:gd name="T1" fmla="*/ T0 w 642"/>
                <a:gd name="T2" fmla="+- 0 150 -188"/>
                <a:gd name="T3" fmla="*/ 150 h 674"/>
                <a:gd name="T4" fmla="+- 0 3276 3106"/>
                <a:gd name="T5" fmla="*/ T4 w 642"/>
                <a:gd name="T6" fmla="+- 0 183 -188"/>
                <a:gd name="T7" fmla="*/ 183 h 674"/>
                <a:gd name="T8" fmla="+- 0 3298 3106"/>
                <a:gd name="T9" fmla="*/ T8 w 642"/>
                <a:gd name="T10" fmla="+- 0 110 -188"/>
                <a:gd name="T11" fmla="*/ 110 h 674"/>
                <a:gd name="T12" fmla="+- 0 3306 3106"/>
                <a:gd name="T13" fmla="*/ T12 w 642"/>
                <a:gd name="T14" fmla="+- 0 83 -188"/>
                <a:gd name="T15" fmla="*/ 83 h 674"/>
                <a:gd name="T16" fmla="+- 0 3242 3106"/>
                <a:gd name="T17" fmla="*/ T16 w 642"/>
                <a:gd name="T18" fmla="+- 0 187 -188"/>
                <a:gd name="T19" fmla="*/ 187 h 674"/>
                <a:gd name="T20" fmla="+- 0 3270 3106"/>
                <a:gd name="T21" fmla="*/ T20 w 642"/>
                <a:gd name="T22" fmla="+- 0 233 -188"/>
                <a:gd name="T23" fmla="*/ 233 h 674"/>
                <a:gd name="T24" fmla="+- 0 3326 3106"/>
                <a:gd name="T25" fmla="*/ T24 w 642"/>
                <a:gd name="T26" fmla="+- 0 231 -188"/>
                <a:gd name="T27" fmla="*/ 231 h 674"/>
                <a:gd name="T28" fmla="+- 0 3544 3106"/>
                <a:gd name="T29" fmla="*/ T28 w 642"/>
                <a:gd name="T30" fmla="+- 0 336 -188"/>
                <a:gd name="T31" fmla="*/ 336 h 674"/>
                <a:gd name="T32" fmla="+- 0 3322 3106"/>
                <a:gd name="T33" fmla="*/ T32 w 642"/>
                <a:gd name="T34" fmla="+- 0 329 -188"/>
                <a:gd name="T35" fmla="*/ 329 h 674"/>
                <a:gd name="T36" fmla="+- 0 3532 3106"/>
                <a:gd name="T37" fmla="*/ T36 w 642"/>
                <a:gd name="T38" fmla="+- 0 346 -188"/>
                <a:gd name="T39" fmla="*/ 346 h 674"/>
                <a:gd name="T40" fmla="+- 0 3542 3106"/>
                <a:gd name="T41" fmla="*/ T40 w 642"/>
                <a:gd name="T42" fmla="+- 0 -140 -188"/>
                <a:gd name="T43" fmla="*/ -140 h 674"/>
                <a:gd name="T44" fmla="+- 0 3544 3106"/>
                <a:gd name="T45" fmla="*/ T44 w 642"/>
                <a:gd name="T46" fmla="+- 0 -106 -188"/>
                <a:gd name="T47" fmla="*/ -106 h 674"/>
                <a:gd name="T48" fmla="+- 0 3573 3106"/>
                <a:gd name="T49" fmla="*/ T48 w 642"/>
                <a:gd name="T50" fmla="+- 0 26 -188"/>
                <a:gd name="T51" fmla="*/ 26 h 674"/>
                <a:gd name="T52" fmla="+- 0 3433 3106"/>
                <a:gd name="T53" fmla="*/ T52 w 642"/>
                <a:gd name="T54" fmla="+- 0 -25 -188"/>
                <a:gd name="T55" fmla="*/ -25 h 674"/>
                <a:gd name="T56" fmla="+- 0 3286 3106"/>
                <a:gd name="T57" fmla="*/ T56 w 642"/>
                <a:gd name="T58" fmla="+- 0 25 -188"/>
                <a:gd name="T59" fmla="*/ 25 h 674"/>
                <a:gd name="T60" fmla="+- 0 3320 3106"/>
                <a:gd name="T61" fmla="*/ T60 w 642"/>
                <a:gd name="T62" fmla="+- 0 60 -188"/>
                <a:gd name="T63" fmla="*/ 60 h 674"/>
                <a:gd name="T64" fmla="+- 0 3422 3106"/>
                <a:gd name="T65" fmla="*/ T64 w 642"/>
                <a:gd name="T66" fmla="+- 0 299 -188"/>
                <a:gd name="T67" fmla="*/ 299 h 674"/>
                <a:gd name="T68" fmla="+- 0 3357 3106"/>
                <a:gd name="T69" fmla="*/ T68 w 642"/>
                <a:gd name="T70" fmla="+- 0 317 -188"/>
                <a:gd name="T71" fmla="*/ 317 h 674"/>
                <a:gd name="T72" fmla="+- 0 3509 3106"/>
                <a:gd name="T73" fmla="*/ T72 w 642"/>
                <a:gd name="T74" fmla="+- 0 305 -188"/>
                <a:gd name="T75" fmla="*/ 305 h 674"/>
                <a:gd name="T76" fmla="+- 0 3490 3106"/>
                <a:gd name="T77" fmla="*/ T76 w 642"/>
                <a:gd name="T78" fmla="+- 0 42 -188"/>
                <a:gd name="T79" fmla="*/ 42 h 674"/>
                <a:gd name="T80" fmla="+- 0 3549 3106"/>
                <a:gd name="T81" fmla="*/ T80 w 642"/>
                <a:gd name="T82" fmla="+- 0 65 -188"/>
                <a:gd name="T83" fmla="*/ 65 h 674"/>
                <a:gd name="T84" fmla="+- 0 3587 3106"/>
                <a:gd name="T85" fmla="*/ T84 w 642"/>
                <a:gd name="T86" fmla="+- 0 43 -188"/>
                <a:gd name="T87" fmla="*/ 43 h 674"/>
                <a:gd name="T88" fmla="+- 0 3584 3106"/>
                <a:gd name="T89" fmla="*/ T88 w 642"/>
                <a:gd name="T90" fmla="+- 0 -77 -188"/>
                <a:gd name="T91" fmla="*/ -77 h 674"/>
                <a:gd name="T92" fmla="+- 0 3620 3106"/>
                <a:gd name="T93" fmla="*/ T92 w 642"/>
                <a:gd name="T94" fmla="+- 0 190 -188"/>
                <a:gd name="T95" fmla="*/ 190 h 674"/>
                <a:gd name="T96" fmla="+- 0 3529 3106"/>
                <a:gd name="T97" fmla="*/ T96 w 642"/>
                <a:gd name="T98" fmla="+- 0 183 -188"/>
                <a:gd name="T99" fmla="*/ 183 h 674"/>
                <a:gd name="T100" fmla="+- 0 3576 3106"/>
                <a:gd name="T101" fmla="*/ T100 w 642"/>
                <a:gd name="T102" fmla="+- 0 95 -188"/>
                <a:gd name="T103" fmla="*/ 95 h 674"/>
                <a:gd name="T104" fmla="+- 0 3507 3106"/>
                <a:gd name="T105" fmla="*/ T104 w 642"/>
                <a:gd name="T106" fmla="+- 0 188 -188"/>
                <a:gd name="T107" fmla="*/ 188 h 674"/>
                <a:gd name="T108" fmla="+- 0 3523 3106"/>
                <a:gd name="T109" fmla="*/ T108 w 642"/>
                <a:gd name="T110" fmla="+- 0 224 -188"/>
                <a:gd name="T111" fmla="*/ 224 h 674"/>
                <a:gd name="T112" fmla="+- 0 3574 3106"/>
                <a:gd name="T113" fmla="*/ T112 w 642"/>
                <a:gd name="T114" fmla="+- 0 237 -188"/>
                <a:gd name="T115" fmla="*/ 237 h 674"/>
                <a:gd name="T116" fmla="+- 0 3619 3106"/>
                <a:gd name="T117" fmla="*/ T116 w 642"/>
                <a:gd name="T118" fmla="+- 0 206 -188"/>
                <a:gd name="T119" fmla="*/ 206 h 674"/>
                <a:gd name="T120" fmla="+- 0 3641 3106"/>
                <a:gd name="T121" fmla="*/ T120 w 642"/>
                <a:gd name="T122" fmla="+- 0 -44 -188"/>
                <a:gd name="T123" fmla="*/ -44 h 674"/>
                <a:gd name="T124" fmla="+- 0 3676 3106"/>
                <a:gd name="T125" fmla="*/ T124 w 642"/>
                <a:gd name="T126" fmla="+- 0 -44 -188"/>
                <a:gd name="T127" fmla="*/ -44 h 674"/>
                <a:gd name="T128" fmla="+- 0 3682 3106"/>
                <a:gd name="T129" fmla="*/ T128 w 642"/>
                <a:gd name="T130" fmla="+- 0 35 -188"/>
                <a:gd name="T131" fmla="*/ 35 h 674"/>
                <a:gd name="T132" fmla="+- 0 3740 3106"/>
                <a:gd name="T133" fmla="*/ T132 w 642"/>
                <a:gd name="T134" fmla="+- 0 81 -188"/>
                <a:gd name="T135" fmla="*/ 81 h 674"/>
                <a:gd name="T136" fmla="+- 0 3714 3106"/>
                <a:gd name="T137" fmla="*/ T136 w 642"/>
                <a:gd name="T138" fmla="+- 0 107 -188"/>
                <a:gd name="T139" fmla="*/ 107 h 674"/>
                <a:gd name="T140" fmla="+- 0 3747 3106"/>
                <a:gd name="T141" fmla="*/ T140 w 642"/>
                <a:gd name="T142" fmla="+- 0 155 -188"/>
                <a:gd name="T143" fmla="*/ 155 h 674"/>
                <a:gd name="T144" fmla="+- 0 3718 3106"/>
                <a:gd name="T145" fmla="*/ T144 w 642"/>
                <a:gd name="T146" fmla="+- 0 180 -188"/>
                <a:gd name="T147" fmla="*/ 180 h 674"/>
                <a:gd name="T148" fmla="+- 0 3704 3106"/>
                <a:gd name="T149" fmla="*/ T148 w 642"/>
                <a:gd name="T150" fmla="+- 0 256 -188"/>
                <a:gd name="T151" fmla="*/ 256 h 674"/>
                <a:gd name="T152" fmla="+- 0 3600 3106"/>
                <a:gd name="T153" fmla="*/ T152 w 642"/>
                <a:gd name="T154" fmla="+- 0 400 -188"/>
                <a:gd name="T155" fmla="*/ 400 h 674"/>
                <a:gd name="T156" fmla="+- 0 3441 3106"/>
                <a:gd name="T157" fmla="*/ T156 w 642"/>
                <a:gd name="T158" fmla="+- 0 457 -188"/>
                <a:gd name="T159" fmla="*/ 457 h 674"/>
                <a:gd name="T160" fmla="+- 0 3381 3106"/>
                <a:gd name="T161" fmla="*/ T160 w 642"/>
                <a:gd name="T162" fmla="+- 0 453 -188"/>
                <a:gd name="T163" fmla="*/ 453 h 674"/>
                <a:gd name="T164" fmla="+- 0 3272 3106"/>
                <a:gd name="T165" fmla="*/ T164 w 642"/>
                <a:gd name="T166" fmla="+- 0 413 -188"/>
                <a:gd name="T167" fmla="*/ 413 h 674"/>
                <a:gd name="T168" fmla="+- 0 3143 3106"/>
                <a:gd name="T169" fmla="*/ T168 w 642"/>
                <a:gd name="T170" fmla="+- 0 235 -188"/>
                <a:gd name="T171" fmla="*/ 235 h 674"/>
                <a:gd name="T172" fmla="+- 0 3138 3106"/>
                <a:gd name="T173" fmla="*/ T172 w 642"/>
                <a:gd name="T174" fmla="+- 0 117 -188"/>
                <a:gd name="T175" fmla="*/ 117 h 674"/>
                <a:gd name="T176" fmla="+- 0 3173 3106"/>
                <a:gd name="T177" fmla="*/ T176 w 642"/>
                <a:gd name="T178" fmla="+- 0 20 -188"/>
                <a:gd name="T179" fmla="*/ 20 h 674"/>
                <a:gd name="T180" fmla="+- 0 3277 3106"/>
                <a:gd name="T181" fmla="*/ T180 w 642"/>
                <a:gd name="T182" fmla="+- 0 -86 -188"/>
                <a:gd name="T183" fmla="*/ -86 h 674"/>
                <a:gd name="T184" fmla="+- 0 3373 3106"/>
                <a:gd name="T185" fmla="*/ T184 w 642"/>
                <a:gd name="T186" fmla="+- 0 -123 -188"/>
                <a:gd name="T187" fmla="*/ -123 h 674"/>
                <a:gd name="T188" fmla="+- 0 3384 3106"/>
                <a:gd name="T189" fmla="*/ T188 w 642"/>
                <a:gd name="T190" fmla="+- 0 -108 -188"/>
                <a:gd name="T191" fmla="*/ -108 h 674"/>
                <a:gd name="T192" fmla="+- 0 3464 3106"/>
                <a:gd name="T193" fmla="*/ T192 w 642"/>
                <a:gd name="T194" fmla="+- 0 -137 -188"/>
                <a:gd name="T195" fmla="*/ -137 h 674"/>
                <a:gd name="T196" fmla="+- 0 3389 3106"/>
                <a:gd name="T197" fmla="*/ T196 w 642"/>
                <a:gd name="T198" fmla="+- 0 -181 -188"/>
                <a:gd name="T199" fmla="*/ -181 h 674"/>
                <a:gd name="T200" fmla="+- 0 3388 3106"/>
                <a:gd name="T201" fmla="*/ T200 w 642"/>
                <a:gd name="T202" fmla="+- 0 -154 -188"/>
                <a:gd name="T203" fmla="*/ -154 h 674"/>
                <a:gd name="T204" fmla="+- 0 3280 3106"/>
                <a:gd name="T205" fmla="*/ T204 w 642"/>
                <a:gd name="T206" fmla="+- 0 -120 -188"/>
                <a:gd name="T207" fmla="*/ -120 h 674"/>
                <a:gd name="T208" fmla="+- 0 3153 3106"/>
                <a:gd name="T209" fmla="*/ T208 w 642"/>
                <a:gd name="T210" fmla="+- 0 -2 -188"/>
                <a:gd name="T211" fmla="*/ -2 h 674"/>
                <a:gd name="T212" fmla="+- 0 3109 3106"/>
                <a:gd name="T213" fmla="*/ T212 w 642"/>
                <a:gd name="T214" fmla="+- 0 119 -188"/>
                <a:gd name="T215" fmla="*/ 119 h 674"/>
                <a:gd name="T216" fmla="+- 0 3109 3106"/>
                <a:gd name="T217" fmla="*/ T216 w 642"/>
                <a:gd name="T218" fmla="+- 0 210 -188"/>
                <a:gd name="T219" fmla="*/ 210 h 674"/>
                <a:gd name="T220" fmla="+- 0 3158 3106"/>
                <a:gd name="T221" fmla="*/ T220 w 642"/>
                <a:gd name="T222" fmla="+- 0 339 -188"/>
                <a:gd name="T223" fmla="*/ 339 h 674"/>
                <a:gd name="T224" fmla="+- 0 3280 3106"/>
                <a:gd name="T225" fmla="*/ T224 w 642"/>
                <a:gd name="T226" fmla="+- 0 449 -188"/>
                <a:gd name="T227" fmla="*/ 449 h 674"/>
                <a:gd name="T228" fmla="+- 0 3431 3106"/>
                <a:gd name="T229" fmla="*/ T228 w 642"/>
                <a:gd name="T230" fmla="+- 0 485 -188"/>
                <a:gd name="T231" fmla="*/ 485 h 674"/>
                <a:gd name="T232" fmla="+- 0 3524 3106"/>
                <a:gd name="T233" fmla="*/ T232 w 642"/>
                <a:gd name="T234" fmla="+- 0 470 -188"/>
                <a:gd name="T235" fmla="*/ 470 h 674"/>
                <a:gd name="T236" fmla="+- 0 3636 3106"/>
                <a:gd name="T237" fmla="*/ T236 w 642"/>
                <a:gd name="T238" fmla="+- 0 407 -188"/>
                <a:gd name="T239" fmla="*/ 407 h 674"/>
                <a:gd name="T240" fmla="+- 0 3724 3106"/>
                <a:gd name="T241" fmla="*/ T240 w 642"/>
                <a:gd name="T242" fmla="+- 0 286 -188"/>
                <a:gd name="T243" fmla="*/ 286 h 674"/>
                <a:gd name="T244" fmla="+- 0 3747 3106"/>
                <a:gd name="T245" fmla="*/ T244 w 642"/>
                <a:gd name="T246" fmla="+- 0 186 -188"/>
                <a:gd name="T247" fmla="*/ 186 h 6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642" h="674">
                  <a:moveTo>
                    <a:pt x="249" y="383"/>
                  </a:moveTo>
                  <a:lnTo>
                    <a:pt x="249" y="377"/>
                  </a:lnTo>
                  <a:lnTo>
                    <a:pt x="246" y="371"/>
                  </a:lnTo>
                  <a:lnTo>
                    <a:pt x="238" y="355"/>
                  </a:lnTo>
                  <a:lnTo>
                    <a:pt x="231" y="338"/>
                  </a:lnTo>
                  <a:lnTo>
                    <a:pt x="225" y="326"/>
                  </a:lnTo>
                  <a:lnTo>
                    <a:pt x="225" y="370"/>
                  </a:lnTo>
                  <a:lnTo>
                    <a:pt x="214" y="371"/>
                  </a:lnTo>
                  <a:lnTo>
                    <a:pt x="193" y="371"/>
                  </a:lnTo>
                  <a:lnTo>
                    <a:pt x="170" y="371"/>
                  </a:lnTo>
                  <a:lnTo>
                    <a:pt x="158" y="371"/>
                  </a:lnTo>
                  <a:lnTo>
                    <a:pt x="163" y="359"/>
                  </a:lnTo>
                  <a:lnTo>
                    <a:pt x="174" y="336"/>
                  </a:lnTo>
                  <a:lnTo>
                    <a:pt x="186" y="312"/>
                  </a:lnTo>
                  <a:lnTo>
                    <a:pt x="192" y="298"/>
                  </a:lnTo>
                  <a:lnTo>
                    <a:pt x="225" y="370"/>
                  </a:lnTo>
                  <a:lnTo>
                    <a:pt x="225" y="326"/>
                  </a:lnTo>
                  <a:lnTo>
                    <a:pt x="213" y="298"/>
                  </a:lnTo>
                  <a:lnTo>
                    <a:pt x="206" y="284"/>
                  </a:lnTo>
                  <a:lnTo>
                    <a:pt x="200" y="271"/>
                  </a:lnTo>
                  <a:lnTo>
                    <a:pt x="199" y="270"/>
                  </a:lnTo>
                  <a:lnTo>
                    <a:pt x="191" y="267"/>
                  </a:lnTo>
                  <a:lnTo>
                    <a:pt x="186" y="270"/>
                  </a:lnTo>
                  <a:lnTo>
                    <a:pt x="172" y="299"/>
                  </a:lnTo>
                  <a:lnTo>
                    <a:pt x="136" y="375"/>
                  </a:lnTo>
                  <a:lnTo>
                    <a:pt x="136" y="376"/>
                  </a:lnTo>
                  <a:lnTo>
                    <a:pt x="136" y="383"/>
                  </a:lnTo>
                  <a:lnTo>
                    <a:pt x="138" y="395"/>
                  </a:lnTo>
                  <a:lnTo>
                    <a:pt x="144" y="404"/>
                  </a:lnTo>
                  <a:lnTo>
                    <a:pt x="164" y="421"/>
                  </a:lnTo>
                  <a:lnTo>
                    <a:pt x="178" y="425"/>
                  </a:lnTo>
                  <a:lnTo>
                    <a:pt x="189" y="425"/>
                  </a:lnTo>
                  <a:lnTo>
                    <a:pt x="201" y="424"/>
                  </a:lnTo>
                  <a:lnTo>
                    <a:pt x="211" y="422"/>
                  </a:lnTo>
                  <a:lnTo>
                    <a:pt x="220" y="419"/>
                  </a:lnTo>
                  <a:lnTo>
                    <a:pt x="228" y="415"/>
                  </a:lnTo>
                  <a:lnTo>
                    <a:pt x="238" y="408"/>
                  </a:lnTo>
                  <a:lnTo>
                    <a:pt x="245" y="400"/>
                  </a:lnTo>
                  <a:lnTo>
                    <a:pt x="249" y="383"/>
                  </a:lnTo>
                  <a:close/>
                  <a:moveTo>
                    <a:pt x="438" y="524"/>
                  </a:moveTo>
                  <a:lnTo>
                    <a:pt x="437" y="520"/>
                  </a:lnTo>
                  <a:lnTo>
                    <a:pt x="432" y="516"/>
                  </a:lnTo>
                  <a:lnTo>
                    <a:pt x="429" y="516"/>
                  </a:lnTo>
                  <a:lnTo>
                    <a:pt x="223" y="516"/>
                  </a:lnTo>
                  <a:lnTo>
                    <a:pt x="216" y="517"/>
                  </a:lnTo>
                  <a:lnTo>
                    <a:pt x="213" y="521"/>
                  </a:lnTo>
                  <a:lnTo>
                    <a:pt x="213" y="530"/>
                  </a:lnTo>
                  <a:lnTo>
                    <a:pt x="217" y="534"/>
                  </a:lnTo>
                  <a:lnTo>
                    <a:pt x="221" y="534"/>
                  </a:lnTo>
                  <a:lnTo>
                    <a:pt x="426" y="534"/>
                  </a:lnTo>
                  <a:lnTo>
                    <a:pt x="433" y="534"/>
                  </a:lnTo>
                  <a:lnTo>
                    <a:pt x="436" y="531"/>
                  </a:lnTo>
                  <a:lnTo>
                    <a:pt x="438" y="524"/>
                  </a:lnTo>
                  <a:close/>
                  <a:moveTo>
                    <a:pt x="444" y="56"/>
                  </a:moveTo>
                  <a:lnTo>
                    <a:pt x="436" y="48"/>
                  </a:lnTo>
                  <a:lnTo>
                    <a:pt x="417" y="48"/>
                  </a:lnTo>
                  <a:lnTo>
                    <a:pt x="409" y="56"/>
                  </a:lnTo>
                  <a:lnTo>
                    <a:pt x="409" y="73"/>
                  </a:lnTo>
                  <a:lnTo>
                    <a:pt x="415" y="83"/>
                  </a:lnTo>
                  <a:lnTo>
                    <a:pt x="438" y="82"/>
                  </a:lnTo>
                  <a:lnTo>
                    <a:pt x="444" y="74"/>
                  </a:lnTo>
                  <a:lnTo>
                    <a:pt x="444" y="56"/>
                  </a:lnTo>
                  <a:close/>
                  <a:moveTo>
                    <a:pt x="481" y="231"/>
                  </a:moveTo>
                  <a:lnTo>
                    <a:pt x="478" y="223"/>
                  </a:lnTo>
                  <a:lnTo>
                    <a:pt x="467" y="214"/>
                  </a:lnTo>
                  <a:lnTo>
                    <a:pt x="462" y="213"/>
                  </a:lnTo>
                  <a:lnTo>
                    <a:pt x="333" y="213"/>
                  </a:lnTo>
                  <a:lnTo>
                    <a:pt x="333" y="175"/>
                  </a:lnTo>
                  <a:lnTo>
                    <a:pt x="333" y="166"/>
                  </a:lnTo>
                  <a:lnTo>
                    <a:pt x="327" y="163"/>
                  </a:lnTo>
                  <a:lnTo>
                    <a:pt x="318" y="165"/>
                  </a:lnTo>
                  <a:lnTo>
                    <a:pt x="315" y="169"/>
                  </a:lnTo>
                  <a:lnTo>
                    <a:pt x="316" y="213"/>
                  </a:lnTo>
                  <a:lnTo>
                    <a:pt x="203" y="213"/>
                  </a:lnTo>
                  <a:lnTo>
                    <a:pt x="180" y="213"/>
                  </a:lnTo>
                  <a:lnTo>
                    <a:pt x="170" y="223"/>
                  </a:lnTo>
                  <a:lnTo>
                    <a:pt x="170" y="246"/>
                  </a:lnTo>
                  <a:lnTo>
                    <a:pt x="180" y="256"/>
                  </a:lnTo>
                  <a:lnTo>
                    <a:pt x="204" y="258"/>
                  </a:lnTo>
                  <a:lnTo>
                    <a:pt x="214" y="248"/>
                  </a:lnTo>
                  <a:lnTo>
                    <a:pt x="216" y="236"/>
                  </a:lnTo>
                  <a:lnTo>
                    <a:pt x="216" y="230"/>
                  </a:lnTo>
                  <a:lnTo>
                    <a:pt x="266" y="230"/>
                  </a:lnTo>
                  <a:lnTo>
                    <a:pt x="316" y="230"/>
                  </a:lnTo>
                  <a:lnTo>
                    <a:pt x="316" y="487"/>
                  </a:lnTo>
                  <a:lnTo>
                    <a:pt x="259" y="487"/>
                  </a:lnTo>
                  <a:lnTo>
                    <a:pt x="251" y="488"/>
                  </a:lnTo>
                  <a:lnTo>
                    <a:pt x="247" y="492"/>
                  </a:lnTo>
                  <a:lnTo>
                    <a:pt x="247" y="501"/>
                  </a:lnTo>
                  <a:lnTo>
                    <a:pt x="251" y="505"/>
                  </a:lnTo>
                  <a:lnTo>
                    <a:pt x="256" y="505"/>
                  </a:lnTo>
                  <a:lnTo>
                    <a:pt x="392" y="505"/>
                  </a:lnTo>
                  <a:lnTo>
                    <a:pt x="399" y="505"/>
                  </a:lnTo>
                  <a:lnTo>
                    <a:pt x="402" y="501"/>
                  </a:lnTo>
                  <a:lnTo>
                    <a:pt x="403" y="493"/>
                  </a:lnTo>
                  <a:lnTo>
                    <a:pt x="401" y="489"/>
                  </a:lnTo>
                  <a:lnTo>
                    <a:pt x="395" y="487"/>
                  </a:lnTo>
                  <a:lnTo>
                    <a:pt x="334" y="487"/>
                  </a:lnTo>
                  <a:lnTo>
                    <a:pt x="334" y="230"/>
                  </a:lnTo>
                  <a:lnTo>
                    <a:pt x="384" y="230"/>
                  </a:lnTo>
                  <a:lnTo>
                    <a:pt x="434" y="230"/>
                  </a:lnTo>
                  <a:lnTo>
                    <a:pt x="434" y="234"/>
                  </a:lnTo>
                  <a:lnTo>
                    <a:pt x="434" y="236"/>
                  </a:lnTo>
                  <a:lnTo>
                    <a:pt x="437" y="246"/>
                  </a:lnTo>
                  <a:lnTo>
                    <a:pt x="443" y="253"/>
                  </a:lnTo>
                  <a:lnTo>
                    <a:pt x="452" y="257"/>
                  </a:lnTo>
                  <a:lnTo>
                    <a:pt x="462" y="257"/>
                  </a:lnTo>
                  <a:lnTo>
                    <a:pt x="471" y="254"/>
                  </a:lnTo>
                  <a:lnTo>
                    <a:pt x="477" y="248"/>
                  </a:lnTo>
                  <a:lnTo>
                    <a:pt x="481" y="231"/>
                  </a:lnTo>
                  <a:close/>
                  <a:moveTo>
                    <a:pt x="512" y="92"/>
                  </a:moveTo>
                  <a:lnTo>
                    <a:pt x="505" y="85"/>
                  </a:lnTo>
                  <a:lnTo>
                    <a:pt x="486" y="84"/>
                  </a:lnTo>
                  <a:lnTo>
                    <a:pt x="478" y="92"/>
                  </a:lnTo>
                  <a:lnTo>
                    <a:pt x="478" y="111"/>
                  </a:lnTo>
                  <a:lnTo>
                    <a:pt x="485" y="119"/>
                  </a:lnTo>
                  <a:lnTo>
                    <a:pt x="505" y="119"/>
                  </a:lnTo>
                  <a:lnTo>
                    <a:pt x="512" y="111"/>
                  </a:lnTo>
                  <a:lnTo>
                    <a:pt x="512" y="92"/>
                  </a:lnTo>
                  <a:close/>
                  <a:moveTo>
                    <a:pt x="514" y="378"/>
                  </a:moveTo>
                  <a:lnTo>
                    <a:pt x="514" y="376"/>
                  </a:lnTo>
                  <a:lnTo>
                    <a:pt x="511" y="371"/>
                  </a:lnTo>
                  <a:lnTo>
                    <a:pt x="490" y="327"/>
                  </a:lnTo>
                  <a:lnTo>
                    <a:pt x="490" y="371"/>
                  </a:lnTo>
                  <a:lnTo>
                    <a:pt x="423" y="371"/>
                  </a:lnTo>
                  <a:lnTo>
                    <a:pt x="457" y="298"/>
                  </a:lnTo>
                  <a:lnTo>
                    <a:pt x="490" y="371"/>
                  </a:lnTo>
                  <a:lnTo>
                    <a:pt x="490" y="327"/>
                  </a:lnTo>
                  <a:lnTo>
                    <a:pt x="477" y="298"/>
                  </a:lnTo>
                  <a:lnTo>
                    <a:pt x="470" y="283"/>
                  </a:lnTo>
                  <a:lnTo>
                    <a:pt x="465" y="272"/>
                  </a:lnTo>
                  <a:lnTo>
                    <a:pt x="463" y="270"/>
                  </a:lnTo>
                  <a:lnTo>
                    <a:pt x="455" y="268"/>
                  </a:lnTo>
                  <a:lnTo>
                    <a:pt x="451" y="270"/>
                  </a:lnTo>
                  <a:lnTo>
                    <a:pt x="401" y="376"/>
                  </a:lnTo>
                  <a:lnTo>
                    <a:pt x="401" y="377"/>
                  </a:lnTo>
                  <a:lnTo>
                    <a:pt x="401" y="382"/>
                  </a:lnTo>
                  <a:lnTo>
                    <a:pt x="403" y="396"/>
                  </a:lnTo>
                  <a:lnTo>
                    <a:pt x="409" y="404"/>
                  </a:lnTo>
                  <a:lnTo>
                    <a:pt x="417" y="412"/>
                  </a:lnTo>
                  <a:lnTo>
                    <a:pt x="427" y="418"/>
                  </a:lnTo>
                  <a:lnTo>
                    <a:pt x="436" y="422"/>
                  </a:lnTo>
                  <a:lnTo>
                    <a:pt x="447" y="425"/>
                  </a:lnTo>
                  <a:lnTo>
                    <a:pt x="457" y="425"/>
                  </a:lnTo>
                  <a:lnTo>
                    <a:pt x="468" y="425"/>
                  </a:lnTo>
                  <a:lnTo>
                    <a:pt x="478" y="422"/>
                  </a:lnTo>
                  <a:lnTo>
                    <a:pt x="487" y="419"/>
                  </a:lnTo>
                  <a:lnTo>
                    <a:pt x="496" y="413"/>
                  </a:lnTo>
                  <a:lnTo>
                    <a:pt x="507" y="405"/>
                  </a:lnTo>
                  <a:lnTo>
                    <a:pt x="513" y="394"/>
                  </a:lnTo>
                  <a:lnTo>
                    <a:pt x="514" y="378"/>
                  </a:lnTo>
                  <a:close/>
                  <a:moveTo>
                    <a:pt x="570" y="144"/>
                  </a:moveTo>
                  <a:lnTo>
                    <a:pt x="562" y="136"/>
                  </a:lnTo>
                  <a:lnTo>
                    <a:pt x="543" y="136"/>
                  </a:lnTo>
                  <a:lnTo>
                    <a:pt x="535" y="144"/>
                  </a:lnTo>
                  <a:lnTo>
                    <a:pt x="535" y="163"/>
                  </a:lnTo>
                  <a:lnTo>
                    <a:pt x="543" y="171"/>
                  </a:lnTo>
                  <a:lnTo>
                    <a:pt x="562" y="171"/>
                  </a:lnTo>
                  <a:lnTo>
                    <a:pt x="569" y="163"/>
                  </a:lnTo>
                  <a:lnTo>
                    <a:pt x="570" y="144"/>
                  </a:lnTo>
                  <a:close/>
                  <a:moveTo>
                    <a:pt x="611" y="204"/>
                  </a:moveTo>
                  <a:lnTo>
                    <a:pt x="603" y="196"/>
                  </a:lnTo>
                  <a:lnTo>
                    <a:pt x="584" y="196"/>
                  </a:lnTo>
                  <a:lnTo>
                    <a:pt x="577" y="204"/>
                  </a:lnTo>
                  <a:lnTo>
                    <a:pt x="576" y="223"/>
                  </a:lnTo>
                  <a:lnTo>
                    <a:pt x="584" y="231"/>
                  </a:lnTo>
                  <a:lnTo>
                    <a:pt x="603" y="231"/>
                  </a:lnTo>
                  <a:lnTo>
                    <a:pt x="611" y="223"/>
                  </a:lnTo>
                  <a:lnTo>
                    <a:pt x="611" y="204"/>
                  </a:lnTo>
                  <a:close/>
                  <a:moveTo>
                    <a:pt x="634" y="269"/>
                  </a:moveTo>
                  <a:lnTo>
                    <a:pt x="626" y="261"/>
                  </a:lnTo>
                  <a:lnTo>
                    <a:pt x="608" y="261"/>
                  </a:lnTo>
                  <a:lnTo>
                    <a:pt x="600" y="269"/>
                  </a:lnTo>
                  <a:lnTo>
                    <a:pt x="600" y="288"/>
                  </a:lnTo>
                  <a:lnTo>
                    <a:pt x="608" y="295"/>
                  </a:lnTo>
                  <a:lnTo>
                    <a:pt x="627" y="295"/>
                  </a:lnTo>
                  <a:lnTo>
                    <a:pt x="634" y="288"/>
                  </a:lnTo>
                  <a:lnTo>
                    <a:pt x="634" y="269"/>
                  </a:lnTo>
                  <a:close/>
                  <a:moveTo>
                    <a:pt x="642" y="353"/>
                  </a:moveTo>
                  <a:lnTo>
                    <a:pt x="641" y="343"/>
                  </a:lnTo>
                  <a:lnTo>
                    <a:pt x="635" y="338"/>
                  </a:lnTo>
                  <a:lnTo>
                    <a:pt x="620" y="338"/>
                  </a:lnTo>
                  <a:lnTo>
                    <a:pt x="614" y="343"/>
                  </a:lnTo>
                  <a:lnTo>
                    <a:pt x="613" y="351"/>
                  </a:lnTo>
                  <a:lnTo>
                    <a:pt x="612" y="368"/>
                  </a:lnTo>
                  <a:lnTo>
                    <a:pt x="612" y="380"/>
                  </a:lnTo>
                  <a:lnTo>
                    <a:pt x="610" y="391"/>
                  </a:lnTo>
                  <a:lnTo>
                    <a:pt x="609" y="402"/>
                  </a:lnTo>
                  <a:lnTo>
                    <a:pt x="604" y="423"/>
                  </a:lnTo>
                  <a:lnTo>
                    <a:pt x="598" y="444"/>
                  </a:lnTo>
                  <a:lnTo>
                    <a:pt x="591" y="464"/>
                  </a:lnTo>
                  <a:lnTo>
                    <a:pt x="582" y="483"/>
                  </a:lnTo>
                  <a:lnTo>
                    <a:pt x="558" y="523"/>
                  </a:lnTo>
                  <a:lnTo>
                    <a:pt x="529" y="558"/>
                  </a:lnTo>
                  <a:lnTo>
                    <a:pt x="494" y="588"/>
                  </a:lnTo>
                  <a:lnTo>
                    <a:pt x="455" y="612"/>
                  </a:lnTo>
                  <a:lnTo>
                    <a:pt x="426" y="625"/>
                  </a:lnTo>
                  <a:lnTo>
                    <a:pt x="397" y="635"/>
                  </a:lnTo>
                  <a:lnTo>
                    <a:pt x="366" y="641"/>
                  </a:lnTo>
                  <a:lnTo>
                    <a:pt x="335" y="645"/>
                  </a:lnTo>
                  <a:lnTo>
                    <a:pt x="323" y="645"/>
                  </a:lnTo>
                  <a:lnTo>
                    <a:pt x="311" y="645"/>
                  </a:lnTo>
                  <a:lnTo>
                    <a:pt x="300" y="644"/>
                  </a:lnTo>
                  <a:lnTo>
                    <a:pt x="288" y="643"/>
                  </a:lnTo>
                  <a:lnTo>
                    <a:pt x="275" y="641"/>
                  </a:lnTo>
                  <a:lnTo>
                    <a:pt x="262" y="639"/>
                  </a:lnTo>
                  <a:lnTo>
                    <a:pt x="250" y="636"/>
                  </a:lnTo>
                  <a:lnTo>
                    <a:pt x="237" y="633"/>
                  </a:lnTo>
                  <a:lnTo>
                    <a:pt x="200" y="619"/>
                  </a:lnTo>
                  <a:lnTo>
                    <a:pt x="166" y="601"/>
                  </a:lnTo>
                  <a:lnTo>
                    <a:pt x="134" y="578"/>
                  </a:lnTo>
                  <a:lnTo>
                    <a:pt x="106" y="551"/>
                  </a:lnTo>
                  <a:lnTo>
                    <a:pt x="75" y="511"/>
                  </a:lnTo>
                  <a:lnTo>
                    <a:pt x="52" y="469"/>
                  </a:lnTo>
                  <a:lnTo>
                    <a:pt x="37" y="423"/>
                  </a:lnTo>
                  <a:lnTo>
                    <a:pt x="29" y="374"/>
                  </a:lnTo>
                  <a:lnTo>
                    <a:pt x="28" y="356"/>
                  </a:lnTo>
                  <a:lnTo>
                    <a:pt x="29" y="339"/>
                  </a:lnTo>
                  <a:lnTo>
                    <a:pt x="30" y="322"/>
                  </a:lnTo>
                  <a:lnTo>
                    <a:pt x="32" y="305"/>
                  </a:lnTo>
                  <a:lnTo>
                    <a:pt x="36" y="287"/>
                  </a:lnTo>
                  <a:lnTo>
                    <a:pt x="40" y="270"/>
                  </a:lnTo>
                  <a:lnTo>
                    <a:pt x="46" y="253"/>
                  </a:lnTo>
                  <a:lnTo>
                    <a:pt x="53" y="236"/>
                  </a:lnTo>
                  <a:lnTo>
                    <a:pt x="67" y="208"/>
                  </a:lnTo>
                  <a:lnTo>
                    <a:pt x="84" y="181"/>
                  </a:lnTo>
                  <a:lnTo>
                    <a:pt x="104" y="157"/>
                  </a:lnTo>
                  <a:lnTo>
                    <a:pt x="127" y="134"/>
                  </a:lnTo>
                  <a:lnTo>
                    <a:pt x="148" y="117"/>
                  </a:lnTo>
                  <a:lnTo>
                    <a:pt x="171" y="102"/>
                  </a:lnTo>
                  <a:lnTo>
                    <a:pt x="195" y="89"/>
                  </a:lnTo>
                  <a:lnTo>
                    <a:pt x="221" y="78"/>
                  </a:lnTo>
                  <a:lnTo>
                    <a:pt x="236" y="73"/>
                  </a:lnTo>
                  <a:lnTo>
                    <a:pt x="252" y="69"/>
                  </a:lnTo>
                  <a:lnTo>
                    <a:pt x="267" y="65"/>
                  </a:lnTo>
                  <a:lnTo>
                    <a:pt x="283" y="63"/>
                  </a:lnTo>
                  <a:lnTo>
                    <a:pt x="299" y="61"/>
                  </a:lnTo>
                  <a:lnTo>
                    <a:pt x="299" y="62"/>
                  </a:lnTo>
                  <a:lnTo>
                    <a:pt x="289" y="70"/>
                  </a:lnTo>
                  <a:lnTo>
                    <a:pt x="278" y="80"/>
                  </a:lnTo>
                  <a:lnTo>
                    <a:pt x="281" y="92"/>
                  </a:lnTo>
                  <a:lnTo>
                    <a:pt x="297" y="97"/>
                  </a:lnTo>
                  <a:lnTo>
                    <a:pt x="301" y="96"/>
                  </a:lnTo>
                  <a:lnTo>
                    <a:pt x="350" y="58"/>
                  </a:lnTo>
                  <a:lnTo>
                    <a:pt x="358" y="51"/>
                  </a:lnTo>
                  <a:lnTo>
                    <a:pt x="359" y="40"/>
                  </a:lnTo>
                  <a:lnTo>
                    <a:pt x="300" y="1"/>
                  </a:lnTo>
                  <a:lnTo>
                    <a:pt x="297" y="0"/>
                  </a:lnTo>
                  <a:lnTo>
                    <a:pt x="288" y="1"/>
                  </a:lnTo>
                  <a:lnTo>
                    <a:pt x="283" y="7"/>
                  </a:lnTo>
                  <a:lnTo>
                    <a:pt x="282" y="19"/>
                  </a:lnTo>
                  <a:lnTo>
                    <a:pt x="284" y="24"/>
                  </a:lnTo>
                  <a:lnTo>
                    <a:pt x="297" y="32"/>
                  </a:lnTo>
                  <a:lnTo>
                    <a:pt x="296" y="33"/>
                  </a:lnTo>
                  <a:lnTo>
                    <a:pt x="282" y="34"/>
                  </a:lnTo>
                  <a:lnTo>
                    <a:pt x="259" y="38"/>
                  </a:lnTo>
                  <a:lnTo>
                    <a:pt x="242" y="42"/>
                  </a:lnTo>
                  <a:lnTo>
                    <a:pt x="225" y="46"/>
                  </a:lnTo>
                  <a:lnTo>
                    <a:pt x="209" y="52"/>
                  </a:lnTo>
                  <a:lnTo>
                    <a:pt x="174" y="68"/>
                  </a:lnTo>
                  <a:lnTo>
                    <a:pt x="141" y="87"/>
                  </a:lnTo>
                  <a:lnTo>
                    <a:pt x="111" y="110"/>
                  </a:lnTo>
                  <a:lnTo>
                    <a:pt x="84" y="136"/>
                  </a:lnTo>
                  <a:lnTo>
                    <a:pt x="64" y="160"/>
                  </a:lnTo>
                  <a:lnTo>
                    <a:pt x="47" y="186"/>
                  </a:lnTo>
                  <a:lnTo>
                    <a:pt x="32" y="213"/>
                  </a:lnTo>
                  <a:lnTo>
                    <a:pt x="20" y="241"/>
                  </a:lnTo>
                  <a:lnTo>
                    <a:pt x="13" y="263"/>
                  </a:lnTo>
                  <a:lnTo>
                    <a:pt x="7" y="285"/>
                  </a:lnTo>
                  <a:lnTo>
                    <a:pt x="3" y="307"/>
                  </a:lnTo>
                  <a:lnTo>
                    <a:pt x="1" y="329"/>
                  </a:lnTo>
                  <a:lnTo>
                    <a:pt x="0" y="342"/>
                  </a:lnTo>
                  <a:lnTo>
                    <a:pt x="0" y="355"/>
                  </a:lnTo>
                  <a:lnTo>
                    <a:pt x="2" y="382"/>
                  </a:lnTo>
                  <a:lnTo>
                    <a:pt x="3" y="398"/>
                  </a:lnTo>
                  <a:lnTo>
                    <a:pt x="6" y="413"/>
                  </a:lnTo>
                  <a:lnTo>
                    <a:pt x="9" y="428"/>
                  </a:lnTo>
                  <a:lnTo>
                    <a:pt x="20" y="463"/>
                  </a:lnTo>
                  <a:lnTo>
                    <a:pt x="34" y="496"/>
                  </a:lnTo>
                  <a:lnTo>
                    <a:pt x="52" y="527"/>
                  </a:lnTo>
                  <a:lnTo>
                    <a:pt x="74" y="557"/>
                  </a:lnTo>
                  <a:lnTo>
                    <a:pt x="96" y="581"/>
                  </a:lnTo>
                  <a:lnTo>
                    <a:pt x="120" y="602"/>
                  </a:lnTo>
                  <a:lnTo>
                    <a:pt x="146" y="621"/>
                  </a:lnTo>
                  <a:lnTo>
                    <a:pt x="174" y="637"/>
                  </a:lnTo>
                  <a:lnTo>
                    <a:pt x="205" y="652"/>
                  </a:lnTo>
                  <a:lnTo>
                    <a:pt x="238" y="662"/>
                  </a:lnTo>
                  <a:lnTo>
                    <a:pt x="271" y="669"/>
                  </a:lnTo>
                  <a:lnTo>
                    <a:pt x="306" y="673"/>
                  </a:lnTo>
                  <a:lnTo>
                    <a:pt x="325" y="673"/>
                  </a:lnTo>
                  <a:lnTo>
                    <a:pt x="344" y="672"/>
                  </a:lnTo>
                  <a:lnTo>
                    <a:pt x="362" y="671"/>
                  </a:lnTo>
                  <a:lnTo>
                    <a:pt x="381" y="668"/>
                  </a:lnTo>
                  <a:lnTo>
                    <a:pt x="400" y="663"/>
                  </a:lnTo>
                  <a:lnTo>
                    <a:pt x="418" y="658"/>
                  </a:lnTo>
                  <a:lnTo>
                    <a:pt x="436" y="652"/>
                  </a:lnTo>
                  <a:lnTo>
                    <a:pt x="453" y="645"/>
                  </a:lnTo>
                  <a:lnTo>
                    <a:pt x="481" y="631"/>
                  </a:lnTo>
                  <a:lnTo>
                    <a:pt x="506" y="614"/>
                  </a:lnTo>
                  <a:lnTo>
                    <a:pt x="530" y="595"/>
                  </a:lnTo>
                  <a:lnTo>
                    <a:pt x="553" y="574"/>
                  </a:lnTo>
                  <a:lnTo>
                    <a:pt x="572" y="551"/>
                  </a:lnTo>
                  <a:lnTo>
                    <a:pt x="590" y="527"/>
                  </a:lnTo>
                  <a:lnTo>
                    <a:pt x="605" y="502"/>
                  </a:lnTo>
                  <a:lnTo>
                    <a:pt x="618" y="474"/>
                  </a:lnTo>
                  <a:lnTo>
                    <a:pt x="625" y="455"/>
                  </a:lnTo>
                  <a:lnTo>
                    <a:pt x="631" y="435"/>
                  </a:lnTo>
                  <a:lnTo>
                    <a:pt x="636" y="415"/>
                  </a:lnTo>
                  <a:lnTo>
                    <a:pt x="639" y="394"/>
                  </a:lnTo>
                  <a:lnTo>
                    <a:pt x="641" y="374"/>
                  </a:lnTo>
                  <a:lnTo>
                    <a:pt x="642" y="3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57038422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166</a:t>
            </a:fld>
            <a:endParaRPr lang="da-DK" dirty="0"/>
          </a:p>
        </p:txBody>
      </p:sp>
      <p:sp>
        <p:nvSpPr>
          <p:cNvPr id="6" name="Titel 5"/>
          <p:cNvSpPr>
            <a:spLocks noGrp="1"/>
          </p:cNvSpPr>
          <p:nvPr>
            <p:ph type="title"/>
          </p:nvPr>
        </p:nvSpPr>
        <p:spPr>
          <a:xfrm>
            <a:off x="838198" y="360000"/>
            <a:ext cx="10515601" cy="612000"/>
          </a:xfrm>
          <a:solidFill>
            <a:srgbClr val="665C88"/>
          </a:solidFill>
        </p:spPr>
        <p:txBody>
          <a:bodyPr/>
          <a:lstStyle/>
          <a:p>
            <a:r>
              <a:rPr lang="da-DK" dirty="0" smtClean="0">
                <a:solidFill>
                  <a:schemeClr val="bg1"/>
                </a:solidFill>
              </a:rPr>
              <a:t>	Redskab: </a:t>
            </a:r>
            <a:r>
              <a:rPr lang="da-DK" i="1" dirty="0" smtClean="0">
                <a:solidFill>
                  <a:schemeClr val="bg1"/>
                </a:solidFill>
              </a:rPr>
              <a:t>Statusnotat</a:t>
            </a:r>
            <a:r>
              <a:rPr lang="da-DK" dirty="0" smtClean="0">
                <a:solidFill>
                  <a:schemeClr val="bg1"/>
                </a:solidFill>
              </a:rPr>
              <a:t> 1:2</a:t>
            </a:r>
            <a:endParaRPr lang="da-DK" dirty="0">
              <a:solidFill>
                <a:schemeClr val="bg1"/>
              </a:solidFill>
            </a:endParaRPr>
          </a:p>
        </p:txBody>
      </p:sp>
      <p:graphicFrame>
        <p:nvGraphicFramePr>
          <p:cNvPr id="8" name="Tabel 7"/>
          <p:cNvGraphicFramePr>
            <a:graphicFrameLocks noGrp="1"/>
          </p:cNvGraphicFramePr>
          <p:nvPr>
            <p:extLst>
              <p:ext uri="{D42A27DB-BD31-4B8C-83A1-F6EECF244321}">
                <p14:modId xmlns:p14="http://schemas.microsoft.com/office/powerpoint/2010/main" val="238841294"/>
              </p:ext>
            </p:extLst>
          </p:nvPr>
        </p:nvGraphicFramePr>
        <p:xfrm>
          <a:off x="838198" y="2023822"/>
          <a:ext cx="10515601" cy="3182570"/>
        </p:xfrm>
        <a:graphic>
          <a:graphicData uri="http://schemas.openxmlformats.org/drawingml/2006/table">
            <a:tbl>
              <a:tblPr firstRow="1" firstCol="1" lastRow="1" lastCol="1" bandRow="1" bandCol="1"/>
              <a:tblGrid>
                <a:gridCol w="7202018">
                  <a:extLst>
                    <a:ext uri="{9D8B030D-6E8A-4147-A177-3AD203B41FA5}">
                      <a16:colId xmlns:a16="http://schemas.microsoft.com/office/drawing/2014/main" val="3259595979"/>
                    </a:ext>
                  </a:extLst>
                </a:gridCol>
                <a:gridCol w="3313583">
                  <a:extLst>
                    <a:ext uri="{9D8B030D-6E8A-4147-A177-3AD203B41FA5}">
                      <a16:colId xmlns:a16="http://schemas.microsoft.com/office/drawing/2014/main" val="610404715"/>
                    </a:ext>
                  </a:extLst>
                </a:gridCol>
              </a:tblGrid>
              <a:tr h="360040">
                <a:tc>
                  <a:txBody>
                    <a:bodyPr/>
                    <a:lstStyle/>
                    <a:p>
                      <a:pPr marL="69850" algn="l">
                        <a:spcBef>
                          <a:spcPts val="475"/>
                        </a:spcBef>
                        <a:spcAft>
                          <a:spcPts val="0"/>
                        </a:spcAft>
                      </a:pP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ønsker for fremtiden</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303747303"/>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Indsatsformål</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Borgerens målformulering (x-n)</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r h="352931">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Måltype</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224928593"/>
                  </a:ext>
                </a:extLst>
              </a:tr>
              <a:tr h="352931">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Primært udredningstema </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009319902"/>
                  </a:ext>
                </a:extLst>
              </a:tr>
              <a:tr h="424939">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Funktionsevneniveau ved opstart af indsats eller seneste opfølgning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944123836"/>
                  </a:ext>
                </a:extLst>
              </a:tr>
              <a:tr h="610597">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Forventet funktionsevnen</a:t>
                      </a:r>
                      <a:r>
                        <a:rPr lang="da-DK" sz="1800" b="1"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iveau ved opstart af indsats eller seneste opfølgning</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630659498"/>
                  </a:ext>
                </a:extLst>
              </a:tr>
              <a:tr h="381367">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Andre relaterede udredningstemaer </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142997899"/>
                  </a:ext>
                </a:extLst>
              </a:tr>
            </a:tbl>
          </a:graphicData>
        </a:graphic>
      </p:graphicFrame>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166</a:t>
            </a:fld>
            <a:endParaRPr lang="da-DK" sz="1800" b="1" dirty="0">
              <a:solidFill>
                <a:srgbClr val="C00000"/>
              </a:solidFill>
            </a:endParaRPr>
          </a:p>
        </p:txBody>
      </p:sp>
      <p:grpSp>
        <p:nvGrpSpPr>
          <p:cNvPr id="10" name="Group 5"/>
          <p:cNvGrpSpPr>
            <a:grpSpLocks/>
          </p:cNvGrpSpPr>
          <p:nvPr/>
        </p:nvGrpSpPr>
        <p:grpSpPr bwMode="auto">
          <a:xfrm>
            <a:off x="845992" y="360000"/>
            <a:ext cx="577282" cy="612425"/>
            <a:chOff x="2940" y="-365"/>
            <a:chExt cx="977" cy="979"/>
          </a:xfrm>
        </p:grpSpPr>
        <p:sp>
          <p:nvSpPr>
            <p:cNvPr id="11"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90767028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167</a:t>
            </a:fld>
            <a:endParaRPr lang="da-DK" dirty="0"/>
          </a:p>
        </p:txBody>
      </p:sp>
      <p:sp>
        <p:nvSpPr>
          <p:cNvPr id="6" name="Titel 5"/>
          <p:cNvSpPr>
            <a:spLocks noGrp="1"/>
          </p:cNvSpPr>
          <p:nvPr>
            <p:ph type="title"/>
          </p:nvPr>
        </p:nvSpPr>
        <p:spPr>
          <a:xfrm>
            <a:off x="838198" y="360000"/>
            <a:ext cx="10515601" cy="612000"/>
          </a:xfrm>
          <a:solidFill>
            <a:srgbClr val="665C88"/>
          </a:solidFill>
        </p:spPr>
        <p:txBody>
          <a:bodyPr/>
          <a:lstStyle/>
          <a:p>
            <a:r>
              <a:rPr lang="da-DK" dirty="0" smtClean="0">
                <a:solidFill>
                  <a:schemeClr val="bg1"/>
                </a:solidFill>
              </a:rPr>
              <a:t>	Redskab: </a:t>
            </a:r>
            <a:r>
              <a:rPr lang="da-DK" i="1" dirty="0" smtClean="0">
                <a:solidFill>
                  <a:schemeClr val="bg1"/>
                </a:solidFill>
              </a:rPr>
              <a:t>Statusnotat</a:t>
            </a:r>
            <a:r>
              <a:rPr lang="da-DK" dirty="0" smtClean="0">
                <a:solidFill>
                  <a:schemeClr val="bg1"/>
                </a:solidFill>
              </a:rPr>
              <a:t> 2:2</a:t>
            </a:r>
            <a:endParaRPr lang="da-DK" dirty="0">
              <a:solidFill>
                <a:schemeClr val="bg1"/>
              </a:solidFill>
            </a:endParaRPr>
          </a:p>
        </p:txBody>
      </p:sp>
      <p:graphicFrame>
        <p:nvGraphicFramePr>
          <p:cNvPr id="8" name="Tabel 7"/>
          <p:cNvGraphicFramePr>
            <a:graphicFrameLocks noGrp="1"/>
          </p:cNvGraphicFramePr>
          <p:nvPr>
            <p:extLst>
              <p:ext uri="{D42A27DB-BD31-4B8C-83A1-F6EECF244321}">
                <p14:modId xmlns:p14="http://schemas.microsoft.com/office/powerpoint/2010/main" val="3423063686"/>
              </p:ext>
            </p:extLst>
          </p:nvPr>
        </p:nvGraphicFramePr>
        <p:xfrm>
          <a:off x="813786" y="1805119"/>
          <a:ext cx="10515601" cy="3271520"/>
        </p:xfrm>
        <a:graphic>
          <a:graphicData uri="http://schemas.openxmlformats.org/drawingml/2006/table">
            <a:tbl>
              <a:tblPr firstRow="1" firstCol="1" lastRow="1" lastCol="1" bandRow="1" bandCol="1"/>
              <a:tblGrid>
                <a:gridCol w="7202018">
                  <a:extLst>
                    <a:ext uri="{9D8B030D-6E8A-4147-A177-3AD203B41FA5}">
                      <a16:colId xmlns:a16="http://schemas.microsoft.com/office/drawing/2014/main" val="3259595979"/>
                    </a:ext>
                  </a:extLst>
                </a:gridCol>
                <a:gridCol w="3313583">
                  <a:extLst>
                    <a:ext uri="{9D8B030D-6E8A-4147-A177-3AD203B41FA5}">
                      <a16:colId xmlns:a16="http://schemas.microsoft.com/office/drawing/2014/main" val="610404715"/>
                    </a:ext>
                  </a:extLst>
                </a:gridCol>
              </a:tblGrid>
              <a:tr h="360040">
                <a:tc>
                  <a:txBody>
                    <a:bodyPr/>
                    <a:lstStyle/>
                    <a:p>
                      <a:pPr marL="69850" algn="l">
                        <a:spcBef>
                          <a:spcPts val="475"/>
                        </a:spcBef>
                        <a:spcAft>
                          <a:spcPts val="0"/>
                        </a:spcAft>
                      </a:pP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Udførers vurdering</a:t>
                      </a:r>
                    </a:p>
                    <a:p>
                      <a:pPr marL="69850" algn="l">
                        <a:spcBef>
                          <a:spcPts val="475"/>
                        </a:spcBef>
                        <a:spcAft>
                          <a:spcPts val="0"/>
                        </a:spcAft>
                      </a:pPr>
                      <a:r>
                        <a:rPr lang="da-DK" sz="1800" b="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(beskrivelse af arbejdet med målet, målopfyldelse og evt. ændring i funktionsevneniveauet)</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303747303"/>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Væsentlige ændringer i borgerens situation</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(beskrivelse af væsentlige ændringer i borgerens situation med betydning for indsatsen)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Relevante undertemaer </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(fremhævelse af de udredningstemaer, der er sket væsentlige ændringer i forhold til)</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r h="352931">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Bemærkninger fra udfører </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(fx behov for nye eller ændrede indsatsmål)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224928593"/>
                  </a:ext>
                </a:extLst>
              </a:tr>
            </a:tbl>
          </a:graphicData>
        </a:graphic>
      </p:graphicFrame>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167</a:t>
            </a:fld>
            <a:endParaRPr lang="da-DK" sz="1800" b="1" dirty="0">
              <a:solidFill>
                <a:srgbClr val="C00000"/>
              </a:solidFill>
            </a:endParaRPr>
          </a:p>
        </p:txBody>
      </p:sp>
      <p:sp>
        <p:nvSpPr>
          <p:cNvPr id="11" name="Venstrepil 10"/>
          <p:cNvSpPr/>
          <p:nvPr/>
        </p:nvSpPr>
        <p:spPr>
          <a:xfrm>
            <a:off x="3651198" y="3573016"/>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grpSp>
        <p:nvGrpSpPr>
          <p:cNvPr id="13" name="Group 5"/>
          <p:cNvGrpSpPr>
            <a:grpSpLocks/>
          </p:cNvGrpSpPr>
          <p:nvPr/>
        </p:nvGrpSpPr>
        <p:grpSpPr bwMode="auto">
          <a:xfrm>
            <a:off x="845992" y="360000"/>
            <a:ext cx="577282" cy="612425"/>
            <a:chOff x="2940" y="-365"/>
            <a:chExt cx="977" cy="979"/>
          </a:xfrm>
        </p:grpSpPr>
        <p:sp>
          <p:nvSpPr>
            <p:cNvPr id="15"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328199822"/>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168</a:t>
            </a:fld>
            <a:endParaRPr lang="da-DK" dirty="0"/>
          </a:p>
        </p:txBody>
      </p:sp>
      <p:sp>
        <p:nvSpPr>
          <p:cNvPr id="6" name="Titel 5"/>
          <p:cNvSpPr>
            <a:spLocks noGrp="1"/>
          </p:cNvSpPr>
          <p:nvPr>
            <p:ph type="title"/>
          </p:nvPr>
        </p:nvSpPr>
        <p:spPr/>
        <p:txBody>
          <a:bodyPr/>
          <a:lstStyle/>
          <a:p>
            <a:r>
              <a:rPr lang="da-DK" dirty="0" smtClean="0"/>
              <a:t>Eksempel på status på indsatsmål </a:t>
            </a:r>
            <a:endParaRPr lang="da-DK" dirty="0"/>
          </a:p>
        </p:txBody>
      </p:sp>
      <p:graphicFrame>
        <p:nvGraphicFramePr>
          <p:cNvPr id="8" name="Tabel 7"/>
          <p:cNvGraphicFramePr>
            <a:graphicFrameLocks noGrp="1"/>
          </p:cNvGraphicFramePr>
          <p:nvPr>
            <p:extLst/>
          </p:nvPr>
        </p:nvGraphicFramePr>
        <p:xfrm>
          <a:off x="836967" y="1086526"/>
          <a:ext cx="10515601" cy="4541520"/>
        </p:xfrm>
        <a:graphic>
          <a:graphicData uri="http://schemas.openxmlformats.org/drawingml/2006/table">
            <a:tbl>
              <a:tblPr firstRow="1" firstCol="1" lastRow="1" lastCol="1" bandRow="1" bandCol="1"/>
              <a:tblGrid>
                <a:gridCol w="3554022">
                  <a:extLst>
                    <a:ext uri="{9D8B030D-6E8A-4147-A177-3AD203B41FA5}">
                      <a16:colId xmlns:a16="http://schemas.microsoft.com/office/drawing/2014/main" val="3259595979"/>
                    </a:ext>
                  </a:extLst>
                </a:gridCol>
                <a:gridCol w="6961579">
                  <a:extLst>
                    <a:ext uri="{9D8B030D-6E8A-4147-A177-3AD203B41FA5}">
                      <a16:colId xmlns:a16="http://schemas.microsoft.com/office/drawing/2014/main" val="610404715"/>
                    </a:ext>
                  </a:extLst>
                </a:gridCol>
              </a:tblGrid>
              <a:tr h="360040">
                <a:tc>
                  <a:txBody>
                    <a:bodyPr/>
                    <a:lstStyle/>
                    <a:p>
                      <a:pPr marL="69850" marR="0" lvl="0" indent="0" algn="l" defTabSz="685800" rtl="0" eaLnBrk="1" fontAlgn="auto" latinLnBrk="0" hangingPunct="1">
                        <a:lnSpc>
                          <a:spcPct val="100000"/>
                        </a:lnSpc>
                        <a:spcBef>
                          <a:spcPts val="475"/>
                        </a:spcBef>
                        <a:spcAft>
                          <a:spcPts val="0"/>
                        </a:spcAft>
                        <a:buClrTx/>
                        <a:buSzTx/>
                        <a:buFontTx/>
                        <a:buNone/>
                        <a:tabLst/>
                        <a:defRPr/>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Borgerens målformulering </a:t>
                      </a:r>
                    </a:p>
                    <a:p>
                      <a:pPr marL="69850" algn="l">
                        <a:spcBef>
                          <a:spcPts val="475"/>
                        </a:spcBef>
                        <a:spcAft>
                          <a:spcPts val="0"/>
                        </a:spcAft>
                      </a:pPr>
                      <a:endParaRPr lang="da-DK" sz="1800" b="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0" lvl="0" indent="0" algn="l" defTabSz="685800" rtl="0" eaLnBrk="1" fontAlgn="auto" latinLnBrk="0" hangingPunct="1">
                        <a:lnSpc>
                          <a:spcPct val="100000"/>
                        </a:lnSpc>
                        <a:spcBef>
                          <a:spcPts val="165"/>
                        </a:spcBef>
                        <a:spcAft>
                          <a:spcPts val="0"/>
                        </a:spcAft>
                        <a:buClrTx/>
                        <a:buSzTx/>
                        <a:buFontTx/>
                        <a:buNone/>
                        <a:tabLst/>
                        <a:defRPr/>
                      </a:pPr>
                      <a:r>
                        <a:rPr lang="da-DK" sz="1800" b="0" i="0" u="none" strike="noStrike" kern="1200" baseline="0" dirty="0" smtClean="0">
                          <a:solidFill>
                            <a:schemeClr val="tx1"/>
                          </a:solidFill>
                          <a:latin typeface="+mn-lt"/>
                          <a:ea typeface="+mn-ea"/>
                          <a:cs typeface="+mn-cs"/>
                        </a:rPr>
                        <a:t>Jeg har fokus på mine egne behov og siger fra og har en god fritidsaktivitet og et godt forhold til min familie.	</a:t>
                      </a:r>
                    </a:p>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303747303"/>
                  </a:ext>
                </a:extLst>
              </a:tr>
              <a:tr h="288032">
                <a:tc>
                  <a:txBody>
                    <a:bodyPr/>
                    <a:lstStyle/>
                    <a:p>
                      <a:pPr marL="69850" algn="l">
                        <a:spcBef>
                          <a:spcPts val="475"/>
                        </a:spcBef>
                        <a:spcAft>
                          <a:spcPts val="0"/>
                        </a:spcAft>
                      </a:pP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Udførers vurdering</a:t>
                      </a:r>
                    </a:p>
                    <a:p>
                      <a:pPr marL="69850" algn="l">
                        <a:spcBef>
                          <a:spcPts val="475"/>
                        </a:spcBef>
                        <a:spcAft>
                          <a:spcPts val="0"/>
                        </a:spcAft>
                      </a:pPr>
                      <a:r>
                        <a:rPr lang="da-DK" sz="1800" b="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(beskrivelse af arbejdet med målet, målopfyldelse og evt. ændring i funktionsevneniveauet)</a:t>
                      </a:r>
                    </a:p>
                    <a:p>
                      <a:pPr marL="69850" algn="l">
                        <a:spcBef>
                          <a:spcPts val="475"/>
                        </a:spcBef>
                        <a:spcAft>
                          <a:spcPts val="0"/>
                        </a:spcAft>
                      </a:pPr>
                      <a:endPar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0" lvl="0" indent="0" algn="l" defTabSz="685800" rtl="0" eaLnBrk="1" fontAlgn="auto" latinLnBrk="0" hangingPunct="1">
                        <a:lnSpc>
                          <a:spcPct val="100000"/>
                        </a:lnSpc>
                        <a:spcBef>
                          <a:spcPts val="165"/>
                        </a:spcBef>
                        <a:spcAft>
                          <a:spcPts val="0"/>
                        </a:spcAft>
                        <a:buClrTx/>
                        <a:buSzTx/>
                        <a:buFontTx/>
                        <a:buNone/>
                        <a:tabLst/>
                        <a:defRPr/>
                      </a:pPr>
                      <a:r>
                        <a:rPr lang="da-DK" sz="1800" b="0" i="0" u="none" strike="noStrike" kern="1200" baseline="0" dirty="0" smtClean="0">
                          <a:solidFill>
                            <a:schemeClr val="tx1"/>
                          </a:solidFill>
                          <a:latin typeface="+mn-lt"/>
                          <a:ea typeface="+mn-ea"/>
                          <a:cs typeface="+mn-cs"/>
                        </a:rPr>
                        <a:t>Der er arbejdet med, at Mads får skrevet aftaler i kalenderen og påmindelser fra personale dagen før, der er aftaler. Det har betydet, at Mads deltager i mange flere familieting, og at familien ser ham for en, man kan regne med. </a:t>
                      </a:r>
                    </a:p>
                    <a:p>
                      <a:pPr marL="70485" marR="0" lvl="0" indent="0" algn="l" defTabSz="685800" rtl="0" eaLnBrk="1" fontAlgn="auto" latinLnBrk="0" hangingPunct="1">
                        <a:lnSpc>
                          <a:spcPct val="100000"/>
                        </a:lnSpc>
                        <a:spcBef>
                          <a:spcPts val="165"/>
                        </a:spcBef>
                        <a:spcAft>
                          <a:spcPts val="0"/>
                        </a:spcAft>
                        <a:buClrTx/>
                        <a:buSzTx/>
                        <a:buFontTx/>
                        <a:buNone/>
                        <a:tabLst/>
                        <a:defRPr/>
                      </a:pPr>
                      <a:endParaRPr lang="da-DK" sz="1800" b="0" i="0" u="none" strike="noStrike" kern="1200" baseline="0" dirty="0" smtClean="0">
                        <a:solidFill>
                          <a:schemeClr val="tx1"/>
                        </a:solidFill>
                        <a:latin typeface="+mn-lt"/>
                        <a:ea typeface="+mn-ea"/>
                        <a:cs typeface="+mn-cs"/>
                      </a:endParaRPr>
                    </a:p>
                    <a:p>
                      <a:pPr marL="70485" marR="0" lvl="0" indent="0" algn="l" defTabSz="685800" rtl="0" eaLnBrk="1" fontAlgn="auto" latinLnBrk="0" hangingPunct="1">
                        <a:lnSpc>
                          <a:spcPct val="100000"/>
                        </a:lnSpc>
                        <a:spcBef>
                          <a:spcPts val="165"/>
                        </a:spcBef>
                        <a:spcAft>
                          <a:spcPts val="0"/>
                        </a:spcAft>
                        <a:buClrTx/>
                        <a:buSzTx/>
                        <a:buFontTx/>
                        <a:buNone/>
                        <a:tabLst/>
                        <a:defRPr/>
                      </a:pPr>
                      <a:r>
                        <a:rPr lang="da-DK" sz="1800" b="0" i="0" u="none" strike="noStrike" kern="1200" baseline="0" dirty="0" smtClean="0">
                          <a:solidFill>
                            <a:schemeClr val="tx1"/>
                          </a:solidFill>
                          <a:latin typeface="+mn-lt"/>
                          <a:ea typeface="+mn-ea"/>
                          <a:cs typeface="+mn-cs"/>
                        </a:rPr>
                        <a:t>Medarbejder har hjulpet Mads med at bruge de teknikker, han har fået ved misbrugscentret til at mærke sig selv. Mads bruger teknikkerne og har fået forklaret sine venner, hvordan han vil have, at de opfører sig i hans hjem. Det kræver dog meget overskud fra Mads at håndhæve. </a:t>
                      </a:r>
                    </a:p>
                    <a:p>
                      <a:pPr marL="70485" marR="0" lvl="0" indent="0" algn="l" defTabSz="685800" rtl="0" eaLnBrk="1" fontAlgn="auto" latinLnBrk="0" hangingPunct="1">
                        <a:lnSpc>
                          <a:spcPct val="100000"/>
                        </a:lnSpc>
                        <a:spcBef>
                          <a:spcPts val="165"/>
                        </a:spcBef>
                        <a:spcAft>
                          <a:spcPts val="0"/>
                        </a:spcAft>
                        <a:buClrTx/>
                        <a:buSzTx/>
                        <a:buFontTx/>
                        <a:buNone/>
                        <a:tabLst/>
                        <a:defRPr/>
                      </a:pPr>
                      <a:endParaRPr lang="da-DK" sz="1800" b="0" i="0" u="none" strike="noStrike" kern="1200" baseline="0" dirty="0" smtClean="0">
                        <a:solidFill>
                          <a:schemeClr val="tx1"/>
                        </a:solidFill>
                        <a:latin typeface="+mn-lt"/>
                        <a:ea typeface="+mn-ea"/>
                        <a:cs typeface="+mn-cs"/>
                      </a:endParaRPr>
                    </a:p>
                    <a:p>
                      <a:pPr marL="70485" marR="0" lvl="0" indent="0" algn="l" defTabSz="685800" rtl="0" eaLnBrk="1" fontAlgn="auto" latinLnBrk="0" hangingPunct="1">
                        <a:lnSpc>
                          <a:spcPct val="100000"/>
                        </a:lnSpc>
                        <a:spcBef>
                          <a:spcPts val="165"/>
                        </a:spcBef>
                        <a:spcAft>
                          <a:spcPts val="0"/>
                        </a:spcAft>
                        <a:buClrTx/>
                        <a:buSzTx/>
                        <a:buFontTx/>
                        <a:buNone/>
                        <a:tabLst/>
                        <a:defRPr/>
                      </a:pPr>
                      <a:r>
                        <a:rPr lang="da-DK" sz="1800" b="0" i="0" u="none" strike="noStrike" kern="1200" baseline="0" dirty="0" smtClean="0">
                          <a:solidFill>
                            <a:schemeClr val="tx1"/>
                          </a:solidFill>
                          <a:latin typeface="+mn-lt"/>
                          <a:ea typeface="+mn-ea"/>
                          <a:cs typeface="+mn-cs"/>
                        </a:rPr>
                        <a:t>Der arbejdes fortsat med at finde en god fritidsaktivitet til Mads.	</a:t>
                      </a:r>
                    </a:p>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bl>
          </a:graphicData>
        </a:graphic>
      </p:graphicFrame>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168</a:t>
            </a:fld>
            <a:endParaRPr lang="da-DK" sz="1800" b="1" dirty="0">
              <a:solidFill>
                <a:srgbClr val="C00000"/>
              </a:solidFill>
            </a:endParaRPr>
          </a:p>
        </p:txBody>
      </p:sp>
    </p:spTree>
    <p:extLst>
      <p:ext uri="{BB962C8B-B14F-4D97-AF65-F5344CB8AC3E}">
        <p14:creationId xmlns:p14="http://schemas.microsoft.com/office/powerpoint/2010/main" val="238822066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664551"/>
            <a:ext cx="5257802" cy="4212375"/>
          </a:xfrm>
        </p:spPr>
        <p:txBody>
          <a:bodyPr>
            <a:normAutofit/>
          </a:bodyPr>
          <a:lstStyle/>
          <a:p>
            <a:pPr marL="0" indent="0">
              <a:buNone/>
            </a:pPr>
            <a:r>
              <a:rPr lang="da-DK" b="1" dirty="0" smtClean="0"/>
              <a:t>Materialer: </a:t>
            </a:r>
          </a:p>
          <a:p>
            <a:r>
              <a:rPr lang="da-DK" dirty="0" smtClean="0"/>
              <a:t>Metodehåndbogen side 182-183</a:t>
            </a:r>
          </a:p>
          <a:p>
            <a:r>
              <a:rPr lang="da-DK" dirty="0" smtClean="0"/>
              <a:t>Funktionsevneguiden</a:t>
            </a:r>
          </a:p>
          <a:p>
            <a:r>
              <a:rPr lang="da-DK" dirty="0" smtClean="0"/>
              <a:t>Temahæfte</a:t>
            </a:r>
          </a:p>
          <a:p>
            <a:r>
              <a:rPr lang="da-DK" dirty="0" smtClean="0"/>
              <a:t>Temaoversigt</a:t>
            </a:r>
          </a:p>
          <a:p>
            <a:r>
              <a:rPr lang="da-DK" dirty="0" smtClean="0"/>
              <a:t>Øvelsesark 6.1C - Delvist udfyldt </a:t>
            </a:r>
            <a:r>
              <a:rPr lang="da-DK" i="1" dirty="0" smtClean="0"/>
              <a:t>Statusnotat</a:t>
            </a:r>
          </a:p>
          <a:p>
            <a:r>
              <a:rPr lang="da-DK" dirty="0" smtClean="0"/>
              <a:t>Case </a:t>
            </a:r>
            <a:r>
              <a:rPr lang="da-DK" dirty="0"/>
              <a:t>C</a:t>
            </a:r>
            <a:endParaRPr lang="da-DK" dirty="0" smtClean="0"/>
          </a:p>
          <a:p>
            <a:pPr marL="0" indent="0">
              <a:buNone/>
            </a:pPr>
            <a:r>
              <a:rPr lang="da-DK" b="1" dirty="0" smtClean="0"/>
              <a:t>Opgave:</a:t>
            </a:r>
          </a:p>
          <a:p>
            <a:pPr marL="0" indent="0">
              <a:buNone/>
            </a:pPr>
            <a:r>
              <a:rPr lang="da-DK" i="0" dirty="0" smtClean="0"/>
              <a:t>Udfyld felterne: </a:t>
            </a:r>
          </a:p>
          <a:p>
            <a:r>
              <a:rPr lang="da-DK" i="1" dirty="0" smtClean="0"/>
              <a:t>Udførers vurdering </a:t>
            </a:r>
          </a:p>
          <a:p>
            <a:r>
              <a:rPr lang="da-DK" i="1" dirty="0" smtClean="0"/>
              <a:t>Bemærkninger fra udfører</a:t>
            </a:r>
          </a:p>
          <a:p>
            <a:pPr marL="180000" lvl="1" indent="0">
              <a:buNone/>
            </a:pPr>
            <a:endParaRPr lang="da-DK" i="0" dirty="0" smtClean="0"/>
          </a:p>
          <a:p>
            <a:pPr lvl="2"/>
            <a:endParaRPr lang="da-DK" dirty="0" smtClean="0"/>
          </a:p>
          <a:p>
            <a:pPr lvl="2"/>
            <a:endParaRPr lang="da-DK" dirty="0" smtClean="0"/>
          </a:p>
          <a:p>
            <a:pPr lvl="1"/>
            <a:endParaRPr lang="da-DK" dirty="0" smtClean="0"/>
          </a:p>
          <a:p>
            <a:pPr lvl="1"/>
            <a:endParaRPr lang="da-DK" dirty="0" smtClean="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169</a:t>
            </a:fld>
            <a:endParaRPr lang="da-DK" dirty="0"/>
          </a:p>
        </p:txBody>
      </p:sp>
      <p:sp>
        <p:nvSpPr>
          <p:cNvPr id="6" name="Titel 5"/>
          <p:cNvSpPr>
            <a:spLocks noGrp="1"/>
          </p:cNvSpPr>
          <p:nvPr>
            <p:ph type="title"/>
          </p:nvPr>
        </p:nvSpPr>
        <p:spPr>
          <a:xfrm>
            <a:off x="838200" y="360000"/>
            <a:ext cx="10515600" cy="1080000"/>
          </a:xfrm>
        </p:spPr>
        <p:txBody>
          <a:bodyPr/>
          <a:lstStyle/>
          <a:p>
            <a:r>
              <a:rPr lang="da-DK" dirty="0" smtClean="0">
                <a:latin typeface="Trebuchet MS" panose="020B0603020202020204" pitchFamily="34" charset="0"/>
              </a:rPr>
              <a:t>Øvelse </a:t>
            </a:r>
            <a:r>
              <a:rPr lang="da-DK" dirty="0" smtClean="0"/>
              <a:t>6.1</a:t>
            </a:r>
            <a:r>
              <a:rPr lang="da-DK" dirty="0" smtClean="0">
                <a:latin typeface="Trebuchet MS" panose="020B0603020202020204" pitchFamily="34" charset="0"/>
              </a:rPr>
              <a:t>: Statusnotat</a:t>
            </a:r>
            <a:endParaRPr lang="da-DK" dirty="0">
              <a:latin typeface="Trebuchet MS" panose="020B0603020202020204" pitchFamily="34" charset="0"/>
            </a:endParaRPr>
          </a:p>
        </p:txBody>
      </p:sp>
      <p:pic>
        <p:nvPicPr>
          <p:cNvPr id="7" name="Pladsholder til billede 8"/>
          <p:cNvPicPr>
            <a:picLocks noGrp="1" noChangeAspect="1"/>
          </p:cNvPicPr>
          <p:nvPr>
            <p:ph type="pic" sz="quarter" idx="17"/>
          </p:nvPr>
        </p:nvPicPr>
        <p:blipFill>
          <a:blip r:embed="rId3"/>
          <a:srcRect l="10956" r="10956"/>
          <a:stretch>
            <a:fillRect/>
          </a:stretch>
        </p:blipFill>
        <p:spPr>
          <a:xfrm>
            <a:off x="6433458" y="1645220"/>
            <a:ext cx="4943628" cy="4231705"/>
          </a:xfrm>
          <a:prstGeom prst="rect">
            <a:avLst/>
          </a:prstGeom>
        </p:spPr>
      </p:pic>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169</a:t>
            </a:fld>
            <a:endParaRPr lang="da-DK" sz="1800" b="1" dirty="0">
              <a:solidFill>
                <a:srgbClr val="C00000"/>
              </a:solidFill>
            </a:endParaRPr>
          </a:p>
        </p:txBody>
      </p:sp>
    </p:spTree>
    <p:extLst>
      <p:ext uri="{BB962C8B-B14F-4D97-AF65-F5344CB8AC3E}">
        <p14:creationId xmlns:p14="http://schemas.microsoft.com/office/powerpoint/2010/main" val="33792944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200" y="1844825"/>
            <a:ext cx="10515600" cy="4104456"/>
          </a:xfrm>
        </p:spPr>
        <p:txBody>
          <a:bodyPr>
            <a:normAutofit lnSpcReduction="10000"/>
          </a:bodyPr>
          <a:lstStyle/>
          <a:p>
            <a:pPr marL="285750" indent="-285750">
              <a:defRPr/>
            </a:pPr>
            <a:r>
              <a:rPr lang="da-DK" sz="2000" b="1" dirty="0">
                <a:solidFill>
                  <a:prstClr val="black"/>
                </a:solidFill>
              </a:rPr>
              <a:t>Formålet</a:t>
            </a:r>
            <a:r>
              <a:rPr lang="da-DK" sz="2000" dirty="0">
                <a:solidFill>
                  <a:prstClr val="black"/>
                </a:solidFill>
              </a:rPr>
              <a:t> med analysemodellen er at:</a:t>
            </a:r>
          </a:p>
          <a:p>
            <a:pPr marL="742950" lvl="1" indent="-285750">
              <a:buFont typeface="Arial" panose="020B0604020202020204" pitchFamily="34" charset="0"/>
              <a:buChar char="•"/>
              <a:defRPr/>
            </a:pPr>
            <a:r>
              <a:rPr lang="da-DK" sz="2000" b="1" dirty="0">
                <a:solidFill>
                  <a:prstClr val="black"/>
                </a:solidFill>
              </a:rPr>
              <a:t>Sikre</a:t>
            </a:r>
            <a:r>
              <a:rPr lang="da-DK" sz="2000" dirty="0">
                <a:solidFill>
                  <a:prstClr val="black"/>
                </a:solidFill>
              </a:rPr>
              <a:t> </a:t>
            </a:r>
            <a:r>
              <a:rPr lang="da-DK" sz="2000" b="1" dirty="0">
                <a:solidFill>
                  <a:prstClr val="black"/>
                </a:solidFill>
              </a:rPr>
              <a:t>sammenhæng </a:t>
            </a:r>
            <a:r>
              <a:rPr lang="da-DK" sz="2000" dirty="0">
                <a:solidFill>
                  <a:prstClr val="black"/>
                </a:solidFill>
              </a:rPr>
              <a:t>mellem borgerens ønsker for sin fremtid, oplysningen af sagen og den endelige vurdering af borgerens behov for støtte og </a:t>
            </a:r>
            <a:r>
              <a:rPr lang="da-DK" sz="2000" dirty="0" smtClean="0">
                <a:solidFill>
                  <a:prstClr val="black"/>
                </a:solidFill>
              </a:rPr>
              <a:t>indsatser.</a:t>
            </a:r>
            <a:endParaRPr lang="da-DK" sz="2000" dirty="0">
              <a:solidFill>
                <a:prstClr val="black"/>
              </a:solidFill>
            </a:endParaRPr>
          </a:p>
          <a:p>
            <a:pPr marL="742950" lvl="1" indent="-285750">
              <a:buFont typeface="Arial" panose="020B0604020202020204" pitchFamily="34" charset="0"/>
              <a:buChar char="•"/>
              <a:defRPr/>
            </a:pPr>
            <a:endParaRPr lang="da-DK" sz="2000" b="1" dirty="0">
              <a:solidFill>
                <a:prstClr val="black"/>
              </a:solidFill>
            </a:endParaRPr>
          </a:p>
          <a:p>
            <a:pPr marL="742950" lvl="1" indent="-285750">
              <a:buFont typeface="Arial" panose="020B0604020202020204" pitchFamily="34" charset="0"/>
              <a:buChar char="•"/>
              <a:defRPr/>
            </a:pPr>
            <a:r>
              <a:rPr lang="da-DK" sz="2000" b="1" dirty="0">
                <a:solidFill>
                  <a:prstClr val="black"/>
                </a:solidFill>
              </a:rPr>
              <a:t>Afgrænse og målrette </a:t>
            </a:r>
            <a:r>
              <a:rPr lang="da-DK" sz="2000" dirty="0">
                <a:solidFill>
                  <a:prstClr val="black"/>
                </a:solidFill>
              </a:rPr>
              <a:t>oplysningen af sagen og analysen af </a:t>
            </a:r>
            <a:r>
              <a:rPr lang="da-DK" sz="2000" dirty="0" smtClean="0">
                <a:solidFill>
                  <a:prstClr val="black"/>
                </a:solidFill>
              </a:rPr>
              <a:t>oplysningerne.</a:t>
            </a:r>
            <a:endParaRPr lang="da-DK" sz="2000" dirty="0">
              <a:solidFill>
                <a:prstClr val="black"/>
              </a:solidFill>
            </a:endParaRPr>
          </a:p>
          <a:p>
            <a:pPr marL="742950" lvl="1" indent="-285750">
              <a:buFont typeface="Arial" panose="020B0604020202020204" pitchFamily="34" charset="0"/>
              <a:buChar char="•"/>
              <a:defRPr/>
            </a:pPr>
            <a:endParaRPr lang="da-DK" sz="2000" b="1" dirty="0">
              <a:solidFill>
                <a:prstClr val="black"/>
              </a:solidFill>
            </a:endParaRPr>
          </a:p>
          <a:p>
            <a:pPr marL="742950" lvl="1" indent="-285750">
              <a:buFont typeface="Arial" panose="020B0604020202020204" pitchFamily="34" charset="0"/>
              <a:buChar char="•"/>
              <a:defRPr/>
            </a:pPr>
            <a:r>
              <a:rPr lang="da-DK" sz="2000" b="1" dirty="0">
                <a:solidFill>
                  <a:prstClr val="black"/>
                </a:solidFill>
              </a:rPr>
              <a:t>Skabe overblik </a:t>
            </a:r>
            <a:r>
              <a:rPr lang="da-DK" sz="2000" dirty="0">
                <a:solidFill>
                  <a:prstClr val="black"/>
                </a:solidFill>
              </a:rPr>
              <a:t>over store mængder af </a:t>
            </a:r>
            <a:r>
              <a:rPr lang="da-DK" sz="2000" dirty="0" smtClean="0">
                <a:solidFill>
                  <a:prstClr val="black"/>
                </a:solidFill>
              </a:rPr>
              <a:t>oplysninger.</a:t>
            </a:r>
            <a:endParaRPr lang="da-DK" sz="2000" dirty="0">
              <a:solidFill>
                <a:prstClr val="black"/>
              </a:solidFill>
            </a:endParaRPr>
          </a:p>
          <a:p>
            <a:pPr marL="742950" lvl="1" indent="-285750">
              <a:buFont typeface="Arial" panose="020B0604020202020204" pitchFamily="34" charset="0"/>
              <a:buChar char="•"/>
              <a:defRPr/>
            </a:pPr>
            <a:endParaRPr lang="da-DK" sz="2000" b="1" dirty="0">
              <a:solidFill>
                <a:prstClr val="black"/>
              </a:solidFill>
            </a:endParaRPr>
          </a:p>
          <a:p>
            <a:pPr marL="742950" lvl="1" indent="-285750">
              <a:buFont typeface="Arial" panose="020B0604020202020204" pitchFamily="34" charset="0"/>
              <a:buChar char="•"/>
              <a:defRPr/>
            </a:pPr>
            <a:r>
              <a:rPr lang="da-DK" sz="2000" b="1" dirty="0">
                <a:solidFill>
                  <a:prstClr val="black"/>
                </a:solidFill>
              </a:rPr>
              <a:t>Understøtte systematisk analyse </a:t>
            </a:r>
            <a:r>
              <a:rPr lang="da-DK" sz="2000" dirty="0">
                <a:solidFill>
                  <a:prstClr val="black"/>
                </a:solidFill>
              </a:rPr>
              <a:t>af </a:t>
            </a:r>
            <a:r>
              <a:rPr lang="da-DK" sz="2000" dirty="0" smtClean="0">
                <a:solidFill>
                  <a:prstClr val="black"/>
                </a:solidFill>
              </a:rPr>
              <a:t>oplysningerne.</a:t>
            </a:r>
            <a:endParaRPr lang="da-DK" sz="2000" dirty="0">
              <a:solidFill>
                <a:prstClr val="black"/>
              </a:solidFill>
            </a:endParaRPr>
          </a:p>
          <a:p>
            <a:pPr marL="742950" lvl="1" indent="-285750">
              <a:buFont typeface="Arial" panose="020B0604020202020204" pitchFamily="34" charset="0"/>
              <a:buChar char="•"/>
              <a:defRPr/>
            </a:pPr>
            <a:endParaRPr lang="da-DK" sz="2000" b="1" dirty="0">
              <a:solidFill>
                <a:prstClr val="black"/>
              </a:solidFill>
            </a:endParaRPr>
          </a:p>
          <a:p>
            <a:pPr marL="742950" lvl="1" indent="-285750">
              <a:buFont typeface="Arial" panose="020B0604020202020204" pitchFamily="34" charset="0"/>
              <a:buChar char="•"/>
              <a:defRPr/>
            </a:pPr>
            <a:r>
              <a:rPr lang="da-DK" sz="2000" b="1" dirty="0" smtClean="0">
                <a:solidFill>
                  <a:prstClr val="black"/>
                </a:solidFill>
              </a:rPr>
              <a:t>Tydeliggøre, </a:t>
            </a:r>
            <a:r>
              <a:rPr lang="da-DK" sz="2000" b="1" dirty="0">
                <a:solidFill>
                  <a:prstClr val="black"/>
                </a:solidFill>
              </a:rPr>
              <a:t>hvordan </a:t>
            </a:r>
            <a:r>
              <a:rPr lang="da-DK" sz="2000" dirty="0">
                <a:solidFill>
                  <a:prstClr val="black"/>
                </a:solidFill>
              </a:rPr>
              <a:t>sagsbehandler kommer fra sagens oplysninger til </a:t>
            </a:r>
            <a:r>
              <a:rPr lang="da-DK" sz="2000" b="1" dirty="0">
                <a:solidFill>
                  <a:prstClr val="black"/>
                </a:solidFill>
              </a:rPr>
              <a:t>vurderingen </a:t>
            </a:r>
            <a:r>
              <a:rPr lang="da-DK" sz="2000" dirty="0">
                <a:solidFill>
                  <a:prstClr val="black"/>
                </a:solidFill>
              </a:rPr>
              <a:t>af borgerens behov for </a:t>
            </a:r>
            <a:r>
              <a:rPr lang="da-DK" sz="2000" dirty="0" smtClean="0">
                <a:solidFill>
                  <a:prstClr val="black"/>
                </a:solidFill>
              </a:rPr>
              <a:t>støtte.  </a:t>
            </a:r>
            <a:endParaRPr lang="da-DK" sz="2000" dirty="0">
              <a:solidFill>
                <a:prstClr val="black"/>
              </a:solidFill>
            </a:endParaRPr>
          </a:p>
          <a:p>
            <a:pPr lvl="1">
              <a:buFont typeface="Arial" panose="020B0604020202020204" pitchFamily="34" charset="0"/>
              <a:buChar char="»"/>
            </a:pPr>
            <a:endParaRPr lang="da-DK" dirty="0" smtClean="0"/>
          </a:p>
          <a:p>
            <a:pPr marL="0" indent="0">
              <a:buNone/>
            </a:pPr>
            <a:endParaRPr lang="da-DK" b="1" dirty="0" smtClean="0"/>
          </a:p>
          <a:p>
            <a:endParaRPr lang="da-DK" dirty="0"/>
          </a:p>
        </p:txBody>
      </p:sp>
      <p:sp>
        <p:nvSpPr>
          <p:cNvPr id="3" name="Pladsholder til sidefod 2"/>
          <p:cNvSpPr>
            <a:spLocks noGrp="1"/>
          </p:cNvSpPr>
          <p:nvPr>
            <p:ph type="ftr" sz="quarter" idx="15"/>
          </p:nvPr>
        </p:nvSpPr>
        <p:spPr/>
        <p:txBody>
          <a:bodyPr/>
          <a:lstStyle/>
          <a:p>
            <a:r>
              <a:rPr lang="da-DK" dirty="0"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17</a:t>
            </a:fld>
            <a:endParaRPr lang="da-DK" dirty="0"/>
          </a:p>
        </p:txBody>
      </p:sp>
      <p:sp>
        <p:nvSpPr>
          <p:cNvPr id="7" name="Titel 6"/>
          <p:cNvSpPr>
            <a:spLocks noGrp="1"/>
          </p:cNvSpPr>
          <p:nvPr>
            <p:ph type="title"/>
          </p:nvPr>
        </p:nvSpPr>
        <p:spPr>
          <a:xfrm>
            <a:off x="838200" y="360000"/>
            <a:ext cx="10515600" cy="1080000"/>
          </a:xfrm>
          <a:solidFill>
            <a:srgbClr val="8478B0"/>
          </a:solidFill>
        </p:spPr>
        <p:txBody>
          <a:bodyPr/>
          <a:lstStyle/>
          <a:p>
            <a:r>
              <a:rPr lang="da-DK" sz="4000" b="0" dirty="0" smtClean="0">
                <a:solidFill>
                  <a:schemeClr val="bg1"/>
                </a:solidFill>
                <a:latin typeface="Trebuchet MS" panose="020B0603020202020204" pitchFamily="34" charset="0"/>
              </a:rPr>
              <a:t>		Skærpet fokus og styrket analyse i 				udredningen 2:2</a:t>
            </a:r>
            <a:endParaRPr lang="da-DK" sz="4000" b="0" dirty="0">
              <a:solidFill>
                <a:schemeClr val="bg1"/>
              </a:solidFill>
              <a:latin typeface="Trebuchet MS" panose="020B0603020202020204" pitchFamily="34" charset="0"/>
            </a:endParaRPr>
          </a:p>
        </p:txBody>
      </p:sp>
      <p:pic>
        <p:nvPicPr>
          <p:cNvPr id="9" name="Billede 8"/>
          <p:cNvPicPr/>
          <p:nvPr/>
        </p:nvPicPr>
        <p:blipFill rotWithShape="1">
          <a:blip r:embed="rId3">
            <a:extLst>
              <a:ext uri="{28A0092B-C50C-407E-A947-70E740481C1C}">
                <a14:useLocalDpi xmlns:a14="http://schemas.microsoft.com/office/drawing/2010/main" val="0"/>
              </a:ext>
            </a:extLst>
          </a:blip>
          <a:srcRect r="6044" b="5936"/>
          <a:stretch/>
        </p:blipFill>
        <p:spPr bwMode="auto">
          <a:xfrm>
            <a:off x="9957175" y="3479324"/>
            <a:ext cx="1396625" cy="1799399"/>
          </a:xfrm>
          <a:prstGeom prst="rect">
            <a:avLst/>
          </a:prstGeom>
          <a:noFill/>
          <a:ln>
            <a:noFill/>
          </a:ln>
          <a:extLst>
            <a:ext uri="{53640926-AAD7-44D8-BBD7-CCE9431645EC}">
              <a14:shadowObscured xmlns:a14="http://schemas.microsoft.com/office/drawing/2010/main"/>
            </a:ext>
          </a:extLst>
        </p:spPr>
      </p:pic>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17</a:t>
            </a:fld>
            <a:endParaRPr lang="da-DK" sz="1800" b="1" dirty="0">
              <a:solidFill>
                <a:srgbClr val="C00000"/>
              </a:solidFill>
            </a:endParaRPr>
          </a:p>
        </p:txBody>
      </p:sp>
      <p:pic>
        <p:nvPicPr>
          <p:cNvPr id="10" name="Billede 9"/>
          <p:cNvPicPr>
            <a:picLocks noChangeAspect="1"/>
          </p:cNvPicPr>
          <p:nvPr/>
        </p:nvPicPr>
        <p:blipFill>
          <a:blip r:embed="rId4"/>
          <a:stretch>
            <a:fillRect/>
          </a:stretch>
        </p:blipFill>
        <p:spPr>
          <a:xfrm>
            <a:off x="838198" y="360000"/>
            <a:ext cx="1062856" cy="1080000"/>
          </a:xfrm>
          <a:prstGeom prst="rect">
            <a:avLst/>
          </a:prstGeom>
        </p:spPr>
      </p:pic>
    </p:spTree>
    <p:extLst>
      <p:ext uri="{BB962C8B-B14F-4D97-AF65-F5344CB8AC3E}">
        <p14:creationId xmlns:p14="http://schemas.microsoft.com/office/powerpoint/2010/main" val="189877002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170</a:t>
            </a:fld>
            <a:endParaRPr lang="da-DK" dirty="0"/>
          </a:p>
        </p:txBody>
      </p:sp>
      <p:sp>
        <p:nvSpPr>
          <p:cNvPr id="6" name="Titel 5"/>
          <p:cNvSpPr>
            <a:spLocks noGrp="1"/>
          </p:cNvSpPr>
          <p:nvPr>
            <p:ph type="title"/>
          </p:nvPr>
        </p:nvSpPr>
        <p:spPr>
          <a:xfrm>
            <a:off x="838198" y="360000"/>
            <a:ext cx="10515601" cy="612000"/>
          </a:xfrm>
          <a:solidFill>
            <a:srgbClr val="665C88"/>
          </a:solidFill>
        </p:spPr>
        <p:txBody>
          <a:bodyPr/>
          <a:lstStyle/>
          <a:p>
            <a:r>
              <a:rPr lang="da-DK" dirty="0" smtClean="0">
                <a:solidFill>
                  <a:schemeClr val="bg1"/>
                </a:solidFill>
              </a:rPr>
              <a:t>	Redskab: </a:t>
            </a:r>
            <a:r>
              <a:rPr lang="da-DK" i="1" dirty="0" smtClean="0">
                <a:solidFill>
                  <a:schemeClr val="bg1"/>
                </a:solidFill>
              </a:rPr>
              <a:t>Opfølgning</a:t>
            </a:r>
            <a:r>
              <a:rPr lang="da-DK" dirty="0" smtClean="0">
                <a:solidFill>
                  <a:schemeClr val="bg1"/>
                </a:solidFill>
              </a:rPr>
              <a:t> 1:6</a:t>
            </a:r>
            <a:endParaRPr lang="da-DK" dirty="0">
              <a:solidFill>
                <a:schemeClr val="bg1"/>
              </a:solidFill>
            </a:endParaRPr>
          </a:p>
        </p:txBody>
      </p:sp>
      <p:graphicFrame>
        <p:nvGraphicFramePr>
          <p:cNvPr id="8" name="Tabel 7"/>
          <p:cNvGraphicFramePr>
            <a:graphicFrameLocks noGrp="1"/>
          </p:cNvGraphicFramePr>
          <p:nvPr>
            <p:extLst>
              <p:ext uri="{D42A27DB-BD31-4B8C-83A1-F6EECF244321}">
                <p14:modId xmlns:p14="http://schemas.microsoft.com/office/powerpoint/2010/main" val="183114054"/>
              </p:ext>
            </p:extLst>
          </p:nvPr>
        </p:nvGraphicFramePr>
        <p:xfrm>
          <a:off x="812342" y="1988840"/>
          <a:ext cx="10515601" cy="2508111"/>
        </p:xfrm>
        <a:graphic>
          <a:graphicData uri="http://schemas.openxmlformats.org/drawingml/2006/table">
            <a:tbl>
              <a:tblPr firstRow="1" firstCol="1" lastRow="1" lastCol="1" bandRow="1" bandCol="1"/>
              <a:tblGrid>
                <a:gridCol w="7202018">
                  <a:extLst>
                    <a:ext uri="{9D8B030D-6E8A-4147-A177-3AD203B41FA5}">
                      <a16:colId xmlns:a16="http://schemas.microsoft.com/office/drawing/2014/main" val="3259595979"/>
                    </a:ext>
                  </a:extLst>
                </a:gridCol>
                <a:gridCol w="3313583">
                  <a:extLst>
                    <a:ext uri="{9D8B030D-6E8A-4147-A177-3AD203B41FA5}">
                      <a16:colId xmlns:a16="http://schemas.microsoft.com/office/drawing/2014/main" val="610404715"/>
                    </a:ext>
                  </a:extLst>
                </a:gridCol>
              </a:tblGrid>
              <a:tr h="1073011">
                <a:tc>
                  <a:txBody>
                    <a:bodyPr/>
                    <a:lstStyle/>
                    <a:p>
                      <a:pPr marL="69850" algn="l">
                        <a:spcBef>
                          <a:spcPts val="475"/>
                        </a:spcBef>
                        <a:spcAft>
                          <a:spcPts val="0"/>
                        </a:spcAft>
                      </a:pP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Deltagere ved opfølgningen </a:t>
                      </a:r>
                    </a:p>
                    <a:p>
                      <a:pPr marL="69850" algn="l">
                        <a:spcBef>
                          <a:spcPts val="475"/>
                        </a:spcBef>
                        <a:spcAft>
                          <a:spcPts val="0"/>
                        </a:spcAft>
                      </a:pPr>
                      <a:r>
                        <a:rPr lang="da-DK" sz="1800" b="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Hvem har deltaget på mødet?</a:t>
                      </a:r>
                    </a:p>
                    <a:p>
                      <a:pPr marL="69850" algn="l">
                        <a:spcBef>
                          <a:spcPts val="475"/>
                        </a:spcBef>
                        <a:spcAft>
                          <a:spcPts val="0"/>
                        </a:spcAft>
                      </a:pPr>
                      <a:r>
                        <a:rPr lang="da-DK" sz="1800" b="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(navn og relation til borgeren)</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303747303"/>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Opfølgningsform </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Hvordan er opfølgningen gennemført?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r>
                        <a:rPr lang="da-DK" sz="1800" kern="1200" dirty="0" smtClean="0">
                          <a:solidFill>
                            <a:schemeClr val="tx1"/>
                          </a:solidFill>
                          <a:effectLst/>
                          <a:latin typeface="+mn-lt"/>
                          <a:ea typeface="+mn-ea"/>
                          <a:cs typeface="+mn-cs"/>
                        </a:rPr>
                        <a:t>     Telefon</a:t>
                      </a:r>
                    </a:p>
                    <a:p>
                      <a:r>
                        <a:rPr lang="da-DK" sz="1800" kern="1200" dirty="0" smtClean="0">
                          <a:solidFill>
                            <a:schemeClr val="tx1"/>
                          </a:solidFill>
                          <a:effectLst/>
                          <a:latin typeface="+mn-lt"/>
                          <a:ea typeface="+mn-ea"/>
                          <a:cs typeface="+mn-cs"/>
                        </a:rPr>
                        <a:t>     Møde</a:t>
                      </a:r>
                    </a:p>
                    <a:p>
                      <a:r>
                        <a:rPr lang="da-DK" sz="1800" kern="1200" dirty="0" smtClean="0">
                          <a:solidFill>
                            <a:schemeClr val="tx1"/>
                          </a:solidFill>
                          <a:effectLst/>
                          <a:latin typeface="+mn-lt"/>
                          <a:ea typeface="+mn-ea"/>
                          <a:cs typeface="+mn-cs"/>
                        </a:rPr>
                        <a:t>     Andet</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Næste opfølgning</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(dato for næste opfølgning)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bl>
          </a:graphicData>
        </a:graphic>
      </p:graphicFrame>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170</a:t>
            </a:fld>
            <a:endParaRPr lang="da-DK" sz="1800" b="1" dirty="0">
              <a:solidFill>
                <a:srgbClr val="C00000"/>
              </a:solidFill>
            </a:endParaRPr>
          </a:p>
        </p:txBody>
      </p:sp>
      <p:grpSp>
        <p:nvGrpSpPr>
          <p:cNvPr id="13" name="Group 5"/>
          <p:cNvGrpSpPr>
            <a:grpSpLocks/>
          </p:cNvGrpSpPr>
          <p:nvPr/>
        </p:nvGrpSpPr>
        <p:grpSpPr bwMode="auto">
          <a:xfrm>
            <a:off x="845992" y="360000"/>
            <a:ext cx="577282" cy="612425"/>
            <a:chOff x="2940" y="-365"/>
            <a:chExt cx="977" cy="979"/>
          </a:xfrm>
        </p:grpSpPr>
        <p:sp>
          <p:nvSpPr>
            <p:cNvPr id="14"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7120385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171</a:t>
            </a:fld>
            <a:endParaRPr lang="da-DK" dirty="0"/>
          </a:p>
        </p:txBody>
      </p:sp>
      <p:sp>
        <p:nvSpPr>
          <p:cNvPr id="6" name="Titel 5"/>
          <p:cNvSpPr>
            <a:spLocks noGrp="1"/>
          </p:cNvSpPr>
          <p:nvPr>
            <p:ph type="title"/>
          </p:nvPr>
        </p:nvSpPr>
        <p:spPr>
          <a:xfrm>
            <a:off x="838200" y="360000"/>
            <a:ext cx="10515601" cy="612000"/>
          </a:xfrm>
          <a:solidFill>
            <a:srgbClr val="665C88"/>
          </a:solidFill>
        </p:spPr>
        <p:txBody>
          <a:bodyPr/>
          <a:lstStyle/>
          <a:p>
            <a:r>
              <a:rPr lang="da-DK" dirty="0" smtClean="0">
                <a:solidFill>
                  <a:schemeClr val="bg1"/>
                </a:solidFill>
              </a:rPr>
              <a:t>	Redskab: </a:t>
            </a:r>
            <a:r>
              <a:rPr lang="da-DK" i="1" dirty="0" smtClean="0">
                <a:solidFill>
                  <a:schemeClr val="bg1"/>
                </a:solidFill>
              </a:rPr>
              <a:t>Opfølgning</a:t>
            </a:r>
            <a:r>
              <a:rPr lang="da-DK" dirty="0" smtClean="0">
                <a:solidFill>
                  <a:schemeClr val="bg1"/>
                </a:solidFill>
              </a:rPr>
              <a:t> 2:6</a:t>
            </a:r>
            <a:endParaRPr lang="da-DK" dirty="0">
              <a:solidFill>
                <a:schemeClr val="bg1"/>
              </a:solidFill>
            </a:endParaRPr>
          </a:p>
        </p:txBody>
      </p:sp>
      <p:graphicFrame>
        <p:nvGraphicFramePr>
          <p:cNvPr id="8" name="Tabel 7"/>
          <p:cNvGraphicFramePr>
            <a:graphicFrameLocks noGrp="1"/>
          </p:cNvGraphicFramePr>
          <p:nvPr>
            <p:extLst>
              <p:ext uri="{D42A27DB-BD31-4B8C-83A1-F6EECF244321}">
                <p14:modId xmlns:p14="http://schemas.microsoft.com/office/powerpoint/2010/main" val="2714561148"/>
              </p:ext>
            </p:extLst>
          </p:nvPr>
        </p:nvGraphicFramePr>
        <p:xfrm>
          <a:off x="838200" y="1491893"/>
          <a:ext cx="10515601" cy="4591283"/>
        </p:xfrm>
        <a:graphic>
          <a:graphicData uri="http://schemas.openxmlformats.org/drawingml/2006/table">
            <a:tbl>
              <a:tblPr firstRow="1" firstCol="1" lastRow="1" lastCol="1" bandRow="1" bandCol="1"/>
              <a:tblGrid>
                <a:gridCol w="7202018">
                  <a:extLst>
                    <a:ext uri="{9D8B030D-6E8A-4147-A177-3AD203B41FA5}">
                      <a16:colId xmlns:a16="http://schemas.microsoft.com/office/drawing/2014/main" val="3259595979"/>
                    </a:ext>
                  </a:extLst>
                </a:gridCol>
                <a:gridCol w="3313583">
                  <a:extLst>
                    <a:ext uri="{9D8B030D-6E8A-4147-A177-3AD203B41FA5}">
                      <a16:colId xmlns:a16="http://schemas.microsoft.com/office/drawing/2014/main" val="610404715"/>
                    </a:ext>
                  </a:extLst>
                </a:gridCol>
              </a:tblGrid>
              <a:tr h="280923">
                <a:tc>
                  <a:txBody>
                    <a:bodyPr/>
                    <a:lstStyle/>
                    <a:p>
                      <a:pPr marL="69850" algn="l">
                        <a:spcBef>
                          <a:spcPts val="475"/>
                        </a:spcBef>
                        <a:spcAft>
                          <a:spcPts val="0"/>
                        </a:spcAft>
                      </a:pP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ønsker for fremtiden</a:t>
                      </a:r>
                      <a:endParaRPr lang="da-DK" sz="1800" b="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303747303"/>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Indsatsformål</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Borgerens målformulering x-n</a:t>
                      </a:r>
                      <a:endPar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Måltype</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996348535"/>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Primært udredningstema</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837469920"/>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Funktionsevneniveau ved opstart af indsats eller seneste opfølgning</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18985031"/>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Forventet funktionsevneniveau ved opstart af indsats eller seneste opfølgning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30028880"/>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Andre relaterede udredningstemaer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11562789"/>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Borgerens vurdering </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(beskrivelse af borgerens syn på arbejdet med målet og målopfyldelse)</a:t>
                      </a:r>
                      <a:endPar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47984356"/>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Udførers vurdering</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(beskrivelse af arbejdet med målet, målopfyldelse og evt. ændring i funktionsevneniveauet)</a:t>
                      </a:r>
                      <a:endPar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125699308"/>
                  </a:ext>
                </a:extLst>
              </a:tr>
            </a:tbl>
          </a:graphicData>
        </a:graphic>
      </p:graphicFrame>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171</a:t>
            </a:fld>
            <a:endParaRPr lang="da-DK" sz="1800" b="1" dirty="0">
              <a:solidFill>
                <a:srgbClr val="C00000"/>
              </a:solidFill>
            </a:endParaRPr>
          </a:p>
        </p:txBody>
      </p:sp>
      <p:grpSp>
        <p:nvGrpSpPr>
          <p:cNvPr id="10" name="Group 5"/>
          <p:cNvGrpSpPr>
            <a:grpSpLocks/>
          </p:cNvGrpSpPr>
          <p:nvPr/>
        </p:nvGrpSpPr>
        <p:grpSpPr bwMode="auto">
          <a:xfrm>
            <a:off x="845992" y="360000"/>
            <a:ext cx="577282" cy="612425"/>
            <a:chOff x="2940" y="-365"/>
            <a:chExt cx="977" cy="979"/>
          </a:xfrm>
        </p:grpSpPr>
        <p:sp>
          <p:nvSpPr>
            <p:cNvPr id="11"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52868936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a:xfrm>
            <a:off x="8610599" y="6433539"/>
            <a:ext cx="2743200" cy="365125"/>
          </a:xfrm>
        </p:spPr>
        <p:txBody>
          <a:bodyPr/>
          <a:lstStyle/>
          <a:p>
            <a:fld id="{1C4DB2EE-0873-4EBD-BD17-6A767A2B9A33}" type="slidenum">
              <a:rPr lang="da-DK" smtClean="0"/>
              <a:pPr/>
              <a:t>172</a:t>
            </a:fld>
            <a:endParaRPr lang="da-DK" dirty="0"/>
          </a:p>
        </p:txBody>
      </p:sp>
      <p:sp>
        <p:nvSpPr>
          <p:cNvPr id="6" name="Titel 5"/>
          <p:cNvSpPr>
            <a:spLocks noGrp="1"/>
          </p:cNvSpPr>
          <p:nvPr>
            <p:ph type="title"/>
          </p:nvPr>
        </p:nvSpPr>
        <p:spPr/>
        <p:txBody>
          <a:bodyPr/>
          <a:lstStyle/>
          <a:p>
            <a:r>
              <a:rPr lang="da-DK" dirty="0" smtClean="0"/>
              <a:t>Eksempel på borgers vurdering </a:t>
            </a:r>
            <a:endParaRPr lang="da-DK" dirty="0"/>
          </a:p>
        </p:txBody>
      </p:sp>
      <p:graphicFrame>
        <p:nvGraphicFramePr>
          <p:cNvPr id="7" name="Tabel 6"/>
          <p:cNvGraphicFramePr>
            <a:graphicFrameLocks noGrp="1"/>
          </p:cNvGraphicFramePr>
          <p:nvPr>
            <p:extLst>
              <p:ext uri="{D42A27DB-BD31-4B8C-83A1-F6EECF244321}">
                <p14:modId xmlns:p14="http://schemas.microsoft.com/office/powerpoint/2010/main" val="768741490"/>
              </p:ext>
            </p:extLst>
          </p:nvPr>
        </p:nvGraphicFramePr>
        <p:xfrm>
          <a:off x="838199" y="1124744"/>
          <a:ext cx="10515601" cy="4790440"/>
        </p:xfrm>
        <a:graphic>
          <a:graphicData uri="http://schemas.openxmlformats.org/drawingml/2006/table">
            <a:tbl>
              <a:tblPr firstRow="1" firstCol="1" lastRow="1" lastCol="1" bandRow="1" bandCol="1"/>
              <a:tblGrid>
                <a:gridCol w="4465713">
                  <a:extLst>
                    <a:ext uri="{9D8B030D-6E8A-4147-A177-3AD203B41FA5}">
                      <a16:colId xmlns:a16="http://schemas.microsoft.com/office/drawing/2014/main" val="3259595979"/>
                    </a:ext>
                  </a:extLst>
                </a:gridCol>
                <a:gridCol w="6049888">
                  <a:extLst>
                    <a:ext uri="{9D8B030D-6E8A-4147-A177-3AD203B41FA5}">
                      <a16:colId xmlns:a16="http://schemas.microsoft.com/office/drawing/2014/main" val="610404715"/>
                    </a:ext>
                  </a:extLst>
                </a:gridCol>
              </a:tblGrid>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Borgerens målformulering </a:t>
                      </a:r>
                      <a:endPar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Jeg har fokus på mine egne behov og siger fra og har en god fritidsaktivitet og et godt forhold til min familie.</a:t>
                      </a:r>
                    </a:p>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Borgerens vurdering </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(beskrivelse af borgerens syn på arbejdet med målet og målopfyldelse)</a:t>
                      </a:r>
                      <a:endPar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Mads fortæller, at han har fået det meget bedre med sin familie, og at han går meget op i at komme af sted til familiearrangementer og overholde aftaler med familien. Han har haft besøg af farmor og farfar, nu hvor hans lejlighed er ren og pæn. </a:t>
                      </a:r>
                    </a:p>
                    <a:p>
                      <a:pPr marL="70485" algn="l">
                        <a:spcBef>
                          <a:spcPts val="165"/>
                        </a:spcBef>
                        <a:spcAft>
                          <a:spcPts val="0"/>
                        </a:spcAft>
                      </a:pPr>
                      <a:endParaRPr lang="da-DK" sz="1800" dirty="0" smtClean="0">
                        <a:effectLst/>
                        <a:latin typeface="Arial" panose="020B0604020202020204" pitchFamily="34" charset="0"/>
                        <a:ea typeface="Arial" panose="020B0604020202020204" pitchFamily="34" charset="0"/>
                        <a:cs typeface="Times New Roman" panose="02020603050405020304" pitchFamily="18" charset="0"/>
                      </a:endParaRP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Han siger, at han bruger tid på at mærke sin krop og sine følelser og finde ud af med sig selv, hvad han vil finde sig i. Det har især rusmiddelbehandlingen hjulpet ham med. Han synes, det går bedre med at sætte grænser over for sine venner, når de er i hans lejlighed. </a:t>
                      </a:r>
                    </a:p>
                    <a:p>
                      <a:pPr marL="70485" algn="l">
                        <a:spcBef>
                          <a:spcPts val="165"/>
                        </a:spcBef>
                        <a:spcAft>
                          <a:spcPts val="0"/>
                        </a:spcAft>
                      </a:pPr>
                      <a:endParaRPr lang="da-DK" sz="1800" dirty="0" smtClean="0">
                        <a:effectLst/>
                        <a:latin typeface="Arial" panose="020B0604020202020204" pitchFamily="34" charset="0"/>
                        <a:ea typeface="Arial" panose="020B0604020202020204" pitchFamily="34" charset="0"/>
                        <a:cs typeface="Times New Roman" panose="02020603050405020304" pitchFamily="18" charset="0"/>
                      </a:endParaRP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Mads træner, men vil også gerne gå til noget, hvor han kan tegne og male.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47984356"/>
                  </a:ext>
                </a:extLst>
              </a:tr>
            </a:tbl>
          </a:graphicData>
        </a:graphic>
      </p:graphicFrame>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172</a:t>
            </a:fld>
            <a:endParaRPr lang="da-DK" sz="1800" b="1" dirty="0">
              <a:solidFill>
                <a:srgbClr val="C00000"/>
              </a:solidFill>
            </a:endParaRPr>
          </a:p>
        </p:txBody>
      </p:sp>
    </p:spTree>
    <p:extLst>
      <p:ext uri="{BB962C8B-B14F-4D97-AF65-F5344CB8AC3E}">
        <p14:creationId xmlns:p14="http://schemas.microsoft.com/office/powerpoint/2010/main" val="182459218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173</a:t>
            </a:fld>
            <a:endParaRPr lang="da-DK" dirty="0"/>
          </a:p>
        </p:txBody>
      </p:sp>
      <p:sp>
        <p:nvSpPr>
          <p:cNvPr id="6" name="Titel 5"/>
          <p:cNvSpPr>
            <a:spLocks noGrp="1"/>
          </p:cNvSpPr>
          <p:nvPr>
            <p:ph type="title"/>
          </p:nvPr>
        </p:nvSpPr>
        <p:spPr>
          <a:xfrm>
            <a:off x="838197" y="360000"/>
            <a:ext cx="10515601" cy="612000"/>
          </a:xfrm>
          <a:solidFill>
            <a:srgbClr val="665C88"/>
          </a:solidFill>
        </p:spPr>
        <p:txBody>
          <a:bodyPr/>
          <a:lstStyle/>
          <a:p>
            <a:r>
              <a:rPr lang="da-DK" dirty="0" smtClean="0">
                <a:solidFill>
                  <a:schemeClr val="bg1"/>
                </a:solidFill>
              </a:rPr>
              <a:t>	Redskab: </a:t>
            </a:r>
            <a:r>
              <a:rPr lang="da-DK" i="1" dirty="0" smtClean="0">
                <a:solidFill>
                  <a:schemeClr val="bg1"/>
                </a:solidFill>
              </a:rPr>
              <a:t>Opfølgning</a:t>
            </a:r>
            <a:r>
              <a:rPr lang="da-DK" dirty="0" smtClean="0">
                <a:solidFill>
                  <a:schemeClr val="bg1"/>
                </a:solidFill>
              </a:rPr>
              <a:t> 3:6</a:t>
            </a:r>
            <a:endParaRPr lang="da-DK" dirty="0">
              <a:solidFill>
                <a:schemeClr val="bg1"/>
              </a:solidFill>
            </a:endParaRPr>
          </a:p>
        </p:txBody>
      </p:sp>
      <p:graphicFrame>
        <p:nvGraphicFramePr>
          <p:cNvPr id="8" name="Tabel 7"/>
          <p:cNvGraphicFramePr>
            <a:graphicFrameLocks noGrp="1"/>
          </p:cNvGraphicFramePr>
          <p:nvPr>
            <p:extLst>
              <p:ext uri="{D42A27DB-BD31-4B8C-83A1-F6EECF244321}">
                <p14:modId xmlns:p14="http://schemas.microsoft.com/office/powerpoint/2010/main" val="1196331011"/>
              </p:ext>
            </p:extLst>
          </p:nvPr>
        </p:nvGraphicFramePr>
        <p:xfrm>
          <a:off x="838197" y="1491893"/>
          <a:ext cx="10515601" cy="3980180"/>
        </p:xfrm>
        <a:graphic>
          <a:graphicData uri="http://schemas.openxmlformats.org/drawingml/2006/table">
            <a:tbl>
              <a:tblPr firstRow="1" firstCol="1" lastRow="1" lastCol="1" bandRow="1" bandCol="1"/>
              <a:tblGrid>
                <a:gridCol w="3673627">
                  <a:extLst>
                    <a:ext uri="{9D8B030D-6E8A-4147-A177-3AD203B41FA5}">
                      <a16:colId xmlns:a16="http://schemas.microsoft.com/office/drawing/2014/main" val="3259595979"/>
                    </a:ext>
                  </a:extLst>
                </a:gridCol>
                <a:gridCol w="6841974">
                  <a:extLst>
                    <a:ext uri="{9D8B030D-6E8A-4147-A177-3AD203B41FA5}">
                      <a16:colId xmlns:a16="http://schemas.microsoft.com/office/drawing/2014/main" val="610404715"/>
                    </a:ext>
                  </a:extLst>
                </a:gridCol>
              </a:tblGrid>
              <a:tr h="280923">
                <a:tc>
                  <a:txBody>
                    <a:bodyPr/>
                    <a:lstStyle/>
                    <a:p>
                      <a:pPr marL="69850" algn="l">
                        <a:spcBef>
                          <a:spcPts val="475"/>
                        </a:spcBef>
                        <a:spcAft>
                          <a:spcPts val="0"/>
                        </a:spcAft>
                      </a:pP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Sagsbehandlers vurdering </a:t>
                      </a:r>
                    </a:p>
                    <a:p>
                      <a:pPr marL="69850" algn="l">
                        <a:spcBef>
                          <a:spcPts val="475"/>
                        </a:spcBef>
                        <a:spcAft>
                          <a:spcPts val="0"/>
                        </a:spcAft>
                      </a:pPr>
                      <a:r>
                        <a:rPr lang="da-DK" sz="1800" b="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(beskrivelse af sagsbehandlers vurdering af arbejdet med målet og målopfyldelse)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303747303"/>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Funktionsevneniveau efter opfølgning </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(funktionsevneniveau for det primære udredningstema efter opfølgningen)</a:t>
                      </a: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r>
                        <a:rPr lang="da-DK" sz="1800" dirty="0" smtClean="0">
                          <a:effectLst/>
                          <a:latin typeface="Arial" panose="020B0604020202020204" pitchFamily="34" charset="0"/>
                          <a:ea typeface="Arial" panose="020B0604020202020204" pitchFamily="34" charset="0"/>
                          <a:cs typeface="Times New Roman" panose="02020603050405020304" pitchFamily="18" charset="0"/>
                        </a:rPr>
                        <a:t>     0: Ingen nedsat funktionsevne (ingen, fraværende, ubetydelig)</a:t>
                      </a:r>
                    </a:p>
                    <a:p>
                      <a:r>
                        <a:rPr lang="da-DK" sz="1800" dirty="0" smtClean="0">
                          <a:effectLst/>
                          <a:latin typeface="Arial" panose="020B0604020202020204" pitchFamily="34" charset="0"/>
                          <a:ea typeface="Arial" panose="020B0604020202020204" pitchFamily="34" charset="0"/>
                          <a:cs typeface="Times New Roman" panose="02020603050405020304" pitchFamily="18" charset="0"/>
                        </a:rPr>
                        <a:t>     1: Let nedsat funktionsevne (en smule, lidt)</a:t>
                      </a:r>
                    </a:p>
                    <a:p>
                      <a:r>
                        <a:rPr lang="da-DK" sz="1800" dirty="0" smtClean="0">
                          <a:effectLst/>
                          <a:latin typeface="Arial" panose="020B0604020202020204" pitchFamily="34" charset="0"/>
                          <a:ea typeface="Arial" panose="020B0604020202020204" pitchFamily="34" charset="0"/>
                          <a:cs typeface="Times New Roman" panose="02020603050405020304" pitchFamily="18" charset="0"/>
                        </a:rPr>
                        <a:t>     2: Moderat nedsat funktionsevne (middel, noget)</a:t>
                      </a:r>
                    </a:p>
                    <a:p>
                      <a:r>
                        <a:rPr lang="da-DK" sz="1800" dirty="0" smtClean="0">
                          <a:effectLst/>
                          <a:latin typeface="Arial" panose="020B0604020202020204" pitchFamily="34" charset="0"/>
                          <a:ea typeface="Arial" panose="020B0604020202020204" pitchFamily="34" charset="0"/>
                          <a:cs typeface="Times New Roman" panose="02020603050405020304" pitchFamily="18" charset="0"/>
                        </a:rPr>
                        <a:t>     3: Svært nedsat funktionsevne (omfattende, meget)</a:t>
                      </a:r>
                    </a:p>
                    <a:p>
                      <a:r>
                        <a:rPr lang="da-DK" sz="1800" dirty="0" smtClean="0">
                          <a:effectLst/>
                          <a:latin typeface="Arial" panose="020B0604020202020204" pitchFamily="34" charset="0"/>
                          <a:ea typeface="Arial" panose="020B0604020202020204" pitchFamily="34" charset="0"/>
                          <a:cs typeface="Times New Roman" panose="02020603050405020304" pitchFamily="18" charset="0"/>
                        </a:rPr>
                        <a:t>     4: Fuldstændig nedsat funktionsevne (totalt, kan ikke)</a:t>
                      </a:r>
                    </a:p>
                    <a:p>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Fremadrettet </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(angivelse af, hvad der skal ske med målet)</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Mål uændret</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Mål skal revideres</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Mål skal afsluttes</a:t>
                      </a:r>
                    </a:p>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bl>
          </a:graphicData>
        </a:graphic>
      </p:graphicFrame>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173</a:t>
            </a:fld>
            <a:endParaRPr lang="da-DK" sz="1800" b="1" dirty="0">
              <a:solidFill>
                <a:srgbClr val="C00000"/>
              </a:solidFill>
            </a:endParaRPr>
          </a:p>
        </p:txBody>
      </p:sp>
      <p:sp>
        <p:nvSpPr>
          <p:cNvPr id="10" name="Venstrepil 9"/>
          <p:cNvSpPr/>
          <p:nvPr/>
        </p:nvSpPr>
        <p:spPr>
          <a:xfrm>
            <a:off x="3503712" y="2852936"/>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grpSp>
        <p:nvGrpSpPr>
          <p:cNvPr id="13" name="Group 5"/>
          <p:cNvGrpSpPr>
            <a:grpSpLocks/>
          </p:cNvGrpSpPr>
          <p:nvPr/>
        </p:nvGrpSpPr>
        <p:grpSpPr bwMode="auto">
          <a:xfrm>
            <a:off x="845992" y="360000"/>
            <a:ext cx="577282" cy="612425"/>
            <a:chOff x="2940" y="-365"/>
            <a:chExt cx="977" cy="979"/>
          </a:xfrm>
        </p:grpSpPr>
        <p:sp>
          <p:nvSpPr>
            <p:cNvPr id="15"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95725120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174</a:t>
            </a:fld>
            <a:endParaRPr lang="da-DK" dirty="0"/>
          </a:p>
        </p:txBody>
      </p:sp>
      <p:sp>
        <p:nvSpPr>
          <p:cNvPr id="6" name="Titel 5"/>
          <p:cNvSpPr>
            <a:spLocks noGrp="1"/>
          </p:cNvSpPr>
          <p:nvPr>
            <p:ph type="title"/>
          </p:nvPr>
        </p:nvSpPr>
        <p:spPr/>
        <p:txBody>
          <a:bodyPr/>
          <a:lstStyle/>
          <a:p>
            <a:r>
              <a:rPr lang="da-DK" dirty="0" smtClean="0"/>
              <a:t>Eksempel på sagsbehandlers vurdering </a:t>
            </a:r>
            <a:endParaRPr lang="da-DK" dirty="0"/>
          </a:p>
        </p:txBody>
      </p:sp>
      <p:graphicFrame>
        <p:nvGraphicFramePr>
          <p:cNvPr id="7" name="Tabel 6"/>
          <p:cNvGraphicFramePr>
            <a:graphicFrameLocks noGrp="1"/>
          </p:cNvGraphicFramePr>
          <p:nvPr>
            <p:extLst/>
          </p:nvPr>
        </p:nvGraphicFramePr>
        <p:xfrm>
          <a:off x="838197" y="1556792"/>
          <a:ext cx="10515601" cy="4490720"/>
        </p:xfrm>
        <a:graphic>
          <a:graphicData uri="http://schemas.openxmlformats.org/drawingml/2006/table">
            <a:tbl>
              <a:tblPr firstRow="1" firstCol="1" lastRow="1" lastCol="1" bandRow="1" bandCol="1"/>
              <a:tblGrid>
                <a:gridCol w="3673627">
                  <a:extLst>
                    <a:ext uri="{9D8B030D-6E8A-4147-A177-3AD203B41FA5}">
                      <a16:colId xmlns:a16="http://schemas.microsoft.com/office/drawing/2014/main" val="3259595979"/>
                    </a:ext>
                  </a:extLst>
                </a:gridCol>
                <a:gridCol w="6841974">
                  <a:extLst>
                    <a:ext uri="{9D8B030D-6E8A-4147-A177-3AD203B41FA5}">
                      <a16:colId xmlns:a16="http://schemas.microsoft.com/office/drawing/2014/main" val="610404715"/>
                    </a:ext>
                  </a:extLst>
                </a:gridCol>
              </a:tblGrid>
              <a:tr h="280923">
                <a:tc>
                  <a:txBody>
                    <a:bodyPr/>
                    <a:lstStyle/>
                    <a:p>
                      <a:pPr marL="69850" algn="l">
                        <a:spcBef>
                          <a:spcPts val="475"/>
                        </a:spcBef>
                        <a:spcAft>
                          <a:spcPts val="0"/>
                        </a:spcAft>
                      </a:pP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Sagsbehandlers vurdering </a:t>
                      </a:r>
                    </a:p>
                    <a:p>
                      <a:pPr marL="69850" algn="l">
                        <a:spcBef>
                          <a:spcPts val="475"/>
                        </a:spcBef>
                        <a:spcAft>
                          <a:spcPts val="0"/>
                        </a:spcAft>
                      </a:pPr>
                      <a:r>
                        <a:rPr lang="da-DK" sz="1800" b="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(beskrivelse af sagsbehandlers vurdering af arbejdet med målet og målopfyldelse)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Mads arbejder motiveret med målet og bruger den støtte, han bliver tilbudt rigtig godt. Han oplever selv, at der sker ændringer og tror på, at det kan blive endnu bedre. </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Jeg vurderer, at Mads i forhold til det samlede tema fortsat har en del at arbejde med, men at der bestemt er fremskridt i den rigtige retning.</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303747303"/>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Funktionsevneniveau efter opfølgning </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(funktionsevneniveau for det primære udredningstema efter opfølgningen)</a:t>
                      </a: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r>
                        <a:rPr lang="da-DK" sz="1800" dirty="0" smtClean="0">
                          <a:effectLst/>
                          <a:latin typeface="Arial" panose="020B0604020202020204" pitchFamily="34" charset="0"/>
                          <a:ea typeface="Arial" panose="020B0604020202020204" pitchFamily="34" charset="0"/>
                          <a:cs typeface="Times New Roman" panose="02020603050405020304" pitchFamily="18" charset="0"/>
                        </a:rPr>
                        <a:t>     0: Ingen nedsat funktionsevne (ingen, fraværende, ubetydelig)</a:t>
                      </a:r>
                    </a:p>
                    <a:p>
                      <a:r>
                        <a:rPr lang="da-DK" sz="1800" dirty="0" smtClean="0">
                          <a:effectLst/>
                          <a:latin typeface="Arial" panose="020B0604020202020204" pitchFamily="34" charset="0"/>
                          <a:ea typeface="Arial" panose="020B0604020202020204" pitchFamily="34" charset="0"/>
                          <a:cs typeface="Times New Roman" panose="02020603050405020304" pitchFamily="18" charset="0"/>
                        </a:rPr>
                        <a:t>     1: Let nedsat funktionsevne (en smule, lidt)</a:t>
                      </a:r>
                    </a:p>
                    <a:p>
                      <a:r>
                        <a:rPr lang="da-DK" sz="1800" dirty="0" smtClean="0">
                          <a:effectLst/>
                          <a:latin typeface="Arial" panose="020B0604020202020204" pitchFamily="34" charset="0"/>
                          <a:ea typeface="Arial" panose="020B0604020202020204" pitchFamily="34" charset="0"/>
                          <a:cs typeface="Times New Roman" panose="02020603050405020304" pitchFamily="18" charset="0"/>
                        </a:rPr>
                        <a:t>x   2: Moderat nedsat funktionsevne (middel, noget)</a:t>
                      </a:r>
                    </a:p>
                    <a:p>
                      <a:r>
                        <a:rPr lang="da-DK" sz="1800" dirty="0" smtClean="0">
                          <a:effectLst/>
                          <a:latin typeface="Arial" panose="020B0604020202020204" pitchFamily="34" charset="0"/>
                          <a:ea typeface="Arial" panose="020B0604020202020204" pitchFamily="34" charset="0"/>
                          <a:cs typeface="Times New Roman" panose="02020603050405020304" pitchFamily="18" charset="0"/>
                        </a:rPr>
                        <a:t>     3: Svært nedsat funktionsevne (omfattende, meget)</a:t>
                      </a:r>
                    </a:p>
                    <a:p>
                      <a:r>
                        <a:rPr lang="da-DK" sz="1800" dirty="0" smtClean="0">
                          <a:effectLst/>
                          <a:latin typeface="Arial" panose="020B0604020202020204" pitchFamily="34" charset="0"/>
                          <a:ea typeface="Arial" panose="020B0604020202020204" pitchFamily="34" charset="0"/>
                          <a:cs typeface="Times New Roman" panose="02020603050405020304" pitchFamily="18" charset="0"/>
                        </a:rPr>
                        <a:t>     4: Fuldstændig nedsat funktionsevne (totalt, kan ikke)</a:t>
                      </a:r>
                    </a:p>
                    <a:p>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Fremadrettet </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(angivelse af, hvad der skal ske med målet)</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x   Mål uændret</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Mål skal revideres</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Mål skal afsluttes</a:t>
                      </a:r>
                    </a:p>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bl>
          </a:graphicData>
        </a:graphic>
      </p:graphicFrame>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174</a:t>
            </a:fld>
            <a:endParaRPr lang="da-DK" sz="1800" b="1" dirty="0">
              <a:solidFill>
                <a:srgbClr val="C00000"/>
              </a:solidFill>
            </a:endParaRPr>
          </a:p>
        </p:txBody>
      </p:sp>
    </p:spTree>
    <p:extLst>
      <p:ext uri="{BB962C8B-B14F-4D97-AF65-F5344CB8AC3E}">
        <p14:creationId xmlns:p14="http://schemas.microsoft.com/office/powerpoint/2010/main" val="96435291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175</a:t>
            </a:fld>
            <a:endParaRPr lang="da-DK" dirty="0"/>
          </a:p>
        </p:txBody>
      </p:sp>
      <p:sp>
        <p:nvSpPr>
          <p:cNvPr id="6" name="Titel 5"/>
          <p:cNvSpPr>
            <a:spLocks noGrp="1"/>
          </p:cNvSpPr>
          <p:nvPr>
            <p:ph type="title"/>
          </p:nvPr>
        </p:nvSpPr>
        <p:spPr>
          <a:xfrm>
            <a:off x="838197" y="360000"/>
            <a:ext cx="10515601" cy="612000"/>
          </a:xfrm>
          <a:solidFill>
            <a:srgbClr val="665C88"/>
          </a:solidFill>
        </p:spPr>
        <p:txBody>
          <a:bodyPr/>
          <a:lstStyle/>
          <a:p>
            <a:r>
              <a:rPr lang="da-DK" dirty="0" smtClean="0">
                <a:solidFill>
                  <a:schemeClr val="bg1"/>
                </a:solidFill>
              </a:rPr>
              <a:t>	Redskab: </a:t>
            </a:r>
            <a:r>
              <a:rPr lang="da-DK" i="1" dirty="0" smtClean="0">
                <a:solidFill>
                  <a:schemeClr val="bg1"/>
                </a:solidFill>
              </a:rPr>
              <a:t>Opfølgning</a:t>
            </a:r>
            <a:r>
              <a:rPr lang="da-DK" dirty="0" smtClean="0">
                <a:solidFill>
                  <a:schemeClr val="bg1"/>
                </a:solidFill>
              </a:rPr>
              <a:t> 4:6</a:t>
            </a:r>
            <a:endParaRPr lang="da-DK" dirty="0">
              <a:solidFill>
                <a:schemeClr val="bg1"/>
              </a:solidFill>
            </a:endParaRPr>
          </a:p>
        </p:txBody>
      </p:sp>
      <p:graphicFrame>
        <p:nvGraphicFramePr>
          <p:cNvPr id="8" name="Tabel 7"/>
          <p:cNvGraphicFramePr>
            <a:graphicFrameLocks noGrp="1"/>
          </p:cNvGraphicFramePr>
          <p:nvPr>
            <p:extLst>
              <p:ext uri="{D42A27DB-BD31-4B8C-83A1-F6EECF244321}">
                <p14:modId xmlns:p14="http://schemas.microsoft.com/office/powerpoint/2010/main" val="2490178758"/>
              </p:ext>
            </p:extLst>
          </p:nvPr>
        </p:nvGraphicFramePr>
        <p:xfrm>
          <a:off x="838197" y="1491893"/>
          <a:ext cx="10515601" cy="4271223"/>
        </p:xfrm>
        <a:graphic>
          <a:graphicData uri="http://schemas.openxmlformats.org/drawingml/2006/table">
            <a:tbl>
              <a:tblPr firstRow="1" firstCol="1" lastRow="1" lastCol="1" bandRow="1" bandCol="1"/>
              <a:tblGrid>
                <a:gridCol w="4465715">
                  <a:extLst>
                    <a:ext uri="{9D8B030D-6E8A-4147-A177-3AD203B41FA5}">
                      <a16:colId xmlns:a16="http://schemas.microsoft.com/office/drawing/2014/main" val="3259595979"/>
                    </a:ext>
                  </a:extLst>
                </a:gridCol>
                <a:gridCol w="6049886">
                  <a:extLst>
                    <a:ext uri="{9D8B030D-6E8A-4147-A177-3AD203B41FA5}">
                      <a16:colId xmlns:a16="http://schemas.microsoft.com/office/drawing/2014/main" val="610404715"/>
                    </a:ext>
                  </a:extLst>
                </a:gridCol>
              </a:tblGrid>
              <a:tr h="280923">
                <a:tc>
                  <a:txBody>
                    <a:bodyPr/>
                    <a:lstStyle/>
                    <a:p>
                      <a:pPr marL="69850" algn="l">
                        <a:spcBef>
                          <a:spcPts val="475"/>
                        </a:spcBef>
                        <a:spcAft>
                          <a:spcPts val="0"/>
                        </a:spcAft>
                      </a:pP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Væsentlige ændringer i borgerens situation</a:t>
                      </a:r>
                    </a:p>
                    <a:p>
                      <a:pPr marL="69850" algn="l">
                        <a:spcBef>
                          <a:spcPts val="475"/>
                        </a:spcBef>
                        <a:spcAft>
                          <a:spcPts val="0"/>
                        </a:spcAft>
                      </a:pPr>
                      <a:r>
                        <a:rPr lang="da-DK" sz="1800" b="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(beskrivelse af væsentlige ændringer i borgerens situation med betydning for indsatsen)</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303747303"/>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Samlet konklusion</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Hvad er den samlede konklusion på indsats, borgerens ønsker, indsatsformål og indsatsmål?</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r h="501863">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Eventuelle kommentarer fra pårørende</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Status på indsats</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(angivelse af, hvad der skal ske i forhold til indsatsen)</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Træf afgørelse om afslutning af indsats</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Træf afgørelse om afslutning af indsats og visiter til ny</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Træf afgørelse om fortsættelse af indsats</a:t>
                      </a:r>
                    </a:p>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996348535"/>
                  </a:ext>
                </a:extLst>
              </a:tr>
            </a:tbl>
          </a:graphicData>
        </a:graphic>
      </p:graphicFrame>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175</a:t>
            </a:fld>
            <a:endParaRPr lang="da-DK" sz="1800" b="1" dirty="0">
              <a:solidFill>
                <a:srgbClr val="C00000"/>
              </a:solidFill>
            </a:endParaRPr>
          </a:p>
        </p:txBody>
      </p:sp>
      <p:grpSp>
        <p:nvGrpSpPr>
          <p:cNvPr id="13" name="Group 5"/>
          <p:cNvGrpSpPr>
            <a:grpSpLocks/>
          </p:cNvGrpSpPr>
          <p:nvPr/>
        </p:nvGrpSpPr>
        <p:grpSpPr bwMode="auto">
          <a:xfrm>
            <a:off x="845992" y="360000"/>
            <a:ext cx="577282" cy="612425"/>
            <a:chOff x="2940" y="-365"/>
            <a:chExt cx="977" cy="979"/>
          </a:xfrm>
        </p:grpSpPr>
        <p:sp>
          <p:nvSpPr>
            <p:cNvPr id="14"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409961732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176</a:t>
            </a:fld>
            <a:endParaRPr lang="da-DK" dirty="0"/>
          </a:p>
        </p:txBody>
      </p:sp>
      <p:sp>
        <p:nvSpPr>
          <p:cNvPr id="6" name="Titel 5"/>
          <p:cNvSpPr>
            <a:spLocks noGrp="1"/>
          </p:cNvSpPr>
          <p:nvPr>
            <p:ph type="title"/>
          </p:nvPr>
        </p:nvSpPr>
        <p:spPr/>
        <p:txBody>
          <a:bodyPr/>
          <a:lstStyle/>
          <a:p>
            <a:r>
              <a:rPr lang="da-DK" dirty="0" smtClean="0"/>
              <a:t>Eksempel på sagsbehandlers samlede konklusion </a:t>
            </a:r>
            <a:endParaRPr lang="da-DK" dirty="0"/>
          </a:p>
        </p:txBody>
      </p:sp>
      <p:graphicFrame>
        <p:nvGraphicFramePr>
          <p:cNvPr id="7" name="Tabel 6"/>
          <p:cNvGraphicFramePr>
            <a:graphicFrameLocks noGrp="1"/>
          </p:cNvGraphicFramePr>
          <p:nvPr>
            <p:extLst>
              <p:ext uri="{D42A27DB-BD31-4B8C-83A1-F6EECF244321}">
                <p14:modId xmlns:p14="http://schemas.microsoft.com/office/powerpoint/2010/main" val="3956644862"/>
              </p:ext>
            </p:extLst>
          </p:nvPr>
        </p:nvGraphicFramePr>
        <p:xfrm>
          <a:off x="838199" y="1537894"/>
          <a:ext cx="10515601" cy="2836123"/>
        </p:xfrm>
        <a:graphic>
          <a:graphicData uri="http://schemas.openxmlformats.org/drawingml/2006/table">
            <a:tbl>
              <a:tblPr firstRow="1" firstCol="1" lastRow="1" lastCol="1" bandRow="1" bandCol="1"/>
              <a:tblGrid>
                <a:gridCol w="4465715">
                  <a:extLst>
                    <a:ext uri="{9D8B030D-6E8A-4147-A177-3AD203B41FA5}">
                      <a16:colId xmlns:a16="http://schemas.microsoft.com/office/drawing/2014/main" val="3259595979"/>
                    </a:ext>
                  </a:extLst>
                </a:gridCol>
                <a:gridCol w="6049886">
                  <a:extLst>
                    <a:ext uri="{9D8B030D-6E8A-4147-A177-3AD203B41FA5}">
                      <a16:colId xmlns:a16="http://schemas.microsoft.com/office/drawing/2014/main" val="610404715"/>
                    </a:ext>
                  </a:extLst>
                </a:gridCol>
              </a:tblGrid>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Samlet konklusion</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Hvad er den samlede konklusion på indsats, borgerens ønsker, indsatsformål og indsatsmål?</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r>
                        <a:rPr lang="da-DK" sz="1800" dirty="0" smtClean="0">
                          <a:effectLst/>
                          <a:latin typeface="Arial" panose="020B0604020202020204" pitchFamily="34" charset="0"/>
                          <a:ea typeface="Arial" panose="020B0604020202020204" pitchFamily="34" charset="0"/>
                          <a:cs typeface="Times New Roman" panose="02020603050405020304" pitchFamily="18" charset="0"/>
                        </a:rPr>
                        <a:t>Indsatsen og de opstillede mål vurderes fortsat at være relevante for Mads, og hans funktionsevneniveau er ikke ændret. Derfor skal hverken indsatsen eller målene ændres på nuværende tidspunkt.</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r h="501863">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Eventuelle kommentarer fra pårørende</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Status på indsats</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(angivelse af, hvad der skal ske i forhold til indsatsen)</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Træf afgørelse om afslutning af indsats</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Træf afgørelse om afslutning af indsats og visiter til ny</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x   Træf afgørelse om fortsættelse af indsats</a:t>
                      </a:r>
                    </a:p>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996348535"/>
                  </a:ext>
                </a:extLst>
              </a:tr>
            </a:tbl>
          </a:graphicData>
        </a:graphic>
      </p:graphicFrame>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176</a:t>
            </a:fld>
            <a:endParaRPr lang="da-DK" sz="1800" b="1" dirty="0">
              <a:solidFill>
                <a:srgbClr val="C00000"/>
              </a:solidFill>
            </a:endParaRPr>
          </a:p>
        </p:txBody>
      </p:sp>
    </p:spTree>
    <p:extLst>
      <p:ext uri="{BB962C8B-B14F-4D97-AF65-F5344CB8AC3E}">
        <p14:creationId xmlns:p14="http://schemas.microsoft.com/office/powerpoint/2010/main" val="317180655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177</a:t>
            </a:fld>
            <a:endParaRPr lang="da-DK" dirty="0"/>
          </a:p>
        </p:txBody>
      </p:sp>
      <p:sp>
        <p:nvSpPr>
          <p:cNvPr id="6" name="Titel 5"/>
          <p:cNvSpPr>
            <a:spLocks noGrp="1"/>
          </p:cNvSpPr>
          <p:nvPr>
            <p:ph type="title"/>
          </p:nvPr>
        </p:nvSpPr>
        <p:spPr>
          <a:xfrm>
            <a:off x="838200" y="360000"/>
            <a:ext cx="10515601" cy="612000"/>
          </a:xfrm>
          <a:solidFill>
            <a:srgbClr val="665C88"/>
          </a:solidFill>
        </p:spPr>
        <p:txBody>
          <a:bodyPr/>
          <a:lstStyle/>
          <a:p>
            <a:r>
              <a:rPr lang="da-DK" dirty="0" smtClean="0">
                <a:solidFill>
                  <a:schemeClr val="bg1"/>
                </a:solidFill>
              </a:rPr>
              <a:t>	Redskab: </a:t>
            </a:r>
            <a:r>
              <a:rPr lang="da-DK" i="1" dirty="0" smtClean="0">
                <a:solidFill>
                  <a:schemeClr val="bg1"/>
                </a:solidFill>
              </a:rPr>
              <a:t>Opfølgning</a:t>
            </a:r>
            <a:r>
              <a:rPr lang="da-DK" dirty="0" smtClean="0">
                <a:solidFill>
                  <a:schemeClr val="bg1"/>
                </a:solidFill>
              </a:rPr>
              <a:t> 5:6</a:t>
            </a:r>
            <a:endParaRPr lang="da-DK" dirty="0">
              <a:solidFill>
                <a:schemeClr val="bg1"/>
              </a:solidFill>
            </a:endParaRPr>
          </a:p>
        </p:txBody>
      </p:sp>
      <p:graphicFrame>
        <p:nvGraphicFramePr>
          <p:cNvPr id="8" name="Tabel 7"/>
          <p:cNvGraphicFramePr>
            <a:graphicFrameLocks noGrp="1"/>
          </p:cNvGraphicFramePr>
          <p:nvPr>
            <p:extLst>
              <p:ext uri="{D42A27DB-BD31-4B8C-83A1-F6EECF244321}">
                <p14:modId xmlns:p14="http://schemas.microsoft.com/office/powerpoint/2010/main" val="1433545196"/>
              </p:ext>
            </p:extLst>
          </p:nvPr>
        </p:nvGraphicFramePr>
        <p:xfrm>
          <a:off x="838197" y="1491893"/>
          <a:ext cx="10515601" cy="3521283"/>
        </p:xfrm>
        <a:graphic>
          <a:graphicData uri="http://schemas.openxmlformats.org/drawingml/2006/table">
            <a:tbl>
              <a:tblPr firstRow="1" firstCol="1" lastRow="1" lastCol="1" bandRow="1" bandCol="1"/>
              <a:tblGrid>
                <a:gridCol w="4969771">
                  <a:extLst>
                    <a:ext uri="{9D8B030D-6E8A-4147-A177-3AD203B41FA5}">
                      <a16:colId xmlns:a16="http://schemas.microsoft.com/office/drawing/2014/main" val="3259595979"/>
                    </a:ext>
                  </a:extLst>
                </a:gridCol>
                <a:gridCol w="5545830">
                  <a:extLst>
                    <a:ext uri="{9D8B030D-6E8A-4147-A177-3AD203B41FA5}">
                      <a16:colId xmlns:a16="http://schemas.microsoft.com/office/drawing/2014/main" val="610404715"/>
                    </a:ext>
                  </a:extLst>
                </a:gridCol>
              </a:tblGrid>
              <a:tr h="1995133">
                <a:tc>
                  <a:txBody>
                    <a:bodyPr/>
                    <a:lstStyle/>
                    <a:p>
                      <a:pPr marL="69850" algn="l">
                        <a:spcBef>
                          <a:spcPts val="475"/>
                        </a:spcBef>
                        <a:spcAft>
                          <a:spcPts val="0"/>
                        </a:spcAft>
                      </a:pP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støttebehov ved opstart af indsats eller seneste opfølgning</a:t>
                      </a:r>
                    </a:p>
                    <a:p>
                      <a:pPr marL="69850" algn="l">
                        <a:spcBef>
                          <a:spcPts val="475"/>
                        </a:spcBef>
                        <a:spcAft>
                          <a:spcPts val="0"/>
                        </a:spcAft>
                      </a:pPr>
                      <a:r>
                        <a:rPr lang="da-DK" sz="1800" b="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(angivelse af borgerens støttebehov i forhold til den konkrete tildeling på baggrund af den samlede faglige vurdering)</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Intet støttebehov (intet, fraværende, ubetydeligt)</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Let støttebehov (en smule, lidt)</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Moderat støttebehov (middel, noget)</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Højt støttebehov (omfattende, meget)</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Fuldstændigt støttebehov (totalt, kan ikke)</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303747303"/>
                  </a:ext>
                </a:extLst>
              </a:tr>
              <a:tr h="1526150">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Borgerens støttebehov efter opfølgning</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(angivelse af borgerens støttebehov i forhold til den konkrete indsats på baggrund af opfølgningen)</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r>
                        <a:rPr lang="da-DK" sz="1800" dirty="0" smtClean="0">
                          <a:effectLst/>
                          <a:latin typeface="Arial" panose="020B0604020202020204" pitchFamily="34" charset="0"/>
                          <a:ea typeface="Arial" panose="020B0604020202020204" pitchFamily="34" charset="0"/>
                          <a:cs typeface="Times New Roman" panose="02020603050405020304" pitchFamily="18" charset="0"/>
                        </a:rPr>
                        <a:t>     Intet støttebehov (intet, fraværende, ubetydeligt)</a:t>
                      </a:r>
                    </a:p>
                    <a:p>
                      <a:r>
                        <a:rPr lang="da-DK" sz="1800" dirty="0" smtClean="0">
                          <a:effectLst/>
                          <a:latin typeface="Arial" panose="020B0604020202020204" pitchFamily="34" charset="0"/>
                          <a:ea typeface="Arial" panose="020B0604020202020204" pitchFamily="34" charset="0"/>
                          <a:cs typeface="Times New Roman" panose="02020603050405020304" pitchFamily="18" charset="0"/>
                        </a:rPr>
                        <a:t>     Let støttebehov (en smule, lidt)</a:t>
                      </a:r>
                    </a:p>
                    <a:p>
                      <a:r>
                        <a:rPr lang="da-DK" sz="1800" dirty="0" smtClean="0">
                          <a:effectLst/>
                          <a:latin typeface="Arial" panose="020B0604020202020204" pitchFamily="34" charset="0"/>
                          <a:ea typeface="Arial" panose="020B0604020202020204" pitchFamily="34" charset="0"/>
                          <a:cs typeface="Times New Roman" panose="02020603050405020304" pitchFamily="18" charset="0"/>
                        </a:rPr>
                        <a:t>     Moderat støttebehov (middel, noget)</a:t>
                      </a:r>
                    </a:p>
                    <a:p>
                      <a:r>
                        <a:rPr lang="da-DK" sz="1800" dirty="0" smtClean="0">
                          <a:effectLst/>
                          <a:latin typeface="Arial" panose="020B0604020202020204" pitchFamily="34" charset="0"/>
                          <a:ea typeface="Arial" panose="020B0604020202020204" pitchFamily="34" charset="0"/>
                          <a:cs typeface="Times New Roman" panose="02020603050405020304" pitchFamily="18" charset="0"/>
                        </a:rPr>
                        <a:t>     Højt støttebehov (omfattende, meget)</a:t>
                      </a:r>
                    </a:p>
                    <a:p>
                      <a:r>
                        <a:rPr lang="da-DK" sz="1800" dirty="0" smtClean="0">
                          <a:effectLst/>
                          <a:latin typeface="Arial" panose="020B0604020202020204" pitchFamily="34" charset="0"/>
                          <a:ea typeface="Arial" panose="020B0604020202020204" pitchFamily="34" charset="0"/>
                          <a:cs typeface="Times New Roman" panose="02020603050405020304" pitchFamily="18" charset="0"/>
                        </a:rPr>
                        <a:t>     Fuldstændigt støttebehov (totalt, kan ikke)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bl>
          </a:graphicData>
        </a:graphic>
      </p:graphicFrame>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177</a:t>
            </a:fld>
            <a:endParaRPr lang="da-DK" sz="1800" b="1" dirty="0">
              <a:solidFill>
                <a:srgbClr val="C00000"/>
              </a:solidFill>
            </a:endParaRPr>
          </a:p>
        </p:txBody>
      </p:sp>
      <p:sp>
        <p:nvSpPr>
          <p:cNvPr id="10" name="Venstrepil 9"/>
          <p:cNvSpPr/>
          <p:nvPr/>
        </p:nvSpPr>
        <p:spPr>
          <a:xfrm>
            <a:off x="5231904" y="3426680"/>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grpSp>
        <p:nvGrpSpPr>
          <p:cNvPr id="13" name="Group 5"/>
          <p:cNvGrpSpPr>
            <a:grpSpLocks/>
          </p:cNvGrpSpPr>
          <p:nvPr/>
        </p:nvGrpSpPr>
        <p:grpSpPr bwMode="auto">
          <a:xfrm>
            <a:off x="845992" y="360000"/>
            <a:ext cx="577282" cy="612425"/>
            <a:chOff x="2940" y="-365"/>
            <a:chExt cx="977" cy="979"/>
          </a:xfrm>
        </p:grpSpPr>
        <p:sp>
          <p:nvSpPr>
            <p:cNvPr id="15"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4193832134"/>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178</a:t>
            </a:fld>
            <a:endParaRPr lang="da-DK" dirty="0"/>
          </a:p>
        </p:txBody>
      </p:sp>
      <p:sp>
        <p:nvSpPr>
          <p:cNvPr id="6" name="Titel 5"/>
          <p:cNvSpPr>
            <a:spLocks noGrp="1"/>
          </p:cNvSpPr>
          <p:nvPr>
            <p:ph type="title"/>
          </p:nvPr>
        </p:nvSpPr>
        <p:spPr>
          <a:xfrm>
            <a:off x="838196" y="360000"/>
            <a:ext cx="10515601" cy="612000"/>
          </a:xfrm>
          <a:solidFill>
            <a:srgbClr val="665C88"/>
          </a:solidFill>
        </p:spPr>
        <p:txBody>
          <a:bodyPr/>
          <a:lstStyle/>
          <a:p>
            <a:r>
              <a:rPr lang="da-DK" dirty="0" smtClean="0">
                <a:solidFill>
                  <a:schemeClr val="bg1"/>
                </a:solidFill>
              </a:rPr>
              <a:t>	Redskab: </a:t>
            </a:r>
            <a:r>
              <a:rPr lang="da-DK" i="1" dirty="0" smtClean="0">
                <a:solidFill>
                  <a:schemeClr val="bg1"/>
                </a:solidFill>
              </a:rPr>
              <a:t>Opfølgning</a:t>
            </a:r>
            <a:r>
              <a:rPr lang="da-DK" dirty="0" smtClean="0">
                <a:solidFill>
                  <a:schemeClr val="bg1"/>
                </a:solidFill>
              </a:rPr>
              <a:t> 6:6</a:t>
            </a:r>
            <a:endParaRPr lang="da-DK" dirty="0">
              <a:solidFill>
                <a:schemeClr val="bg1"/>
              </a:solidFill>
            </a:endParaRPr>
          </a:p>
        </p:txBody>
      </p:sp>
      <p:graphicFrame>
        <p:nvGraphicFramePr>
          <p:cNvPr id="8" name="Tabel 7"/>
          <p:cNvGraphicFramePr>
            <a:graphicFrameLocks noGrp="1"/>
          </p:cNvGraphicFramePr>
          <p:nvPr>
            <p:extLst>
              <p:ext uri="{D42A27DB-BD31-4B8C-83A1-F6EECF244321}">
                <p14:modId xmlns:p14="http://schemas.microsoft.com/office/powerpoint/2010/main" val="1559318173"/>
              </p:ext>
            </p:extLst>
          </p:nvPr>
        </p:nvGraphicFramePr>
        <p:xfrm>
          <a:off x="838197" y="1491893"/>
          <a:ext cx="10515601" cy="3672840"/>
        </p:xfrm>
        <a:graphic>
          <a:graphicData uri="http://schemas.openxmlformats.org/drawingml/2006/table">
            <a:tbl>
              <a:tblPr firstRow="1" firstCol="1" lastRow="1" lastCol="1" bandRow="1" bandCol="1"/>
              <a:tblGrid>
                <a:gridCol w="7202018">
                  <a:extLst>
                    <a:ext uri="{9D8B030D-6E8A-4147-A177-3AD203B41FA5}">
                      <a16:colId xmlns:a16="http://schemas.microsoft.com/office/drawing/2014/main" val="3259595979"/>
                    </a:ext>
                  </a:extLst>
                </a:gridCol>
                <a:gridCol w="3313583">
                  <a:extLst>
                    <a:ext uri="{9D8B030D-6E8A-4147-A177-3AD203B41FA5}">
                      <a16:colId xmlns:a16="http://schemas.microsoft.com/office/drawing/2014/main" val="610404715"/>
                    </a:ext>
                  </a:extLst>
                </a:gridCol>
              </a:tblGrid>
              <a:tr h="280923">
                <a:tc>
                  <a:txBody>
                    <a:bodyPr/>
                    <a:lstStyle/>
                    <a:p>
                      <a:pPr marL="69850" algn="l">
                        <a:spcBef>
                          <a:spcPts val="475"/>
                        </a:spcBef>
                        <a:spcAft>
                          <a:spcPts val="0"/>
                        </a:spcAft>
                      </a:pP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Personrettet tilsyn</a:t>
                      </a:r>
                    </a:p>
                    <a:p>
                      <a:pPr marL="69850" algn="l">
                        <a:spcBef>
                          <a:spcPts val="475"/>
                        </a:spcBef>
                        <a:spcAft>
                          <a:spcPts val="0"/>
                        </a:spcAft>
                      </a:pPr>
                      <a:r>
                        <a:rPr lang="da-DK" sz="1800" b="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Er der gennemført personrettet tilsyn?</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Ja</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Nej</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303747303"/>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Borgerens trivsel</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Trives borgeren?</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Ja</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Nej</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236194084"/>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Bemærkninger til borgerens trivsel</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(eventuelle bemærkninger til borgerens trivsel)</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634460612"/>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Magtanvendelse</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Har der været magtanvendelser i perioden?</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Ja</a:t>
                      </a:r>
                    </a:p>
                    <a:p>
                      <a:pPr marL="70485" algn="l">
                        <a:spcBef>
                          <a:spcPts val="165"/>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Nej</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996348535"/>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Opfølgning på magtanvendelse</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Hvis ja – foretag opfølgning på magtanvendelse</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837469920"/>
                  </a:ext>
                </a:extLst>
              </a:tr>
              <a:tr h="288032">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Konklusion på personrettet tilsyn</a:t>
                      </a:r>
                    </a:p>
                    <a:p>
                      <a:pPr marL="69850" algn="l">
                        <a:spcBef>
                          <a:spcPts val="475"/>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(samlet vurdering af borgerens trivsel)</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049764543"/>
                  </a:ext>
                </a:extLst>
              </a:tr>
            </a:tbl>
          </a:graphicData>
        </a:graphic>
      </p:graphicFrame>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178</a:t>
            </a:fld>
            <a:endParaRPr lang="da-DK" sz="1800" b="1" dirty="0">
              <a:solidFill>
                <a:srgbClr val="C00000"/>
              </a:solidFill>
            </a:endParaRPr>
          </a:p>
        </p:txBody>
      </p:sp>
      <p:grpSp>
        <p:nvGrpSpPr>
          <p:cNvPr id="13" name="Group 5"/>
          <p:cNvGrpSpPr>
            <a:grpSpLocks/>
          </p:cNvGrpSpPr>
          <p:nvPr/>
        </p:nvGrpSpPr>
        <p:grpSpPr bwMode="auto">
          <a:xfrm>
            <a:off x="845992" y="360000"/>
            <a:ext cx="577282" cy="612425"/>
            <a:chOff x="2940" y="-365"/>
            <a:chExt cx="977" cy="979"/>
          </a:xfrm>
        </p:grpSpPr>
        <p:sp>
          <p:nvSpPr>
            <p:cNvPr id="14"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197832353"/>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664551"/>
            <a:ext cx="5257802" cy="4212375"/>
          </a:xfrm>
        </p:spPr>
        <p:txBody>
          <a:bodyPr>
            <a:normAutofit lnSpcReduction="10000"/>
          </a:bodyPr>
          <a:lstStyle/>
          <a:p>
            <a:pPr marL="0" indent="0">
              <a:buNone/>
            </a:pPr>
            <a:r>
              <a:rPr lang="da-DK" b="1" dirty="0" smtClean="0"/>
              <a:t>Materialer: </a:t>
            </a:r>
            <a:endParaRPr lang="da-DK" b="1" dirty="0"/>
          </a:p>
          <a:p>
            <a:r>
              <a:rPr lang="da-DK" dirty="0" smtClean="0"/>
              <a:t>Metodehåndbogen side 186-189</a:t>
            </a:r>
          </a:p>
          <a:p>
            <a:r>
              <a:rPr lang="da-DK" dirty="0" smtClean="0"/>
              <a:t>Funktionsevneguiden</a:t>
            </a:r>
          </a:p>
          <a:p>
            <a:r>
              <a:rPr lang="da-DK" dirty="0" smtClean="0"/>
              <a:t>Guide til FFB</a:t>
            </a:r>
          </a:p>
          <a:p>
            <a:r>
              <a:rPr lang="da-DK" dirty="0" smtClean="0"/>
              <a:t>Øvelsesark 6.2C - Delvist udfyldt </a:t>
            </a:r>
            <a:r>
              <a:rPr lang="da-DK" i="1" dirty="0" smtClean="0"/>
              <a:t>Opfølgning</a:t>
            </a:r>
          </a:p>
          <a:p>
            <a:r>
              <a:rPr lang="da-DK" dirty="0" smtClean="0"/>
              <a:t>Case C</a:t>
            </a:r>
          </a:p>
          <a:p>
            <a:pPr lvl="1"/>
            <a:endParaRPr lang="da-DK" dirty="0" smtClean="0"/>
          </a:p>
          <a:p>
            <a:pPr marL="0" indent="0">
              <a:buNone/>
            </a:pPr>
            <a:r>
              <a:rPr lang="da-DK" b="1" dirty="0" smtClean="0"/>
              <a:t>Opgave:</a:t>
            </a:r>
          </a:p>
          <a:p>
            <a:pPr marL="0" indent="0">
              <a:buNone/>
            </a:pPr>
            <a:r>
              <a:rPr lang="da-DK" dirty="0" smtClean="0"/>
              <a:t>Udfyld felterne:</a:t>
            </a:r>
          </a:p>
          <a:p>
            <a:r>
              <a:rPr lang="da-DK" i="1" dirty="0" smtClean="0"/>
              <a:t>Sagsbehandlers vurdering </a:t>
            </a:r>
          </a:p>
          <a:p>
            <a:r>
              <a:rPr lang="da-DK" i="1" dirty="0" smtClean="0"/>
              <a:t>Funktionsevneniveau efter opfølgning</a:t>
            </a:r>
          </a:p>
          <a:p>
            <a:r>
              <a:rPr lang="da-DK" i="1" dirty="0" smtClean="0"/>
              <a:t>Fremadrettet  </a:t>
            </a:r>
          </a:p>
          <a:p>
            <a:pPr lvl="2"/>
            <a:endParaRPr lang="da-DK" dirty="0" smtClean="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179</a:t>
            </a:fld>
            <a:endParaRPr lang="da-DK" dirty="0"/>
          </a:p>
        </p:txBody>
      </p:sp>
      <p:sp>
        <p:nvSpPr>
          <p:cNvPr id="6" name="Titel 5"/>
          <p:cNvSpPr>
            <a:spLocks noGrp="1"/>
          </p:cNvSpPr>
          <p:nvPr>
            <p:ph type="title"/>
          </p:nvPr>
        </p:nvSpPr>
        <p:spPr>
          <a:xfrm>
            <a:off x="838200" y="360000"/>
            <a:ext cx="10515600" cy="1080000"/>
          </a:xfrm>
        </p:spPr>
        <p:txBody>
          <a:bodyPr/>
          <a:lstStyle/>
          <a:p>
            <a:r>
              <a:rPr lang="da-DK" dirty="0" smtClean="0">
                <a:latin typeface="Trebuchet MS" panose="020B0603020202020204" pitchFamily="34" charset="0"/>
              </a:rPr>
              <a:t>Øvelse 6.2: Opfølgning på mål</a:t>
            </a:r>
            <a:endParaRPr lang="da-DK" dirty="0">
              <a:latin typeface="Trebuchet MS" panose="020B0603020202020204" pitchFamily="34" charset="0"/>
            </a:endParaRPr>
          </a:p>
        </p:txBody>
      </p:sp>
      <p:pic>
        <p:nvPicPr>
          <p:cNvPr id="7" name="Pladsholder til billede 8"/>
          <p:cNvPicPr>
            <a:picLocks noGrp="1" noChangeAspect="1"/>
          </p:cNvPicPr>
          <p:nvPr>
            <p:ph type="pic" sz="quarter" idx="17"/>
          </p:nvPr>
        </p:nvPicPr>
        <p:blipFill>
          <a:blip r:embed="rId3"/>
          <a:srcRect l="10956" r="10956"/>
          <a:stretch>
            <a:fillRect/>
          </a:stretch>
        </p:blipFill>
        <p:spPr>
          <a:xfrm>
            <a:off x="6433458" y="1645220"/>
            <a:ext cx="4943628" cy="4231705"/>
          </a:xfrm>
          <a:prstGeom prst="rect">
            <a:avLst/>
          </a:prstGeom>
        </p:spPr>
      </p:pic>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179</a:t>
            </a:fld>
            <a:endParaRPr lang="da-DK" sz="1800" b="1" dirty="0">
              <a:solidFill>
                <a:srgbClr val="C00000"/>
              </a:solidFill>
            </a:endParaRPr>
          </a:p>
        </p:txBody>
      </p:sp>
    </p:spTree>
    <p:extLst>
      <p:ext uri="{BB962C8B-B14F-4D97-AF65-F5344CB8AC3E}">
        <p14:creationId xmlns:p14="http://schemas.microsoft.com/office/powerpoint/2010/main" val="11004699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844824"/>
            <a:ext cx="7058759" cy="3672061"/>
          </a:xfrm>
        </p:spPr>
        <p:txBody>
          <a:bodyPr>
            <a:normAutofit/>
          </a:bodyPr>
          <a:lstStyle/>
          <a:p>
            <a:pPr>
              <a:buFont typeface="Arial" panose="020B0604020202020204" pitchFamily="34" charset="0"/>
              <a:buChar char="»"/>
            </a:pPr>
            <a:endParaRPr lang="da-DK" b="1" dirty="0" smtClean="0"/>
          </a:p>
          <a:p>
            <a:r>
              <a:rPr lang="da-DK" sz="2100" b="1" dirty="0" smtClean="0"/>
              <a:t>Nye indtastningsfelter </a:t>
            </a:r>
            <a:r>
              <a:rPr lang="da-DK" sz="2100" dirty="0"/>
              <a:t>i sagsåbningen </a:t>
            </a:r>
          </a:p>
          <a:p>
            <a:pPr>
              <a:buFont typeface="Arial" panose="020B0604020202020204" pitchFamily="34" charset="0"/>
              <a:buChar char="»"/>
            </a:pPr>
            <a:endParaRPr lang="da-DK" sz="2100" b="1" dirty="0" smtClean="0"/>
          </a:p>
          <a:p>
            <a:r>
              <a:rPr lang="da-DK" sz="2100" b="1" dirty="0" smtClean="0"/>
              <a:t>Samarbejde </a:t>
            </a:r>
            <a:r>
              <a:rPr lang="da-DK" sz="2100" b="1" dirty="0"/>
              <a:t>med Ankestyrelsen om styrkelse af borgerens retssikkerhed </a:t>
            </a:r>
            <a:endParaRPr lang="da-DK" sz="2100" b="1" dirty="0" smtClean="0"/>
          </a:p>
          <a:p>
            <a:pPr lvl="1"/>
            <a:r>
              <a:rPr lang="da-DK" sz="2100" i="0" dirty="0" smtClean="0"/>
              <a:t>Alle </a:t>
            </a:r>
            <a:r>
              <a:rPr lang="da-DK" sz="2100" i="0" dirty="0"/>
              <a:t>juridiske elementer (</a:t>
            </a:r>
            <a:r>
              <a:rPr lang="da-DK" sz="2100" dirty="0"/>
              <a:t>Hvad siger </a:t>
            </a:r>
            <a:r>
              <a:rPr lang="da-DK" sz="2100" dirty="0" smtClean="0"/>
              <a:t>lovgivningen</a:t>
            </a:r>
            <a:r>
              <a:rPr lang="da-DK" sz="2100" dirty="0"/>
              <a:t>?</a:t>
            </a:r>
            <a:r>
              <a:rPr lang="da-DK" sz="2100" i="0" dirty="0"/>
              <a:t>) er opdaterede ift. </a:t>
            </a:r>
            <a:r>
              <a:rPr lang="da-DK" sz="2100" i="0" dirty="0" smtClean="0"/>
              <a:t>nyeste lovgivning. </a:t>
            </a:r>
          </a:p>
          <a:p>
            <a:pPr lvl="1"/>
            <a:r>
              <a:rPr lang="da-DK" sz="2100" i="0" dirty="0" smtClean="0"/>
              <a:t>Suppleret </a:t>
            </a:r>
            <a:r>
              <a:rPr lang="da-DK" sz="2100" i="0" dirty="0"/>
              <a:t>med links (opdateres) til relevant lovgivning og principafgørelser i relation til </a:t>
            </a:r>
            <a:r>
              <a:rPr lang="da-DK" sz="2100" i="0" dirty="0" smtClean="0"/>
              <a:t>faserne.</a:t>
            </a:r>
            <a:endParaRPr lang="da-DK" sz="2100" i="0" dirty="0"/>
          </a:p>
          <a:p>
            <a:pPr>
              <a:buFont typeface="Arial" panose="020B0604020202020204" pitchFamily="34" charset="0"/>
              <a:buChar char="»"/>
            </a:pPr>
            <a:endParaRPr lang="da-DK" sz="2100" dirty="0" smtClean="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18</a:t>
            </a:fld>
            <a:endParaRPr lang="da-DK" dirty="0"/>
          </a:p>
        </p:txBody>
      </p:sp>
      <p:sp>
        <p:nvSpPr>
          <p:cNvPr id="7" name="Titel 6"/>
          <p:cNvSpPr>
            <a:spLocks noGrp="1"/>
          </p:cNvSpPr>
          <p:nvPr>
            <p:ph type="title"/>
          </p:nvPr>
        </p:nvSpPr>
        <p:spPr>
          <a:xfrm>
            <a:off x="838198" y="945072"/>
            <a:ext cx="10515601" cy="612000"/>
          </a:xfrm>
          <a:solidFill>
            <a:srgbClr val="8478B0"/>
          </a:solidFill>
        </p:spPr>
        <p:txBody>
          <a:bodyPr/>
          <a:lstStyle/>
          <a:p>
            <a:r>
              <a:rPr lang="da-DK" sz="4000" b="0" dirty="0" smtClean="0">
                <a:solidFill>
                  <a:schemeClr val="bg1"/>
                </a:solidFill>
                <a:latin typeface="Trebuchet MS" panose="020B0603020202020204" pitchFamily="34" charset="0"/>
              </a:rPr>
              <a:t>Øget fokus på retssikkerhed </a:t>
            </a:r>
            <a:br>
              <a:rPr lang="da-DK" sz="4000" b="0" dirty="0" smtClean="0">
                <a:solidFill>
                  <a:schemeClr val="bg1"/>
                </a:solidFill>
                <a:latin typeface="Trebuchet MS" panose="020B0603020202020204" pitchFamily="34" charset="0"/>
              </a:rPr>
            </a:br>
            <a:endParaRPr lang="da-DK" sz="4000" b="0" dirty="0">
              <a:solidFill>
                <a:schemeClr val="bg1"/>
              </a:solidFill>
              <a:latin typeface="Trebuchet MS" panose="020B0603020202020204" pitchFamily="34" charset="0"/>
            </a:endParaRPr>
          </a:p>
        </p:txBody>
      </p:sp>
      <p:sp>
        <p:nvSpPr>
          <p:cNvPr id="8" name="Pladsholder til tekst 1"/>
          <p:cNvSpPr txBox="1">
            <a:spLocks/>
          </p:cNvSpPr>
          <p:nvPr/>
        </p:nvSpPr>
        <p:spPr>
          <a:xfrm>
            <a:off x="6384032" y="1988841"/>
            <a:ext cx="4633733" cy="3672061"/>
          </a:xfrm>
          <a:prstGeom prst="rect">
            <a:avLst/>
          </a:prstGeom>
        </p:spPr>
        <p:txBody>
          <a:bodyPr vert="horz" lIns="91440" tIns="45720" rIns="91440" bIns="45720" rtlCol="0">
            <a:normAutofit/>
          </a:bodyPr>
          <a:lstStyle>
            <a:lvl1pPr marL="180000" indent="-180000" algn="l" defTabSz="685800" rtl="0" eaLnBrk="1" latinLnBrk="0" hangingPunct="1">
              <a:lnSpc>
                <a:spcPct val="100000"/>
              </a:lnSpc>
              <a:spcBef>
                <a:spcPts val="750"/>
              </a:spcBef>
              <a:buFont typeface="Arial" panose="020B0604020202020204" pitchFamily="34" charset="0"/>
              <a:buChar char="•"/>
              <a:defRPr sz="1800" kern="1200">
                <a:solidFill>
                  <a:schemeClr val="tx1"/>
                </a:solidFill>
                <a:latin typeface="+mn-lt"/>
                <a:ea typeface="+mn-ea"/>
                <a:cs typeface="+mn-cs"/>
              </a:defRPr>
            </a:lvl1pPr>
            <a:lvl2pPr marL="36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2pPr>
            <a:lvl3pPr marL="54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3pPr>
            <a:lvl4pPr marL="72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4pPr>
            <a:lvl5pPr marL="90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endParaRPr lang="da-DK" dirty="0" smtClean="0"/>
          </a:p>
          <a:p>
            <a:pPr>
              <a:buFont typeface="Arial" panose="020B0604020202020204" pitchFamily="34" charset="0"/>
              <a:buChar char="»"/>
            </a:pPr>
            <a:endParaRPr lang="da-DK" dirty="0"/>
          </a:p>
        </p:txBody>
      </p:sp>
      <p:pic>
        <p:nvPicPr>
          <p:cNvPr id="5" name="Billede 4"/>
          <p:cNvPicPr>
            <a:picLocks noChangeAspect="1"/>
          </p:cNvPicPr>
          <p:nvPr/>
        </p:nvPicPr>
        <p:blipFill>
          <a:blip r:embed="rId3"/>
          <a:stretch>
            <a:fillRect/>
          </a:stretch>
        </p:blipFill>
        <p:spPr>
          <a:xfrm>
            <a:off x="8251050" y="2059442"/>
            <a:ext cx="1881590" cy="1897269"/>
          </a:xfrm>
          <a:prstGeom prst="rect">
            <a:avLst/>
          </a:prstGeom>
        </p:spPr>
      </p:pic>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18</a:t>
            </a:fld>
            <a:endParaRPr lang="da-DK" sz="1800" b="1" dirty="0">
              <a:solidFill>
                <a:srgbClr val="C00000"/>
              </a:solidFill>
            </a:endParaRPr>
          </a:p>
        </p:txBody>
      </p:sp>
    </p:spTree>
    <p:extLst>
      <p:ext uri="{BB962C8B-B14F-4D97-AF65-F5344CB8AC3E}">
        <p14:creationId xmlns:p14="http://schemas.microsoft.com/office/powerpoint/2010/main" val="80792348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664551"/>
            <a:ext cx="5257802" cy="4212375"/>
          </a:xfrm>
        </p:spPr>
        <p:txBody>
          <a:bodyPr>
            <a:normAutofit/>
          </a:bodyPr>
          <a:lstStyle/>
          <a:p>
            <a:pPr marL="0" indent="0">
              <a:buNone/>
            </a:pPr>
            <a:r>
              <a:rPr lang="da-DK" b="1" dirty="0" smtClean="0"/>
              <a:t>Materialer: </a:t>
            </a:r>
            <a:endParaRPr lang="da-DK" b="1" dirty="0"/>
          </a:p>
          <a:p>
            <a:r>
              <a:rPr lang="da-DK" dirty="0" smtClean="0"/>
              <a:t>Metodehåndbogen </a:t>
            </a:r>
            <a:r>
              <a:rPr lang="da-DK" smtClean="0"/>
              <a:t>side 186 -</a:t>
            </a:r>
            <a:r>
              <a:rPr lang="da-DK" dirty="0" smtClean="0"/>
              <a:t>189</a:t>
            </a:r>
          </a:p>
          <a:p>
            <a:r>
              <a:rPr lang="da-DK" dirty="0" smtClean="0"/>
              <a:t>Guide til FFB</a:t>
            </a:r>
          </a:p>
          <a:p>
            <a:r>
              <a:rPr lang="da-DK" dirty="0" smtClean="0"/>
              <a:t>Øvelsesark 6.2C - Delvist udfyldt </a:t>
            </a:r>
            <a:r>
              <a:rPr lang="da-DK" i="1" dirty="0" smtClean="0"/>
              <a:t>Opfølgning</a:t>
            </a:r>
          </a:p>
          <a:p>
            <a:r>
              <a:rPr lang="da-DK" dirty="0" smtClean="0"/>
              <a:t>Case C</a:t>
            </a:r>
          </a:p>
          <a:p>
            <a:pPr lvl="1"/>
            <a:endParaRPr lang="da-DK" dirty="0" smtClean="0"/>
          </a:p>
          <a:p>
            <a:pPr marL="0" indent="0">
              <a:buNone/>
            </a:pPr>
            <a:r>
              <a:rPr lang="da-DK" b="1" dirty="0" smtClean="0"/>
              <a:t>Opgave:</a:t>
            </a:r>
          </a:p>
          <a:p>
            <a:pPr marL="0" indent="0">
              <a:buNone/>
            </a:pPr>
            <a:r>
              <a:rPr lang="da-DK" dirty="0" smtClean="0"/>
              <a:t>Udfyld felterne:</a:t>
            </a:r>
          </a:p>
          <a:p>
            <a:pPr lvl="0"/>
            <a:r>
              <a:rPr lang="da-DK" i="1" dirty="0"/>
              <a:t>Samlet konklusion</a:t>
            </a:r>
            <a:endParaRPr lang="da-DK" dirty="0"/>
          </a:p>
          <a:p>
            <a:pPr lvl="0"/>
            <a:r>
              <a:rPr lang="da-DK" i="1" dirty="0"/>
              <a:t>Status på indsats</a:t>
            </a:r>
            <a:endParaRPr lang="da-DK" dirty="0"/>
          </a:p>
          <a:p>
            <a:r>
              <a:rPr lang="da-DK" i="1" dirty="0"/>
              <a:t>Borgerens støttebehov efter opfølgning</a:t>
            </a:r>
            <a:endParaRPr lang="da-DK" dirty="0" smtClean="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180</a:t>
            </a:fld>
            <a:endParaRPr lang="da-DK" dirty="0"/>
          </a:p>
        </p:txBody>
      </p:sp>
      <p:sp>
        <p:nvSpPr>
          <p:cNvPr id="6" name="Titel 5"/>
          <p:cNvSpPr>
            <a:spLocks noGrp="1"/>
          </p:cNvSpPr>
          <p:nvPr>
            <p:ph type="title"/>
          </p:nvPr>
        </p:nvSpPr>
        <p:spPr>
          <a:xfrm>
            <a:off x="838200" y="360000"/>
            <a:ext cx="10515600" cy="1080000"/>
          </a:xfrm>
        </p:spPr>
        <p:txBody>
          <a:bodyPr/>
          <a:lstStyle/>
          <a:p>
            <a:r>
              <a:rPr lang="da-DK" dirty="0" smtClean="0">
                <a:latin typeface="Trebuchet MS" panose="020B0603020202020204" pitchFamily="34" charset="0"/>
              </a:rPr>
              <a:t>Øvelse 6.3: Opfølgning på indsats</a:t>
            </a:r>
            <a:endParaRPr lang="da-DK" dirty="0">
              <a:latin typeface="Trebuchet MS" panose="020B0603020202020204" pitchFamily="34" charset="0"/>
            </a:endParaRPr>
          </a:p>
        </p:txBody>
      </p:sp>
      <p:pic>
        <p:nvPicPr>
          <p:cNvPr id="7" name="Pladsholder til billede 8"/>
          <p:cNvPicPr>
            <a:picLocks noGrp="1" noChangeAspect="1"/>
          </p:cNvPicPr>
          <p:nvPr>
            <p:ph type="pic" sz="quarter" idx="17"/>
          </p:nvPr>
        </p:nvPicPr>
        <p:blipFill>
          <a:blip r:embed="rId3"/>
          <a:srcRect l="10956" r="10956"/>
          <a:stretch>
            <a:fillRect/>
          </a:stretch>
        </p:blipFill>
        <p:spPr>
          <a:xfrm>
            <a:off x="6433458" y="1645220"/>
            <a:ext cx="4943628" cy="4231705"/>
          </a:xfrm>
          <a:prstGeom prst="rect">
            <a:avLst/>
          </a:prstGeom>
        </p:spPr>
      </p:pic>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180</a:t>
            </a:fld>
            <a:endParaRPr lang="da-DK" sz="1800" b="1" dirty="0">
              <a:solidFill>
                <a:srgbClr val="C00000"/>
              </a:solidFill>
            </a:endParaRPr>
          </a:p>
        </p:txBody>
      </p:sp>
    </p:spTree>
    <p:extLst>
      <p:ext uri="{BB962C8B-B14F-4D97-AF65-F5344CB8AC3E}">
        <p14:creationId xmlns:p14="http://schemas.microsoft.com/office/powerpoint/2010/main" val="21083923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722716"/>
            <a:ext cx="10507557" cy="4032448"/>
          </a:xfrm>
        </p:spPr>
        <p:txBody>
          <a:bodyPr>
            <a:normAutofit/>
          </a:bodyPr>
          <a:lstStyle/>
          <a:p>
            <a:pPr marL="342900" indent="-342900" defTabSz="1219170">
              <a:lnSpc>
                <a:spcPct val="150000"/>
              </a:lnSpc>
            </a:pPr>
            <a:r>
              <a:rPr lang="da-DK" dirty="0" smtClean="0"/>
              <a:t>Metoden </a:t>
            </a:r>
            <a:r>
              <a:rPr lang="da-DK" dirty="0"/>
              <a:t>indeholder nu en </a:t>
            </a:r>
            <a:r>
              <a:rPr lang="da-DK" b="1" dirty="0"/>
              <a:t>ekstra fase </a:t>
            </a:r>
            <a:r>
              <a:rPr lang="da-DK" dirty="0"/>
              <a:t>til </a:t>
            </a:r>
            <a:r>
              <a:rPr lang="da-DK" b="1" dirty="0"/>
              <a:t>udførers levering </a:t>
            </a:r>
            <a:r>
              <a:rPr lang="da-DK" dirty="0"/>
              <a:t>af den bestilte indsats</a:t>
            </a:r>
            <a:r>
              <a:rPr lang="da-DK" dirty="0" smtClean="0"/>
              <a:t>.</a:t>
            </a:r>
          </a:p>
          <a:p>
            <a:pPr marL="342900" indent="-342900" defTabSz="1219170">
              <a:lnSpc>
                <a:spcPct val="150000"/>
              </a:lnSpc>
            </a:pPr>
            <a:r>
              <a:rPr lang="da-DK" dirty="0" smtClean="0"/>
              <a:t>Redskaberne </a:t>
            </a:r>
            <a:r>
              <a:rPr lang="da-DK" i="1" dirty="0"/>
              <a:t>Bestilling</a:t>
            </a:r>
            <a:r>
              <a:rPr lang="da-DK" dirty="0"/>
              <a:t>, </a:t>
            </a:r>
            <a:r>
              <a:rPr lang="da-DK" i="1" dirty="0"/>
              <a:t>Dokumentation </a:t>
            </a:r>
            <a:r>
              <a:rPr lang="da-DK" dirty="0"/>
              <a:t>og </a:t>
            </a:r>
            <a:r>
              <a:rPr lang="da-DK" i="1" dirty="0"/>
              <a:t>Opfølgning </a:t>
            </a:r>
            <a:r>
              <a:rPr lang="da-DK" dirty="0"/>
              <a:t>samt de fælles begreber </a:t>
            </a:r>
            <a:r>
              <a:rPr lang="da-DK" b="1" dirty="0" smtClean="0"/>
              <a:t>understøtter </a:t>
            </a:r>
            <a:r>
              <a:rPr lang="da-DK" b="1" dirty="0"/>
              <a:t>sammenhængen mellem sagsbehandling og indsats</a:t>
            </a:r>
            <a:r>
              <a:rPr lang="da-DK" dirty="0"/>
              <a:t>. </a:t>
            </a:r>
            <a:endParaRPr lang="da-DK" dirty="0" smtClean="0"/>
          </a:p>
          <a:p>
            <a:pPr marL="522900" lvl="1" indent="-342900" defTabSz="1219170">
              <a:lnSpc>
                <a:spcPct val="150000"/>
              </a:lnSpc>
            </a:pPr>
            <a:r>
              <a:rPr lang="da-DK" dirty="0" smtClean="0"/>
              <a:t>I </a:t>
            </a:r>
            <a:r>
              <a:rPr lang="da-DK" dirty="0"/>
              <a:t>redskabet </a:t>
            </a:r>
            <a:r>
              <a:rPr lang="da-DK" i="1" dirty="0"/>
              <a:t>Dokumentation </a:t>
            </a:r>
            <a:r>
              <a:rPr lang="da-DK" dirty="0"/>
              <a:t>udarbejder udfører </a:t>
            </a:r>
            <a:r>
              <a:rPr lang="da-DK" b="1" dirty="0"/>
              <a:t>delmål til indsatsmålene</a:t>
            </a:r>
            <a:r>
              <a:rPr lang="da-DK" dirty="0"/>
              <a:t>, som fremgår af bestillingen. </a:t>
            </a:r>
            <a:endParaRPr lang="da-DK" dirty="0" smtClean="0"/>
          </a:p>
          <a:p>
            <a:pPr marL="522900" lvl="1" indent="-342900" defTabSz="1219170">
              <a:lnSpc>
                <a:spcPct val="150000"/>
              </a:lnSpc>
            </a:pPr>
            <a:r>
              <a:rPr lang="da-DK" dirty="0" smtClean="0"/>
              <a:t>Udførers </a:t>
            </a:r>
            <a:r>
              <a:rPr lang="da-DK" b="1" dirty="0"/>
              <a:t>dokumentation på delmålene knyttes til indsatsmålene </a:t>
            </a:r>
            <a:r>
              <a:rPr lang="da-DK" dirty="0"/>
              <a:t>og de udredningstemaer, der er knyttet til disse i bestillingen. </a:t>
            </a:r>
            <a:endParaRPr lang="da-DK" dirty="0" smtClean="0"/>
          </a:p>
          <a:p>
            <a:pPr marL="522900" lvl="1" indent="-342900" defTabSz="1219170">
              <a:lnSpc>
                <a:spcPct val="150000"/>
              </a:lnSpc>
            </a:pPr>
            <a:r>
              <a:rPr lang="da-DK" dirty="0" smtClean="0"/>
              <a:t>Udførers </a:t>
            </a:r>
            <a:r>
              <a:rPr lang="da-DK" b="1" dirty="0"/>
              <a:t>øvrige dokumentation knyttes </a:t>
            </a:r>
            <a:r>
              <a:rPr lang="da-DK" dirty="0"/>
              <a:t>også til relevante </a:t>
            </a:r>
            <a:r>
              <a:rPr lang="da-DK" b="1" dirty="0"/>
              <a:t>udredningstemaer </a:t>
            </a:r>
            <a:r>
              <a:rPr lang="da-DK" dirty="0"/>
              <a:t>fra VUM. </a:t>
            </a:r>
            <a:endParaRPr lang="da-DK" b="1" dirty="0"/>
          </a:p>
        </p:txBody>
      </p:sp>
      <p:sp>
        <p:nvSpPr>
          <p:cNvPr id="4" name="Pladsholder til sidefod 3"/>
          <p:cNvSpPr>
            <a:spLocks noGrp="1"/>
          </p:cNvSpPr>
          <p:nvPr>
            <p:ph type="ftr" sz="quarter" idx="15"/>
          </p:nvPr>
        </p:nvSpPr>
        <p:spPr/>
        <p:txBody>
          <a:bodyPr/>
          <a:lstStyle/>
          <a:p>
            <a:r>
              <a:rPr lang="da-DK" dirty="0" smtClean="0"/>
              <a:t>Voksenudredningsmetoden version 2.0</a:t>
            </a:r>
            <a:endParaRPr lang="da-DK" dirty="0"/>
          </a:p>
        </p:txBody>
      </p:sp>
      <p:sp>
        <p:nvSpPr>
          <p:cNvPr id="7" name="Titel 6"/>
          <p:cNvSpPr>
            <a:spLocks noGrp="1"/>
          </p:cNvSpPr>
          <p:nvPr>
            <p:ph type="title"/>
          </p:nvPr>
        </p:nvSpPr>
        <p:spPr>
          <a:xfrm>
            <a:off x="838198" y="360000"/>
            <a:ext cx="10515600" cy="1080000"/>
          </a:xfrm>
          <a:solidFill>
            <a:srgbClr val="8478B0"/>
          </a:solidFill>
        </p:spPr>
        <p:txBody>
          <a:bodyPr/>
          <a:lstStyle/>
          <a:p>
            <a:r>
              <a:rPr lang="da-DK" dirty="0">
                <a:solidFill>
                  <a:schemeClr val="bg1"/>
                </a:solidFill>
              </a:rPr>
              <a:t>Helhed og sammenhæng i sagsbehandling og indsats </a:t>
            </a:r>
            <a:r>
              <a:rPr lang="da-DK" b="1" dirty="0"/>
              <a:t/>
            </a:r>
            <a:br>
              <a:rPr lang="da-DK" b="1" dirty="0"/>
            </a:br>
            <a:endParaRPr lang="da-DK" sz="4000" b="0" dirty="0">
              <a:solidFill>
                <a:schemeClr val="bg1"/>
              </a:solidFill>
              <a:latin typeface="Trebuchet MS" panose="020B0603020202020204" pitchFamily="34" charset="0"/>
            </a:endParaRPr>
          </a:p>
        </p:txBody>
      </p:sp>
      <p:sp>
        <p:nvSpPr>
          <p:cNvPr id="10" name="Pladsholder til slidenummer 4"/>
          <p:cNvSpPr>
            <a:spLocks noGrp="1"/>
          </p:cNvSpPr>
          <p:nvPr>
            <p:ph type="sldNum" sz="quarter" idx="16"/>
          </p:nvPr>
        </p:nvSpPr>
        <p:spPr>
          <a:xfrm>
            <a:off x="8763000" y="6508752"/>
            <a:ext cx="2743200" cy="365125"/>
          </a:xfrm>
        </p:spPr>
        <p:txBody>
          <a:bodyPr/>
          <a:lstStyle/>
          <a:p>
            <a:fld id="{1C4DB2EE-0873-4EBD-BD17-6A767A2B9A33}" type="slidenum">
              <a:rPr lang="da-DK" sz="1800" b="1">
                <a:solidFill>
                  <a:srgbClr val="C00000"/>
                </a:solidFill>
              </a:rPr>
              <a:pPr/>
              <a:t>19</a:t>
            </a:fld>
            <a:endParaRPr lang="da-DK" sz="1800" b="1" dirty="0">
              <a:solidFill>
                <a:srgbClr val="C00000"/>
              </a:solidFill>
            </a:endParaRPr>
          </a:p>
        </p:txBody>
      </p:sp>
    </p:spTree>
    <p:extLst>
      <p:ext uri="{BB962C8B-B14F-4D97-AF65-F5344CB8AC3E}">
        <p14:creationId xmlns:p14="http://schemas.microsoft.com/office/powerpoint/2010/main" val="2415554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700811"/>
            <a:ext cx="5545834" cy="4176115"/>
          </a:xfrm>
        </p:spPr>
        <p:txBody>
          <a:bodyPr>
            <a:normAutofit/>
          </a:bodyPr>
          <a:lstStyle/>
          <a:p>
            <a:r>
              <a:rPr lang="da-DK" dirty="0" smtClean="0"/>
              <a:t>Socialstyrelsen har i perioden </a:t>
            </a:r>
            <a:r>
              <a:rPr lang="da-DK" b="1" dirty="0" smtClean="0"/>
              <a:t>2018-2020 </a:t>
            </a:r>
            <a:r>
              <a:rPr lang="da-DK" dirty="0" smtClean="0"/>
              <a:t>videreudviklet den oprindelige metode fra 2013</a:t>
            </a:r>
          </a:p>
          <a:p>
            <a:r>
              <a:rPr lang="da-DK" dirty="0" smtClean="0"/>
              <a:t>Videreudviklingen er foregået i </a:t>
            </a:r>
            <a:r>
              <a:rPr lang="da-DK" b="1" dirty="0" smtClean="0"/>
              <a:t>tæt samarbejde med KL </a:t>
            </a:r>
            <a:r>
              <a:rPr lang="da-DK" dirty="0" smtClean="0"/>
              <a:t>og projektet </a:t>
            </a:r>
            <a:r>
              <a:rPr lang="da-DK" b="1" i="1" dirty="0" smtClean="0"/>
              <a:t>Fælles Faglige Begreber </a:t>
            </a:r>
          </a:p>
          <a:p>
            <a:r>
              <a:rPr lang="da-DK" b="1" dirty="0" smtClean="0"/>
              <a:t>Videreudviklingen adresserer</a:t>
            </a:r>
            <a:r>
              <a:rPr lang="da-DK" dirty="0" smtClean="0"/>
              <a:t>:</a:t>
            </a:r>
          </a:p>
          <a:p>
            <a:pPr lvl="1"/>
            <a:r>
              <a:rPr lang="da-DK" i="0" dirty="0" smtClean="0"/>
              <a:t>det </a:t>
            </a:r>
            <a:r>
              <a:rPr lang="da-DK" b="1" dirty="0" smtClean="0"/>
              <a:t>faglige pres på området </a:t>
            </a:r>
            <a:r>
              <a:rPr lang="da-DK" i="0" dirty="0" smtClean="0"/>
              <a:t>– høj </a:t>
            </a:r>
            <a:r>
              <a:rPr lang="da-DK" b="1" dirty="0" smtClean="0"/>
              <a:t>kvalitet </a:t>
            </a:r>
            <a:r>
              <a:rPr lang="da-DK" i="0" dirty="0" smtClean="0"/>
              <a:t>og større </a:t>
            </a:r>
            <a:r>
              <a:rPr lang="da-DK" b="1" dirty="0" smtClean="0"/>
              <a:t>retssikkerhed </a:t>
            </a:r>
            <a:r>
              <a:rPr lang="da-DK" i="0" dirty="0" smtClean="0"/>
              <a:t>for borgeren </a:t>
            </a:r>
          </a:p>
          <a:p>
            <a:pPr lvl="1"/>
            <a:r>
              <a:rPr lang="da-DK" i="0" dirty="0" smtClean="0"/>
              <a:t>øget fokus på </a:t>
            </a:r>
            <a:r>
              <a:rPr lang="da-DK" b="1" dirty="0" smtClean="0"/>
              <a:t>recovery og (re)habilitering </a:t>
            </a:r>
            <a:r>
              <a:rPr lang="da-DK" i="0" dirty="0" smtClean="0"/>
              <a:t>allerede i sagsbehandlingen – øget samarbejde med borgeren </a:t>
            </a:r>
          </a:p>
          <a:p>
            <a:pPr lvl="1"/>
            <a:r>
              <a:rPr lang="da-DK" i="0" dirty="0"/>
              <a:t>b</a:t>
            </a:r>
            <a:r>
              <a:rPr lang="da-DK" i="0" dirty="0" smtClean="0"/>
              <a:t>edre og mere anvendelige </a:t>
            </a:r>
            <a:r>
              <a:rPr lang="da-DK" b="1" dirty="0" smtClean="0"/>
              <a:t>data om progression </a:t>
            </a:r>
            <a:r>
              <a:rPr lang="da-DK" i="0" dirty="0" smtClean="0"/>
              <a:t>og udvikling på området </a:t>
            </a:r>
          </a:p>
          <a:p>
            <a:pPr lvl="1"/>
            <a:endParaRPr lang="da-DK" dirty="0" smtClean="0"/>
          </a:p>
          <a:p>
            <a:endParaRPr lang="da-DK" dirty="0"/>
          </a:p>
        </p:txBody>
      </p:sp>
      <p:sp>
        <p:nvSpPr>
          <p:cNvPr id="4" name="Pladsholder til sidefod 3"/>
          <p:cNvSpPr>
            <a:spLocks noGrp="1"/>
          </p:cNvSpPr>
          <p:nvPr>
            <p:ph type="ftr" sz="quarter" idx="15"/>
          </p:nvPr>
        </p:nvSpPr>
        <p:spPr/>
        <p:txBody>
          <a:bodyPr/>
          <a:lstStyle/>
          <a:p>
            <a:r>
              <a:rPr lang="da-DK" smtClean="0"/>
              <a:t>Voksenudredningsmetoden version 2.0</a:t>
            </a:r>
            <a:endParaRPr lang="da-DK" dirty="0"/>
          </a:p>
        </p:txBody>
      </p:sp>
      <p:pic>
        <p:nvPicPr>
          <p:cNvPr id="8" name="Pladsholder til billede 7"/>
          <p:cNvPicPr>
            <a:picLocks noGrp="1" noChangeAspect="1"/>
          </p:cNvPicPr>
          <p:nvPr>
            <p:ph type="pic" sz="quarter" idx="17"/>
          </p:nvPr>
        </p:nvPicPr>
        <p:blipFill>
          <a:blip r:embed="rId3"/>
          <a:srcRect l="20723" r="20723"/>
          <a:stretch>
            <a:fillRect/>
          </a:stretch>
        </p:blipFill>
        <p:spPr>
          <a:xfrm>
            <a:off x="6475114" y="1700811"/>
            <a:ext cx="4878686" cy="4176115"/>
          </a:xfrm>
          <a:prstGeom prst="rect">
            <a:avLst/>
          </a:prstGeom>
        </p:spPr>
      </p:pic>
      <p:sp>
        <p:nvSpPr>
          <p:cNvPr id="7" name="Titel 6"/>
          <p:cNvSpPr>
            <a:spLocks noGrp="1"/>
          </p:cNvSpPr>
          <p:nvPr>
            <p:ph type="title"/>
          </p:nvPr>
        </p:nvSpPr>
        <p:spPr>
          <a:xfrm>
            <a:off x="838198" y="360000"/>
            <a:ext cx="10515600" cy="612000"/>
          </a:xfrm>
          <a:solidFill>
            <a:srgbClr val="A17C78"/>
          </a:solidFill>
        </p:spPr>
        <p:txBody>
          <a:bodyPr/>
          <a:lstStyle/>
          <a:p>
            <a:r>
              <a:rPr lang="da-DK" sz="4000" dirty="0" smtClean="0">
                <a:solidFill>
                  <a:schemeClr val="bg1"/>
                </a:solidFill>
                <a:latin typeface="Trebuchet MS" panose="020B0603020202020204" pitchFamily="34" charset="0"/>
              </a:rPr>
              <a:t>Baggrund for videreudviklingen af VUM</a:t>
            </a:r>
            <a:endParaRPr lang="da-DK" sz="4000" dirty="0">
              <a:solidFill>
                <a:schemeClr val="bg1"/>
              </a:solidFill>
              <a:latin typeface="Trebuchet MS" panose="020B0603020202020204" pitchFamily="34" charset="0"/>
            </a:endParaRPr>
          </a:p>
        </p:txBody>
      </p:sp>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2</a:t>
            </a:fld>
            <a:endParaRPr lang="da-DK" sz="1800" b="1" dirty="0">
              <a:solidFill>
                <a:srgbClr val="C00000"/>
              </a:solidFill>
            </a:endParaRPr>
          </a:p>
        </p:txBody>
      </p:sp>
    </p:spTree>
    <p:extLst>
      <p:ext uri="{BB962C8B-B14F-4D97-AF65-F5344CB8AC3E}">
        <p14:creationId xmlns:p14="http://schemas.microsoft.com/office/powerpoint/2010/main" val="31910034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797777"/>
                </a:solidFill>
                <a:effectLst/>
                <a:uLnTx/>
                <a:uFillTx/>
                <a:latin typeface="Arial" panose="020B0604020202020204"/>
                <a:ea typeface="+mn-ea"/>
                <a:cs typeface="+mn-cs"/>
              </a:rPr>
              <a:t>Voksenudredningsmetoden version 2.0</a:t>
            </a:r>
            <a:endParaRPr kumimoji="0" lang="da-DK" sz="900" b="0" i="0" u="none" strike="noStrike" kern="1200" cap="none" spc="0" normalizeH="0" baseline="0" noProof="0" dirty="0">
              <a:ln>
                <a:noFill/>
              </a:ln>
              <a:solidFill>
                <a:srgbClr val="797777"/>
              </a:solidFill>
              <a:effectLst/>
              <a:uLnTx/>
              <a:uFillTx/>
              <a:latin typeface="Arial" panose="020B0604020202020204"/>
              <a:ea typeface="+mn-ea"/>
              <a:cs typeface="+mn-cs"/>
            </a:endParaRPr>
          </a:p>
        </p:txBody>
      </p:sp>
      <p:sp>
        <p:nvSpPr>
          <p:cNvPr id="4" name="Pladsholder til slidenummer 3"/>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DB2EE-0873-4EBD-BD17-6A767A2B9A33}" type="slidenum">
              <a:rPr kumimoji="0" lang="da-DK" sz="9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a-DK" sz="9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Titel 5"/>
          <p:cNvSpPr>
            <a:spLocks noGrp="1"/>
          </p:cNvSpPr>
          <p:nvPr>
            <p:ph type="title"/>
          </p:nvPr>
        </p:nvSpPr>
        <p:spPr>
          <a:xfrm>
            <a:off x="838198" y="360000"/>
            <a:ext cx="10672686" cy="612000"/>
          </a:xfrm>
        </p:spPr>
        <p:txBody>
          <a:bodyPr/>
          <a:lstStyle/>
          <a:p>
            <a:r>
              <a:rPr lang="da-DK" sz="4000" b="0" dirty="0">
                <a:latin typeface="Trebuchet MS" panose="020B0603020202020204" pitchFamily="34" charset="0"/>
              </a:rPr>
              <a:t>Faser og redskaber i VUM </a:t>
            </a:r>
          </a:p>
        </p:txBody>
      </p:sp>
      <p:pic>
        <p:nvPicPr>
          <p:cNvPr id="2" name="Billede 1"/>
          <p:cNvPicPr>
            <a:picLocks noChangeAspect="1"/>
          </p:cNvPicPr>
          <p:nvPr/>
        </p:nvPicPr>
        <p:blipFill>
          <a:blip r:embed="rId3"/>
          <a:stretch>
            <a:fillRect/>
          </a:stretch>
        </p:blipFill>
        <p:spPr>
          <a:xfrm>
            <a:off x="839215" y="1440000"/>
            <a:ext cx="10515600" cy="4454790"/>
          </a:xfrm>
          <a:prstGeom prst="rect">
            <a:avLst/>
          </a:prstGeom>
        </p:spPr>
      </p:pic>
      <p:sp>
        <p:nvSpPr>
          <p:cNvPr id="7" name="Ellipse 6"/>
          <p:cNvSpPr/>
          <p:nvPr/>
        </p:nvSpPr>
        <p:spPr>
          <a:xfrm>
            <a:off x="8184232" y="1061474"/>
            <a:ext cx="2016224" cy="34920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20</a:t>
            </a:fld>
            <a:endParaRPr lang="da-DK" sz="1800" b="1" dirty="0">
              <a:solidFill>
                <a:srgbClr val="C00000"/>
              </a:solidFill>
            </a:endParaRPr>
          </a:p>
        </p:txBody>
      </p:sp>
    </p:spTree>
    <p:extLst>
      <p:ext uri="{BB962C8B-B14F-4D97-AF65-F5344CB8AC3E}">
        <p14:creationId xmlns:p14="http://schemas.microsoft.com/office/powerpoint/2010/main" val="19650924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21</a:t>
            </a:fld>
            <a:endParaRPr lang="da-DK" dirty="0"/>
          </a:p>
        </p:txBody>
      </p:sp>
      <p:sp>
        <p:nvSpPr>
          <p:cNvPr id="6" name="Titel 5"/>
          <p:cNvSpPr>
            <a:spLocks noGrp="1"/>
          </p:cNvSpPr>
          <p:nvPr>
            <p:ph type="title"/>
          </p:nvPr>
        </p:nvSpPr>
        <p:spPr>
          <a:xfrm>
            <a:off x="910208" y="358869"/>
            <a:ext cx="10515600" cy="612000"/>
          </a:xfrm>
        </p:spPr>
        <p:txBody>
          <a:bodyPr/>
          <a:lstStyle/>
          <a:p>
            <a:r>
              <a:rPr lang="da-DK" sz="4000" b="0" dirty="0" smtClean="0">
                <a:latin typeface="Trebuchet MS" panose="020B0603020202020204" pitchFamily="34" charset="0"/>
              </a:rPr>
              <a:t>Principper for kvalitet i sagsbehandlingen </a:t>
            </a:r>
            <a:endParaRPr lang="da-DK" sz="4000" b="0" dirty="0">
              <a:latin typeface="Trebuchet MS" panose="020B0603020202020204" pitchFamily="34" charset="0"/>
            </a:endParaRPr>
          </a:p>
        </p:txBody>
      </p:sp>
      <p:graphicFrame>
        <p:nvGraphicFramePr>
          <p:cNvPr id="7" name="Diagram 6"/>
          <p:cNvGraphicFramePr/>
          <p:nvPr>
            <p:extLst>
              <p:ext uri="{D42A27DB-BD31-4B8C-83A1-F6EECF244321}">
                <p14:modId xmlns:p14="http://schemas.microsoft.com/office/powerpoint/2010/main" val="3971996268"/>
              </p:ext>
            </p:extLst>
          </p:nvPr>
        </p:nvGraphicFramePr>
        <p:xfrm>
          <a:off x="3575720" y="970869"/>
          <a:ext cx="828213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21</a:t>
            </a:fld>
            <a:endParaRPr lang="da-DK" sz="1800" b="1" dirty="0">
              <a:solidFill>
                <a:srgbClr val="C00000"/>
              </a:solidFill>
            </a:endParaRPr>
          </a:p>
        </p:txBody>
      </p:sp>
      <p:sp>
        <p:nvSpPr>
          <p:cNvPr id="9" name="Venstrepil 8"/>
          <p:cNvSpPr/>
          <p:nvPr/>
        </p:nvSpPr>
        <p:spPr>
          <a:xfrm>
            <a:off x="6168008" y="3483007"/>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0" name="Venstrepil 9"/>
          <p:cNvSpPr/>
          <p:nvPr/>
        </p:nvSpPr>
        <p:spPr>
          <a:xfrm>
            <a:off x="6744072" y="4446113"/>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Tree>
    <p:extLst>
      <p:ext uri="{BB962C8B-B14F-4D97-AF65-F5344CB8AC3E}">
        <p14:creationId xmlns:p14="http://schemas.microsoft.com/office/powerpoint/2010/main" val="25731580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E0D7"/>
        </a:solidFill>
        <a:effectLst/>
      </p:bgPr>
    </p:bg>
    <p:spTree>
      <p:nvGrpSpPr>
        <p:cNvPr id="1" name=""/>
        <p:cNvGrpSpPr/>
        <p:nvPr/>
      </p:nvGrpSpPr>
      <p:grpSpPr>
        <a:xfrm>
          <a:off x="0" y="0"/>
          <a:ext cx="0" cy="0"/>
          <a:chOff x="0" y="0"/>
          <a:chExt cx="0" cy="0"/>
        </a:xfrm>
      </p:grpSpPr>
      <p:pic>
        <p:nvPicPr>
          <p:cNvPr id="2" name="Billede 1"/>
          <p:cNvPicPr>
            <a:picLocks noChangeAspect="1"/>
          </p:cNvPicPr>
          <p:nvPr/>
        </p:nvPicPr>
        <p:blipFill rotWithShape="1">
          <a:blip r:embed="rId3"/>
          <a:srcRect t="28918" b="16997"/>
          <a:stretch/>
        </p:blipFill>
        <p:spPr>
          <a:xfrm>
            <a:off x="0" y="-34975"/>
            <a:ext cx="4313866" cy="6912768"/>
          </a:xfrm>
          <a:prstGeom prst="rect">
            <a:avLst/>
          </a:prstGeom>
        </p:spPr>
      </p:pic>
      <p:sp>
        <p:nvSpPr>
          <p:cNvPr id="7" name="Titel 6"/>
          <p:cNvSpPr>
            <a:spLocks noGrp="1"/>
          </p:cNvSpPr>
          <p:nvPr>
            <p:ph type="ctrTitle"/>
          </p:nvPr>
        </p:nvSpPr>
        <p:spPr/>
        <p:txBody>
          <a:bodyPr/>
          <a:lstStyle/>
          <a:p>
            <a:r>
              <a:rPr lang="da-DK" sz="3600" dirty="0" smtClean="0">
                <a:latin typeface="Trebuchet MS" panose="020B0603020202020204" pitchFamily="34" charset="0"/>
              </a:rPr>
              <a:t>Faser og redskaber i VUM 2.0</a:t>
            </a:r>
            <a:endParaRPr lang="da-DK" sz="1950" dirty="0">
              <a:latin typeface="Trebuchet MS" panose="020B0603020202020204" pitchFamily="34" charset="0"/>
            </a:endParaRPr>
          </a:p>
        </p:txBody>
      </p:sp>
      <p:sp>
        <p:nvSpPr>
          <p:cNvPr id="8" name="Pladsholder til tekst 7" descr="Socialstyrelsen Logo" title="Socialstyrelsen Logo"/>
          <p:cNvSpPr>
            <a:spLocks noGrp="1"/>
          </p:cNvSpPr>
          <p:nvPr>
            <p:ph type="body" sz="quarter" idx="11"/>
          </p:nvPr>
        </p:nvSpPr>
        <p:spPr>
          <a:xfrm>
            <a:off x="2150992" y="3284984"/>
            <a:ext cx="1602000" cy="547200"/>
          </a:xfrm>
        </p:spPr>
        <p:txBody>
          <a:bodyPr/>
          <a:lstStyle/>
          <a:p>
            <a:endParaRPr lang="da-DK" dirty="0"/>
          </a:p>
        </p:txBody>
      </p:sp>
      <p:sp>
        <p:nvSpPr>
          <p:cNvPr id="11" name="Pladsholder til tekst 10" descr="Socialstyrelsens pay-off" title="Socialstyrelsens pay-off"/>
          <p:cNvSpPr>
            <a:spLocks noGrp="1"/>
          </p:cNvSpPr>
          <p:nvPr>
            <p:ph type="body" sz="quarter" idx="16"/>
          </p:nvPr>
        </p:nvSpPr>
        <p:spPr/>
        <p:txBody>
          <a:bodyPr>
            <a:normAutofit fontScale="25000" lnSpcReduction="20000"/>
          </a:bodyPr>
          <a:lstStyle/>
          <a:p>
            <a:endParaRPr lang="da-DK" dirty="0"/>
          </a:p>
        </p:txBody>
      </p:sp>
      <p:sp>
        <p:nvSpPr>
          <p:cNvPr id="10" name="Pladsholder til tekst 9" descr="&quot;&quot;" title="&quot;&quot;"/>
          <p:cNvSpPr>
            <a:spLocks noGrp="1"/>
          </p:cNvSpPr>
          <p:nvPr>
            <p:ph type="body" sz="quarter" idx="14"/>
          </p:nvPr>
        </p:nvSpPr>
        <p:spPr/>
        <p:txBody>
          <a:bodyPr>
            <a:normAutofit fontScale="25000" lnSpcReduction="20000"/>
          </a:bodyPr>
          <a:lstStyle/>
          <a:p>
            <a:endParaRPr lang="da-DK"/>
          </a:p>
        </p:txBody>
      </p:sp>
      <p:sp>
        <p:nvSpPr>
          <p:cNvPr id="9" name="Pladsholder til tekst 8" descr="&quot;&quot;" title="&quot;&quot;"/>
          <p:cNvSpPr>
            <a:spLocks noGrp="1"/>
          </p:cNvSpPr>
          <p:nvPr>
            <p:ph type="body" sz="quarter" idx="13"/>
          </p:nvPr>
        </p:nvSpPr>
        <p:spPr/>
        <p:txBody>
          <a:bodyPr>
            <a:normAutofit fontScale="25000" lnSpcReduction="20000"/>
          </a:bodyPr>
          <a:lstStyle/>
          <a:p>
            <a:endParaRPr lang="da-DK"/>
          </a:p>
        </p:txBody>
      </p:sp>
      <p:sp>
        <p:nvSpPr>
          <p:cNvPr id="12"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22</a:t>
            </a:fld>
            <a:endParaRPr lang="da-DK" sz="1800" b="1" dirty="0">
              <a:solidFill>
                <a:srgbClr val="C00000"/>
              </a:solidFill>
            </a:endParaRPr>
          </a:p>
        </p:txBody>
      </p:sp>
    </p:spTree>
    <p:extLst>
      <p:ext uri="{BB962C8B-B14F-4D97-AF65-F5344CB8AC3E}">
        <p14:creationId xmlns:p14="http://schemas.microsoft.com/office/powerpoint/2010/main" val="18235618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916833"/>
            <a:ext cx="10515601" cy="3960094"/>
          </a:xfrm>
        </p:spPr>
        <p:txBody>
          <a:bodyPr>
            <a:normAutofit fontScale="92500"/>
          </a:bodyPr>
          <a:lstStyle/>
          <a:p>
            <a:pPr marL="514350" indent="-514350">
              <a:buFont typeface="+mj-lt"/>
              <a:buAutoNum type="arabicPeriod"/>
            </a:pPr>
            <a:r>
              <a:rPr lang="da-DK" sz="3200" dirty="0" smtClean="0"/>
              <a:t>Fasens redskaber og formål med fasen</a:t>
            </a:r>
          </a:p>
          <a:p>
            <a:pPr marL="514350" indent="-514350">
              <a:buFont typeface="+mj-lt"/>
              <a:buAutoNum type="arabicPeriod"/>
            </a:pPr>
            <a:r>
              <a:rPr lang="da-DK" sz="3200" dirty="0" smtClean="0"/>
              <a:t>Overblik over, hvor vi er i forhold til den samlede metode </a:t>
            </a:r>
          </a:p>
          <a:p>
            <a:pPr marL="514350" indent="-514350">
              <a:buFont typeface="+mj-lt"/>
              <a:buAutoNum type="arabicPeriod"/>
            </a:pPr>
            <a:r>
              <a:rPr lang="da-DK" sz="3200" dirty="0" smtClean="0"/>
              <a:t>Hvad er nyt i fasen og hvorfor?</a:t>
            </a:r>
          </a:p>
          <a:p>
            <a:pPr marL="514350" indent="-514350">
              <a:buFont typeface="+mj-lt"/>
              <a:buAutoNum type="arabicPeriod"/>
            </a:pPr>
            <a:r>
              <a:rPr lang="da-DK" sz="3200" dirty="0" smtClean="0"/>
              <a:t>Hvad siger lovgivningen? - i relation til fasen</a:t>
            </a:r>
          </a:p>
          <a:p>
            <a:pPr marL="514350" indent="-514350">
              <a:buFont typeface="+mj-lt"/>
              <a:buAutoNum type="arabicPeriod"/>
            </a:pPr>
            <a:r>
              <a:rPr lang="da-DK" sz="3200" dirty="0" smtClean="0"/>
              <a:t>Analysemodellen i fasen  </a:t>
            </a:r>
          </a:p>
          <a:p>
            <a:pPr marL="514350" indent="-514350">
              <a:buFont typeface="+mj-lt"/>
              <a:buAutoNum type="arabicPeriod"/>
            </a:pPr>
            <a:r>
              <a:rPr lang="da-DK" sz="3200" dirty="0" smtClean="0"/>
              <a:t>Gennemgang af redskab </a:t>
            </a:r>
          </a:p>
          <a:p>
            <a:pPr marL="514350" indent="-514350">
              <a:buFont typeface="+mj-lt"/>
              <a:buAutoNum type="arabicPeriod"/>
            </a:pPr>
            <a:r>
              <a:rPr lang="da-DK" sz="3200" dirty="0" smtClean="0"/>
              <a:t>Øvelser </a:t>
            </a:r>
          </a:p>
          <a:p>
            <a:pPr marL="514350" indent="-514350">
              <a:buFont typeface="+mj-lt"/>
              <a:buAutoNum type="arabicPeriod"/>
            </a:pPr>
            <a:endParaRPr lang="da-DK" sz="3200" dirty="0" smtClean="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6" name="Titel 5"/>
          <p:cNvSpPr>
            <a:spLocks noGrp="1"/>
          </p:cNvSpPr>
          <p:nvPr>
            <p:ph type="title"/>
          </p:nvPr>
        </p:nvSpPr>
        <p:spPr>
          <a:xfrm>
            <a:off x="838198" y="360000"/>
            <a:ext cx="10515601" cy="1080000"/>
          </a:xfrm>
        </p:spPr>
        <p:txBody>
          <a:bodyPr/>
          <a:lstStyle/>
          <a:p>
            <a:r>
              <a:rPr lang="da-DK" sz="4000" b="0" dirty="0" smtClean="0">
                <a:latin typeface="Trebuchet MS" panose="020B0603020202020204" pitchFamily="34" charset="0"/>
              </a:rPr>
              <a:t>Disposition for gennemgang af faser og redskaber</a:t>
            </a:r>
            <a:endParaRPr lang="da-DK" sz="4000" b="0" dirty="0">
              <a:latin typeface="Trebuchet MS" panose="020B0603020202020204" pitchFamily="34" charset="0"/>
            </a:endParaRPr>
          </a:p>
        </p:txBody>
      </p:sp>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23</a:t>
            </a:fld>
            <a:endParaRPr lang="da-DK" sz="1800" b="1" dirty="0">
              <a:solidFill>
                <a:srgbClr val="C00000"/>
              </a:solidFill>
            </a:endParaRPr>
          </a:p>
        </p:txBody>
      </p:sp>
    </p:spTree>
    <p:extLst>
      <p:ext uri="{BB962C8B-B14F-4D97-AF65-F5344CB8AC3E}">
        <p14:creationId xmlns:p14="http://schemas.microsoft.com/office/powerpoint/2010/main" val="38812969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dsholder til billede 8"/>
          <p:cNvPicPr>
            <a:picLocks noChangeAspect="1"/>
          </p:cNvPicPr>
          <p:nvPr/>
        </p:nvPicPr>
        <p:blipFill rotWithShape="1">
          <a:blip r:embed="rId3"/>
          <a:srcRect l="31790" r="351"/>
          <a:stretch/>
        </p:blipFill>
        <p:spPr>
          <a:xfrm>
            <a:off x="22189" y="-99392"/>
            <a:ext cx="12368697" cy="6957392"/>
          </a:xfrm>
          <a:prstGeom prst="rect">
            <a:avLst/>
          </a:prstGeom>
        </p:spPr>
      </p:pic>
      <p:sp>
        <p:nvSpPr>
          <p:cNvPr id="2" name="Pladsholder til tekst 1"/>
          <p:cNvSpPr>
            <a:spLocks noGrp="1"/>
          </p:cNvSpPr>
          <p:nvPr>
            <p:ph type="body" sz="quarter" idx="13"/>
          </p:nvPr>
        </p:nvSpPr>
        <p:spPr>
          <a:xfrm>
            <a:off x="838197" y="2204865"/>
            <a:ext cx="4680000" cy="3672061"/>
          </a:xfrm>
          <a:solidFill>
            <a:srgbClr val="EBE0D7"/>
          </a:solidFill>
        </p:spPr>
        <p:txBody>
          <a:bodyPr>
            <a:normAutofit lnSpcReduction="10000"/>
          </a:bodyPr>
          <a:lstStyle/>
          <a:p>
            <a:pPr marL="0" indent="0">
              <a:buNone/>
            </a:pPr>
            <a:r>
              <a:rPr lang="da-DK" b="1" dirty="0" smtClean="0"/>
              <a:t>Redskaber</a:t>
            </a:r>
          </a:p>
          <a:p>
            <a:pPr>
              <a:buFont typeface="Arial" panose="020B0604020202020204" pitchFamily="34" charset="0"/>
              <a:buChar char="»"/>
            </a:pPr>
            <a:r>
              <a:rPr lang="da-DK" dirty="0" smtClean="0"/>
              <a:t>Sagsåbning  </a:t>
            </a:r>
          </a:p>
          <a:p>
            <a:pPr marL="0" indent="0">
              <a:buNone/>
            </a:pPr>
            <a:r>
              <a:rPr lang="da-DK" b="1" dirty="0" smtClean="0"/>
              <a:t>Formål</a:t>
            </a:r>
            <a:r>
              <a:rPr lang="da-DK" dirty="0" smtClean="0"/>
              <a:t> </a:t>
            </a:r>
          </a:p>
          <a:p>
            <a:pPr>
              <a:buFont typeface="Arial" panose="020B0604020202020204" pitchFamily="34" charset="0"/>
              <a:buChar char="»"/>
            </a:pPr>
            <a:r>
              <a:rPr lang="da-DK" dirty="0"/>
              <a:t>Grundlag for den videre sagsbehandling</a:t>
            </a:r>
          </a:p>
          <a:p>
            <a:pPr>
              <a:buFont typeface="Arial" panose="020B0604020202020204" pitchFamily="34" charset="0"/>
              <a:buChar char="»"/>
            </a:pPr>
            <a:r>
              <a:rPr lang="da-DK" dirty="0"/>
              <a:t>Dokumentation af </a:t>
            </a:r>
            <a:r>
              <a:rPr lang="da-DK" dirty="0" smtClean="0"/>
              <a:t>henvendelse og oprettelse af sag </a:t>
            </a:r>
          </a:p>
          <a:p>
            <a:pPr>
              <a:buFont typeface="Arial" panose="020B0604020202020204" pitchFamily="34" charset="0"/>
              <a:buChar char="»"/>
            </a:pPr>
            <a:r>
              <a:rPr lang="da-DK" dirty="0" smtClean="0"/>
              <a:t>Oplysning af borgeren om dennes rettigheder </a:t>
            </a:r>
          </a:p>
          <a:p>
            <a:pPr>
              <a:buFont typeface="Arial" panose="020B0604020202020204" pitchFamily="34" charset="0"/>
              <a:buChar char="»"/>
            </a:pPr>
            <a:r>
              <a:rPr lang="da-DK" dirty="0" smtClean="0"/>
              <a:t>Målretning </a:t>
            </a:r>
            <a:r>
              <a:rPr lang="da-DK" dirty="0"/>
              <a:t>af udredningen </a:t>
            </a:r>
            <a:r>
              <a:rPr lang="da-DK" dirty="0" err="1" smtClean="0"/>
              <a:t>pba</a:t>
            </a:r>
            <a:r>
              <a:rPr lang="da-DK" dirty="0" smtClean="0"/>
              <a:t>. borgerens egen opfattelse af sit støttebehov og ønsker for sin fremtid </a:t>
            </a:r>
            <a:endParaRPr lang="da-DK" dirty="0"/>
          </a:p>
          <a:p>
            <a:pPr marL="0" indent="0">
              <a:buNone/>
            </a:pPr>
            <a:endParaRPr lang="da-DK" dirty="0"/>
          </a:p>
        </p:txBody>
      </p:sp>
      <p:sp>
        <p:nvSpPr>
          <p:cNvPr id="4" name="Pladsholder til sidefod 3"/>
          <p:cNvSpPr>
            <a:spLocks noGrp="1"/>
          </p:cNvSpPr>
          <p:nvPr>
            <p:ph type="ftr" sz="quarter" idx="15"/>
          </p:nvPr>
        </p:nvSpPr>
        <p:spPr/>
        <p:txBody>
          <a:bodyPr/>
          <a:lstStyle/>
          <a:p>
            <a:r>
              <a:rPr lang="da-DK" smtClean="0"/>
              <a:t>Voksenudredningsmetoden version 2.0</a:t>
            </a:r>
            <a:endParaRPr lang="da-DK" dirty="0"/>
          </a:p>
        </p:txBody>
      </p:sp>
      <p:sp>
        <p:nvSpPr>
          <p:cNvPr id="7" name="Titel 6"/>
          <p:cNvSpPr>
            <a:spLocks noGrp="1"/>
          </p:cNvSpPr>
          <p:nvPr>
            <p:ph type="title"/>
          </p:nvPr>
        </p:nvSpPr>
        <p:spPr>
          <a:xfrm>
            <a:off x="838199" y="945071"/>
            <a:ext cx="4680000" cy="1152000"/>
          </a:xfrm>
          <a:solidFill>
            <a:srgbClr val="D97126"/>
          </a:solidFill>
        </p:spPr>
        <p:txBody>
          <a:bodyPr/>
          <a:lstStyle/>
          <a:p>
            <a:r>
              <a:rPr lang="da-DK" sz="4000" b="0" dirty="0">
                <a:solidFill>
                  <a:schemeClr val="bg1"/>
                </a:solidFill>
                <a:latin typeface="Trebuchet MS" panose="020B0603020202020204" pitchFamily="34" charset="0"/>
              </a:rPr>
              <a:t>Fase: </a:t>
            </a:r>
            <a:r>
              <a:rPr lang="da-DK" sz="4000" b="0" dirty="0" smtClean="0">
                <a:solidFill>
                  <a:schemeClr val="bg1"/>
                </a:solidFill>
                <a:latin typeface="Trebuchet MS" panose="020B0603020202020204" pitchFamily="34" charset="0"/>
              </a:rPr>
              <a:t/>
            </a:r>
            <a:br>
              <a:rPr lang="da-DK" sz="4000" b="0" dirty="0" smtClean="0">
                <a:solidFill>
                  <a:schemeClr val="bg1"/>
                </a:solidFill>
                <a:latin typeface="Trebuchet MS" panose="020B0603020202020204" pitchFamily="34" charset="0"/>
              </a:rPr>
            </a:br>
            <a:r>
              <a:rPr lang="da-DK" sz="4000" b="0" i="1" dirty="0" smtClean="0">
                <a:solidFill>
                  <a:schemeClr val="bg1"/>
                </a:solidFill>
                <a:latin typeface="Trebuchet MS" panose="020B0603020202020204" pitchFamily="34" charset="0"/>
              </a:rPr>
              <a:t>Sagsåbning</a:t>
            </a:r>
            <a:r>
              <a:rPr lang="da-DK" sz="2800" b="0" dirty="0" smtClean="0">
                <a:latin typeface="Trebuchet MS" panose="020B0603020202020204" pitchFamily="34" charset="0"/>
              </a:rPr>
              <a:t> </a:t>
            </a:r>
            <a:endParaRPr lang="da-DK" sz="2800" b="0" dirty="0">
              <a:latin typeface="Trebuchet MS" panose="020B0603020202020204" pitchFamily="34" charset="0"/>
            </a:endParaRPr>
          </a:p>
        </p:txBody>
      </p:sp>
      <p:sp>
        <p:nvSpPr>
          <p:cNvPr id="6"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24</a:t>
            </a:fld>
            <a:endParaRPr lang="da-DK" sz="1800" b="1" dirty="0">
              <a:solidFill>
                <a:srgbClr val="C00000"/>
              </a:solidFill>
            </a:endParaRPr>
          </a:p>
        </p:txBody>
      </p:sp>
    </p:spTree>
    <p:extLst>
      <p:ext uri="{BB962C8B-B14F-4D97-AF65-F5344CB8AC3E}">
        <p14:creationId xmlns:p14="http://schemas.microsoft.com/office/powerpoint/2010/main" val="8587554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340768"/>
            <a:ext cx="10515601" cy="4320480"/>
          </a:xfrm>
        </p:spPr>
        <p:txBody>
          <a:bodyPr/>
          <a:lstStyle/>
          <a:p>
            <a:pPr marL="0" lvl="0" indent="0" defTabSz="914400">
              <a:spcBef>
                <a:spcPts val="0"/>
              </a:spcBef>
              <a:buNone/>
              <a:defRPr/>
            </a:pPr>
            <a:r>
              <a:rPr lang="da-DK" b="1" dirty="0" smtClean="0"/>
              <a:t>Socialstyrelsen </a:t>
            </a:r>
            <a:endParaRPr lang="da-DK" b="1" dirty="0"/>
          </a:p>
          <a:p>
            <a:pPr marL="171450" indent="-171450"/>
            <a:r>
              <a:rPr lang="da-DK" dirty="0"/>
              <a:t>Metodehåndbog (VUM 2.0) </a:t>
            </a:r>
            <a:r>
              <a:rPr lang="da-DK" u="sng" dirty="0">
                <a:hlinkClick r:id="rId2"/>
              </a:rPr>
              <a:t>Voksenudredningsmetoden version 2.0 – Inklusiv Fælles Faglige Begreber. Metodehåndbog.</a:t>
            </a:r>
            <a:r>
              <a:rPr lang="da-DK" b="1" dirty="0"/>
              <a:t> </a:t>
            </a:r>
            <a:r>
              <a:rPr lang="da-DK" dirty="0"/>
              <a:t>side 17 og 22-45 </a:t>
            </a:r>
            <a:endParaRPr lang="da-DK" dirty="0" smtClean="0"/>
          </a:p>
          <a:p>
            <a:pPr marL="171450" indent="-171450"/>
            <a:endParaRPr lang="da-DK" dirty="0"/>
          </a:p>
          <a:p>
            <a:pPr marL="171450" indent="-171450"/>
            <a:r>
              <a:rPr lang="da-DK" dirty="0"/>
              <a:t>Eksempelhæfte (VUM 2.0) </a:t>
            </a:r>
            <a:r>
              <a:rPr lang="da-DK" u="sng" dirty="0">
                <a:hlinkClick r:id="rId3"/>
              </a:rPr>
              <a:t>Eksempler på udredninger i VUM </a:t>
            </a:r>
            <a:r>
              <a:rPr lang="da-DK" u="sng" dirty="0" smtClean="0">
                <a:hlinkClick r:id="rId3"/>
              </a:rPr>
              <a:t>2.0</a:t>
            </a:r>
            <a:endParaRPr lang="da-DK" u="sng" dirty="0" smtClean="0"/>
          </a:p>
          <a:p>
            <a:pPr marL="171450" indent="-171450"/>
            <a:endParaRPr lang="da-DK" u="sng" dirty="0"/>
          </a:p>
          <a:p>
            <a:pPr marL="171450" indent="-171450"/>
            <a:r>
              <a:rPr lang="da-DK" dirty="0"/>
              <a:t>Analysemodel (VUM 2.0</a:t>
            </a:r>
            <a:r>
              <a:rPr lang="da-DK" dirty="0" smtClean="0"/>
              <a:t>) </a:t>
            </a:r>
            <a:r>
              <a:rPr lang="da-DK" dirty="0" smtClean="0">
                <a:hlinkClick r:id="rId4"/>
              </a:rPr>
              <a:t>Analysemodellen i VUM 2.0</a:t>
            </a:r>
            <a:endParaRPr lang="da-DK" dirty="0"/>
          </a:p>
          <a:p>
            <a:endParaRPr lang="da-DK"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25</a:t>
            </a:fld>
            <a:endParaRPr lang="da-DK" dirty="0"/>
          </a:p>
        </p:txBody>
      </p:sp>
      <p:sp>
        <p:nvSpPr>
          <p:cNvPr id="6" name="Titel 5"/>
          <p:cNvSpPr>
            <a:spLocks noGrp="1"/>
          </p:cNvSpPr>
          <p:nvPr>
            <p:ph type="title"/>
          </p:nvPr>
        </p:nvSpPr>
        <p:spPr/>
        <p:txBody>
          <a:bodyPr/>
          <a:lstStyle/>
          <a:p>
            <a:r>
              <a:rPr lang="da-DK" dirty="0" smtClean="0"/>
              <a:t>Relevante </a:t>
            </a:r>
            <a:r>
              <a:rPr lang="da-DK" dirty="0"/>
              <a:t>materialer til denne fase</a:t>
            </a:r>
            <a:br>
              <a:rPr lang="da-DK" dirty="0"/>
            </a:br>
            <a:endParaRPr lang="da-DK" dirty="0"/>
          </a:p>
        </p:txBody>
      </p:sp>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25</a:t>
            </a:fld>
            <a:endParaRPr lang="da-DK" sz="1800" b="1" dirty="0">
              <a:solidFill>
                <a:srgbClr val="C00000"/>
              </a:solidFill>
            </a:endParaRPr>
          </a:p>
        </p:txBody>
      </p:sp>
    </p:spTree>
    <p:extLst>
      <p:ext uri="{BB962C8B-B14F-4D97-AF65-F5344CB8AC3E}">
        <p14:creationId xmlns:p14="http://schemas.microsoft.com/office/powerpoint/2010/main" val="3423741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797777"/>
                </a:solidFill>
                <a:effectLst/>
                <a:uLnTx/>
                <a:uFillTx/>
                <a:latin typeface="Arial" panose="020B0604020202020204"/>
                <a:ea typeface="+mn-ea"/>
                <a:cs typeface="+mn-cs"/>
              </a:rPr>
              <a:t>Voksenudredningsmetoden version 2.0</a:t>
            </a:r>
            <a:endParaRPr kumimoji="0" lang="da-DK" sz="900" b="0" i="0" u="none" strike="noStrike" kern="1200" cap="none" spc="0" normalizeH="0" baseline="0" noProof="0" dirty="0">
              <a:ln>
                <a:noFill/>
              </a:ln>
              <a:solidFill>
                <a:srgbClr val="797777"/>
              </a:solidFill>
              <a:effectLst/>
              <a:uLnTx/>
              <a:uFillTx/>
              <a:latin typeface="Arial" panose="020B0604020202020204"/>
              <a:ea typeface="+mn-ea"/>
              <a:cs typeface="+mn-cs"/>
            </a:endParaRPr>
          </a:p>
        </p:txBody>
      </p:sp>
      <p:sp>
        <p:nvSpPr>
          <p:cNvPr id="4" name="Pladsholder til slidenummer 3"/>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DB2EE-0873-4EBD-BD17-6A767A2B9A33}" type="slidenum">
              <a:rPr kumimoji="0" lang="da-DK" sz="9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a-DK" sz="9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Titel 5"/>
          <p:cNvSpPr>
            <a:spLocks noGrp="1"/>
          </p:cNvSpPr>
          <p:nvPr>
            <p:ph type="title"/>
          </p:nvPr>
        </p:nvSpPr>
        <p:spPr>
          <a:xfrm>
            <a:off x="838199" y="360000"/>
            <a:ext cx="10672686" cy="612000"/>
          </a:xfrm>
        </p:spPr>
        <p:txBody>
          <a:bodyPr/>
          <a:lstStyle/>
          <a:p>
            <a:r>
              <a:rPr lang="da-DK" sz="4000" b="0" dirty="0">
                <a:latin typeface="Trebuchet MS" panose="020B0603020202020204" pitchFamily="34" charset="0"/>
              </a:rPr>
              <a:t>Faser og redskaber i VUM </a:t>
            </a:r>
          </a:p>
        </p:txBody>
      </p:sp>
      <p:pic>
        <p:nvPicPr>
          <p:cNvPr id="2" name="Billede 1"/>
          <p:cNvPicPr>
            <a:picLocks noChangeAspect="1"/>
          </p:cNvPicPr>
          <p:nvPr/>
        </p:nvPicPr>
        <p:blipFill>
          <a:blip r:embed="rId3"/>
          <a:stretch>
            <a:fillRect/>
          </a:stretch>
        </p:blipFill>
        <p:spPr>
          <a:xfrm>
            <a:off x="838200" y="1440000"/>
            <a:ext cx="10515600" cy="4454789"/>
          </a:xfrm>
          <a:prstGeom prst="rect">
            <a:avLst/>
          </a:prstGeom>
        </p:spPr>
      </p:pic>
      <p:sp>
        <p:nvSpPr>
          <p:cNvPr id="7" name="Ellipse 6"/>
          <p:cNvSpPr/>
          <p:nvPr/>
        </p:nvSpPr>
        <p:spPr>
          <a:xfrm>
            <a:off x="1199456" y="1049957"/>
            <a:ext cx="2016224" cy="355981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26</a:t>
            </a:fld>
            <a:endParaRPr lang="da-DK" sz="1800" b="1" dirty="0">
              <a:solidFill>
                <a:srgbClr val="C00000"/>
              </a:solidFill>
            </a:endParaRPr>
          </a:p>
        </p:txBody>
      </p:sp>
    </p:spTree>
    <p:extLst>
      <p:ext uri="{BB962C8B-B14F-4D97-AF65-F5344CB8AC3E}">
        <p14:creationId xmlns:p14="http://schemas.microsoft.com/office/powerpoint/2010/main" val="33047188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7" y="1340768"/>
            <a:ext cx="10515601" cy="4752528"/>
          </a:xfrm>
        </p:spPr>
        <p:txBody>
          <a:bodyPr>
            <a:normAutofit fontScale="92500" lnSpcReduction="10000"/>
          </a:bodyPr>
          <a:lstStyle/>
          <a:p>
            <a:r>
              <a:rPr lang="da-DK" sz="2100" b="1" dirty="0"/>
              <a:t>Nye indtastningsfelter</a:t>
            </a:r>
            <a:r>
              <a:rPr lang="da-DK" sz="2100" dirty="0"/>
              <a:t>:</a:t>
            </a:r>
          </a:p>
          <a:p>
            <a:pPr lvl="1"/>
            <a:endParaRPr lang="da-DK" sz="2100" b="1" dirty="0" smtClean="0"/>
          </a:p>
          <a:p>
            <a:pPr lvl="1"/>
            <a:r>
              <a:rPr lang="da-DK" sz="2100" b="1" dirty="0" smtClean="0"/>
              <a:t>Borgerens </a:t>
            </a:r>
            <a:r>
              <a:rPr lang="da-DK" sz="2100" b="1" dirty="0"/>
              <a:t>eventuelle lægefaglige </a:t>
            </a:r>
            <a:r>
              <a:rPr lang="da-DK" sz="2100" b="1" dirty="0" smtClean="0"/>
              <a:t>diagnoser </a:t>
            </a:r>
          </a:p>
          <a:p>
            <a:pPr lvl="2"/>
            <a:r>
              <a:rPr lang="da-DK" sz="2100" dirty="0" smtClean="0"/>
              <a:t>adskiller borgerens eventuelle diagnoser fra udredningen af funktionsevnen – skærpet fokus på funktionsevne, som er grundlaget for tildeling af støtte efter </a:t>
            </a:r>
            <a:r>
              <a:rPr lang="da-DK" sz="2100" dirty="0"/>
              <a:t>s</a:t>
            </a:r>
            <a:r>
              <a:rPr lang="da-DK" sz="2100" dirty="0" smtClean="0"/>
              <a:t>erviceloven.</a:t>
            </a:r>
          </a:p>
          <a:p>
            <a:pPr marL="360000" lvl="2" indent="0">
              <a:buNone/>
            </a:pPr>
            <a:endParaRPr lang="da-DK" sz="2100" dirty="0"/>
          </a:p>
          <a:p>
            <a:pPr lvl="1"/>
            <a:r>
              <a:rPr lang="da-DK" sz="2100" b="1" dirty="0" smtClean="0"/>
              <a:t>Borgerens </a:t>
            </a:r>
            <a:r>
              <a:rPr lang="da-DK" sz="2100" b="1" dirty="0"/>
              <a:t>ønsker for fremtiden</a:t>
            </a:r>
            <a:r>
              <a:rPr lang="da-DK" sz="2100" b="1" dirty="0" smtClean="0"/>
              <a:t>?</a:t>
            </a:r>
            <a:r>
              <a:rPr lang="da-DK" sz="2100" dirty="0" smtClean="0"/>
              <a:t> </a:t>
            </a:r>
          </a:p>
          <a:p>
            <a:pPr lvl="2"/>
            <a:r>
              <a:rPr lang="da-DK" sz="2100" dirty="0"/>
              <a:t>u</a:t>
            </a:r>
            <a:r>
              <a:rPr lang="da-DK" sz="2100" dirty="0" smtClean="0"/>
              <a:t>nderstøtter borgersamarbejdet omkring borgerens recovery og (re)habilitering. </a:t>
            </a:r>
          </a:p>
          <a:p>
            <a:pPr lvl="2"/>
            <a:r>
              <a:rPr lang="da-DK" sz="2100" dirty="0" smtClean="0"/>
              <a:t>sikrer, at udredningen tager afsæt i borgerens ønsker. </a:t>
            </a:r>
            <a:endParaRPr lang="da-DK" sz="2100" dirty="0"/>
          </a:p>
          <a:p>
            <a:pPr lvl="1"/>
            <a:endParaRPr lang="da-DK" sz="2100" b="1" dirty="0" smtClean="0"/>
          </a:p>
          <a:p>
            <a:pPr lvl="1"/>
            <a:r>
              <a:rPr lang="da-DK" sz="2100" b="1" dirty="0" smtClean="0"/>
              <a:t>Helhedssyn</a:t>
            </a:r>
            <a:r>
              <a:rPr lang="da-DK" sz="2100" dirty="0" smtClean="0"/>
              <a:t>. </a:t>
            </a:r>
            <a:r>
              <a:rPr lang="da-DK" sz="2100" b="1" dirty="0"/>
              <a:t>Er borgeren vejledt om alle relevante muligheder for støtte efter den sociale lovgivning?</a:t>
            </a:r>
          </a:p>
          <a:p>
            <a:pPr lvl="2"/>
            <a:r>
              <a:rPr lang="da-DK" sz="2100" dirty="0" smtClean="0"/>
              <a:t>understøtter borgerens retssikkerhed samt helhed og sammenhæng for borgeren. </a:t>
            </a:r>
          </a:p>
          <a:p>
            <a:endParaRPr lang="da-DK" dirty="0"/>
          </a:p>
          <a:p>
            <a:pPr marL="0" indent="0">
              <a:buNone/>
            </a:pPr>
            <a:r>
              <a:rPr lang="da-DK" dirty="0" smtClean="0"/>
              <a:t> </a:t>
            </a:r>
          </a:p>
          <a:p>
            <a:endParaRPr lang="da-DK"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27</a:t>
            </a:fld>
            <a:endParaRPr lang="da-DK" dirty="0"/>
          </a:p>
        </p:txBody>
      </p:sp>
      <p:sp>
        <p:nvSpPr>
          <p:cNvPr id="6" name="Titel 5"/>
          <p:cNvSpPr>
            <a:spLocks noGrp="1"/>
          </p:cNvSpPr>
          <p:nvPr>
            <p:ph type="title"/>
          </p:nvPr>
        </p:nvSpPr>
        <p:spPr>
          <a:xfrm>
            <a:off x="838197" y="360000"/>
            <a:ext cx="10515601" cy="612000"/>
          </a:xfrm>
          <a:solidFill>
            <a:srgbClr val="D97126"/>
          </a:solidFill>
        </p:spPr>
        <p:txBody>
          <a:bodyPr/>
          <a:lstStyle/>
          <a:p>
            <a:r>
              <a:rPr lang="da-DK" sz="4000" b="0" dirty="0" smtClean="0">
                <a:solidFill>
                  <a:schemeClr val="bg1"/>
                </a:solidFill>
                <a:latin typeface="Trebuchet MS" panose="020B0603020202020204" pitchFamily="34" charset="0"/>
              </a:rPr>
              <a:t>Hvad er nyt i sagsåbningen</a:t>
            </a:r>
            <a:r>
              <a:rPr lang="da-DK" sz="4000" b="0" i="1" dirty="0" smtClean="0">
                <a:solidFill>
                  <a:schemeClr val="bg1"/>
                </a:solidFill>
                <a:latin typeface="Trebuchet MS" panose="020B0603020202020204" pitchFamily="34" charset="0"/>
              </a:rPr>
              <a:t> </a:t>
            </a:r>
            <a:r>
              <a:rPr lang="da-DK" sz="4000" b="0" dirty="0" smtClean="0">
                <a:solidFill>
                  <a:schemeClr val="bg1"/>
                </a:solidFill>
                <a:latin typeface="Trebuchet MS" panose="020B0603020202020204" pitchFamily="34" charset="0"/>
              </a:rPr>
              <a:t>og hvorfor? </a:t>
            </a:r>
            <a:endParaRPr lang="da-DK" sz="4000" b="0" dirty="0">
              <a:solidFill>
                <a:schemeClr val="bg1"/>
              </a:solidFill>
              <a:latin typeface="Trebuchet MS" panose="020B0603020202020204" pitchFamily="34" charset="0"/>
            </a:endParaRPr>
          </a:p>
        </p:txBody>
      </p:sp>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27</a:t>
            </a:fld>
            <a:endParaRPr lang="da-DK" sz="1800" b="1" dirty="0">
              <a:solidFill>
                <a:srgbClr val="C00000"/>
              </a:solidFill>
            </a:endParaRPr>
          </a:p>
        </p:txBody>
      </p:sp>
    </p:spTree>
    <p:extLst>
      <p:ext uri="{BB962C8B-B14F-4D97-AF65-F5344CB8AC3E}">
        <p14:creationId xmlns:p14="http://schemas.microsoft.com/office/powerpoint/2010/main" val="34845385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9" y="1340768"/>
            <a:ext cx="10515600" cy="4752527"/>
          </a:xfrm>
        </p:spPr>
        <p:txBody>
          <a:bodyPr>
            <a:normAutofit/>
          </a:bodyPr>
          <a:lstStyle/>
          <a:p>
            <a:pPr>
              <a:lnSpc>
                <a:spcPct val="130000"/>
              </a:lnSpc>
            </a:pPr>
            <a:r>
              <a:rPr lang="da-DK" sz="2100" b="1" dirty="0" smtClean="0"/>
              <a:t>Hjælp efter hele den sociale lovgivning </a:t>
            </a:r>
          </a:p>
          <a:p>
            <a:pPr lvl="1">
              <a:lnSpc>
                <a:spcPct val="130000"/>
              </a:lnSpc>
            </a:pPr>
            <a:r>
              <a:rPr lang="da-DK" sz="2100" i="0" dirty="0" smtClean="0"/>
              <a:t>Retssikkerhedsloven § 5</a:t>
            </a:r>
          </a:p>
          <a:p>
            <a:pPr>
              <a:lnSpc>
                <a:spcPct val="130000"/>
              </a:lnSpc>
            </a:pPr>
            <a:endParaRPr lang="da-DK" sz="2100" b="1" dirty="0" smtClean="0"/>
          </a:p>
          <a:p>
            <a:pPr>
              <a:lnSpc>
                <a:spcPct val="130000"/>
              </a:lnSpc>
            </a:pPr>
            <a:r>
              <a:rPr lang="da-DK" sz="2100" b="1" dirty="0" smtClean="0"/>
              <a:t>Værgemål og partsrepræsentation</a:t>
            </a:r>
          </a:p>
          <a:p>
            <a:pPr lvl="1">
              <a:lnSpc>
                <a:spcPct val="130000"/>
              </a:lnSpc>
            </a:pPr>
            <a:r>
              <a:rPr lang="da-DK" sz="2100" i="0" dirty="0" smtClean="0"/>
              <a:t>Forvaltningsloven § 8</a:t>
            </a:r>
          </a:p>
          <a:p>
            <a:pPr lvl="1">
              <a:lnSpc>
                <a:spcPct val="130000"/>
              </a:lnSpc>
            </a:pPr>
            <a:r>
              <a:rPr lang="da-DK" sz="2100" i="0" dirty="0" smtClean="0"/>
              <a:t>Serviceloven § 82</a:t>
            </a:r>
            <a:r>
              <a:rPr lang="da-DK" sz="2100" i="0" dirty="0"/>
              <a:t>, stk. </a:t>
            </a:r>
            <a:r>
              <a:rPr lang="da-DK" sz="2100" i="0" dirty="0" smtClean="0"/>
              <a:t>2</a:t>
            </a:r>
          </a:p>
          <a:p>
            <a:pPr lvl="1">
              <a:lnSpc>
                <a:spcPct val="130000"/>
              </a:lnSpc>
            </a:pPr>
            <a:endParaRPr lang="da-DK" sz="2100" b="1" dirty="0" smtClean="0"/>
          </a:p>
          <a:p>
            <a:pPr>
              <a:lnSpc>
                <a:spcPct val="130000"/>
              </a:lnSpc>
            </a:pPr>
            <a:r>
              <a:rPr lang="da-DK" sz="2100" b="1" dirty="0" smtClean="0"/>
              <a:t>Samtykke </a:t>
            </a:r>
          </a:p>
          <a:p>
            <a:pPr lvl="1">
              <a:lnSpc>
                <a:spcPct val="130000"/>
              </a:lnSpc>
            </a:pPr>
            <a:r>
              <a:rPr lang="da-DK" sz="2100" i="0" dirty="0" smtClean="0"/>
              <a:t>Retssikkerhedsloven §§ 11a-11c</a:t>
            </a:r>
            <a:endParaRPr lang="da-DK" sz="2100" i="0"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28</a:t>
            </a:fld>
            <a:endParaRPr lang="da-DK" dirty="0"/>
          </a:p>
        </p:txBody>
      </p:sp>
      <p:sp>
        <p:nvSpPr>
          <p:cNvPr id="9" name="Titel 5"/>
          <p:cNvSpPr txBox="1">
            <a:spLocks/>
          </p:cNvSpPr>
          <p:nvPr/>
        </p:nvSpPr>
        <p:spPr>
          <a:xfrm>
            <a:off x="838198" y="360000"/>
            <a:ext cx="10515601" cy="612000"/>
          </a:xfrm>
          <a:prstGeom prst="rect">
            <a:avLst/>
          </a:prstGeom>
          <a:solidFill>
            <a:srgbClr val="D97126"/>
          </a:solidFill>
        </p:spPr>
        <p:txBody>
          <a:bodyPr vert="horz" lIns="0" tIns="0" rIns="0" bIns="0" rtlCol="0" anchor="t">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sz="4000" b="0" dirty="0">
                <a:solidFill>
                  <a:schemeClr val="bg1"/>
                </a:solidFill>
                <a:latin typeface="Trebuchet MS" panose="020B0603020202020204" pitchFamily="34" charset="0"/>
              </a:rPr>
              <a:t>	</a:t>
            </a:r>
            <a:r>
              <a:rPr lang="da-DK" sz="4000" b="0" dirty="0" smtClean="0">
                <a:solidFill>
                  <a:schemeClr val="bg1"/>
                </a:solidFill>
                <a:latin typeface="Trebuchet MS" panose="020B0603020202020204" pitchFamily="34" charset="0"/>
              </a:rPr>
              <a:t>Hvad </a:t>
            </a:r>
            <a:r>
              <a:rPr lang="da-DK" sz="4000" b="0" dirty="0">
                <a:solidFill>
                  <a:schemeClr val="bg1"/>
                </a:solidFill>
                <a:latin typeface="Trebuchet MS" panose="020B0603020202020204" pitchFamily="34" charset="0"/>
              </a:rPr>
              <a:t>siger lovgivningen om sagsåbning?</a:t>
            </a:r>
          </a:p>
        </p:txBody>
      </p:sp>
      <p:grpSp>
        <p:nvGrpSpPr>
          <p:cNvPr id="10" name="Group 5"/>
          <p:cNvGrpSpPr>
            <a:grpSpLocks/>
          </p:cNvGrpSpPr>
          <p:nvPr/>
        </p:nvGrpSpPr>
        <p:grpSpPr bwMode="auto">
          <a:xfrm>
            <a:off x="838198" y="360000"/>
            <a:ext cx="577282" cy="595975"/>
            <a:chOff x="2938" y="-344"/>
            <a:chExt cx="979" cy="979"/>
          </a:xfrm>
        </p:grpSpPr>
        <p:sp>
          <p:nvSpPr>
            <p:cNvPr id="11" name="Rectangle 6"/>
            <p:cNvSpPr>
              <a:spLocks noChangeArrowheads="1"/>
            </p:cNvSpPr>
            <p:nvPr/>
          </p:nvSpPr>
          <p:spPr bwMode="auto">
            <a:xfrm>
              <a:off x="2937" y="-345"/>
              <a:ext cx="979"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AutoShape 7"/>
            <p:cNvSpPr>
              <a:spLocks/>
            </p:cNvSpPr>
            <p:nvPr/>
          </p:nvSpPr>
          <p:spPr bwMode="auto">
            <a:xfrm>
              <a:off x="3106" y="-188"/>
              <a:ext cx="642" cy="674"/>
            </a:xfrm>
            <a:custGeom>
              <a:avLst/>
              <a:gdLst>
                <a:gd name="T0" fmla="+- 0 3337 3106"/>
                <a:gd name="T1" fmla="*/ T0 w 642"/>
                <a:gd name="T2" fmla="+- 0 150 -188"/>
                <a:gd name="T3" fmla="*/ 150 h 674"/>
                <a:gd name="T4" fmla="+- 0 3276 3106"/>
                <a:gd name="T5" fmla="*/ T4 w 642"/>
                <a:gd name="T6" fmla="+- 0 183 -188"/>
                <a:gd name="T7" fmla="*/ 183 h 674"/>
                <a:gd name="T8" fmla="+- 0 3298 3106"/>
                <a:gd name="T9" fmla="*/ T8 w 642"/>
                <a:gd name="T10" fmla="+- 0 110 -188"/>
                <a:gd name="T11" fmla="*/ 110 h 674"/>
                <a:gd name="T12" fmla="+- 0 3306 3106"/>
                <a:gd name="T13" fmla="*/ T12 w 642"/>
                <a:gd name="T14" fmla="+- 0 83 -188"/>
                <a:gd name="T15" fmla="*/ 83 h 674"/>
                <a:gd name="T16" fmla="+- 0 3242 3106"/>
                <a:gd name="T17" fmla="*/ T16 w 642"/>
                <a:gd name="T18" fmla="+- 0 187 -188"/>
                <a:gd name="T19" fmla="*/ 187 h 674"/>
                <a:gd name="T20" fmla="+- 0 3270 3106"/>
                <a:gd name="T21" fmla="*/ T20 w 642"/>
                <a:gd name="T22" fmla="+- 0 233 -188"/>
                <a:gd name="T23" fmla="*/ 233 h 674"/>
                <a:gd name="T24" fmla="+- 0 3326 3106"/>
                <a:gd name="T25" fmla="*/ T24 w 642"/>
                <a:gd name="T26" fmla="+- 0 231 -188"/>
                <a:gd name="T27" fmla="*/ 231 h 674"/>
                <a:gd name="T28" fmla="+- 0 3544 3106"/>
                <a:gd name="T29" fmla="*/ T28 w 642"/>
                <a:gd name="T30" fmla="+- 0 336 -188"/>
                <a:gd name="T31" fmla="*/ 336 h 674"/>
                <a:gd name="T32" fmla="+- 0 3322 3106"/>
                <a:gd name="T33" fmla="*/ T32 w 642"/>
                <a:gd name="T34" fmla="+- 0 329 -188"/>
                <a:gd name="T35" fmla="*/ 329 h 674"/>
                <a:gd name="T36" fmla="+- 0 3532 3106"/>
                <a:gd name="T37" fmla="*/ T36 w 642"/>
                <a:gd name="T38" fmla="+- 0 346 -188"/>
                <a:gd name="T39" fmla="*/ 346 h 674"/>
                <a:gd name="T40" fmla="+- 0 3542 3106"/>
                <a:gd name="T41" fmla="*/ T40 w 642"/>
                <a:gd name="T42" fmla="+- 0 -140 -188"/>
                <a:gd name="T43" fmla="*/ -140 h 674"/>
                <a:gd name="T44" fmla="+- 0 3544 3106"/>
                <a:gd name="T45" fmla="*/ T44 w 642"/>
                <a:gd name="T46" fmla="+- 0 -106 -188"/>
                <a:gd name="T47" fmla="*/ -106 h 674"/>
                <a:gd name="T48" fmla="+- 0 3573 3106"/>
                <a:gd name="T49" fmla="*/ T48 w 642"/>
                <a:gd name="T50" fmla="+- 0 26 -188"/>
                <a:gd name="T51" fmla="*/ 26 h 674"/>
                <a:gd name="T52" fmla="+- 0 3433 3106"/>
                <a:gd name="T53" fmla="*/ T52 w 642"/>
                <a:gd name="T54" fmla="+- 0 -25 -188"/>
                <a:gd name="T55" fmla="*/ -25 h 674"/>
                <a:gd name="T56" fmla="+- 0 3286 3106"/>
                <a:gd name="T57" fmla="*/ T56 w 642"/>
                <a:gd name="T58" fmla="+- 0 25 -188"/>
                <a:gd name="T59" fmla="*/ 25 h 674"/>
                <a:gd name="T60" fmla="+- 0 3320 3106"/>
                <a:gd name="T61" fmla="*/ T60 w 642"/>
                <a:gd name="T62" fmla="+- 0 60 -188"/>
                <a:gd name="T63" fmla="*/ 60 h 674"/>
                <a:gd name="T64" fmla="+- 0 3422 3106"/>
                <a:gd name="T65" fmla="*/ T64 w 642"/>
                <a:gd name="T66" fmla="+- 0 299 -188"/>
                <a:gd name="T67" fmla="*/ 299 h 674"/>
                <a:gd name="T68" fmla="+- 0 3357 3106"/>
                <a:gd name="T69" fmla="*/ T68 w 642"/>
                <a:gd name="T70" fmla="+- 0 317 -188"/>
                <a:gd name="T71" fmla="*/ 317 h 674"/>
                <a:gd name="T72" fmla="+- 0 3509 3106"/>
                <a:gd name="T73" fmla="*/ T72 w 642"/>
                <a:gd name="T74" fmla="+- 0 305 -188"/>
                <a:gd name="T75" fmla="*/ 305 h 674"/>
                <a:gd name="T76" fmla="+- 0 3490 3106"/>
                <a:gd name="T77" fmla="*/ T76 w 642"/>
                <a:gd name="T78" fmla="+- 0 42 -188"/>
                <a:gd name="T79" fmla="*/ 42 h 674"/>
                <a:gd name="T80" fmla="+- 0 3549 3106"/>
                <a:gd name="T81" fmla="*/ T80 w 642"/>
                <a:gd name="T82" fmla="+- 0 65 -188"/>
                <a:gd name="T83" fmla="*/ 65 h 674"/>
                <a:gd name="T84" fmla="+- 0 3587 3106"/>
                <a:gd name="T85" fmla="*/ T84 w 642"/>
                <a:gd name="T86" fmla="+- 0 43 -188"/>
                <a:gd name="T87" fmla="*/ 43 h 674"/>
                <a:gd name="T88" fmla="+- 0 3584 3106"/>
                <a:gd name="T89" fmla="*/ T88 w 642"/>
                <a:gd name="T90" fmla="+- 0 -77 -188"/>
                <a:gd name="T91" fmla="*/ -77 h 674"/>
                <a:gd name="T92" fmla="+- 0 3620 3106"/>
                <a:gd name="T93" fmla="*/ T92 w 642"/>
                <a:gd name="T94" fmla="+- 0 190 -188"/>
                <a:gd name="T95" fmla="*/ 190 h 674"/>
                <a:gd name="T96" fmla="+- 0 3529 3106"/>
                <a:gd name="T97" fmla="*/ T96 w 642"/>
                <a:gd name="T98" fmla="+- 0 183 -188"/>
                <a:gd name="T99" fmla="*/ 183 h 674"/>
                <a:gd name="T100" fmla="+- 0 3576 3106"/>
                <a:gd name="T101" fmla="*/ T100 w 642"/>
                <a:gd name="T102" fmla="+- 0 95 -188"/>
                <a:gd name="T103" fmla="*/ 95 h 674"/>
                <a:gd name="T104" fmla="+- 0 3507 3106"/>
                <a:gd name="T105" fmla="*/ T104 w 642"/>
                <a:gd name="T106" fmla="+- 0 188 -188"/>
                <a:gd name="T107" fmla="*/ 188 h 674"/>
                <a:gd name="T108" fmla="+- 0 3523 3106"/>
                <a:gd name="T109" fmla="*/ T108 w 642"/>
                <a:gd name="T110" fmla="+- 0 224 -188"/>
                <a:gd name="T111" fmla="*/ 224 h 674"/>
                <a:gd name="T112" fmla="+- 0 3574 3106"/>
                <a:gd name="T113" fmla="*/ T112 w 642"/>
                <a:gd name="T114" fmla="+- 0 237 -188"/>
                <a:gd name="T115" fmla="*/ 237 h 674"/>
                <a:gd name="T116" fmla="+- 0 3619 3106"/>
                <a:gd name="T117" fmla="*/ T116 w 642"/>
                <a:gd name="T118" fmla="+- 0 206 -188"/>
                <a:gd name="T119" fmla="*/ 206 h 674"/>
                <a:gd name="T120" fmla="+- 0 3641 3106"/>
                <a:gd name="T121" fmla="*/ T120 w 642"/>
                <a:gd name="T122" fmla="+- 0 -44 -188"/>
                <a:gd name="T123" fmla="*/ -44 h 674"/>
                <a:gd name="T124" fmla="+- 0 3676 3106"/>
                <a:gd name="T125" fmla="*/ T124 w 642"/>
                <a:gd name="T126" fmla="+- 0 -44 -188"/>
                <a:gd name="T127" fmla="*/ -44 h 674"/>
                <a:gd name="T128" fmla="+- 0 3682 3106"/>
                <a:gd name="T129" fmla="*/ T128 w 642"/>
                <a:gd name="T130" fmla="+- 0 35 -188"/>
                <a:gd name="T131" fmla="*/ 35 h 674"/>
                <a:gd name="T132" fmla="+- 0 3740 3106"/>
                <a:gd name="T133" fmla="*/ T132 w 642"/>
                <a:gd name="T134" fmla="+- 0 81 -188"/>
                <a:gd name="T135" fmla="*/ 81 h 674"/>
                <a:gd name="T136" fmla="+- 0 3714 3106"/>
                <a:gd name="T137" fmla="*/ T136 w 642"/>
                <a:gd name="T138" fmla="+- 0 107 -188"/>
                <a:gd name="T139" fmla="*/ 107 h 674"/>
                <a:gd name="T140" fmla="+- 0 3747 3106"/>
                <a:gd name="T141" fmla="*/ T140 w 642"/>
                <a:gd name="T142" fmla="+- 0 155 -188"/>
                <a:gd name="T143" fmla="*/ 155 h 674"/>
                <a:gd name="T144" fmla="+- 0 3718 3106"/>
                <a:gd name="T145" fmla="*/ T144 w 642"/>
                <a:gd name="T146" fmla="+- 0 180 -188"/>
                <a:gd name="T147" fmla="*/ 180 h 674"/>
                <a:gd name="T148" fmla="+- 0 3704 3106"/>
                <a:gd name="T149" fmla="*/ T148 w 642"/>
                <a:gd name="T150" fmla="+- 0 256 -188"/>
                <a:gd name="T151" fmla="*/ 256 h 674"/>
                <a:gd name="T152" fmla="+- 0 3600 3106"/>
                <a:gd name="T153" fmla="*/ T152 w 642"/>
                <a:gd name="T154" fmla="+- 0 400 -188"/>
                <a:gd name="T155" fmla="*/ 400 h 674"/>
                <a:gd name="T156" fmla="+- 0 3441 3106"/>
                <a:gd name="T157" fmla="*/ T156 w 642"/>
                <a:gd name="T158" fmla="+- 0 457 -188"/>
                <a:gd name="T159" fmla="*/ 457 h 674"/>
                <a:gd name="T160" fmla="+- 0 3381 3106"/>
                <a:gd name="T161" fmla="*/ T160 w 642"/>
                <a:gd name="T162" fmla="+- 0 453 -188"/>
                <a:gd name="T163" fmla="*/ 453 h 674"/>
                <a:gd name="T164" fmla="+- 0 3272 3106"/>
                <a:gd name="T165" fmla="*/ T164 w 642"/>
                <a:gd name="T166" fmla="+- 0 413 -188"/>
                <a:gd name="T167" fmla="*/ 413 h 674"/>
                <a:gd name="T168" fmla="+- 0 3143 3106"/>
                <a:gd name="T169" fmla="*/ T168 w 642"/>
                <a:gd name="T170" fmla="+- 0 235 -188"/>
                <a:gd name="T171" fmla="*/ 235 h 674"/>
                <a:gd name="T172" fmla="+- 0 3138 3106"/>
                <a:gd name="T173" fmla="*/ T172 w 642"/>
                <a:gd name="T174" fmla="+- 0 117 -188"/>
                <a:gd name="T175" fmla="*/ 117 h 674"/>
                <a:gd name="T176" fmla="+- 0 3173 3106"/>
                <a:gd name="T177" fmla="*/ T176 w 642"/>
                <a:gd name="T178" fmla="+- 0 20 -188"/>
                <a:gd name="T179" fmla="*/ 20 h 674"/>
                <a:gd name="T180" fmla="+- 0 3277 3106"/>
                <a:gd name="T181" fmla="*/ T180 w 642"/>
                <a:gd name="T182" fmla="+- 0 -86 -188"/>
                <a:gd name="T183" fmla="*/ -86 h 674"/>
                <a:gd name="T184" fmla="+- 0 3373 3106"/>
                <a:gd name="T185" fmla="*/ T184 w 642"/>
                <a:gd name="T186" fmla="+- 0 -123 -188"/>
                <a:gd name="T187" fmla="*/ -123 h 674"/>
                <a:gd name="T188" fmla="+- 0 3384 3106"/>
                <a:gd name="T189" fmla="*/ T188 w 642"/>
                <a:gd name="T190" fmla="+- 0 -108 -188"/>
                <a:gd name="T191" fmla="*/ -108 h 674"/>
                <a:gd name="T192" fmla="+- 0 3464 3106"/>
                <a:gd name="T193" fmla="*/ T192 w 642"/>
                <a:gd name="T194" fmla="+- 0 -137 -188"/>
                <a:gd name="T195" fmla="*/ -137 h 674"/>
                <a:gd name="T196" fmla="+- 0 3389 3106"/>
                <a:gd name="T197" fmla="*/ T196 w 642"/>
                <a:gd name="T198" fmla="+- 0 -181 -188"/>
                <a:gd name="T199" fmla="*/ -181 h 674"/>
                <a:gd name="T200" fmla="+- 0 3388 3106"/>
                <a:gd name="T201" fmla="*/ T200 w 642"/>
                <a:gd name="T202" fmla="+- 0 -154 -188"/>
                <a:gd name="T203" fmla="*/ -154 h 674"/>
                <a:gd name="T204" fmla="+- 0 3280 3106"/>
                <a:gd name="T205" fmla="*/ T204 w 642"/>
                <a:gd name="T206" fmla="+- 0 -120 -188"/>
                <a:gd name="T207" fmla="*/ -120 h 674"/>
                <a:gd name="T208" fmla="+- 0 3153 3106"/>
                <a:gd name="T209" fmla="*/ T208 w 642"/>
                <a:gd name="T210" fmla="+- 0 -2 -188"/>
                <a:gd name="T211" fmla="*/ -2 h 674"/>
                <a:gd name="T212" fmla="+- 0 3109 3106"/>
                <a:gd name="T213" fmla="*/ T212 w 642"/>
                <a:gd name="T214" fmla="+- 0 119 -188"/>
                <a:gd name="T215" fmla="*/ 119 h 674"/>
                <a:gd name="T216" fmla="+- 0 3109 3106"/>
                <a:gd name="T217" fmla="*/ T216 w 642"/>
                <a:gd name="T218" fmla="+- 0 210 -188"/>
                <a:gd name="T219" fmla="*/ 210 h 674"/>
                <a:gd name="T220" fmla="+- 0 3158 3106"/>
                <a:gd name="T221" fmla="*/ T220 w 642"/>
                <a:gd name="T222" fmla="+- 0 339 -188"/>
                <a:gd name="T223" fmla="*/ 339 h 674"/>
                <a:gd name="T224" fmla="+- 0 3280 3106"/>
                <a:gd name="T225" fmla="*/ T224 w 642"/>
                <a:gd name="T226" fmla="+- 0 449 -188"/>
                <a:gd name="T227" fmla="*/ 449 h 674"/>
                <a:gd name="T228" fmla="+- 0 3431 3106"/>
                <a:gd name="T229" fmla="*/ T228 w 642"/>
                <a:gd name="T230" fmla="+- 0 485 -188"/>
                <a:gd name="T231" fmla="*/ 485 h 674"/>
                <a:gd name="T232" fmla="+- 0 3524 3106"/>
                <a:gd name="T233" fmla="*/ T232 w 642"/>
                <a:gd name="T234" fmla="+- 0 470 -188"/>
                <a:gd name="T235" fmla="*/ 470 h 674"/>
                <a:gd name="T236" fmla="+- 0 3636 3106"/>
                <a:gd name="T237" fmla="*/ T236 w 642"/>
                <a:gd name="T238" fmla="+- 0 407 -188"/>
                <a:gd name="T239" fmla="*/ 407 h 674"/>
                <a:gd name="T240" fmla="+- 0 3724 3106"/>
                <a:gd name="T241" fmla="*/ T240 w 642"/>
                <a:gd name="T242" fmla="+- 0 286 -188"/>
                <a:gd name="T243" fmla="*/ 286 h 674"/>
                <a:gd name="T244" fmla="+- 0 3747 3106"/>
                <a:gd name="T245" fmla="*/ T244 w 642"/>
                <a:gd name="T246" fmla="+- 0 186 -188"/>
                <a:gd name="T247" fmla="*/ 186 h 6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642" h="674">
                  <a:moveTo>
                    <a:pt x="249" y="383"/>
                  </a:moveTo>
                  <a:lnTo>
                    <a:pt x="249" y="377"/>
                  </a:lnTo>
                  <a:lnTo>
                    <a:pt x="246" y="371"/>
                  </a:lnTo>
                  <a:lnTo>
                    <a:pt x="238" y="355"/>
                  </a:lnTo>
                  <a:lnTo>
                    <a:pt x="231" y="338"/>
                  </a:lnTo>
                  <a:lnTo>
                    <a:pt x="225" y="326"/>
                  </a:lnTo>
                  <a:lnTo>
                    <a:pt x="225" y="370"/>
                  </a:lnTo>
                  <a:lnTo>
                    <a:pt x="214" y="371"/>
                  </a:lnTo>
                  <a:lnTo>
                    <a:pt x="193" y="371"/>
                  </a:lnTo>
                  <a:lnTo>
                    <a:pt x="170" y="371"/>
                  </a:lnTo>
                  <a:lnTo>
                    <a:pt x="158" y="371"/>
                  </a:lnTo>
                  <a:lnTo>
                    <a:pt x="163" y="359"/>
                  </a:lnTo>
                  <a:lnTo>
                    <a:pt x="174" y="336"/>
                  </a:lnTo>
                  <a:lnTo>
                    <a:pt x="186" y="312"/>
                  </a:lnTo>
                  <a:lnTo>
                    <a:pt x="192" y="298"/>
                  </a:lnTo>
                  <a:lnTo>
                    <a:pt x="225" y="370"/>
                  </a:lnTo>
                  <a:lnTo>
                    <a:pt x="225" y="326"/>
                  </a:lnTo>
                  <a:lnTo>
                    <a:pt x="213" y="298"/>
                  </a:lnTo>
                  <a:lnTo>
                    <a:pt x="206" y="284"/>
                  </a:lnTo>
                  <a:lnTo>
                    <a:pt x="200" y="271"/>
                  </a:lnTo>
                  <a:lnTo>
                    <a:pt x="199" y="270"/>
                  </a:lnTo>
                  <a:lnTo>
                    <a:pt x="191" y="267"/>
                  </a:lnTo>
                  <a:lnTo>
                    <a:pt x="186" y="270"/>
                  </a:lnTo>
                  <a:lnTo>
                    <a:pt x="172" y="299"/>
                  </a:lnTo>
                  <a:lnTo>
                    <a:pt x="136" y="375"/>
                  </a:lnTo>
                  <a:lnTo>
                    <a:pt x="136" y="376"/>
                  </a:lnTo>
                  <a:lnTo>
                    <a:pt x="136" y="383"/>
                  </a:lnTo>
                  <a:lnTo>
                    <a:pt x="138" y="395"/>
                  </a:lnTo>
                  <a:lnTo>
                    <a:pt x="144" y="404"/>
                  </a:lnTo>
                  <a:lnTo>
                    <a:pt x="164" y="421"/>
                  </a:lnTo>
                  <a:lnTo>
                    <a:pt x="178" y="425"/>
                  </a:lnTo>
                  <a:lnTo>
                    <a:pt x="189" y="425"/>
                  </a:lnTo>
                  <a:lnTo>
                    <a:pt x="201" y="424"/>
                  </a:lnTo>
                  <a:lnTo>
                    <a:pt x="211" y="422"/>
                  </a:lnTo>
                  <a:lnTo>
                    <a:pt x="220" y="419"/>
                  </a:lnTo>
                  <a:lnTo>
                    <a:pt x="228" y="415"/>
                  </a:lnTo>
                  <a:lnTo>
                    <a:pt x="238" y="408"/>
                  </a:lnTo>
                  <a:lnTo>
                    <a:pt x="245" y="400"/>
                  </a:lnTo>
                  <a:lnTo>
                    <a:pt x="249" y="383"/>
                  </a:lnTo>
                  <a:close/>
                  <a:moveTo>
                    <a:pt x="438" y="524"/>
                  </a:moveTo>
                  <a:lnTo>
                    <a:pt x="437" y="520"/>
                  </a:lnTo>
                  <a:lnTo>
                    <a:pt x="432" y="516"/>
                  </a:lnTo>
                  <a:lnTo>
                    <a:pt x="429" y="516"/>
                  </a:lnTo>
                  <a:lnTo>
                    <a:pt x="223" y="516"/>
                  </a:lnTo>
                  <a:lnTo>
                    <a:pt x="216" y="517"/>
                  </a:lnTo>
                  <a:lnTo>
                    <a:pt x="213" y="521"/>
                  </a:lnTo>
                  <a:lnTo>
                    <a:pt x="213" y="530"/>
                  </a:lnTo>
                  <a:lnTo>
                    <a:pt x="217" y="534"/>
                  </a:lnTo>
                  <a:lnTo>
                    <a:pt x="221" y="534"/>
                  </a:lnTo>
                  <a:lnTo>
                    <a:pt x="426" y="534"/>
                  </a:lnTo>
                  <a:lnTo>
                    <a:pt x="433" y="534"/>
                  </a:lnTo>
                  <a:lnTo>
                    <a:pt x="436" y="531"/>
                  </a:lnTo>
                  <a:lnTo>
                    <a:pt x="438" y="524"/>
                  </a:lnTo>
                  <a:close/>
                  <a:moveTo>
                    <a:pt x="444" y="56"/>
                  </a:moveTo>
                  <a:lnTo>
                    <a:pt x="436" y="48"/>
                  </a:lnTo>
                  <a:lnTo>
                    <a:pt x="417" y="48"/>
                  </a:lnTo>
                  <a:lnTo>
                    <a:pt x="409" y="56"/>
                  </a:lnTo>
                  <a:lnTo>
                    <a:pt x="409" y="73"/>
                  </a:lnTo>
                  <a:lnTo>
                    <a:pt x="415" y="83"/>
                  </a:lnTo>
                  <a:lnTo>
                    <a:pt x="438" y="82"/>
                  </a:lnTo>
                  <a:lnTo>
                    <a:pt x="444" y="74"/>
                  </a:lnTo>
                  <a:lnTo>
                    <a:pt x="444" y="56"/>
                  </a:lnTo>
                  <a:close/>
                  <a:moveTo>
                    <a:pt x="481" y="231"/>
                  </a:moveTo>
                  <a:lnTo>
                    <a:pt x="478" y="223"/>
                  </a:lnTo>
                  <a:lnTo>
                    <a:pt x="467" y="214"/>
                  </a:lnTo>
                  <a:lnTo>
                    <a:pt x="462" y="213"/>
                  </a:lnTo>
                  <a:lnTo>
                    <a:pt x="333" y="213"/>
                  </a:lnTo>
                  <a:lnTo>
                    <a:pt x="333" y="175"/>
                  </a:lnTo>
                  <a:lnTo>
                    <a:pt x="333" y="166"/>
                  </a:lnTo>
                  <a:lnTo>
                    <a:pt x="327" y="163"/>
                  </a:lnTo>
                  <a:lnTo>
                    <a:pt x="318" y="165"/>
                  </a:lnTo>
                  <a:lnTo>
                    <a:pt x="315" y="169"/>
                  </a:lnTo>
                  <a:lnTo>
                    <a:pt x="316" y="213"/>
                  </a:lnTo>
                  <a:lnTo>
                    <a:pt x="203" y="213"/>
                  </a:lnTo>
                  <a:lnTo>
                    <a:pt x="180" y="213"/>
                  </a:lnTo>
                  <a:lnTo>
                    <a:pt x="170" y="223"/>
                  </a:lnTo>
                  <a:lnTo>
                    <a:pt x="170" y="246"/>
                  </a:lnTo>
                  <a:lnTo>
                    <a:pt x="180" y="256"/>
                  </a:lnTo>
                  <a:lnTo>
                    <a:pt x="204" y="258"/>
                  </a:lnTo>
                  <a:lnTo>
                    <a:pt x="214" y="248"/>
                  </a:lnTo>
                  <a:lnTo>
                    <a:pt x="216" y="236"/>
                  </a:lnTo>
                  <a:lnTo>
                    <a:pt x="216" y="230"/>
                  </a:lnTo>
                  <a:lnTo>
                    <a:pt x="266" y="230"/>
                  </a:lnTo>
                  <a:lnTo>
                    <a:pt x="316" y="230"/>
                  </a:lnTo>
                  <a:lnTo>
                    <a:pt x="316" y="487"/>
                  </a:lnTo>
                  <a:lnTo>
                    <a:pt x="259" y="487"/>
                  </a:lnTo>
                  <a:lnTo>
                    <a:pt x="251" y="488"/>
                  </a:lnTo>
                  <a:lnTo>
                    <a:pt x="247" y="492"/>
                  </a:lnTo>
                  <a:lnTo>
                    <a:pt x="247" y="501"/>
                  </a:lnTo>
                  <a:lnTo>
                    <a:pt x="251" y="505"/>
                  </a:lnTo>
                  <a:lnTo>
                    <a:pt x="256" y="505"/>
                  </a:lnTo>
                  <a:lnTo>
                    <a:pt x="392" y="505"/>
                  </a:lnTo>
                  <a:lnTo>
                    <a:pt x="399" y="505"/>
                  </a:lnTo>
                  <a:lnTo>
                    <a:pt x="402" y="501"/>
                  </a:lnTo>
                  <a:lnTo>
                    <a:pt x="403" y="493"/>
                  </a:lnTo>
                  <a:lnTo>
                    <a:pt x="401" y="489"/>
                  </a:lnTo>
                  <a:lnTo>
                    <a:pt x="395" y="487"/>
                  </a:lnTo>
                  <a:lnTo>
                    <a:pt x="334" y="487"/>
                  </a:lnTo>
                  <a:lnTo>
                    <a:pt x="334" y="230"/>
                  </a:lnTo>
                  <a:lnTo>
                    <a:pt x="384" y="230"/>
                  </a:lnTo>
                  <a:lnTo>
                    <a:pt x="434" y="230"/>
                  </a:lnTo>
                  <a:lnTo>
                    <a:pt x="434" y="234"/>
                  </a:lnTo>
                  <a:lnTo>
                    <a:pt x="434" y="236"/>
                  </a:lnTo>
                  <a:lnTo>
                    <a:pt x="437" y="246"/>
                  </a:lnTo>
                  <a:lnTo>
                    <a:pt x="443" y="253"/>
                  </a:lnTo>
                  <a:lnTo>
                    <a:pt x="452" y="257"/>
                  </a:lnTo>
                  <a:lnTo>
                    <a:pt x="462" y="257"/>
                  </a:lnTo>
                  <a:lnTo>
                    <a:pt x="471" y="254"/>
                  </a:lnTo>
                  <a:lnTo>
                    <a:pt x="477" y="248"/>
                  </a:lnTo>
                  <a:lnTo>
                    <a:pt x="481" y="231"/>
                  </a:lnTo>
                  <a:close/>
                  <a:moveTo>
                    <a:pt x="512" y="92"/>
                  </a:moveTo>
                  <a:lnTo>
                    <a:pt x="505" y="85"/>
                  </a:lnTo>
                  <a:lnTo>
                    <a:pt x="486" y="84"/>
                  </a:lnTo>
                  <a:lnTo>
                    <a:pt x="478" y="92"/>
                  </a:lnTo>
                  <a:lnTo>
                    <a:pt x="478" y="111"/>
                  </a:lnTo>
                  <a:lnTo>
                    <a:pt x="485" y="119"/>
                  </a:lnTo>
                  <a:lnTo>
                    <a:pt x="505" y="119"/>
                  </a:lnTo>
                  <a:lnTo>
                    <a:pt x="512" y="111"/>
                  </a:lnTo>
                  <a:lnTo>
                    <a:pt x="512" y="92"/>
                  </a:lnTo>
                  <a:close/>
                  <a:moveTo>
                    <a:pt x="514" y="378"/>
                  </a:moveTo>
                  <a:lnTo>
                    <a:pt x="514" y="376"/>
                  </a:lnTo>
                  <a:lnTo>
                    <a:pt x="511" y="371"/>
                  </a:lnTo>
                  <a:lnTo>
                    <a:pt x="490" y="327"/>
                  </a:lnTo>
                  <a:lnTo>
                    <a:pt x="490" y="371"/>
                  </a:lnTo>
                  <a:lnTo>
                    <a:pt x="423" y="371"/>
                  </a:lnTo>
                  <a:lnTo>
                    <a:pt x="457" y="298"/>
                  </a:lnTo>
                  <a:lnTo>
                    <a:pt x="490" y="371"/>
                  </a:lnTo>
                  <a:lnTo>
                    <a:pt x="490" y="327"/>
                  </a:lnTo>
                  <a:lnTo>
                    <a:pt x="477" y="298"/>
                  </a:lnTo>
                  <a:lnTo>
                    <a:pt x="470" y="283"/>
                  </a:lnTo>
                  <a:lnTo>
                    <a:pt x="465" y="272"/>
                  </a:lnTo>
                  <a:lnTo>
                    <a:pt x="463" y="270"/>
                  </a:lnTo>
                  <a:lnTo>
                    <a:pt x="455" y="268"/>
                  </a:lnTo>
                  <a:lnTo>
                    <a:pt x="451" y="270"/>
                  </a:lnTo>
                  <a:lnTo>
                    <a:pt x="401" y="376"/>
                  </a:lnTo>
                  <a:lnTo>
                    <a:pt x="401" y="377"/>
                  </a:lnTo>
                  <a:lnTo>
                    <a:pt x="401" y="382"/>
                  </a:lnTo>
                  <a:lnTo>
                    <a:pt x="403" y="396"/>
                  </a:lnTo>
                  <a:lnTo>
                    <a:pt x="409" y="404"/>
                  </a:lnTo>
                  <a:lnTo>
                    <a:pt x="417" y="412"/>
                  </a:lnTo>
                  <a:lnTo>
                    <a:pt x="427" y="418"/>
                  </a:lnTo>
                  <a:lnTo>
                    <a:pt x="436" y="422"/>
                  </a:lnTo>
                  <a:lnTo>
                    <a:pt x="447" y="425"/>
                  </a:lnTo>
                  <a:lnTo>
                    <a:pt x="457" y="425"/>
                  </a:lnTo>
                  <a:lnTo>
                    <a:pt x="468" y="425"/>
                  </a:lnTo>
                  <a:lnTo>
                    <a:pt x="478" y="422"/>
                  </a:lnTo>
                  <a:lnTo>
                    <a:pt x="487" y="419"/>
                  </a:lnTo>
                  <a:lnTo>
                    <a:pt x="496" y="413"/>
                  </a:lnTo>
                  <a:lnTo>
                    <a:pt x="507" y="405"/>
                  </a:lnTo>
                  <a:lnTo>
                    <a:pt x="513" y="394"/>
                  </a:lnTo>
                  <a:lnTo>
                    <a:pt x="514" y="378"/>
                  </a:lnTo>
                  <a:close/>
                  <a:moveTo>
                    <a:pt x="570" y="144"/>
                  </a:moveTo>
                  <a:lnTo>
                    <a:pt x="562" y="136"/>
                  </a:lnTo>
                  <a:lnTo>
                    <a:pt x="543" y="136"/>
                  </a:lnTo>
                  <a:lnTo>
                    <a:pt x="535" y="144"/>
                  </a:lnTo>
                  <a:lnTo>
                    <a:pt x="535" y="163"/>
                  </a:lnTo>
                  <a:lnTo>
                    <a:pt x="543" y="171"/>
                  </a:lnTo>
                  <a:lnTo>
                    <a:pt x="562" y="171"/>
                  </a:lnTo>
                  <a:lnTo>
                    <a:pt x="569" y="163"/>
                  </a:lnTo>
                  <a:lnTo>
                    <a:pt x="570" y="144"/>
                  </a:lnTo>
                  <a:close/>
                  <a:moveTo>
                    <a:pt x="611" y="204"/>
                  </a:moveTo>
                  <a:lnTo>
                    <a:pt x="603" y="196"/>
                  </a:lnTo>
                  <a:lnTo>
                    <a:pt x="584" y="196"/>
                  </a:lnTo>
                  <a:lnTo>
                    <a:pt x="577" y="204"/>
                  </a:lnTo>
                  <a:lnTo>
                    <a:pt x="576" y="223"/>
                  </a:lnTo>
                  <a:lnTo>
                    <a:pt x="584" y="231"/>
                  </a:lnTo>
                  <a:lnTo>
                    <a:pt x="603" y="231"/>
                  </a:lnTo>
                  <a:lnTo>
                    <a:pt x="611" y="223"/>
                  </a:lnTo>
                  <a:lnTo>
                    <a:pt x="611" y="204"/>
                  </a:lnTo>
                  <a:close/>
                  <a:moveTo>
                    <a:pt x="634" y="269"/>
                  </a:moveTo>
                  <a:lnTo>
                    <a:pt x="626" y="261"/>
                  </a:lnTo>
                  <a:lnTo>
                    <a:pt x="608" y="261"/>
                  </a:lnTo>
                  <a:lnTo>
                    <a:pt x="600" y="269"/>
                  </a:lnTo>
                  <a:lnTo>
                    <a:pt x="600" y="288"/>
                  </a:lnTo>
                  <a:lnTo>
                    <a:pt x="608" y="295"/>
                  </a:lnTo>
                  <a:lnTo>
                    <a:pt x="627" y="295"/>
                  </a:lnTo>
                  <a:lnTo>
                    <a:pt x="634" y="288"/>
                  </a:lnTo>
                  <a:lnTo>
                    <a:pt x="634" y="269"/>
                  </a:lnTo>
                  <a:close/>
                  <a:moveTo>
                    <a:pt x="642" y="353"/>
                  </a:moveTo>
                  <a:lnTo>
                    <a:pt x="641" y="343"/>
                  </a:lnTo>
                  <a:lnTo>
                    <a:pt x="635" y="338"/>
                  </a:lnTo>
                  <a:lnTo>
                    <a:pt x="620" y="338"/>
                  </a:lnTo>
                  <a:lnTo>
                    <a:pt x="614" y="343"/>
                  </a:lnTo>
                  <a:lnTo>
                    <a:pt x="613" y="351"/>
                  </a:lnTo>
                  <a:lnTo>
                    <a:pt x="612" y="368"/>
                  </a:lnTo>
                  <a:lnTo>
                    <a:pt x="612" y="380"/>
                  </a:lnTo>
                  <a:lnTo>
                    <a:pt x="610" y="391"/>
                  </a:lnTo>
                  <a:lnTo>
                    <a:pt x="609" y="402"/>
                  </a:lnTo>
                  <a:lnTo>
                    <a:pt x="604" y="423"/>
                  </a:lnTo>
                  <a:lnTo>
                    <a:pt x="598" y="444"/>
                  </a:lnTo>
                  <a:lnTo>
                    <a:pt x="591" y="464"/>
                  </a:lnTo>
                  <a:lnTo>
                    <a:pt x="582" y="483"/>
                  </a:lnTo>
                  <a:lnTo>
                    <a:pt x="558" y="523"/>
                  </a:lnTo>
                  <a:lnTo>
                    <a:pt x="529" y="558"/>
                  </a:lnTo>
                  <a:lnTo>
                    <a:pt x="494" y="588"/>
                  </a:lnTo>
                  <a:lnTo>
                    <a:pt x="455" y="612"/>
                  </a:lnTo>
                  <a:lnTo>
                    <a:pt x="426" y="625"/>
                  </a:lnTo>
                  <a:lnTo>
                    <a:pt x="397" y="635"/>
                  </a:lnTo>
                  <a:lnTo>
                    <a:pt x="366" y="641"/>
                  </a:lnTo>
                  <a:lnTo>
                    <a:pt x="335" y="645"/>
                  </a:lnTo>
                  <a:lnTo>
                    <a:pt x="323" y="645"/>
                  </a:lnTo>
                  <a:lnTo>
                    <a:pt x="311" y="645"/>
                  </a:lnTo>
                  <a:lnTo>
                    <a:pt x="300" y="644"/>
                  </a:lnTo>
                  <a:lnTo>
                    <a:pt x="288" y="643"/>
                  </a:lnTo>
                  <a:lnTo>
                    <a:pt x="275" y="641"/>
                  </a:lnTo>
                  <a:lnTo>
                    <a:pt x="262" y="639"/>
                  </a:lnTo>
                  <a:lnTo>
                    <a:pt x="250" y="636"/>
                  </a:lnTo>
                  <a:lnTo>
                    <a:pt x="237" y="633"/>
                  </a:lnTo>
                  <a:lnTo>
                    <a:pt x="200" y="619"/>
                  </a:lnTo>
                  <a:lnTo>
                    <a:pt x="166" y="601"/>
                  </a:lnTo>
                  <a:lnTo>
                    <a:pt x="134" y="578"/>
                  </a:lnTo>
                  <a:lnTo>
                    <a:pt x="106" y="551"/>
                  </a:lnTo>
                  <a:lnTo>
                    <a:pt x="75" y="511"/>
                  </a:lnTo>
                  <a:lnTo>
                    <a:pt x="52" y="469"/>
                  </a:lnTo>
                  <a:lnTo>
                    <a:pt x="37" y="423"/>
                  </a:lnTo>
                  <a:lnTo>
                    <a:pt x="29" y="374"/>
                  </a:lnTo>
                  <a:lnTo>
                    <a:pt x="28" y="356"/>
                  </a:lnTo>
                  <a:lnTo>
                    <a:pt x="29" y="339"/>
                  </a:lnTo>
                  <a:lnTo>
                    <a:pt x="30" y="322"/>
                  </a:lnTo>
                  <a:lnTo>
                    <a:pt x="32" y="305"/>
                  </a:lnTo>
                  <a:lnTo>
                    <a:pt x="36" y="287"/>
                  </a:lnTo>
                  <a:lnTo>
                    <a:pt x="40" y="270"/>
                  </a:lnTo>
                  <a:lnTo>
                    <a:pt x="46" y="253"/>
                  </a:lnTo>
                  <a:lnTo>
                    <a:pt x="53" y="236"/>
                  </a:lnTo>
                  <a:lnTo>
                    <a:pt x="67" y="208"/>
                  </a:lnTo>
                  <a:lnTo>
                    <a:pt x="84" y="181"/>
                  </a:lnTo>
                  <a:lnTo>
                    <a:pt x="104" y="157"/>
                  </a:lnTo>
                  <a:lnTo>
                    <a:pt x="127" y="134"/>
                  </a:lnTo>
                  <a:lnTo>
                    <a:pt x="148" y="117"/>
                  </a:lnTo>
                  <a:lnTo>
                    <a:pt x="171" y="102"/>
                  </a:lnTo>
                  <a:lnTo>
                    <a:pt x="195" y="89"/>
                  </a:lnTo>
                  <a:lnTo>
                    <a:pt x="221" y="78"/>
                  </a:lnTo>
                  <a:lnTo>
                    <a:pt x="236" y="73"/>
                  </a:lnTo>
                  <a:lnTo>
                    <a:pt x="252" y="69"/>
                  </a:lnTo>
                  <a:lnTo>
                    <a:pt x="267" y="65"/>
                  </a:lnTo>
                  <a:lnTo>
                    <a:pt x="283" y="63"/>
                  </a:lnTo>
                  <a:lnTo>
                    <a:pt x="299" y="61"/>
                  </a:lnTo>
                  <a:lnTo>
                    <a:pt x="299" y="62"/>
                  </a:lnTo>
                  <a:lnTo>
                    <a:pt x="289" y="70"/>
                  </a:lnTo>
                  <a:lnTo>
                    <a:pt x="278" y="80"/>
                  </a:lnTo>
                  <a:lnTo>
                    <a:pt x="281" y="92"/>
                  </a:lnTo>
                  <a:lnTo>
                    <a:pt x="297" y="97"/>
                  </a:lnTo>
                  <a:lnTo>
                    <a:pt x="301" y="96"/>
                  </a:lnTo>
                  <a:lnTo>
                    <a:pt x="350" y="58"/>
                  </a:lnTo>
                  <a:lnTo>
                    <a:pt x="358" y="51"/>
                  </a:lnTo>
                  <a:lnTo>
                    <a:pt x="359" y="40"/>
                  </a:lnTo>
                  <a:lnTo>
                    <a:pt x="300" y="1"/>
                  </a:lnTo>
                  <a:lnTo>
                    <a:pt x="297" y="0"/>
                  </a:lnTo>
                  <a:lnTo>
                    <a:pt x="288" y="1"/>
                  </a:lnTo>
                  <a:lnTo>
                    <a:pt x="283" y="7"/>
                  </a:lnTo>
                  <a:lnTo>
                    <a:pt x="282" y="19"/>
                  </a:lnTo>
                  <a:lnTo>
                    <a:pt x="284" y="24"/>
                  </a:lnTo>
                  <a:lnTo>
                    <a:pt x="297" y="32"/>
                  </a:lnTo>
                  <a:lnTo>
                    <a:pt x="296" y="33"/>
                  </a:lnTo>
                  <a:lnTo>
                    <a:pt x="282" y="34"/>
                  </a:lnTo>
                  <a:lnTo>
                    <a:pt x="259" y="38"/>
                  </a:lnTo>
                  <a:lnTo>
                    <a:pt x="242" y="42"/>
                  </a:lnTo>
                  <a:lnTo>
                    <a:pt x="225" y="46"/>
                  </a:lnTo>
                  <a:lnTo>
                    <a:pt x="209" y="52"/>
                  </a:lnTo>
                  <a:lnTo>
                    <a:pt x="174" y="68"/>
                  </a:lnTo>
                  <a:lnTo>
                    <a:pt x="141" y="87"/>
                  </a:lnTo>
                  <a:lnTo>
                    <a:pt x="111" y="110"/>
                  </a:lnTo>
                  <a:lnTo>
                    <a:pt x="84" y="136"/>
                  </a:lnTo>
                  <a:lnTo>
                    <a:pt x="64" y="160"/>
                  </a:lnTo>
                  <a:lnTo>
                    <a:pt x="47" y="186"/>
                  </a:lnTo>
                  <a:lnTo>
                    <a:pt x="32" y="213"/>
                  </a:lnTo>
                  <a:lnTo>
                    <a:pt x="20" y="241"/>
                  </a:lnTo>
                  <a:lnTo>
                    <a:pt x="13" y="263"/>
                  </a:lnTo>
                  <a:lnTo>
                    <a:pt x="7" y="285"/>
                  </a:lnTo>
                  <a:lnTo>
                    <a:pt x="3" y="307"/>
                  </a:lnTo>
                  <a:lnTo>
                    <a:pt x="1" y="329"/>
                  </a:lnTo>
                  <a:lnTo>
                    <a:pt x="0" y="342"/>
                  </a:lnTo>
                  <a:lnTo>
                    <a:pt x="0" y="355"/>
                  </a:lnTo>
                  <a:lnTo>
                    <a:pt x="2" y="382"/>
                  </a:lnTo>
                  <a:lnTo>
                    <a:pt x="3" y="398"/>
                  </a:lnTo>
                  <a:lnTo>
                    <a:pt x="6" y="413"/>
                  </a:lnTo>
                  <a:lnTo>
                    <a:pt x="9" y="428"/>
                  </a:lnTo>
                  <a:lnTo>
                    <a:pt x="20" y="463"/>
                  </a:lnTo>
                  <a:lnTo>
                    <a:pt x="34" y="496"/>
                  </a:lnTo>
                  <a:lnTo>
                    <a:pt x="52" y="527"/>
                  </a:lnTo>
                  <a:lnTo>
                    <a:pt x="74" y="557"/>
                  </a:lnTo>
                  <a:lnTo>
                    <a:pt x="96" y="581"/>
                  </a:lnTo>
                  <a:lnTo>
                    <a:pt x="120" y="602"/>
                  </a:lnTo>
                  <a:lnTo>
                    <a:pt x="146" y="621"/>
                  </a:lnTo>
                  <a:lnTo>
                    <a:pt x="174" y="637"/>
                  </a:lnTo>
                  <a:lnTo>
                    <a:pt x="205" y="652"/>
                  </a:lnTo>
                  <a:lnTo>
                    <a:pt x="238" y="662"/>
                  </a:lnTo>
                  <a:lnTo>
                    <a:pt x="271" y="669"/>
                  </a:lnTo>
                  <a:lnTo>
                    <a:pt x="306" y="673"/>
                  </a:lnTo>
                  <a:lnTo>
                    <a:pt x="325" y="673"/>
                  </a:lnTo>
                  <a:lnTo>
                    <a:pt x="344" y="672"/>
                  </a:lnTo>
                  <a:lnTo>
                    <a:pt x="362" y="671"/>
                  </a:lnTo>
                  <a:lnTo>
                    <a:pt x="381" y="668"/>
                  </a:lnTo>
                  <a:lnTo>
                    <a:pt x="400" y="663"/>
                  </a:lnTo>
                  <a:lnTo>
                    <a:pt x="418" y="658"/>
                  </a:lnTo>
                  <a:lnTo>
                    <a:pt x="436" y="652"/>
                  </a:lnTo>
                  <a:lnTo>
                    <a:pt x="453" y="645"/>
                  </a:lnTo>
                  <a:lnTo>
                    <a:pt x="481" y="631"/>
                  </a:lnTo>
                  <a:lnTo>
                    <a:pt x="506" y="614"/>
                  </a:lnTo>
                  <a:lnTo>
                    <a:pt x="530" y="595"/>
                  </a:lnTo>
                  <a:lnTo>
                    <a:pt x="553" y="574"/>
                  </a:lnTo>
                  <a:lnTo>
                    <a:pt x="572" y="551"/>
                  </a:lnTo>
                  <a:lnTo>
                    <a:pt x="590" y="527"/>
                  </a:lnTo>
                  <a:lnTo>
                    <a:pt x="605" y="502"/>
                  </a:lnTo>
                  <a:lnTo>
                    <a:pt x="618" y="474"/>
                  </a:lnTo>
                  <a:lnTo>
                    <a:pt x="625" y="455"/>
                  </a:lnTo>
                  <a:lnTo>
                    <a:pt x="631" y="435"/>
                  </a:lnTo>
                  <a:lnTo>
                    <a:pt x="636" y="415"/>
                  </a:lnTo>
                  <a:lnTo>
                    <a:pt x="639" y="394"/>
                  </a:lnTo>
                  <a:lnTo>
                    <a:pt x="641" y="374"/>
                  </a:lnTo>
                  <a:lnTo>
                    <a:pt x="642" y="3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13"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28</a:t>
            </a:fld>
            <a:endParaRPr lang="da-DK" sz="1800" b="1" dirty="0">
              <a:solidFill>
                <a:srgbClr val="C00000"/>
              </a:solidFill>
            </a:endParaRPr>
          </a:p>
        </p:txBody>
      </p:sp>
    </p:spTree>
    <p:extLst>
      <p:ext uri="{BB962C8B-B14F-4D97-AF65-F5344CB8AC3E}">
        <p14:creationId xmlns:p14="http://schemas.microsoft.com/office/powerpoint/2010/main" val="26936899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29</a:t>
            </a:fld>
            <a:endParaRPr lang="da-DK" dirty="0"/>
          </a:p>
        </p:txBody>
      </p:sp>
      <p:graphicFrame>
        <p:nvGraphicFramePr>
          <p:cNvPr id="8" name="Tabel 7"/>
          <p:cNvGraphicFramePr>
            <a:graphicFrameLocks noGrp="1"/>
          </p:cNvGraphicFramePr>
          <p:nvPr>
            <p:extLst>
              <p:ext uri="{D42A27DB-BD31-4B8C-83A1-F6EECF244321}">
                <p14:modId xmlns:p14="http://schemas.microsoft.com/office/powerpoint/2010/main" val="1165904719"/>
              </p:ext>
            </p:extLst>
          </p:nvPr>
        </p:nvGraphicFramePr>
        <p:xfrm>
          <a:off x="838198" y="1170949"/>
          <a:ext cx="5689850" cy="2333601"/>
        </p:xfrm>
        <a:graphic>
          <a:graphicData uri="http://schemas.openxmlformats.org/drawingml/2006/table">
            <a:tbl>
              <a:tblPr firstRow="1" firstCol="1" lastRow="1" lastCol="1" bandRow="1" bandCol="1"/>
              <a:tblGrid>
                <a:gridCol w="3439338">
                  <a:extLst>
                    <a:ext uri="{9D8B030D-6E8A-4147-A177-3AD203B41FA5}">
                      <a16:colId xmlns:a16="http://schemas.microsoft.com/office/drawing/2014/main" val="4063072362"/>
                    </a:ext>
                  </a:extLst>
                </a:gridCol>
                <a:gridCol w="2250512">
                  <a:extLst>
                    <a:ext uri="{9D8B030D-6E8A-4147-A177-3AD203B41FA5}">
                      <a16:colId xmlns:a16="http://schemas.microsoft.com/office/drawing/2014/main" val="2239927904"/>
                    </a:ext>
                  </a:extLst>
                </a:gridCol>
              </a:tblGrid>
              <a:tr h="313615">
                <a:tc>
                  <a:txBody>
                    <a:bodyPr/>
                    <a:lstStyle/>
                    <a:p>
                      <a:pPr marL="69850">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Årsag til </a:t>
                      </a: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sagsåbning</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D97126"/>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150495">
                        <a:lnSpc>
                          <a:spcPts val="1200"/>
                        </a:lnSpc>
                        <a:spcBef>
                          <a:spcPts val="310"/>
                        </a:spcBef>
                        <a:spcAft>
                          <a:spcPts val="0"/>
                        </a:spcAft>
                      </a:pPr>
                      <a:r>
                        <a:rPr lang="da-DK" sz="400" dirty="0">
                          <a:effectLst/>
                          <a:latin typeface="Arial" panose="020B0604020202020204" pitchFamily="34" charset="0"/>
                          <a:ea typeface="Arial" panose="020B0604020202020204" pitchFamily="34" charset="0"/>
                          <a:cs typeface="Times New Roman" panose="02020603050405020304" pitchFamily="18" charset="0"/>
                        </a:rPr>
                        <a:t> </a:t>
                      </a:r>
                      <a:endParaRPr lang="da-DK" sz="5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D97126"/>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652824824"/>
                  </a:ext>
                </a:extLst>
              </a:tr>
              <a:tr h="721316">
                <a:tc>
                  <a:txBody>
                    <a:bodyPr/>
                    <a:lstStyle/>
                    <a:p>
                      <a:pPr marL="69850" marR="511810">
                        <a:lnSpc>
                          <a:spcPct val="115000"/>
                        </a:lnSpc>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eventuelle lægefaglige </a:t>
                      </a: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diagnoser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431800" algn="just">
                        <a:lnSpc>
                          <a:spcPct val="115000"/>
                        </a:lnSpc>
                        <a:spcBef>
                          <a:spcPts val="845"/>
                        </a:spcBef>
                        <a:spcAft>
                          <a:spcPts val="0"/>
                        </a:spcAft>
                      </a:pPr>
                      <a:r>
                        <a:rPr lang="da-DK" sz="400">
                          <a:effectLst/>
                          <a:latin typeface="Arial" panose="020B0604020202020204" pitchFamily="34" charset="0"/>
                          <a:ea typeface="Arial" panose="020B0604020202020204" pitchFamily="34" charset="0"/>
                          <a:cs typeface="Times New Roman" panose="02020603050405020304" pitchFamily="18" charset="0"/>
                        </a:rPr>
                        <a:t> </a:t>
                      </a:r>
                      <a:endParaRPr lang="da-DK" sz="5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718468143"/>
                  </a:ext>
                </a:extLst>
              </a:tr>
              <a:tr h="313615">
                <a:tc>
                  <a:txBody>
                    <a:bodyPr/>
                    <a:lstStyle/>
                    <a:p>
                      <a:pPr marL="69850">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Eksisterende </a:t>
                      </a: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oplysninger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spcBef>
                          <a:spcPts val="10"/>
                        </a:spcBef>
                        <a:spcAft>
                          <a:spcPts val="0"/>
                        </a:spcAft>
                      </a:pPr>
                      <a:r>
                        <a:rPr lang="da-DK" sz="400" dirty="0">
                          <a:effectLst/>
                          <a:latin typeface="Arial" panose="020B0604020202020204" pitchFamily="34" charset="0"/>
                          <a:ea typeface="Arial" panose="020B0604020202020204" pitchFamily="34" charset="0"/>
                          <a:cs typeface="Times New Roman" panose="02020603050405020304" pitchFamily="18" charset="0"/>
                        </a:rPr>
                        <a:t> </a:t>
                      </a:r>
                      <a:endParaRPr lang="da-DK" sz="5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195265600"/>
                  </a:ext>
                </a:extLst>
              </a:tr>
              <a:tr h="627231">
                <a:tc>
                  <a:txBody>
                    <a:bodyPr/>
                    <a:lstStyle/>
                    <a:p>
                      <a:pPr marL="69850">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ønsker for </a:t>
                      </a: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fremtiden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138430">
                        <a:lnSpc>
                          <a:spcPct val="115000"/>
                        </a:lnSpc>
                        <a:spcBef>
                          <a:spcPts val="475"/>
                        </a:spcBef>
                        <a:spcAft>
                          <a:spcPts val="0"/>
                        </a:spcAft>
                      </a:pPr>
                      <a:r>
                        <a:rPr lang="da-DK" sz="400" dirty="0">
                          <a:effectLst/>
                          <a:latin typeface="Arial" panose="020B0604020202020204" pitchFamily="34" charset="0"/>
                          <a:ea typeface="Arial" panose="020B0604020202020204" pitchFamily="34" charset="0"/>
                          <a:cs typeface="Times New Roman" panose="02020603050405020304" pitchFamily="18" charset="0"/>
                        </a:rPr>
                        <a:t> </a:t>
                      </a:r>
                      <a:endParaRPr lang="da-DK" sz="5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990360024"/>
                  </a:ext>
                </a:extLst>
              </a:tr>
              <a:tr h="357824">
                <a:tc>
                  <a:txBody>
                    <a:bodyPr/>
                    <a:lstStyle/>
                    <a:p>
                      <a:pPr marL="69850">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Formålet med </a:t>
                      </a: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udredningen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D97126"/>
                      </a:solidFill>
                      <a:prstDash val="solid"/>
                      <a:round/>
                      <a:headEnd type="none" w="med" len="med"/>
                      <a:tailEnd type="none" w="med" len="med"/>
                    </a:lnB>
                    <a:solidFill>
                      <a:srgbClr val="5F91B0"/>
                    </a:solidFill>
                  </a:tcPr>
                </a:tc>
                <a:tc>
                  <a:txBody>
                    <a:bodyPr/>
                    <a:lstStyle/>
                    <a:p>
                      <a:pPr marL="70485" marR="138430">
                        <a:lnSpc>
                          <a:spcPct val="115000"/>
                        </a:lnSpc>
                        <a:spcBef>
                          <a:spcPts val="475"/>
                        </a:spcBef>
                        <a:spcAft>
                          <a:spcPts val="0"/>
                        </a:spcAft>
                      </a:pPr>
                      <a:r>
                        <a:rPr lang="da-DK" sz="4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endParaRPr lang="da-DK" sz="5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D97126"/>
                      </a:solidFill>
                      <a:prstDash val="solid"/>
                      <a:round/>
                      <a:headEnd type="none" w="med" len="med"/>
                      <a:tailEnd type="none" w="med" len="med"/>
                    </a:lnB>
                    <a:solidFill>
                      <a:srgbClr val="C3E7EF"/>
                    </a:solidFill>
                  </a:tcPr>
                </a:tc>
                <a:extLst>
                  <a:ext uri="{0D108BD9-81ED-4DB2-BD59-A6C34878D82A}">
                    <a16:rowId xmlns:a16="http://schemas.microsoft.com/office/drawing/2014/main" val="2939435274"/>
                  </a:ext>
                </a:extLst>
              </a:tr>
            </a:tbl>
          </a:graphicData>
        </a:graphic>
      </p:graphicFrame>
      <p:grpSp>
        <p:nvGrpSpPr>
          <p:cNvPr id="5" name="Gruppe 4"/>
          <p:cNvGrpSpPr/>
          <p:nvPr/>
        </p:nvGrpSpPr>
        <p:grpSpPr>
          <a:xfrm>
            <a:off x="838198" y="360000"/>
            <a:ext cx="10515601" cy="612000"/>
            <a:chOff x="838198" y="764705"/>
            <a:chExt cx="10515601" cy="612000"/>
          </a:xfrm>
        </p:grpSpPr>
        <p:sp>
          <p:nvSpPr>
            <p:cNvPr id="157" name="Titel 5"/>
            <p:cNvSpPr txBox="1">
              <a:spLocks/>
            </p:cNvSpPr>
            <p:nvPr/>
          </p:nvSpPr>
          <p:spPr>
            <a:xfrm>
              <a:off x="838198" y="764705"/>
              <a:ext cx="10515601" cy="612000"/>
            </a:xfrm>
            <a:prstGeom prst="rect">
              <a:avLst/>
            </a:prstGeom>
            <a:solidFill>
              <a:srgbClr val="D97126"/>
            </a:solidFill>
          </p:spPr>
          <p:txBody>
            <a:bodyPr vert="horz" lIns="0" tIns="0" rIns="0" bIns="0" rtlCol="0" anchor="t">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sz="4000" b="0" dirty="0">
                  <a:solidFill>
                    <a:schemeClr val="bg1"/>
                  </a:solidFill>
                  <a:latin typeface="Trebuchet MS" panose="020B0603020202020204" pitchFamily="34" charset="0"/>
                </a:rPr>
                <a:t>	</a:t>
              </a:r>
              <a:r>
                <a:rPr lang="da-DK" sz="4000" b="0" dirty="0" smtClean="0">
                  <a:solidFill>
                    <a:schemeClr val="bg1"/>
                  </a:solidFill>
                  <a:latin typeface="Trebuchet MS" panose="020B0603020202020204" pitchFamily="34" charset="0"/>
                </a:rPr>
                <a:t>Analysemodellen i sagsåbningen</a:t>
              </a:r>
              <a:endParaRPr lang="da-DK" sz="4000" b="0" dirty="0">
                <a:solidFill>
                  <a:schemeClr val="bg1"/>
                </a:solidFill>
                <a:latin typeface="Trebuchet MS" panose="020B0603020202020204" pitchFamily="34" charset="0"/>
              </a:endParaRPr>
            </a:p>
          </p:txBody>
        </p:sp>
        <p:grpSp>
          <p:nvGrpSpPr>
            <p:cNvPr id="1143" name="Group 147"/>
            <p:cNvGrpSpPr>
              <a:grpSpLocks/>
            </p:cNvGrpSpPr>
            <p:nvPr/>
          </p:nvGrpSpPr>
          <p:grpSpPr bwMode="auto">
            <a:xfrm>
              <a:off x="838199" y="764705"/>
              <a:ext cx="577281" cy="590215"/>
              <a:chOff x="2940" y="716"/>
              <a:chExt cx="977" cy="979"/>
            </a:xfrm>
          </p:grpSpPr>
          <p:sp>
            <p:nvSpPr>
              <p:cNvPr id="1144" name="Rectangle 148"/>
              <p:cNvSpPr>
                <a:spLocks noChangeArrowheads="1"/>
              </p:cNvSpPr>
              <p:nvPr/>
            </p:nvSpPr>
            <p:spPr bwMode="auto">
              <a:xfrm>
                <a:off x="2940" y="715"/>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45" name="AutoShape 149"/>
              <p:cNvSpPr>
                <a:spLocks/>
              </p:cNvSpPr>
              <p:nvPr/>
            </p:nvSpPr>
            <p:spPr bwMode="auto">
              <a:xfrm>
                <a:off x="3100" y="873"/>
                <a:ext cx="594" cy="594"/>
              </a:xfrm>
              <a:custGeom>
                <a:avLst/>
                <a:gdLst>
                  <a:gd name="T0" fmla="+- 0 3397 3101"/>
                  <a:gd name="T1" fmla="*/ T0 w 594"/>
                  <a:gd name="T2" fmla="+- 0 874 874"/>
                  <a:gd name="T3" fmla="*/ 874 h 594"/>
                  <a:gd name="T4" fmla="+- 0 3366 3101"/>
                  <a:gd name="T5" fmla="*/ T4 w 594"/>
                  <a:gd name="T6" fmla="+- 0 875 874"/>
                  <a:gd name="T7" fmla="*/ 875 h 594"/>
                  <a:gd name="T8" fmla="+- 0 3335 3101"/>
                  <a:gd name="T9" fmla="*/ T8 w 594"/>
                  <a:gd name="T10" fmla="+- 0 881 874"/>
                  <a:gd name="T11" fmla="*/ 881 h 594"/>
                  <a:gd name="T12" fmla="+- 0 3268 3101"/>
                  <a:gd name="T13" fmla="*/ T12 w 594"/>
                  <a:gd name="T14" fmla="+- 0 904 874"/>
                  <a:gd name="T15" fmla="*/ 904 h 594"/>
                  <a:gd name="T16" fmla="+- 0 3209 3101"/>
                  <a:gd name="T17" fmla="*/ T16 w 594"/>
                  <a:gd name="T18" fmla="+- 0 942 874"/>
                  <a:gd name="T19" fmla="*/ 942 h 594"/>
                  <a:gd name="T20" fmla="+- 0 3156 3101"/>
                  <a:gd name="T21" fmla="*/ T20 w 594"/>
                  <a:gd name="T22" fmla="+- 0 998 874"/>
                  <a:gd name="T23" fmla="*/ 998 h 594"/>
                  <a:gd name="T24" fmla="+- 0 3120 3101"/>
                  <a:gd name="T25" fmla="*/ T24 w 594"/>
                  <a:gd name="T26" fmla="+- 0 1066 874"/>
                  <a:gd name="T27" fmla="*/ 1066 h 594"/>
                  <a:gd name="T28" fmla="+- 0 3106 3101"/>
                  <a:gd name="T29" fmla="*/ T28 w 594"/>
                  <a:gd name="T30" fmla="+- 0 1112 874"/>
                  <a:gd name="T31" fmla="*/ 1112 h 594"/>
                  <a:gd name="T32" fmla="+- 0 3101 3101"/>
                  <a:gd name="T33" fmla="*/ T32 w 594"/>
                  <a:gd name="T34" fmla="+- 0 1159 874"/>
                  <a:gd name="T35" fmla="*/ 1159 h 594"/>
                  <a:gd name="T36" fmla="+- 0 3101 3101"/>
                  <a:gd name="T37" fmla="*/ T36 w 594"/>
                  <a:gd name="T38" fmla="+- 0 1178 874"/>
                  <a:gd name="T39" fmla="*/ 1178 h 594"/>
                  <a:gd name="T40" fmla="+- 0 3102 3101"/>
                  <a:gd name="T41" fmla="*/ T40 w 594"/>
                  <a:gd name="T42" fmla="+- 0 1196 874"/>
                  <a:gd name="T43" fmla="*/ 1196 h 594"/>
                  <a:gd name="T44" fmla="+- 0 3105 3101"/>
                  <a:gd name="T45" fmla="*/ T44 w 594"/>
                  <a:gd name="T46" fmla="+- 0 1221 874"/>
                  <a:gd name="T47" fmla="*/ 1221 h 594"/>
                  <a:gd name="T48" fmla="+- 0 3110 3101"/>
                  <a:gd name="T49" fmla="*/ T48 w 594"/>
                  <a:gd name="T50" fmla="+- 0 1244 874"/>
                  <a:gd name="T51" fmla="*/ 1244 h 594"/>
                  <a:gd name="T52" fmla="+- 0 3145 3101"/>
                  <a:gd name="T53" fmla="*/ T52 w 594"/>
                  <a:gd name="T54" fmla="+- 0 1326 874"/>
                  <a:gd name="T55" fmla="*/ 1326 h 594"/>
                  <a:gd name="T56" fmla="+- 0 3202 3101"/>
                  <a:gd name="T57" fmla="*/ T56 w 594"/>
                  <a:gd name="T58" fmla="+- 0 1393 874"/>
                  <a:gd name="T59" fmla="*/ 1393 h 594"/>
                  <a:gd name="T60" fmla="+- 0 3259 3101"/>
                  <a:gd name="T61" fmla="*/ T60 w 594"/>
                  <a:gd name="T62" fmla="+- 0 1433 874"/>
                  <a:gd name="T63" fmla="*/ 1433 h 594"/>
                  <a:gd name="T64" fmla="+- 0 3323 3101"/>
                  <a:gd name="T65" fmla="*/ T64 w 594"/>
                  <a:gd name="T66" fmla="+- 0 1458 874"/>
                  <a:gd name="T67" fmla="*/ 1458 h 594"/>
                  <a:gd name="T68" fmla="+- 0 3349 3101"/>
                  <a:gd name="T69" fmla="*/ T68 w 594"/>
                  <a:gd name="T70" fmla="+- 0 1463 874"/>
                  <a:gd name="T71" fmla="*/ 1463 h 594"/>
                  <a:gd name="T72" fmla="+- 0 3375 3101"/>
                  <a:gd name="T73" fmla="*/ T72 w 594"/>
                  <a:gd name="T74" fmla="+- 0 1466 874"/>
                  <a:gd name="T75" fmla="*/ 1466 h 594"/>
                  <a:gd name="T76" fmla="+- 0 3389 3101"/>
                  <a:gd name="T77" fmla="*/ T76 w 594"/>
                  <a:gd name="T78" fmla="+- 0 1467 874"/>
                  <a:gd name="T79" fmla="*/ 1467 h 594"/>
                  <a:gd name="T80" fmla="+- 0 3402 3101"/>
                  <a:gd name="T81" fmla="*/ T80 w 594"/>
                  <a:gd name="T82" fmla="+- 0 1467 874"/>
                  <a:gd name="T83" fmla="*/ 1467 h 594"/>
                  <a:gd name="T84" fmla="+- 0 3405 3101"/>
                  <a:gd name="T85" fmla="*/ T84 w 594"/>
                  <a:gd name="T86" fmla="+- 0 1461 874"/>
                  <a:gd name="T87" fmla="*/ 1461 h 594"/>
                  <a:gd name="T88" fmla="+- 0 3390 3101"/>
                  <a:gd name="T89" fmla="*/ T88 w 594"/>
                  <a:gd name="T90" fmla="+- 0 1451 874"/>
                  <a:gd name="T91" fmla="*/ 1451 h 594"/>
                  <a:gd name="T92" fmla="+- 0 3361 3101"/>
                  <a:gd name="T93" fmla="*/ T92 w 594"/>
                  <a:gd name="T94" fmla="+- 0 1449 874"/>
                  <a:gd name="T95" fmla="*/ 1449 h 594"/>
                  <a:gd name="T96" fmla="+- 0 3311 3101"/>
                  <a:gd name="T97" fmla="*/ T96 w 594"/>
                  <a:gd name="T98" fmla="+- 0 1438 874"/>
                  <a:gd name="T99" fmla="*/ 1438 h 594"/>
                  <a:gd name="T100" fmla="+- 0 3248 3101"/>
                  <a:gd name="T101" fmla="*/ T100 w 594"/>
                  <a:gd name="T102" fmla="+- 0 1408 874"/>
                  <a:gd name="T103" fmla="*/ 1408 h 594"/>
                  <a:gd name="T104" fmla="+- 0 3182 3101"/>
                  <a:gd name="T105" fmla="*/ T104 w 594"/>
                  <a:gd name="T106" fmla="+- 0 1350 874"/>
                  <a:gd name="T107" fmla="*/ 1350 h 594"/>
                  <a:gd name="T108" fmla="+- 0 3128 3101"/>
                  <a:gd name="T109" fmla="*/ T108 w 594"/>
                  <a:gd name="T110" fmla="+- 0 1250 874"/>
                  <a:gd name="T111" fmla="*/ 1250 h 594"/>
                  <a:gd name="T112" fmla="+- 0 3122 3101"/>
                  <a:gd name="T113" fmla="*/ T112 w 594"/>
                  <a:gd name="T114" fmla="+- 0 1114 874"/>
                  <a:gd name="T115" fmla="*/ 1114 h 594"/>
                  <a:gd name="T116" fmla="+- 0 3182 3101"/>
                  <a:gd name="T117" fmla="*/ T116 w 594"/>
                  <a:gd name="T118" fmla="+- 0 991 874"/>
                  <a:gd name="T119" fmla="*/ 991 h 594"/>
                  <a:gd name="T120" fmla="+- 0 3296 3101"/>
                  <a:gd name="T121" fmla="*/ T120 w 594"/>
                  <a:gd name="T122" fmla="+- 0 908 874"/>
                  <a:gd name="T123" fmla="*/ 908 h 594"/>
                  <a:gd name="T124" fmla="+- 0 3497 3101"/>
                  <a:gd name="T125" fmla="*/ T124 w 594"/>
                  <a:gd name="T126" fmla="+- 0 891 874"/>
                  <a:gd name="T127" fmla="*/ 891 h 594"/>
                  <a:gd name="T128" fmla="+- 0 3449 3101"/>
                  <a:gd name="T129" fmla="*/ T128 w 594"/>
                  <a:gd name="T130" fmla="+- 0 878 874"/>
                  <a:gd name="T131" fmla="*/ 878 h 594"/>
                  <a:gd name="T132" fmla="+- 0 3408 3101"/>
                  <a:gd name="T133" fmla="*/ T132 w 594"/>
                  <a:gd name="T134" fmla="+- 0 874 874"/>
                  <a:gd name="T135" fmla="*/ 874 h 594"/>
                  <a:gd name="T136" fmla="+- 0 3497 3101"/>
                  <a:gd name="T137" fmla="*/ T136 w 594"/>
                  <a:gd name="T138" fmla="+- 0 891 874"/>
                  <a:gd name="T139" fmla="*/ 891 h 594"/>
                  <a:gd name="T140" fmla="+- 0 3434 3101"/>
                  <a:gd name="T141" fmla="*/ T140 w 594"/>
                  <a:gd name="T142" fmla="+- 0 892 874"/>
                  <a:gd name="T143" fmla="*/ 892 h 594"/>
                  <a:gd name="T144" fmla="+- 0 3573 3101"/>
                  <a:gd name="T145" fmla="*/ T144 w 594"/>
                  <a:gd name="T146" fmla="+- 0 951 874"/>
                  <a:gd name="T147" fmla="*/ 951 h 594"/>
                  <a:gd name="T148" fmla="+- 0 3664 3101"/>
                  <a:gd name="T149" fmla="*/ T148 w 594"/>
                  <a:gd name="T150" fmla="+- 0 1080 874"/>
                  <a:gd name="T151" fmla="*/ 1080 h 594"/>
                  <a:gd name="T152" fmla="+- 0 3678 3101"/>
                  <a:gd name="T153" fmla="*/ T152 w 594"/>
                  <a:gd name="T154" fmla="+- 0 1163 874"/>
                  <a:gd name="T155" fmla="*/ 1163 h 594"/>
                  <a:gd name="T156" fmla="+- 0 3393 3101"/>
                  <a:gd name="T157" fmla="*/ T156 w 594"/>
                  <a:gd name="T158" fmla="+- 0 1163 874"/>
                  <a:gd name="T159" fmla="*/ 1163 h 594"/>
                  <a:gd name="T160" fmla="+- 0 3390 3101"/>
                  <a:gd name="T161" fmla="*/ T160 w 594"/>
                  <a:gd name="T162" fmla="+- 0 1170 874"/>
                  <a:gd name="T163" fmla="*/ 1170 h 594"/>
                  <a:gd name="T164" fmla="+- 0 3405 3101"/>
                  <a:gd name="T165" fmla="*/ T164 w 594"/>
                  <a:gd name="T166" fmla="+- 0 1451 874"/>
                  <a:gd name="T167" fmla="*/ 1451 h 594"/>
                  <a:gd name="T168" fmla="+- 0 3686 3101"/>
                  <a:gd name="T169" fmla="*/ T168 w 594"/>
                  <a:gd name="T170" fmla="+- 0 1178 874"/>
                  <a:gd name="T171" fmla="*/ 1178 h 594"/>
                  <a:gd name="T172" fmla="+- 0 3694 3101"/>
                  <a:gd name="T173" fmla="*/ T172 w 594"/>
                  <a:gd name="T174" fmla="+- 0 1175 874"/>
                  <a:gd name="T175" fmla="*/ 1175 h 594"/>
                  <a:gd name="T176" fmla="+- 0 3694 3101"/>
                  <a:gd name="T177" fmla="*/ T176 w 594"/>
                  <a:gd name="T178" fmla="+- 0 1158 874"/>
                  <a:gd name="T179" fmla="*/ 1158 h 594"/>
                  <a:gd name="T180" fmla="+- 0 3692 3101"/>
                  <a:gd name="T181" fmla="*/ T180 w 594"/>
                  <a:gd name="T182" fmla="+- 0 1135 874"/>
                  <a:gd name="T183" fmla="*/ 1135 h 594"/>
                  <a:gd name="T184" fmla="+- 0 3686 3101"/>
                  <a:gd name="T185" fmla="*/ T184 w 594"/>
                  <a:gd name="T186" fmla="+- 0 1103 874"/>
                  <a:gd name="T187" fmla="*/ 1103 h 594"/>
                  <a:gd name="T188" fmla="+- 0 3674 3101"/>
                  <a:gd name="T189" fmla="*/ T188 w 594"/>
                  <a:gd name="T190" fmla="+- 0 1062 874"/>
                  <a:gd name="T191" fmla="*/ 1062 h 594"/>
                  <a:gd name="T192" fmla="+- 0 3643 3101"/>
                  <a:gd name="T193" fmla="*/ T192 w 594"/>
                  <a:gd name="T194" fmla="+- 0 1004 874"/>
                  <a:gd name="T195" fmla="*/ 1004 h 594"/>
                  <a:gd name="T196" fmla="+- 0 3583 3101"/>
                  <a:gd name="T197" fmla="*/ T196 w 594"/>
                  <a:gd name="T198" fmla="+- 0 939 874"/>
                  <a:gd name="T199" fmla="*/ 939 h 594"/>
                  <a:gd name="T200" fmla="+- 0 3515 3101"/>
                  <a:gd name="T201" fmla="*/ T200 w 594"/>
                  <a:gd name="T202" fmla="+- 0 898 874"/>
                  <a:gd name="T203" fmla="*/ 898 h 594"/>
                  <a:gd name="T204" fmla="+- 0 3686 3101"/>
                  <a:gd name="T205" fmla="*/ T204 w 594"/>
                  <a:gd name="T206" fmla="+- 0 1178 874"/>
                  <a:gd name="T207" fmla="*/ 1178 h 594"/>
                  <a:gd name="T208" fmla="+- 0 3685 3101"/>
                  <a:gd name="T209" fmla="*/ T208 w 594"/>
                  <a:gd name="T210" fmla="+- 0 1178 874"/>
                  <a:gd name="T211" fmla="*/ 1178 h 5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594" h="594">
                    <a:moveTo>
                      <a:pt x="302" y="0"/>
                    </a:moveTo>
                    <a:lnTo>
                      <a:pt x="296" y="0"/>
                    </a:lnTo>
                    <a:lnTo>
                      <a:pt x="280" y="0"/>
                    </a:lnTo>
                    <a:lnTo>
                      <a:pt x="265" y="1"/>
                    </a:lnTo>
                    <a:lnTo>
                      <a:pt x="249" y="4"/>
                    </a:lnTo>
                    <a:lnTo>
                      <a:pt x="234" y="7"/>
                    </a:lnTo>
                    <a:lnTo>
                      <a:pt x="199" y="16"/>
                    </a:lnTo>
                    <a:lnTo>
                      <a:pt x="167" y="30"/>
                    </a:lnTo>
                    <a:lnTo>
                      <a:pt x="136" y="47"/>
                    </a:lnTo>
                    <a:lnTo>
                      <a:pt x="108" y="68"/>
                    </a:lnTo>
                    <a:lnTo>
                      <a:pt x="79" y="95"/>
                    </a:lnTo>
                    <a:lnTo>
                      <a:pt x="55" y="124"/>
                    </a:lnTo>
                    <a:lnTo>
                      <a:pt x="35" y="157"/>
                    </a:lnTo>
                    <a:lnTo>
                      <a:pt x="19" y="192"/>
                    </a:lnTo>
                    <a:lnTo>
                      <a:pt x="11" y="215"/>
                    </a:lnTo>
                    <a:lnTo>
                      <a:pt x="5" y="238"/>
                    </a:lnTo>
                    <a:lnTo>
                      <a:pt x="2" y="262"/>
                    </a:lnTo>
                    <a:lnTo>
                      <a:pt x="0" y="285"/>
                    </a:lnTo>
                    <a:lnTo>
                      <a:pt x="0" y="289"/>
                    </a:lnTo>
                    <a:lnTo>
                      <a:pt x="0" y="304"/>
                    </a:lnTo>
                    <a:lnTo>
                      <a:pt x="0" y="309"/>
                    </a:lnTo>
                    <a:lnTo>
                      <a:pt x="1" y="322"/>
                    </a:lnTo>
                    <a:lnTo>
                      <a:pt x="2" y="335"/>
                    </a:lnTo>
                    <a:lnTo>
                      <a:pt x="4" y="347"/>
                    </a:lnTo>
                    <a:lnTo>
                      <a:pt x="7" y="359"/>
                    </a:lnTo>
                    <a:lnTo>
                      <a:pt x="9" y="370"/>
                    </a:lnTo>
                    <a:lnTo>
                      <a:pt x="24" y="413"/>
                    </a:lnTo>
                    <a:lnTo>
                      <a:pt x="44" y="452"/>
                    </a:lnTo>
                    <a:lnTo>
                      <a:pt x="69" y="487"/>
                    </a:lnTo>
                    <a:lnTo>
                      <a:pt x="101" y="519"/>
                    </a:lnTo>
                    <a:lnTo>
                      <a:pt x="128" y="541"/>
                    </a:lnTo>
                    <a:lnTo>
                      <a:pt x="158" y="559"/>
                    </a:lnTo>
                    <a:lnTo>
                      <a:pt x="189" y="573"/>
                    </a:lnTo>
                    <a:lnTo>
                      <a:pt x="222" y="584"/>
                    </a:lnTo>
                    <a:lnTo>
                      <a:pt x="235" y="587"/>
                    </a:lnTo>
                    <a:lnTo>
                      <a:pt x="248" y="589"/>
                    </a:lnTo>
                    <a:lnTo>
                      <a:pt x="261" y="591"/>
                    </a:lnTo>
                    <a:lnTo>
                      <a:pt x="274" y="592"/>
                    </a:lnTo>
                    <a:lnTo>
                      <a:pt x="281" y="593"/>
                    </a:lnTo>
                    <a:lnTo>
                      <a:pt x="288" y="593"/>
                    </a:lnTo>
                    <a:lnTo>
                      <a:pt x="297" y="593"/>
                    </a:lnTo>
                    <a:lnTo>
                      <a:pt x="301" y="593"/>
                    </a:lnTo>
                    <a:lnTo>
                      <a:pt x="304" y="590"/>
                    </a:lnTo>
                    <a:lnTo>
                      <a:pt x="304" y="587"/>
                    </a:lnTo>
                    <a:lnTo>
                      <a:pt x="304" y="577"/>
                    </a:lnTo>
                    <a:lnTo>
                      <a:pt x="289" y="577"/>
                    </a:lnTo>
                    <a:lnTo>
                      <a:pt x="285" y="577"/>
                    </a:lnTo>
                    <a:lnTo>
                      <a:pt x="260" y="575"/>
                    </a:lnTo>
                    <a:lnTo>
                      <a:pt x="235" y="570"/>
                    </a:lnTo>
                    <a:lnTo>
                      <a:pt x="210" y="564"/>
                    </a:lnTo>
                    <a:lnTo>
                      <a:pt x="186" y="555"/>
                    </a:lnTo>
                    <a:lnTo>
                      <a:pt x="147" y="534"/>
                    </a:lnTo>
                    <a:lnTo>
                      <a:pt x="111" y="508"/>
                    </a:lnTo>
                    <a:lnTo>
                      <a:pt x="81" y="476"/>
                    </a:lnTo>
                    <a:lnTo>
                      <a:pt x="55" y="440"/>
                    </a:lnTo>
                    <a:lnTo>
                      <a:pt x="27" y="376"/>
                    </a:lnTo>
                    <a:lnTo>
                      <a:pt x="16" y="308"/>
                    </a:lnTo>
                    <a:lnTo>
                      <a:pt x="21" y="240"/>
                    </a:lnTo>
                    <a:lnTo>
                      <a:pt x="43" y="175"/>
                    </a:lnTo>
                    <a:lnTo>
                      <a:pt x="81" y="117"/>
                    </a:lnTo>
                    <a:lnTo>
                      <a:pt x="134" y="68"/>
                    </a:lnTo>
                    <a:lnTo>
                      <a:pt x="195" y="34"/>
                    </a:lnTo>
                    <a:lnTo>
                      <a:pt x="263" y="17"/>
                    </a:lnTo>
                    <a:lnTo>
                      <a:pt x="396" y="17"/>
                    </a:lnTo>
                    <a:lnTo>
                      <a:pt x="382" y="12"/>
                    </a:lnTo>
                    <a:lnTo>
                      <a:pt x="348" y="4"/>
                    </a:lnTo>
                    <a:lnTo>
                      <a:pt x="313" y="0"/>
                    </a:lnTo>
                    <a:lnTo>
                      <a:pt x="307" y="0"/>
                    </a:lnTo>
                    <a:lnTo>
                      <a:pt x="302" y="0"/>
                    </a:lnTo>
                    <a:close/>
                    <a:moveTo>
                      <a:pt x="396" y="17"/>
                    </a:moveTo>
                    <a:lnTo>
                      <a:pt x="263" y="17"/>
                    </a:lnTo>
                    <a:lnTo>
                      <a:pt x="333" y="18"/>
                    </a:lnTo>
                    <a:lnTo>
                      <a:pt x="402" y="36"/>
                    </a:lnTo>
                    <a:lnTo>
                      <a:pt x="472" y="77"/>
                    </a:lnTo>
                    <a:lnTo>
                      <a:pt x="527" y="135"/>
                    </a:lnTo>
                    <a:lnTo>
                      <a:pt x="563" y="206"/>
                    </a:lnTo>
                    <a:lnTo>
                      <a:pt x="577" y="285"/>
                    </a:lnTo>
                    <a:lnTo>
                      <a:pt x="577" y="289"/>
                    </a:lnTo>
                    <a:lnTo>
                      <a:pt x="297" y="289"/>
                    </a:lnTo>
                    <a:lnTo>
                      <a:pt x="292" y="289"/>
                    </a:lnTo>
                    <a:lnTo>
                      <a:pt x="289" y="292"/>
                    </a:lnTo>
                    <a:lnTo>
                      <a:pt x="289" y="296"/>
                    </a:lnTo>
                    <a:lnTo>
                      <a:pt x="289" y="577"/>
                    </a:lnTo>
                    <a:lnTo>
                      <a:pt x="304" y="577"/>
                    </a:lnTo>
                    <a:lnTo>
                      <a:pt x="304" y="304"/>
                    </a:lnTo>
                    <a:lnTo>
                      <a:pt x="585" y="304"/>
                    </a:lnTo>
                    <a:lnTo>
                      <a:pt x="590" y="304"/>
                    </a:lnTo>
                    <a:lnTo>
                      <a:pt x="593" y="301"/>
                    </a:lnTo>
                    <a:lnTo>
                      <a:pt x="593" y="292"/>
                    </a:lnTo>
                    <a:lnTo>
                      <a:pt x="593" y="284"/>
                    </a:lnTo>
                    <a:lnTo>
                      <a:pt x="592" y="272"/>
                    </a:lnTo>
                    <a:lnTo>
                      <a:pt x="591" y="261"/>
                    </a:lnTo>
                    <a:lnTo>
                      <a:pt x="590" y="251"/>
                    </a:lnTo>
                    <a:lnTo>
                      <a:pt x="585" y="229"/>
                    </a:lnTo>
                    <a:lnTo>
                      <a:pt x="580" y="209"/>
                    </a:lnTo>
                    <a:lnTo>
                      <a:pt x="573" y="188"/>
                    </a:lnTo>
                    <a:lnTo>
                      <a:pt x="564" y="169"/>
                    </a:lnTo>
                    <a:lnTo>
                      <a:pt x="542" y="130"/>
                    </a:lnTo>
                    <a:lnTo>
                      <a:pt x="514" y="95"/>
                    </a:lnTo>
                    <a:lnTo>
                      <a:pt x="482" y="65"/>
                    </a:lnTo>
                    <a:lnTo>
                      <a:pt x="445" y="40"/>
                    </a:lnTo>
                    <a:lnTo>
                      <a:pt x="414" y="24"/>
                    </a:lnTo>
                    <a:lnTo>
                      <a:pt x="396" y="17"/>
                    </a:lnTo>
                    <a:close/>
                    <a:moveTo>
                      <a:pt x="585" y="304"/>
                    </a:moveTo>
                    <a:lnTo>
                      <a:pt x="304" y="304"/>
                    </a:lnTo>
                    <a:lnTo>
                      <a:pt x="584" y="304"/>
                    </a:lnTo>
                    <a:lnTo>
                      <a:pt x="585" y="3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46" name="AutoShape 150"/>
              <p:cNvSpPr>
                <a:spLocks/>
              </p:cNvSpPr>
              <p:nvPr/>
            </p:nvSpPr>
            <p:spPr bwMode="auto">
              <a:xfrm>
                <a:off x="3100" y="873"/>
                <a:ext cx="594" cy="594"/>
              </a:xfrm>
              <a:custGeom>
                <a:avLst/>
                <a:gdLst>
                  <a:gd name="T0" fmla="+- 0 3399 3101"/>
                  <a:gd name="T1" fmla="*/ T0 w 594"/>
                  <a:gd name="T2" fmla="+- 0 1163 874"/>
                  <a:gd name="T3" fmla="*/ 1163 h 594"/>
                  <a:gd name="T4" fmla="+- 0 3397 3101"/>
                  <a:gd name="T5" fmla="*/ T4 w 594"/>
                  <a:gd name="T6" fmla="+- 0 1163 874"/>
                  <a:gd name="T7" fmla="*/ 1163 h 594"/>
                  <a:gd name="T8" fmla="+- 0 3390 3101"/>
                  <a:gd name="T9" fmla="*/ T8 w 594"/>
                  <a:gd name="T10" fmla="+- 0 1166 874"/>
                  <a:gd name="T11" fmla="*/ 1166 h 594"/>
                  <a:gd name="T12" fmla="+- 0 3390 3101"/>
                  <a:gd name="T13" fmla="*/ T12 w 594"/>
                  <a:gd name="T14" fmla="+- 0 1171 874"/>
                  <a:gd name="T15" fmla="*/ 1171 h 594"/>
                  <a:gd name="T16" fmla="+- 0 3390 3101"/>
                  <a:gd name="T17" fmla="*/ T16 w 594"/>
                  <a:gd name="T18" fmla="+- 0 1173 874"/>
                  <a:gd name="T19" fmla="*/ 1173 h 594"/>
                  <a:gd name="T20" fmla="+- 0 3390 3101"/>
                  <a:gd name="T21" fmla="*/ T20 w 594"/>
                  <a:gd name="T22" fmla="+- 0 1451 874"/>
                  <a:gd name="T23" fmla="*/ 1451 h 594"/>
                  <a:gd name="T24" fmla="+- 0 3361 3101"/>
                  <a:gd name="T25" fmla="*/ T24 w 594"/>
                  <a:gd name="T26" fmla="+- 0 1449 874"/>
                  <a:gd name="T27" fmla="*/ 1449 h 594"/>
                  <a:gd name="T28" fmla="+- 0 3311 3101"/>
                  <a:gd name="T29" fmla="*/ T28 w 594"/>
                  <a:gd name="T30" fmla="+- 0 1438 874"/>
                  <a:gd name="T31" fmla="*/ 1438 h 594"/>
                  <a:gd name="T32" fmla="+- 0 3248 3101"/>
                  <a:gd name="T33" fmla="*/ T32 w 594"/>
                  <a:gd name="T34" fmla="+- 0 1408 874"/>
                  <a:gd name="T35" fmla="*/ 1408 h 594"/>
                  <a:gd name="T36" fmla="+- 0 3182 3101"/>
                  <a:gd name="T37" fmla="*/ T36 w 594"/>
                  <a:gd name="T38" fmla="+- 0 1350 874"/>
                  <a:gd name="T39" fmla="*/ 1350 h 594"/>
                  <a:gd name="T40" fmla="+- 0 3128 3101"/>
                  <a:gd name="T41" fmla="*/ T40 w 594"/>
                  <a:gd name="T42" fmla="+- 0 1250 874"/>
                  <a:gd name="T43" fmla="*/ 1250 h 594"/>
                  <a:gd name="T44" fmla="+- 0 3122 3101"/>
                  <a:gd name="T45" fmla="*/ T44 w 594"/>
                  <a:gd name="T46" fmla="+- 0 1114 874"/>
                  <a:gd name="T47" fmla="*/ 1114 h 594"/>
                  <a:gd name="T48" fmla="+- 0 3182 3101"/>
                  <a:gd name="T49" fmla="*/ T48 w 594"/>
                  <a:gd name="T50" fmla="+- 0 991 874"/>
                  <a:gd name="T51" fmla="*/ 991 h 594"/>
                  <a:gd name="T52" fmla="+- 0 3296 3101"/>
                  <a:gd name="T53" fmla="*/ T52 w 594"/>
                  <a:gd name="T54" fmla="+- 0 908 874"/>
                  <a:gd name="T55" fmla="*/ 908 h 594"/>
                  <a:gd name="T56" fmla="+- 0 3434 3101"/>
                  <a:gd name="T57" fmla="*/ T56 w 594"/>
                  <a:gd name="T58" fmla="+- 0 892 874"/>
                  <a:gd name="T59" fmla="*/ 892 h 594"/>
                  <a:gd name="T60" fmla="+- 0 3573 3101"/>
                  <a:gd name="T61" fmla="*/ T60 w 594"/>
                  <a:gd name="T62" fmla="+- 0 951 874"/>
                  <a:gd name="T63" fmla="*/ 951 h 594"/>
                  <a:gd name="T64" fmla="+- 0 3664 3101"/>
                  <a:gd name="T65" fmla="*/ T64 w 594"/>
                  <a:gd name="T66" fmla="+- 0 1080 874"/>
                  <a:gd name="T67" fmla="*/ 1080 h 594"/>
                  <a:gd name="T68" fmla="+- 0 3678 3101"/>
                  <a:gd name="T69" fmla="*/ T68 w 594"/>
                  <a:gd name="T70" fmla="+- 0 1163 874"/>
                  <a:gd name="T71" fmla="*/ 1163 h 594"/>
                  <a:gd name="T72" fmla="+- 0 3691 3101"/>
                  <a:gd name="T73" fmla="*/ T72 w 594"/>
                  <a:gd name="T74" fmla="+- 0 1178 874"/>
                  <a:gd name="T75" fmla="*/ 1178 h 594"/>
                  <a:gd name="T76" fmla="+- 0 3694 3101"/>
                  <a:gd name="T77" fmla="*/ T76 w 594"/>
                  <a:gd name="T78" fmla="+- 0 1170 874"/>
                  <a:gd name="T79" fmla="*/ 1170 h 594"/>
                  <a:gd name="T80" fmla="+- 0 3693 3101"/>
                  <a:gd name="T81" fmla="*/ T80 w 594"/>
                  <a:gd name="T82" fmla="+- 0 1146 874"/>
                  <a:gd name="T83" fmla="*/ 1146 h 594"/>
                  <a:gd name="T84" fmla="+- 0 3691 3101"/>
                  <a:gd name="T85" fmla="*/ T84 w 594"/>
                  <a:gd name="T86" fmla="+- 0 1125 874"/>
                  <a:gd name="T87" fmla="*/ 1125 h 594"/>
                  <a:gd name="T88" fmla="+- 0 3681 3101"/>
                  <a:gd name="T89" fmla="*/ T88 w 594"/>
                  <a:gd name="T90" fmla="+- 0 1083 874"/>
                  <a:gd name="T91" fmla="*/ 1083 h 594"/>
                  <a:gd name="T92" fmla="+- 0 3665 3101"/>
                  <a:gd name="T93" fmla="*/ T92 w 594"/>
                  <a:gd name="T94" fmla="+- 0 1043 874"/>
                  <a:gd name="T95" fmla="*/ 1043 h 594"/>
                  <a:gd name="T96" fmla="+- 0 3615 3101"/>
                  <a:gd name="T97" fmla="*/ T96 w 594"/>
                  <a:gd name="T98" fmla="+- 0 969 874"/>
                  <a:gd name="T99" fmla="*/ 969 h 594"/>
                  <a:gd name="T100" fmla="+- 0 3546 3101"/>
                  <a:gd name="T101" fmla="*/ T100 w 594"/>
                  <a:gd name="T102" fmla="+- 0 914 874"/>
                  <a:gd name="T103" fmla="*/ 914 h 594"/>
                  <a:gd name="T104" fmla="+- 0 3483 3101"/>
                  <a:gd name="T105" fmla="*/ T104 w 594"/>
                  <a:gd name="T106" fmla="+- 0 886 874"/>
                  <a:gd name="T107" fmla="*/ 886 h 594"/>
                  <a:gd name="T108" fmla="+- 0 3414 3101"/>
                  <a:gd name="T109" fmla="*/ T108 w 594"/>
                  <a:gd name="T110" fmla="+- 0 874 874"/>
                  <a:gd name="T111" fmla="*/ 874 h 594"/>
                  <a:gd name="T112" fmla="+- 0 3403 3101"/>
                  <a:gd name="T113" fmla="*/ T112 w 594"/>
                  <a:gd name="T114" fmla="+- 0 874 874"/>
                  <a:gd name="T115" fmla="*/ 874 h 594"/>
                  <a:gd name="T116" fmla="+- 0 3381 3101"/>
                  <a:gd name="T117" fmla="*/ T116 w 594"/>
                  <a:gd name="T118" fmla="+- 0 874 874"/>
                  <a:gd name="T119" fmla="*/ 874 h 594"/>
                  <a:gd name="T120" fmla="+- 0 3350 3101"/>
                  <a:gd name="T121" fmla="*/ T120 w 594"/>
                  <a:gd name="T122" fmla="+- 0 878 874"/>
                  <a:gd name="T123" fmla="*/ 878 h 594"/>
                  <a:gd name="T124" fmla="+- 0 3300 3101"/>
                  <a:gd name="T125" fmla="*/ T124 w 594"/>
                  <a:gd name="T126" fmla="+- 0 890 874"/>
                  <a:gd name="T127" fmla="*/ 890 h 594"/>
                  <a:gd name="T128" fmla="+- 0 3237 3101"/>
                  <a:gd name="T129" fmla="*/ T128 w 594"/>
                  <a:gd name="T130" fmla="+- 0 921 874"/>
                  <a:gd name="T131" fmla="*/ 921 h 594"/>
                  <a:gd name="T132" fmla="+- 0 3180 3101"/>
                  <a:gd name="T133" fmla="*/ T132 w 594"/>
                  <a:gd name="T134" fmla="+- 0 969 874"/>
                  <a:gd name="T135" fmla="*/ 969 h 594"/>
                  <a:gd name="T136" fmla="+- 0 3136 3101"/>
                  <a:gd name="T137" fmla="*/ T136 w 594"/>
                  <a:gd name="T138" fmla="+- 0 1031 874"/>
                  <a:gd name="T139" fmla="*/ 1031 h 594"/>
                  <a:gd name="T140" fmla="+- 0 3112 3101"/>
                  <a:gd name="T141" fmla="*/ T140 w 594"/>
                  <a:gd name="T142" fmla="+- 0 1089 874"/>
                  <a:gd name="T143" fmla="*/ 1089 h 594"/>
                  <a:gd name="T144" fmla="+- 0 3103 3101"/>
                  <a:gd name="T145" fmla="*/ T144 w 594"/>
                  <a:gd name="T146" fmla="+- 0 1136 874"/>
                  <a:gd name="T147" fmla="*/ 1136 h 594"/>
                  <a:gd name="T148" fmla="+- 0 3101 3101"/>
                  <a:gd name="T149" fmla="*/ T148 w 594"/>
                  <a:gd name="T150" fmla="+- 0 1171 874"/>
                  <a:gd name="T151" fmla="*/ 1171 h 594"/>
                  <a:gd name="T152" fmla="+- 0 3102 3101"/>
                  <a:gd name="T153" fmla="*/ T152 w 594"/>
                  <a:gd name="T154" fmla="+- 0 1196 874"/>
                  <a:gd name="T155" fmla="*/ 1196 h 594"/>
                  <a:gd name="T156" fmla="+- 0 3105 3101"/>
                  <a:gd name="T157" fmla="*/ T156 w 594"/>
                  <a:gd name="T158" fmla="+- 0 1221 874"/>
                  <a:gd name="T159" fmla="*/ 1221 h 594"/>
                  <a:gd name="T160" fmla="+- 0 3110 3101"/>
                  <a:gd name="T161" fmla="*/ T160 w 594"/>
                  <a:gd name="T162" fmla="+- 0 1244 874"/>
                  <a:gd name="T163" fmla="*/ 1244 h 594"/>
                  <a:gd name="T164" fmla="+- 0 3145 3101"/>
                  <a:gd name="T165" fmla="*/ T164 w 594"/>
                  <a:gd name="T166" fmla="+- 0 1326 874"/>
                  <a:gd name="T167" fmla="*/ 1326 h 594"/>
                  <a:gd name="T168" fmla="+- 0 3202 3101"/>
                  <a:gd name="T169" fmla="*/ T168 w 594"/>
                  <a:gd name="T170" fmla="+- 0 1393 874"/>
                  <a:gd name="T171" fmla="*/ 1393 h 594"/>
                  <a:gd name="T172" fmla="+- 0 3259 3101"/>
                  <a:gd name="T173" fmla="*/ T172 w 594"/>
                  <a:gd name="T174" fmla="+- 0 1433 874"/>
                  <a:gd name="T175" fmla="*/ 1433 h 594"/>
                  <a:gd name="T176" fmla="+- 0 3323 3101"/>
                  <a:gd name="T177" fmla="*/ T176 w 594"/>
                  <a:gd name="T178" fmla="+- 0 1458 874"/>
                  <a:gd name="T179" fmla="*/ 1458 h 594"/>
                  <a:gd name="T180" fmla="+- 0 3349 3101"/>
                  <a:gd name="T181" fmla="*/ T180 w 594"/>
                  <a:gd name="T182" fmla="+- 0 1463 874"/>
                  <a:gd name="T183" fmla="*/ 1463 h 594"/>
                  <a:gd name="T184" fmla="+- 0 3375 3101"/>
                  <a:gd name="T185" fmla="*/ T184 w 594"/>
                  <a:gd name="T186" fmla="+- 0 1466 874"/>
                  <a:gd name="T187" fmla="*/ 1466 h 594"/>
                  <a:gd name="T188" fmla="+- 0 3389 3101"/>
                  <a:gd name="T189" fmla="*/ T188 w 594"/>
                  <a:gd name="T190" fmla="+- 0 1467 874"/>
                  <a:gd name="T191" fmla="*/ 1467 h 594"/>
                  <a:gd name="T192" fmla="+- 0 3398 3101"/>
                  <a:gd name="T193" fmla="*/ T192 w 594"/>
                  <a:gd name="T194" fmla="+- 0 1467 874"/>
                  <a:gd name="T195" fmla="*/ 1467 h 594"/>
                  <a:gd name="T196" fmla="+- 0 3405 3101"/>
                  <a:gd name="T197" fmla="*/ T196 w 594"/>
                  <a:gd name="T198" fmla="+- 0 1464 874"/>
                  <a:gd name="T199" fmla="*/ 1464 h 594"/>
                  <a:gd name="T200" fmla="+- 0 3405 3101"/>
                  <a:gd name="T201" fmla="*/ T200 w 594"/>
                  <a:gd name="T202" fmla="+- 0 1458 874"/>
                  <a:gd name="T203" fmla="*/ 1458 h 594"/>
                  <a:gd name="T204" fmla="+- 0 3405 3101"/>
                  <a:gd name="T205" fmla="*/ T204 w 594"/>
                  <a:gd name="T206" fmla="+- 0 1457 874"/>
                  <a:gd name="T207" fmla="*/ 1457 h 594"/>
                  <a:gd name="T208" fmla="+- 0 3405 3101"/>
                  <a:gd name="T209" fmla="*/ T208 w 594"/>
                  <a:gd name="T210" fmla="+- 0 1178 874"/>
                  <a:gd name="T211" fmla="*/ 1178 h 594"/>
                  <a:gd name="T212" fmla="+- 0 3684 3101"/>
                  <a:gd name="T213" fmla="*/ T212 w 594"/>
                  <a:gd name="T214" fmla="+- 0 1178 874"/>
                  <a:gd name="T215" fmla="*/ 1178 h 594"/>
                  <a:gd name="T216" fmla="+- 0 3687 3101"/>
                  <a:gd name="T217" fmla="*/ T216 w 594"/>
                  <a:gd name="T218" fmla="+- 0 1178 874"/>
                  <a:gd name="T219" fmla="*/ 1178 h 5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594" h="594">
                    <a:moveTo>
                      <a:pt x="299" y="289"/>
                    </a:moveTo>
                    <a:lnTo>
                      <a:pt x="298" y="289"/>
                    </a:lnTo>
                    <a:lnTo>
                      <a:pt x="297" y="289"/>
                    </a:lnTo>
                    <a:lnTo>
                      <a:pt x="296" y="289"/>
                    </a:lnTo>
                    <a:lnTo>
                      <a:pt x="292" y="289"/>
                    </a:lnTo>
                    <a:lnTo>
                      <a:pt x="289" y="292"/>
                    </a:lnTo>
                    <a:lnTo>
                      <a:pt x="289" y="296"/>
                    </a:lnTo>
                    <a:lnTo>
                      <a:pt x="289" y="297"/>
                    </a:lnTo>
                    <a:lnTo>
                      <a:pt x="289" y="298"/>
                    </a:lnTo>
                    <a:lnTo>
                      <a:pt x="289" y="299"/>
                    </a:lnTo>
                    <a:lnTo>
                      <a:pt x="289" y="300"/>
                    </a:lnTo>
                    <a:lnTo>
                      <a:pt x="289" y="577"/>
                    </a:lnTo>
                    <a:lnTo>
                      <a:pt x="285" y="577"/>
                    </a:lnTo>
                    <a:lnTo>
                      <a:pt x="260" y="575"/>
                    </a:lnTo>
                    <a:lnTo>
                      <a:pt x="235" y="570"/>
                    </a:lnTo>
                    <a:lnTo>
                      <a:pt x="210" y="564"/>
                    </a:lnTo>
                    <a:lnTo>
                      <a:pt x="186" y="555"/>
                    </a:lnTo>
                    <a:lnTo>
                      <a:pt x="147" y="534"/>
                    </a:lnTo>
                    <a:lnTo>
                      <a:pt x="111" y="508"/>
                    </a:lnTo>
                    <a:lnTo>
                      <a:pt x="81" y="476"/>
                    </a:lnTo>
                    <a:lnTo>
                      <a:pt x="55" y="440"/>
                    </a:lnTo>
                    <a:lnTo>
                      <a:pt x="27" y="376"/>
                    </a:lnTo>
                    <a:lnTo>
                      <a:pt x="16" y="308"/>
                    </a:lnTo>
                    <a:lnTo>
                      <a:pt x="21" y="240"/>
                    </a:lnTo>
                    <a:lnTo>
                      <a:pt x="43" y="175"/>
                    </a:lnTo>
                    <a:lnTo>
                      <a:pt x="81" y="117"/>
                    </a:lnTo>
                    <a:lnTo>
                      <a:pt x="134" y="68"/>
                    </a:lnTo>
                    <a:lnTo>
                      <a:pt x="195" y="34"/>
                    </a:lnTo>
                    <a:lnTo>
                      <a:pt x="263" y="17"/>
                    </a:lnTo>
                    <a:lnTo>
                      <a:pt x="333" y="18"/>
                    </a:lnTo>
                    <a:lnTo>
                      <a:pt x="402" y="36"/>
                    </a:lnTo>
                    <a:lnTo>
                      <a:pt x="472" y="77"/>
                    </a:lnTo>
                    <a:lnTo>
                      <a:pt x="527" y="135"/>
                    </a:lnTo>
                    <a:lnTo>
                      <a:pt x="563" y="206"/>
                    </a:lnTo>
                    <a:lnTo>
                      <a:pt x="577" y="285"/>
                    </a:lnTo>
                    <a:lnTo>
                      <a:pt x="577" y="289"/>
                    </a:lnTo>
                    <a:moveTo>
                      <a:pt x="586" y="304"/>
                    </a:moveTo>
                    <a:lnTo>
                      <a:pt x="590" y="304"/>
                    </a:lnTo>
                    <a:lnTo>
                      <a:pt x="593" y="301"/>
                    </a:lnTo>
                    <a:lnTo>
                      <a:pt x="593" y="296"/>
                    </a:lnTo>
                    <a:lnTo>
                      <a:pt x="593" y="284"/>
                    </a:lnTo>
                    <a:lnTo>
                      <a:pt x="592" y="272"/>
                    </a:lnTo>
                    <a:lnTo>
                      <a:pt x="591" y="261"/>
                    </a:lnTo>
                    <a:lnTo>
                      <a:pt x="590" y="251"/>
                    </a:lnTo>
                    <a:lnTo>
                      <a:pt x="585" y="229"/>
                    </a:lnTo>
                    <a:lnTo>
                      <a:pt x="580" y="209"/>
                    </a:lnTo>
                    <a:lnTo>
                      <a:pt x="573" y="188"/>
                    </a:lnTo>
                    <a:lnTo>
                      <a:pt x="564" y="169"/>
                    </a:lnTo>
                    <a:lnTo>
                      <a:pt x="542" y="130"/>
                    </a:lnTo>
                    <a:lnTo>
                      <a:pt x="514" y="95"/>
                    </a:lnTo>
                    <a:lnTo>
                      <a:pt x="482" y="65"/>
                    </a:lnTo>
                    <a:lnTo>
                      <a:pt x="445" y="40"/>
                    </a:lnTo>
                    <a:lnTo>
                      <a:pt x="414" y="24"/>
                    </a:lnTo>
                    <a:lnTo>
                      <a:pt x="382" y="12"/>
                    </a:lnTo>
                    <a:lnTo>
                      <a:pt x="348" y="4"/>
                    </a:lnTo>
                    <a:lnTo>
                      <a:pt x="313" y="0"/>
                    </a:lnTo>
                    <a:lnTo>
                      <a:pt x="307" y="0"/>
                    </a:lnTo>
                    <a:lnTo>
                      <a:pt x="302" y="0"/>
                    </a:lnTo>
                    <a:lnTo>
                      <a:pt x="296" y="0"/>
                    </a:lnTo>
                    <a:lnTo>
                      <a:pt x="280" y="0"/>
                    </a:lnTo>
                    <a:lnTo>
                      <a:pt x="265" y="1"/>
                    </a:lnTo>
                    <a:lnTo>
                      <a:pt x="249" y="4"/>
                    </a:lnTo>
                    <a:lnTo>
                      <a:pt x="234" y="7"/>
                    </a:lnTo>
                    <a:lnTo>
                      <a:pt x="199" y="16"/>
                    </a:lnTo>
                    <a:lnTo>
                      <a:pt x="167" y="30"/>
                    </a:lnTo>
                    <a:lnTo>
                      <a:pt x="136" y="47"/>
                    </a:lnTo>
                    <a:lnTo>
                      <a:pt x="108" y="68"/>
                    </a:lnTo>
                    <a:lnTo>
                      <a:pt x="79" y="95"/>
                    </a:lnTo>
                    <a:lnTo>
                      <a:pt x="55" y="124"/>
                    </a:lnTo>
                    <a:lnTo>
                      <a:pt x="35" y="157"/>
                    </a:lnTo>
                    <a:lnTo>
                      <a:pt x="19" y="192"/>
                    </a:lnTo>
                    <a:lnTo>
                      <a:pt x="11" y="215"/>
                    </a:lnTo>
                    <a:lnTo>
                      <a:pt x="5" y="238"/>
                    </a:lnTo>
                    <a:lnTo>
                      <a:pt x="2" y="262"/>
                    </a:lnTo>
                    <a:lnTo>
                      <a:pt x="0" y="286"/>
                    </a:lnTo>
                    <a:lnTo>
                      <a:pt x="0" y="297"/>
                    </a:lnTo>
                    <a:lnTo>
                      <a:pt x="0" y="309"/>
                    </a:lnTo>
                    <a:lnTo>
                      <a:pt x="1" y="322"/>
                    </a:lnTo>
                    <a:lnTo>
                      <a:pt x="2" y="335"/>
                    </a:lnTo>
                    <a:lnTo>
                      <a:pt x="4" y="347"/>
                    </a:lnTo>
                    <a:lnTo>
                      <a:pt x="7" y="359"/>
                    </a:lnTo>
                    <a:lnTo>
                      <a:pt x="9" y="370"/>
                    </a:lnTo>
                    <a:lnTo>
                      <a:pt x="24" y="413"/>
                    </a:lnTo>
                    <a:lnTo>
                      <a:pt x="44" y="452"/>
                    </a:lnTo>
                    <a:lnTo>
                      <a:pt x="69" y="487"/>
                    </a:lnTo>
                    <a:lnTo>
                      <a:pt x="101" y="519"/>
                    </a:lnTo>
                    <a:lnTo>
                      <a:pt x="128" y="541"/>
                    </a:lnTo>
                    <a:lnTo>
                      <a:pt x="158" y="559"/>
                    </a:lnTo>
                    <a:lnTo>
                      <a:pt x="189" y="573"/>
                    </a:lnTo>
                    <a:lnTo>
                      <a:pt x="222" y="584"/>
                    </a:lnTo>
                    <a:lnTo>
                      <a:pt x="235" y="587"/>
                    </a:lnTo>
                    <a:lnTo>
                      <a:pt x="248" y="589"/>
                    </a:lnTo>
                    <a:lnTo>
                      <a:pt x="261" y="591"/>
                    </a:lnTo>
                    <a:lnTo>
                      <a:pt x="274" y="592"/>
                    </a:lnTo>
                    <a:lnTo>
                      <a:pt x="281" y="593"/>
                    </a:lnTo>
                    <a:lnTo>
                      <a:pt x="288" y="593"/>
                    </a:lnTo>
                    <a:lnTo>
                      <a:pt x="297" y="593"/>
                    </a:lnTo>
                    <a:lnTo>
                      <a:pt x="301" y="593"/>
                    </a:lnTo>
                    <a:lnTo>
                      <a:pt x="304" y="590"/>
                    </a:lnTo>
                    <a:lnTo>
                      <a:pt x="304" y="585"/>
                    </a:lnTo>
                    <a:lnTo>
                      <a:pt x="304" y="584"/>
                    </a:lnTo>
                    <a:lnTo>
                      <a:pt x="304" y="583"/>
                    </a:lnTo>
                    <a:lnTo>
                      <a:pt x="304" y="581"/>
                    </a:lnTo>
                    <a:lnTo>
                      <a:pt x="304" y="304"/>
                    </a:lnTo>
                    <a:lnTo>
                      <a:pt x="582" y="304"/>
                    </a:lnTo>
                    <a:lnTo>
                      <a:pt x="583" y="304"/>
                    </a:lnTo>
                    <a:lnTo>
                      <a:pt x="584" y="304"/>
                    </a:lnTo>
                    <a:lnTo>
                      <a:pt x="586" y="304"/>
                    </a:lnTo>
                    <a:close/>
                  </a:path>
                </a:pathLst>
              </a:custGeom>
              <a:noFill/>
              <a:ln w="4877">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1175" name="Picture 1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0" y="1203"/>
                <a:ext cx="357"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7" name="Billede 6"/>
          <p:cNvPicPr>
            <a:picLocks noChangeAspect="1"/>
          </p:cNvPicPr>
          <p:nvPr/>
        </p:nvPicPr>
        <p:blipFill>
          <a:blip r:embed="rId4"/>
          <a:stretch>
            <a:fillRect/>
          </a:stretch>
        </p:blipFill>
        <p:spPr>
          <a:xfrm>
            <a:off x="6674767" y="1206133"/>
            <a:ext cx="1935833" cy="2316901"/>
          </a:xfrm>
          <a:prstGeom prst="rect">
            <a:avLst/>
          </a:prstGeom>
        </p:spPr>
      </p:pic>
      <p:pic>
        <p:nvPicPr>
          <p:cNvPr id="2" name="Billede 1"/>
          <p:cNvPicPr>
            <a:picLocks noChangeAspect="1"/>
          </p:cNvPicPr>
          <p:nvPr/>
        </p:nvPicPr>
        <p:blipFill>
          <a:blip r:embed="rId5"/>
          <a:stretch>
            <a:fillRect/>
          </a:stretch>
        </p:blipFill>
        <p:spPr>
          <a:xfrm>
            <a:off x="838198" y="3660562"/>
            <a:ext cx="10186219" cy="2507226"/>
          </a:xfrm>
          <a:prstGeom prst="rect">
            <a:avLst/>
          </a:prstGeom>
        </p:spPr>
      </p:pic>
      <p:sp>
        <p:nvSpPr>
          <p:cNvPr id="13"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29</a:t>
            </a:fld>
            <a:endParaRPr lang="da-DK" sz="1800" b="1" dirty="0">
              <a:solidFill>
                <a:srgbClr val="C00000"/>
              </a:solidFill>
            </a:endParaRPr>
          </a:p>
        </p:txBody>
      </p:sp>
    </p:spTree>
    <p:extLst>
      <p:ext uri="{BB962C8B-B14F-4D97-AF65-F5344CB8AC3E}">
        <p14:creationId xmlns:p14="http://schemas.microsoft.com/office/powerpoint/2010/main" val="41682198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dsholder til tekst 17"/>
          <p:cNvSpPr>
            <a:spLocks noGrp="1"/>
          </p:cNvSpPr>
          <p:nvPr>
            <p:ph type="body" sz="quarter" idx="13"/>
          </p:nvPr>
        </p:nvSpPr>
        <p:spPr>
          <a:xfrm>
            <a:off x="821546" y="1285241"/>
            <a:ext cx="5977881" cy="4434459"/>
          </a:xfrm>
        </p:spPr>
        <p:txBody>
          <a:bodyPr>
            <a:normAutofit lnSpcReduction="10000"/>
          </a:bodyPr>
          <a:lstStyle/>
          <a:p>
            <a:pPr>
              <a:lnSpc>
                <a:spcPct val="120000"/>
              </a:lnSpc>
            </a:pPr>
            <a:r>
              <a:rPr lang="da-DK" sz="2400" b="1" dirty="0"/>
              <a:t>Borgerens ønsker, håb og </a:t>
            </a:r>
            <a:r>
              <a:rPr lang="da-DK" sz="2400" b="1" dirty="0" smtClean="0"/>
              <a:t>drømme</a:t>
            </a:r>
          </a:p>
          <a:p>
            <a:pPr>
              <a:lnSpc>
                <a:spcPct val="120000"/>
              </a:lnSpc>
            </a:pPr>
            <a:r>
              <a:rPr lang="da-DK" sz="2400" b="1" dirty="0" smtClean="0"/>
              <a:t>Rettidige </a:t>
            </a:r>
            <a:r>
              <a:rPr lang="da-DK" sz="2400" b="1" dirty="0"/>
              <a:t>og forebyggende indsatser</a:t>
            </a:r>
          </a:p>
          <a:p>
            <a:pPr>
              <a:lnSpc>
                <a:spcPct val="120000"/>
              </a:lnSpc>
            </a:pPr>
            <a:r>
              <a:rPr lang="da-DK" sz="2400" b="1" dirty="0" smtClean="0"/>
              <a:t>Helhedsorientering </a:t>
            </a:r>
            <a:r>
              <a:rPr lang="da-DK" sz="2400" b="1" dirty="0"/>
              <a:t>og sammenhæng </a:t>
            </a:r>
          </a:p>
          <a:p>
            <a:pPr>
              <a:lnSpc>
                <a:spcPct val="120000"/>
              </a:lnSpc>
            </a:pPr>
            <a:r>
              <a:rPr lang="da-DK" sz="2400" b="1" dirty="0" smtClean="0"/>
              <a:t>Inddragelse af netværk </a:t>
            </a:r>
            <a:r>
              <a:rPr lang="da-DK" sz="2400" b="1" dirty="0"/>
              <a:t>og civilsamfund </a:t>
            </a:r>
          </a:p>
          <a:p>
            <a:pPr>
              <a:lnSpc>
                <a:spcPct val="120000"/>
              </a:lnSpc>
            </a:pPr>
            <a:r>
              <a:rPr lang="da-DK" sz="2400" b="1" dirty="0" smtClean="0"/>
              <a:t>Fokus </a:t>
            </a:r>
            <a:r>
              <a:rPr lang="da-DK" sz="2400" b="1" dirty="0"/>
              <a:t>på ressourcer </a:t>
            </a:r>
          </a:p>
          <a:p>
            <a:pPr>
              <a:lnSpc>
                <a:spcPct val="120000"/>
              </a:lnSpc>
            </a:pPr>
            <a:r>
              <a:rPr lang="da-DK" sz="2400" b="1" dirty="0" smtClean="0"/>
              <a:t>Borgerens </a:t>
            </a:r>
            <a:r>
              <a:rPr lang="da-DK" sz="2400" b="1" dirty="0"/>
              <a:t>egne mål </a:t>
            </a:r>
          </a:p>
          <a:p>
            <a:pPr>
              <a:lnSpc>
                <a:spcPct val="120000"/>
              </a:lnSpc>
            </a:pPr>
            <a:r>
              <a:rPr lang="da-DK" sz="2400" b="1" dirty="0"/>
              <a:t>Løbende opfølgning og tilpasning </a:t>
            </a:r>
          </a:p>
          <a:p>
            <a:pPr>
              <a:lnSpc>
                <a:spcPct val="120000"/>
              </a:lnSpc>
            </a:pPr>
            <a:r>
              <a:rPr lang="da-DK" sz="2400" b="1" dirty="0"/>
              <a:t>Samarbejde med borgeren  </a:t>
            </a:r>
            <a:r>
              <a:rPr lang="da-DK" sz="2400" dirty="0"/>
              <a:t> </a:t>
            </a:r>
          </a:p>
          <a:p>
            <a:pPr>
              <a:lnSpc>
                <a:spcPct val="120000"/>
              </a:lnSpc>
            </a:pPr>
            <a:endParaRPr lang="da-DK" dirty="0"/>
          </a:p>
        </p:txBody>
      </p:sp>
      <p:sp>
        <p:nvSpPr>
          <p:cNvPr id="5" name="Pladsholder til sidefod 4"/>
          <p:cNvSpPr>
            <a:spLocks noGrp="1"/>
          </p:cNvSpPr>
          <p:nvPr>
            <p:ph type="ftr" sz="quarter" idx="15"/>
          </p:nvPr>
        </p:nvSpPr>
        <p:spPr/>
        <p:txBody>
          <a:bodyPr/>
          <a:lstStyle/>
          <a:p>
            <a:r>
              <a:rPr lang="da-DK" smtClean="0"/>
              <a:t>Voksenudredningsmetoden version 2.0</a:t>
            </a:r>
            <a:endParaRPr lang="da-DK" dirty="0"/>
          </a:p>
        </p:txBody>
      </p:sp>
      <p:pic>
        <p:nvPicPr>
          <p:cNvPr id="3" name="Pladsholder til billede 2"/>
          <p:cNvPicPr>
            <a:picLocks noGrp="1" noChangeAspect="1"/>
          </p:cNvPicPr>
          <p:nvPr>
            <p:ph type="pic" sz="quarter" idx="17"/>
          </p:nvPr>
        </p:nvPicPr>
        <p:blipFill rotWithShape="1">
          <a:blip r:embed="rId3"/>
          <a:srcRect l="3397" t="-1594" r="30793" b="602"/>
          <a:stretch/>
        </p:blipFill>
        <p:spPr>
          <a:xfrm>
            <a:off x="6759365" y="1188500"/>
            <a:ext cx="4594433" cy="4531200"/>
          </a:xfrm>
          <a:prstGeom prst="rect">
            <a:avLst/>
          </a:prstGeom>
        </p:spPr>
      </p:pic>
      <p:sp>
        <p:nvSpPr>
          <p:cNvPr id="17" name="Titel 16"/>
          <p:cNvSpPr>
            <a:spLocks noGrp="1"/>
          </p:cNvSpPr>
          <p:nvPr>
            <p:ph type="title"/>
          </p:nvPr>
        </p:nvSpPr>
        <p:spPr>
          <a:xfrm>
            <a:off x="838198" y="360000"/>
            <a:ext cx="10515600" cy="612000"/>
          </a:xfrm>
          <a:solidFill>
            <a:srgbClr val="A17C78"/>
          </a:solidFill>
        </p:spPr>
        <p:txBody>
          <a:bodyPr/>
          <a:lstStyle/>
          <a:p>
            <a:r>
              <a:rPr lang="da-DK" sz="4000" dirty="0" smtClean="0">
                <a:solidFill>
                  <a:schemeClr val="bg1"/>
                </a:solidFill>
                <a:latin typeface="Trebuchet MS" panose="020B0603020202020204" pitchFamily="34" charset="0"/>
              </a:rPr>
              <a:t>Vision for videreudviklingen af VUM </a:t>
            </a:r>
            <a:endParaRPr lang="da-DK" sz="4000" dirty="0">
              <a:solidFill>
                <a:schemeClr val="bg1"/>
              </a:solidFill>
              <a:latin typeface="Trebuchet MS" panose="020B0603020202020204" pitchFamily="34" charset="0"/>
            </a:endParaRPr>
          </a:p>
        </p:txBody>
      </p:sp>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3</a:t>
            </a:fld>
            <a:endParaRPr lang="da-DK" sz="1800" b="1" dirty="0">
              <a:solidFill>
                <a:srgbClr val="C00000"/>
              </a:solidFill>
            </a:endParaRPr>
          </a:p>
        </p:txBody>
      </p:sp>
    </p:spTree>
    <p:extLst>
      <p:ext uri="{BB962C8B-B14F-4D97-AF65-F5344CB8AC3E}">
        <p14:creationId xmlns:p14="http://schemas.microsoft.com/office/powerpoint/2010/main" val="4516019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30</a:t>
            </a:fld>
            <a:endParaRPr lang="da-DK" dirty="0"/>
          </a:p>
        </p:txBody>
      </p:sp>
      <p:sp>
        <p:nvSpPr>
          <p:cNvPr id="6" name="Titel 5"/>
          <p:cNvSpPr>
            <a:spLocks noGrp="1"/>
          </p:cNvSpPr>
          <p:nvPr>
            <p:ph type="title"/>
          </p:nvPr>
        </p:nvSpPr>
        <p:spPr>
          <a:xfrm>
            <a:off x="838198" y="360000"/>
            <a:ext cx="10515601" cy="612000"/>
          </a:xfrm>
          <a:solidFill>
            <a:srgbClr val="D97126"/>
          </a:solidFill>
        </p:spPr>
        <p:txBody>
          <a:bodyPr/>
          <a:lstStyle/>
          <a:p>
            <a:r>
              <a:rPr lang="da-DK" sz="4000" b="0" dirty="0" smtClean="0">
                <a:solidFill>
                  <a:schemeClr val="bg1"/>
                </a:solidFill>
                <a:latin typeface="Trebuchet MS" panose="020B0603020202020204" pitchFamily="34" charset="0"/>
              </a:rPr>
              <a:t>	Redskab: </a:t>
            </a:r>
            <a:r>
              <a:rPr lang="da-DK" sz="4000" b="0" i="1" dirty="0" smtClean="0">
                <a:solidFill>
                  <a:schemeClr val="bg1"/>
                </a:solidFill>
                <a:latin typeface="Trebuchet MS" panose="020B0603020202020204" pitchFamily="34" charset="0"/>
              </a:rPr>
              <a:t>Sagsåbning </a:t>
            </a:r>
            <a:r>
              <a:rPr lang="da-DK" sz="4000" b="0" dirty="0" smtClean="0">
                <a:solidFill>
                  <a:schemeClr val="bg1"/>
                </a:solidFill>
                <a:latin typeface="Trebuchet MS" panose="020B0603020202020204" pitchFamily="34" charset="0"/>
              </a:rPr>
              <a:t>1:8</a:t>
            </a:r>
            <a:endParaRPr lang="da-DK" sz="4000" b="0" dirty="0">
              <a:solidFill>
                <a:schemeClr val="bg1"/>
              </a:solidFill>
              <a:latin typeface="Trebuchet MS" panose="020B0603020202020204" pitchFamily="34" charset="0"/>
            </a:endParaRPr>
          </a:p>
        </p:txBody>
      </p:sp>
      <p:graphicFrame>
        <p:nvGraphicFramePr>
          <p:cNvPr id="13" name="Tabel 12"/>
          <p:cNvGraphicFramePr>
            <a:graphicFrameLocks noGrp="1"/>
          </p:cNvGraphicFramePr>
          <p:nvPr>
            <p:extLst>
              <p:ext uri="{D42A27DB-BD31-4B8C-83A1-F6EECF244321}">
                <p14:modId xmlns:p14="http://schemas.microsoft.com/office/powerpoint/2010/main" val="3574357326"/>
              </p:ext>
            </p:extLst>
          </p:nvPr>
        </p:nvGraphicFramePr>
        <p:xfrm>
          <a:off x="838197" y="1222391"/>
          <a:ext cx="10515601" cy="5180584"/>
        </p:xfrm>
        <a:graphic>
          <a:graphicData uri="http://schemas.openxmlformats.org/drawingml/2006/table">
            <a:tbl>
              <a:tblPr firstRow="1" firstCol="1" lastRow="1" lastCol="1" bandRow="1" bandCol="1"/>
              <a:tblGrid>
                <a:gridCol w="5041778">
                  <a:extLst>
                    <a:ext uri="{9D8B030D-6E8A-4147-A177-3AD203B41FA5}">
                      <a16:colId xmlns:a16="http://schemas.microsoft.com/office/drawing/2014/main" val="3969393120"/>
                    </a:ext>
                  </a:extLst>
                </a:gridCol>
                <a:gridCol w="5473823">
                  <a:extLst>
                    <a:ext uri="{9D8B030D-6E8A-4147-A177-3AD203B41FA5}">
                      <a16:colId xmlns:a16="http://schemas.microsoft.com/office/drawing/2014/main" val="842622406"/>
                    </a:ext>
                  </a:extLst>
                </a:gridCol>
              </a:tblGrid>
              <a:tr h="1284294">
                <a:tc>
                  <a:txBody>
                    <a:bodyPr/>
                    <a:lstStyle/>
                    <a:p>
                      <a:pPr marL="69850" algn="l">
                        <a:spcBef>
                          <a:spcPts val="475"/>
                        </a:spcBef>
                        <a:spcAft>
                          <a:spcPts val="0"/>
                        </a:spcAft>
                      </a:pPr>
                      <a:r>
                        <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Årsag til sagsåbning</a:t>
                      </a:r>
                      <a:endParaRPr lang="da-DK" sz="1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marL="69850" algn="l">
                        <a:lnSpc>
                          <a:spcPct val="115000"/>
                        </a:lnSpc>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Hvad drejer sagen sig om? </a:t>
                      </a:r>
                      <a:endPar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p>
                      <a:pPr marL="69850" algn="l">
                        <a:lnSpc>
                          <a:spcPct val="115000"/>
                        </a:lnSpc>
                        <a:spcBef>
                          <a:spcPts val="475"/>
                        </a:spcBef>
                        <a:spcAft>
                          <a:spcPts val="0"/>
                        </a:spcAft>
                      </a:pP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problemstilling og borgerens oplevede behov for støtte)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5F91B0"/>
                    </a:solidFill>
                  </a:tcPr>
                </a:tc>
                <a:tc>
                  <a:txBody>
                    <a:bodyPr/>
                    <a:lstStyle/>
                    <a:p>
                      <a:pPr marL="250190" algn="l">
                        <a:spcBef>
                          <a:spcPts val="165"/>
                        </a:spcBef>
                        <a:spcAft>
                          <a:spcPts val="0"/>
                        </a:spcAft>
                        <a:tabLst>
                          <a:tab pos="250825" algn="l"/>
                        </a:tabLst>
                      </a:pPr>
                      <a:endParaRPr lang="da-DK" sz="11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C3E7EF"/>
                    </a:solidFill>
                  </a:tcPr>
                </a:tc>
                <a:extLst>
                  <a:ext uri="{0D108BD9-81ED-4DB2-BD59-A6C34878D82A}">
                    <a16:rowId xmlns:a16="http://schemas.microsoft.com/office/drawing/2014/main" val="3409693521"/>
                  </a:ext>
                </a:extLst>
              </a:tr>
              <a:tr h="2889384">
                <a:tc>
                  <a:txBody>
                    <a:bodyPr/>
                    <a:lstStyle/>
                    <a:p>
                      <a:pPr marL="69850" algn="l">
                        <a:lnSpc>
                          <a:spcPct val="115000"/>
                        </a:lnSpc>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Henvendelse/opfølgning/egen drift</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marR="55880" algn="l">
                        <a:lnSpc>
                          <a:spcPct val="115000"/>
                        </a:lnSpc>
                        <a:spcBef>
                          <a:spcPts val="280"/>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Er</a:t>
                      </a:r>
                      <a:r>
                        <a:rPr lang="da-DK" sz="1800" spc="-10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sagen</a:t>
                      </a:r>
                      <a:r>
                        <a:rPr lang="da-DK" sz="1800" spc="-1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åbnet</a:t>
                      </a:r>
                      <a:r>
                        <a:rPr lang="da-DK" sz="1800" spc="-1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på</a:t>
                      </a:r>
                      <a:r>
                        <a:rPr lang="da-DK" sz="1800" spc="-1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baggrund</a:t>
                      </a:r>
                      <a:r>
                        <a:rPr lang="da-DK" sz="1800" spc="-10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af</a:t>
                      </a:r>
                      <a:r>
                        <a:rPr lang="da-DK" sz="1800" spc="-1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spc="-4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en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henvendelse,</a:t>
                      </a:r>
                      <a:r>
                        <a:rPr lang="da-DK" sz="1800" spc="-11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en</a:t>
                      </a:r>
                      <a:r>
                        <a:rPr lang="da-DK" sz="1800" spc="-11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opfølgning</a:t>
                      </a:r>
                      <a:r>
                        <a:rPr lang="da-DK" sz="1800" spc="-11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eller af </a:t>
                      </a: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egen</a:t>
                      </a:r>
                      <a:r>
                        <a:rPr lang="da-DK" sz="1800" spc="-85"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drift?</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1755" algn="l">
                        <a:spcBef>
                          <a:spcPts val="165"/>
                        </a:spcBef>
                        <a:spcAft>
                          <a:spcPts val="0"/>
                        </a:spcAft>
                        <a:tabLst>
                          <a:tab pos="250825" algn="l"/>
                        </a:tabLs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Borger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1755" algn="l">
                        <a:spcBef>
                          <a:spcPts val="165"/>
                        </a:spcBef>
                        <a:spcAft>
                          <a:spcPts val="0"/>
                        </a:spcAft>
                        <a:tabLst>
                          <a:tab pos="250825" algn="l"/>
                        </a:tabLs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Pårørende </a:t>
                      </a:r>
                      <a:r>
                        <a:rPr lang="da-DK" sz="1800" dirty="0">
                          <a:effectLst/>
                          <a:latin typeface="Arial" panose="020B0604020202020204" pitchFamily="34" charset="0"/>
                          <a:ea typeface="Arial" panose="020B0604020202020204" pitchFamily="34" charset="0"/>
                          <a:cs typeface="Times New Roman" panose="02020603050405020304" pitchFamily="18" charset="0"/>
                        </a:rPr>
                        <a:t>[angiv kontaktoplysninger]</a:t>
                      </a:r>
                    </a:p>
                    <a:p>
                      <a:pPr marL="71755" algn="l">
                        <a:spcBef>
                          <a:spcPts val="165"/>
                        </a:spcBef>
                        <a:spcAft>
                          <a:spcPts val="0"/>
                        </a:spcAft>
                        <a:tabLst>
                          <a:tab pos="250825" algn="l"/>
                        </a:tabLs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Læge </a:t>
                      </a:r>
                      <a:r>
                        <a:rPr lang="da-DK" sz="1800" dirty="0">
                          <a:effectLst/>
                          <a:latin typeface="Arial" panose="020B0604020202020204" pitchFamily="34" charset="0"/>
                          <a:ea typeface="Arial" panose="020B0604020202020204" pitchFamily="34" charset="0"/>
                          <a:cs typeface="Times New Roman" panose="02020603050405020304" pitchFamily="18" charset="0"/>
                        </a:rPr>
                        <a:t>[angiv kontaktoplysninger]</a:t>
                      </a:r>
                    </a:p>
                    <a:p>
                      <a:pPr marL="71755" algn="l">
                        <a:spcBef>
                          <a:spcPts val="165"/>
                        </a:spcBef>
                        <a:spcAft>
                          <a:spcPts val="0"/>
                        </a:spcAft>
                        <a:tabLst>
                          <a:tab pos="250825" algn="l"/>
                        </a:tabLs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Hospital </a:t>
                      </a:r>
                      <a:r>
                        <a:rPr lang="da-DK" sz="1800" dirty="0">
                          <a:effectLst/>
                          <a:latin typeface="Arial" panose="020B0604020202020204" pitchFamily="34" charset="0"/>
                          <a:ea typeface="Arial" panose="020B0604020202020204" pitchFamily="34" charset="0"/>
                          <a:cs typeface="Times New Roman" panose="02020603050405020304" pitchFamily="18" charset="0"/>
                        </a:rPr>
                        <a:t>[angiv kontaktoplysninger]</a:t>
                      </a:r>
                    </a:p>
                    <a:p>
                      <a:pPr marL="71755" algn="l">
                        <a:spcBef>
                          <a:spcPts val="165"/>
                        </a:spcBef>
                        <a:spcAft>
                          <a:spcPts val="0"/>
                        </a:spcAft>
                        <a:tabLst>
                          <a:tab pos="250825" algn="l"/>
                        </a:tabLs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Anden </a:t>
                      </a:r>
                      <a:r>
                        <a:rPr lang="da-DK" sz="1800" dirty="0">
                          <a:effectLst/>
                          <a:latin typeface="Arial" panose="020B0604020202020204" pitchFamily="34" charset="0"/>
                          <a:ea typeface="Arial" panose="020B0604020202020204" pitchFamily="34" charset="0"/>
                          <a:cs typeface="Times New Roman" panose="02020603050405020304" pitchFamily="18" charset="0"/>
                        </a:rPr>
                        <a:t>forvaltning [angiv kontaktoplysninger]</a:t>
                      </a:r>
                    </a:p>
                    <a:p>
                      <a:pPr marL="71755" algn="l">
                        <a:spcBef>
                          <a:spcPts val="165"/>
                        </a:spcBef>
                        <a:spcAft>
                          <a:spcPts val="0"/>
                        </a:spcAft>
                        <a:tabLst>
                          <a:tab pos="250825" algn="l"/>
                        </a:tabLs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Igangværende </a:t>
                      </a:r>
                      <a:r>
                        <a:rPr lang="da-DK" sz="1800" dirty="0">
                          <a:effectLst/>
                          <a:latin typeface="Arial" panose="020B0604020202020204" pitchFamily="34" charset="0"/>
                          <a:ea typeface="Arial" panose="020B0604020202020204" pitchFamily="34" charset="0"/>
                          <a:cs typeface="Times New Roman" panose="02020603050405020304" pitchFamily="18" charset="0"/>
                        </a:rPr>
                        <a:t>indsats [angiv kontaktoplysninger] </a:t>
                      </a:r>
                    </a:p>
                    <a:p>
                      <a:pPr marL="71755" algn="l">
                        <a:spcBef>
                          <a:spcPts val="165"/>
                        </a:spcBef>
                        <a:spcAft>
                          <a:spcPts val="0"/>
                        </a:spcAft>
                        <a:tabLst>
                          <a:tab pos="250825" algn="l"/>
                        </a:tabLs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Anden </a:t>
                      </a:r>
                      <a:r>
                        <a:rPr lang="da-DK" sz="1800" dirty="0">
                          <a:effectLst/>
                          <a:latin typeface="Arial" panose="020B0604020202020204" pitchFamily="34" charset="0"/>
                          <a:ea typeface="Arial" panose="020B0604020202020204" pitchFamily="34" charset="0"/>
                          <a:cs typeface="Times New Roman" panose="02020603050405020304" pitchFamily="18" charset="0"/>
                        </a:rPr>
                        <a:t>kommune</a:t>
                      </a:r>
                    </a:p>
                    <a:p>
                      <a:pPr marL="71755" algn="l">
                        <a:spcBef>
                          <a:spcPts val="165"/>
                        </a:spcBef>
                        <a:spcAft>
                          <a:spcPts val="0"/>
                        </a:spcAft>
                        <a:tabLst>
                          <a:tab pos="250825" algn="l"/>
                        </a:tabLs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Andre </a:t>
                      </a:r>
                      <a:r>
                        <a:rPr lang="da-DK" sz="1800" dirty="0">
                          <a:effectLst/>
                          <a:latin typeface="Arial" panose="020B0604020202020204" pitchFamily="34" charset="0"/>
                          <a:ea typeface="Arial" panose="020B0604020202020204" pitchFamily="34" charset="0"/>
                          <a:cs typeface="Times New Roman" panose="02020603050405020304" pitchFamily="18" charset="0"/>
                        </a:rPr>
                        <a:t>[angiv kontaktoplysninger]</a:t>
                      </a:r>
                    </a:p>
                    <a:p>
                      <a:pPr marL="71755" algn="l">
                        <a:spcBef>
                          <a:spcPts val="165"/>
                        </a:spcBef>
                        <a:spcAft>
                          <a:spcPts val="0"/>
                        </a:spcAft>
                        <a:tabLst>
                          <a:tab pos="250825" algn="l"/>
                        </a:tabLst>
                      </a:pPr>
                      <a:r>
                        <a:rPr lang="da-DK" sz="1800" b="1"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r>
                        <a:rPr lang="da-DK" sz="1800" b="1"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    Opfølgning </a:t>
                      </a:r>
                      <a:r>
                        <a:rPr lang="da-DK" sz="1800" b="1"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på igangværende sag</a:t>
                      </a:r>
                    </a:p>
                    <a:p>
                      <a:pPr marL="71755" algn="l">
                        <a:spcBef>
                          <a:spcPts val="165"/>
                        </a:spcBef>
                        <a:spcAft>
                          <a:spcPts val="0"/>
                        </a:spcAft>
                        <a:tabLst>
                          <a:tab pos="250825" algn="l"/>
                        </a:tabLst>
                      </a:pPr>
                      <a:r>
                        <a:rPr lang="da-DK" sz="1800" b="1"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r>
                        <a:rPr lang="da-DK" sz="1800" b="1" dirty="0" smtClean="0">
                          <a:solidFill>
                            <a:schemeClr val="tx1"/>
                          </a:solidFill>
                          <a:effectLst/>
                          <a:latin typeface="Arial" panose="020B0604020202020204" pitchFamily="34" charset="0"/>
                          <a:ea typeface="Arial" panose="020B0604020202020204" pitchFamily="34" charset="0"/>
                          <a:cs typeface="Times New Roman" panose="02020603050405020304" pitchFamily="18" charset="0"/>
                        </a:rPr>
                        <a:t>    Sagen </a:t>
                      </a:r>
                      <a:r>
                        <a:rPr lang="da-DK" sz="1800" b="1"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er igangsat af egen drift</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203149492"/>
                  </a:ext>
                </a:extLst>
              </a:tr>
              <a:tr h="848860">
                <a:tc>
                  <a:txBody>
                    <a:bodyPr/>
                    <a:lstStyle/>
                    <a:p>
                      <a:pPr marL="69850" algn="l">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Orientering af borgeren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marR="113665" algn="l">
                        <a:lnSpc>
                          <a:spcPct val="100000"/>
                        </a:lnSpc>
                        <a:spcBef>
                          <a:spcPts val="280"/>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Er borgeren indforstået med, at sagen påbegyndes?</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9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Ja</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baseline="0" dirty="0" smtClean="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Nej</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517286192"/>
                  </a:ext>
                </a:extLst>
              </a:tr>
            </a:tbl>
          </a:graphicData>
        </a:graphic>
      </p:graphicFrame>
      <p:sp>
        <p:nvSpPr>
          <p:cNvPr id="2" name="Venstrepil 1"/>
          <p:cNvSpPr/>
          <p:nvPr/>
        </p:nvSpPr>
        <p:spPr>
          <a:xfrm>
            <a:off x="9982200" y="5013176"/>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1" name="Venstrepil 10"/>
          <p:cNvSpPr/>
          <p:nvPr/>
        </p:nvSpPr>
        <p:spPr>
          <a:xfrm>
            <a:off x="3431704" y="1172030"/>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2"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30</a:t>
            </a:fld>
            <a:endParaRPr lang="da-DK" sz="1800" b="1" dirty="0">
              <a:solidFill>
                <a:srgbClr val="C00000"/>
              </a:solidFill>
            </a:endParaRPr>
          </a:p>
        </p:txBody>
      </p:sp>
      <p:grpSp>
        <p:nvGrpSpPr>
          <p:cNvPr id="16" name="Group 5"/>
          <p:cNvGrpSpPr>
            <a:grpSpLocks/>
          </p:cNvGrpSpPr>
          <p:nvPr/>
        </p:nvGrpSpPr>
        <p:grpSpPr bwMode="auto">
          <a:xfrm>
            <a:off x="838199" y="356444"/>
            <a:ext cx="602877" cy="615556"/>
            <a:chOff x="2940" y="-365"/>
            <a:chExt cx="977" cy="979"/>
          </a:xfrm>
        </p:grpSpPr>
        <p:sp>
          <p:nvSpPr>
            <p:cNvPr id="17"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pic>
        <p:nvPicPr>
          <p:cNvPr id="14" name="Billede 13"/>
          <p:cNvPicPr>
            <a:picLocks noChangeAspect="1"/>
          </p:cNvPicPr>
          <p:nvPr/>
        </p:nvPicPr>
        <p:blipFill>
          <a:blip r:embed="rId3"/>
          <a:stretch>
            <a:fillRect/>
          </a:stretch>
        </p:blipFill>
        <p:spPr>
          <a:xfrm>
            <a:off x="10816636" y="1222391"/>
            <a:ext cx="537163" cy="541639"/>
          </a:xfrm>
          <a:prstGeom prst="rect">
            <a:avLst/>
          </a:prstGeom>
        </p:spPr>
      </p:pic>
    </p:spTree>
    <p:extLst>
      <p:ext uri="{BB962C8B-B14F-4D97-AF65-F5344CB8AC3E}">
        <p14:creationId xmlns:p14="http://schemas.microsoft.com/office/powerpoint/2010/main" val="27950282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31</a:t>
            </a:fld>
            <a:endParaRPr lang="da-DK" dirty="0"/>
          </a:p>
        </p:txBody>
      </p:sp>
      <p:sp>
        <p:nvSpPr>
          <p:cNvPr id="6" name="Titel 5"/>
          <p:cNvSpPr>
            <a:spLocks noGrp="1"/>
          </p:cNvSpPr>
          <p:nvPr>
            <p:ph type="title"/>
          </p:nvPr>
        </p:nvSpPr>
        <p:spPr>
          <a:xfrm>
            <a:off x="838198" y="360000"/>
            <a:ext cx="10515601" cy="612000"/>
          </a:xfrm>
          <a:solidFill>
            <a:srgbClr val="D97126"/>
          </a:solidFill>
        </p:spPr>
        <p:txBody>
          <a:bodyPr/>
          <a:lstStyle/>
          <a:p>
            <a:r>
              <a:rPr lang="da-DK" sz="4000" b="0" dirty="0" smtClean="0">
                <a:solidFill>
                  <a:schemeClr val="bg1"/>
                </a:solidFill>
                <a:latin typeface="Trebuchet MS" panose="020B0603020202020204" pitchFamily="34" charset="0"/>
              </a:rPr>
              <a:t>	Redskab: </a:t>
            </a:r>
            <a:r>
              <a:rPr lang="da-DK" sz="4000" b="0" i="1" dirty="0" smtClean="0">
                <a:solidFill>
                  <a:schemeClr val="bg1"/>
                </a:solidFill>
                <a:latin typeface="Trebuchet MS" panose="020B0603020202020204" pitchFamily="34" charset="0"/>
              </a:rPr>
              <a:t>Sagsåbning </a:t>
            </a:r>
            <a:r>
              <a:rPr lang="da-DK" sz="4000" b="0" dirty="0" smtClean="0">
                <a:solidFill>
                  <a:schemeClr val="bg1"/>
                </a:solidFill>
                <a:latin typeface="Trebuchet MS" panose="020B0603020202020204" pitchFamily="34" charset="0"/>
              </a:rPr>
              <a:t>2:8</a:t>
            </a:r>
            <a:endParaRPr lang="da-DK" sz="4000" b="0" dirty="0">
              <a:solidFill>
                <a:schemeClr val="bg1"/>
              </a:solidFill>
              <a:latin typeface="Trebuchet MS" panose="020B0603020202020204" pitchFamily="34" charset="0"/>
            </a:endParaRPr>
          </a:p>
        </p:txBody>
      </p:sp>
      <p:graphicFrame>
        <p:nvGraphicFramePr>
          <p:cNvPr id="11" name="Tabel 10"/>
          <p:cNvGraphicFramePr>
            <a:graphicFrameLocks noGrp="1"/>
          </p:cNvGraphicFramePr>
          <p:nvPr>
            <p:extLst>
              <p:ext uri="{D42A27DB-BD31-4B8C-83A1-F6EECF244321}">
                <p14:modId xmlns:p14="http://schemas.microsoft.com/office/powerpoint/2010/main" val="3840166343"/>
              </p:ext>
            </p:extLst>
          </p:nvPr>
        </p:nvGraphicFramePr>
        <p:xfrm>
          <a:off x="803515" y="1155350"/>
          <a:ext cx="10515601" cy="4445612"/>
        </p:xfrm>
        <a:graphic>
          <a:graphicData uri="http://schemas.openxmlformats.org/drawingml/2006/table">
            <a:tbl>
              <a:tblPr firstRow="1" firstCol="1" lastRow="1" lastCol="1" bandRow="1" bandCol="1"/>
              <a:tblGrid>
                <a:gridCol w="7094542">
                  <a:extLst>
                    <a:ext uri="{9D8B030D-6E8A-4147-A177-3AD203B41FA5}">
                      <a16:colId xmlns:a16="http://schemas.microsoft.com/office/drawing/2014/main" val="3188577383"/>
                    </a:ext>
                  </a:extLst>
                </a:gridCol>
                <a:gridCol w="3421059">
                  <a:extLst>
                    <a:ext uri="{9D8B030D-6E8A-4147-A177-3AD203B41FA5}">
                      <a16:colId xmlns:a16="http://schemas.microsoft.com/office/drawing/2014/main" val="2745296061"/>
                    </a:ext>
                  </a:extLst>
                </a:gridCol>
              </a:tblGrid>
              <a:tr h="1643307">
                <a:tc>
                  <a:txBody>
                    <a:bodyPr/>
                    <a:lstStyle/>
                    <a:p>
                      <a:pPr marL="69850">
                        <a:lnSpc>
                          <a:spcPct val="100000"/>
                        </a:lnSpc>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Henvendelser forud for sagsåbningen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marR="264160">
                        <a:lnSpc>
                          <a:spcPct val="100000"/>
                        </a:lnSpc>
                        <a:spcBef>
                          <a:spcPts val="280"/>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Har der været henvendelser forud for sagsåbningen? </a:t>
                      </a:r>
                      <a:endPar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p>
                      <a:pPr marL="69850" marR="264160">
                        <a:lnSpc>
                          <a:spcPct val="100000"/>
                        </a:lnSpc>
                        <a:spcBef>
                          <a:spcPts val="280"/>
                        </a:spcBef>
                        <a:spcAft>
                          <a:spcPts val="0"/>
                        </a:spcAft>
                      </a:pP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hvem har henvendt sig</a:t>
                      </a: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 fx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 boligselskab, hjemmepleje, </a:t>
                      </a:r>
                      <a:endPar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p>
                      <a:pPr marL="69850" marR="264160">
                        <a:lnSpc>
                          <a:spcPct val="100000"/>
                        </a:lnSpc>
                        <a:spcBef>
                          <a:spcPts val="280"/>
                        </a:spcBef>
                        <a:spcAft>
                          <a:spcPts val="0"/>
                        </a:spcAft>
                      </a:pP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pårørende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eller opsøgende medarbejder, og hvad</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nSpc>
                          <a:spcPct val="100000"/>
                        </a:lnSpc>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drejer henvendelsen sig om?)</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5F91B0"/>
                    </a:solidFill>
                  </a:tcPr>
                </a:tc>
                <a:tc>
                  <a:txBody>
                    <a:bodyPr/>
                    <a:lstStyle/>
                    <a:p>
                      <a:pPr marL="70485" marR="57150">
                        <a:lnSpc>
                          <a:spcPct val="115000"/>
                        </a:lnSpc>
                        <a:spcBef>
                          <a:spcPts val="475"/>
                        </a:spcBef>
                        <a:spcAft>
                          <a:spcPts val="0"/>
                        </a:spcAft>
                      </a:pPr>
                      <a:r>
                        <a:rPr lang="da-DK" sz="800" dirty="0">
                          <a:effectLst/>
                          <a:latin typeface="Arial" panose="020B0604020202020204" pitchFamily="34" charset="0"/>
                          <a:ea typeface="Arial" panose="020B0604020202020204" pitchFamily="34" charset="0"/>
                          <a:cs typeface="Times New Roman" panose="02020603050405020304" pitchFamily="18" charset="0"/>
                        </a:rPr>
                        <a:t> </a:t>
                      </a:r>
                      <a:endParaRPr lang="da-DK" sz="1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C3E7EF"/>
                    </a:solidFill>
                  </a:tcPr>
                </a:tc>
                <a:extLst>
                  <a:ext uri="{0D108BD9-81ED-4DB2-BD59-A6C34878D82A}">
                    <a16:rowId xmlns:a16="http://schemas.microsoft.com/office/drawing/2014/main" val="3594964200"/>
                  </a:ext>
                </a:extLst>
              </a:tr>
              <a:tr h="1303705">
                <a:tc>
                  <a:txBody>
                    <a:bodyPr/>
                    <a:lstStyle/>
                    <a:p>
                      <a:pPr marL="69850" marR="511810">
                        <a:lnSpc>
                          <a:spcPct val="100000"/>
                        </a:lnSpc>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eventuelle lægefaglige diagnoser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nSpc>
                          <a:spcPct val="100000"/>
                        </a:lnSpc>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Har borgeren en eller flere lægefaglige diagnoser? </a:t>
                      </a:r>
                      <a:endPar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p>
                      <a:pPr marL="69850">
                        <a:lnSpc>
                          <a:spcPct val="100000"/>
                        </a:lnSpc>
                        <a:spcBef>
                          <a:spcPts val="475"/>
                        </a:spcBef>
                        <a:spcAft>
                          <a:spcPts val="0"/>
                        </a:spcAft>
                      </a:pP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lægestillede diagnoser, hvem har</a:t>
                      </a:r>
                      <a:r>
                        <a:rPr lang="da-DK" sz="1800" spc="-15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stillet</a:t>
                      </a:r>
                      <a:r>
                        <a:rPr lang="da-DK" sz="1800" spc="-15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dem</a:t>
                      </a:r>
                      <a:r>
                        <a:rPr lang="da-DK" sz="1800" spc="-15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og</a:t>
                      </a:r>
                      <a:r>
                        <a:rPr lang="da-DK" sz="1800" spc="-15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hvornår</a:t>
                      </a:r>
                      <a:r>
                        <a:rPr lang="da-DK" sz="1800" spc="-15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spc="-2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samt </a:t>
                      </a:r>
                      <a:r>
                        <a:rPr lang="da-DK" sz="1800" spc="-1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reference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til</a:t>
                      </a:r>
                      <a:r>
                        <a:rPr lang="da-DK" sz="1800" spc="-12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dokumenter)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5F91B0"/>
                    </a:solidFill>
                  </a:tcPr>
                </a:tc>
                <a:tc>
                  <a:txBody>
                    <a:bodyPr/>
                    <a:lstStyle/>
                    <a:p>
                      <a:pPr marL="70485" marR="57150">
                        <a:lnSpc>
                          <a:spcPct val="115000"/>
                        </a:lnSpc>
                        <a:spcBef>
                          <a:spcPts val="475"/>
                        </a:spcBef>
                        <a:spcAft>
                          <a:spcPts val="0"/>
                        </a:spcAft>
                      </a:pPr>
                      <a:r>
                        <a:rPr lang="da-DK" sz="800" dirty="0">
                          <a:effectLst/>
                          <a:latin typeface="Arial" panose="020B0604020202020204" pitchFamily="34" charset="0"/>
                          <a:ea typeface="Arial" panose="020B0604020202020204" pitchFamily="34" charset="0"/>
                          <a:cs typeface="Times New Roman" panose="02020603050405020304" pitchFamily="18" charset="0"/>
                        </a:rPr>
                        <a:t> </a:t>
                      </a:r>
                      <a:endParaRPr lang="da-DK" sz="1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C3E7EF"/>
                    </a:solidFill>
                  </a:tcPr>
                </a:tc>
                <a:extLst>
                  <a:ext uri="{0D108BD9-81ED-4DB2-BD59-A6C34878D82A}">
                    <a16:rowId xmlns:a16="http://schemas.microsoft.com/office/drawing/2014/main" val="3802553668"/>
                  </a:ext>
                </a:extLst>
              </a:tr>
              <a:tr h="1301137">
                <a:tc>
                  <a:txBody>
                    <a:bodyPr/>
                    <a:lstStyle/>
                    <a:p>
                      <a:pPr marL="69850">
                        <a:lnSpc>
                          <a:spcPct val="100000"/>
                        </a:lnSpc>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Eksisterende oplysninger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nSpc>
                          <a:spcPct val="100000"/>
                        </a:lnSpc>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Er der eksisterende dokumentation, indsatser og hjælpemidler med relevans for den aktuelle sag? </a:t>
                      </a:r>
                      <a:endPar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p>
                      <a:pPr marL="69850">
                        <a:lnSpc>
                          <a:spcPct val="100000"/>
                        </a:lnSpc>
                        <a:spcBef>
                          <a:spcPts val="475"/>
                        </a:spcBef>
                        <a:spcAft>
                          <a:spcPts val="0"/>
                        </a:spcAft>
                      </a:pP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eksisterende dokumentation, aktuelle eller tidligere indsatser og hjælpemidler hos egen eller anden myndighed)</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5F91B0"/>
                    </a:solidFill>
                  </a:tcPr>
                </a:tc>
                <a:tc>
                  <a:txBody>
                    <a:bodyPr/>
                    <a:lstStyle/>
                    <a:p>
                      <a:pPr marL="70485" marR="57150">
                        <a:lnSpc>
                          <a:spcPct val="115000"/>
                        </a:lnSpc>
                        <a:spcBef>
                          <a:spcPts val="475"/>
                        </a:spcBef>
                        <a:spcAft>
                          <a:spcPts val="0"/>
                        </a:spcAft>
                      </a:pPr>
                      <a:r>
                        <a:rPr lang="da-DK" sz="800" dirty="0">
                          <a:effectLst/>
                          <a:latin typeface="Arial" panose="020B0604020202020204" pitchFamily="34" charset="0"/>
                          <a:ea typeface="Arial" panose="020B0604020202020204" pitchFamily="34" charset="0"/>
                          <a:cs typeface="Times New Roman" panose="02020603050405020304" pitchFamily="18" charset="0"/>
                        </a:rPr>
                        <a:t> </a:t>
                      </a:r>
                      <a:endParaRPr lang="da-DK" sz="1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C3E7EF"/>
                    </a:solidFill>
                  </a:tcPr>
                </a:tc>
                <a:extLst>
                  <a:ext uri="{0D108BD9-81ED-4DB2-BD59-A6C34878D82A}">
                    <a16:rowId xmlns:a16="http://schemas.microsoft.com/office/drawing/2014/main" val="3543789445"/>
                  </a:ext>
                </a:extLst>
              </a:tr>
            </a:tbl>
          </a:graphicData>
        </a:graphic>
      </p:graphicFrame>
      <p:sp>
        <p:nvSpPr>
          <p:cNvPr id="10" name="Venstrepil 9"/>
          <p:cNvSpPr/>
          <p:nvPr/>
        </p:nvSpPr>
        <p:spPr>
          <a:xfrm>
            <a:off x="5273101" y="1087736"/>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2" name="Venstrepil 11"/>
          <p:cNvSpPr/>
          <p:nvPr/>
        </p:nvSpPr>
        <p:spPr>
          <a:xfrm>
            <a:off x="6005390" y="2708920"/>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3" name="Venstrepil 12"/>
          <p:cNvSpPr/>
          <p:nvPr/>
        </p:nvSpPr>
        <p:spPr>
          <a:xfrm>
            <a:off x="3791744" y="4005064"/>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4"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31</a:t>
            </a:fld>
            <a:endParaRPr lang="da-DK" sz="1800" b="1" dirty="0">
              <a:solidFill>
                <a:srgbClr val="C00000"/>
              </a:solidFill>
            </a:endParaRPr>
          </a:p>
        </p:txBody>
      </p:sp>
      <p:grpSp>
        <p:nvGrpSpPr>
          <p:cNvPr id="15" name="Group 5"/>
          <p:cNvGrpSpPr>
            <a:grpSpLocks/>
          </p:cNvGrpSpPr>
          <p:nvPr/>
        </p:nvGrpSpPr>
        <p:grpSpPr bwMode="auto">
          <a:xfrm>
            <a:off x="838199" y="356444"/>
            <a:ext cx="602877" cy="615556"/>
            <a:chOff x="2940" y="-365"/>
            <a:chExt cx="977" cy="979"/>
          </a:xfrm>
        </p:grpSpPr>
        <p:sp>
          <p:nvSpPr>
            <p:cNvPr id="16"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8" name="Gruppe 17"/>
          <p:cNvGrpSpPr>
            <a:grpSpLocks/>
          </p:cNvGrpSpPr>
          <p:nvPr/>
        </p:nvGrpSpPr>
        <p:grpSpPr bwMode="auto">
          <a:xfrm>
            <a:off x="10841203" y="2824956"/>
            <a:ext cx="477913" cy="508680"/>
            <a:chOff x="2940" y="-405"/>
            <a:chExt cx="977" cy="979"/>
          </a:xfrm>
          <a:solidFill>
            <a:schemeClr val="bg1"/>
          </a:solidFill>
        </p:grpSpPr>
        <p:sp>
          <p:nvSpPr>
            <p:cNvPr id="19" name="Rectangle 303"/>
            <p:cNvSpPr>
              <a:spLocks noChangeArrowheads="1"/>
            </p:cNvSpPr>
            <p:nvPr/>
          </p:nvSpPr>
          <p:spPr bwMode="auto">
            <a:xfrm>
              <a:off x="2940" y="-405"/>
              <a:ext cx="977" cy="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da-DK"/>
            </a:p>
          </p:txBody>
        </p:sp>
        <p:sp>
          <p:nvSpPr>
            <p:cNvPr id="20" name="AutoShape 304"/>
            <p:cNvSpPr>
              <a:spLocks/>
            </p:cNvSpPr>
            <p:nvPr/>
          </p:nvSpPr>
          <p:spPr bwMode="auto">
            <a:xfrm>
              <a:off x="3070" y="-250"/>
              <a:ext cx="765" cy="668"/>
            </a:xfrm>
            <a:custGeom>
              <a:avLst/>
              <a:gdLst>
                <a:gd name="T0" fmla="+- 0 3209 3070"/>
                <a:gd name="T1" fmla="*/ T0 w 765"/>
                <a:gd name="T2" fmla="+- 0 -161 -249"/>
                <a:gd name="T3" fmla="*/ -161 h 668"/>
                <a:gd name="T4" fmla="+- 0 3071 3070"/>
                <a:gd name="T5" fmla="*/ T4 w 765"/>
                <a:gd name="T6" fmla="+- 0 125 -249"/>
                <a:gd name="T7" fmla="*/ 125 h 668"/>
                <a:gd name="T8" fmla="+- 0 3202 3070"/>
                <a:gd name="T9" fmla="*/ T8 w 765"/>
                <a:gd name="T10" fmla="+- 0 361 -249"/>
                <a:gd name="T11" fmla="*/ 361 h 668"/>
                <a:gd name="T12" fmla="+- 0 3488 3070"/>
                <a:gd name="T13" fmla="*/ T12 w 765"/>
                <a:gd name="T14" fmla="+- 0 403 -249"/>
                <a:gd name="T15" fmla="*/ 403 h 668"/>
                <a:gd name="T16" fmla="+- 0 3256 3070"/>
                <a:gd name="T17" fmla="*/ T16 w 765"/>
                <a:gd name="T18" fmla="+- 0 363 -249"/>
                <a:gd name="T19" fmla="*/ 363 h 668"/>
                <a:gd name="T20" fmla="+- 0 3191 3070"/>
                <a:gd name="T21" fmla="*/ T20 w 765"/>
                <a:gd name="T22" fmla="+- 0 319 -249"/>
                <a:gd name="T23" fmla="*/ 319 h 668"/>
                <a:gd name="T24" fmla="+- 0 3139 3070"/>
                <a:gd name="T25" fmla="*/ T24 w 765"/>
                <a:gd name="T26" fmla="+- 0 217 -249"/>
                <a:gd name="T27" fmla="*/ 217 h 668"/>
                <a:gd name="T28" fmla="+- 0 3095 3070"/>
                <a:gd name="T29" fmla="*/ T28 w 765"/>
                <a:gd name="T30" fmla="+- 0 89 -249"/>
                <a:gd name="T31" fmla="*/ 89 h 668"/>
                <a:gd name="T32" fmla="+- 0 3157 3070"/>
                <a:gd name="T33" fmla="*/ T32 w 765"/>
                <a:gd name="T34" fmla="+- 0 -77 -249"/>
                <a:gd name="T35" fmla="*/ -77 h 668"/>
                <a:gd name="T36" fmla="+- 0 3312 3070"/>
                <a:gd name="T37" fmla="*/ T36 w 765"/>
                <a:gd name="T38" fmla="+- 0 -179 -249"/>
                <a:gd name="T39" fmla="*/ -179 h 668"/>
                <a:gd name="T40" fmla="+- 0 3470 3070"/>
                <a:gd name="T41" fmla="*/ T40 w 765"/>
                <a:gd name="T42" fmla="+- 0 -205 -249"/>
                <a:gd name="T43" fmla="*/ -205 h 668"/>
                <a:gd name="T44" fmla="+- 0 3480 3070"/>
                <a:gd name="T45" fmla="*/ T44 w 765"/>
                <a:gd name="T46" fmla="+- 0 379 -249"/>
                <a:gd name="T47" fmla="*/ 379 h 668"/>
                <a:gd name="T48" fmla="+- 0 3622 3070"/>
                <a:gd name="T49" fmla="*/ T48 w 765"/>
                <a:gd name="T50" fmla="+- 0 317 -249"/>
                <a:gd name="T51" fmla="*/ 317 h 668"/>
                <a:gd name="T52" fmla="+- 0 3528 3070"/>
                <a:gd name="T53" fmla="*/ T52 w 765"/>
                <a:gd name="T54" fmla="+- 0 -149 -249"/>
                <a:gd name="T55" fmla="*/ -149 h 668"/>
                <a:gd name="T56" fmla="+- 0 3377 3070"/>
                <a:gd name="T57" fmla="*/ T56 w 765"/>
                <a:gd name="T58" fmla="+- 0 85 -249"/>
                <a:gd name="T59" fmla="*/ 85 h 668"/>
                <a:gd name="T60" fmla="+- 0 3303 3070"/>
                <a:gd name="T61" fmla="*/ T60 w 765"/>
                <a:gd name="T62" fmla="+- 0 337 -249"/>
                <a:gd name="T63" fmla="*/ 337 h 668"/>
                <a:gd name="T64" fmla="+- 0 3512 3070"/>
                <a:gd name="T65" fmla="*/ T64 w 765"/>
                <a:gd name="T66" fmla="+- 0 335 -249"/>
                <a:gd name="T67" fmla="*/ 335 h 668"/>
                <a:gd name="T68" fmla="+- 0 3341 3070"/>
                <a:gd name="T69" fmla="*/ T68 w 765"/>
                <a:gd name="T70" fmla="+- 0 273 -249"/>
                <a:gd name="T71" fmla="*/ 273 h 668"/>
                <a:gd name="T72" fmla="+- 0 3442 3070"/>
                <a:gd name="T73" fmla="*/ T72 w 765"/>
                <a:gd name="T74" fmla="+- 0 197 -249"/>
                <a:gd name="T75" fmla="*/ 197 h 668"/>
                <a:gd name="T76" fmla="+- 0 3384 3070"/>
                <a:gd name="T77" fmla="*/ T76 w 765"/>
                <a:gd name="T78" fmla="+- 0 133 -249"/>
                <a:gd name="T79" fmla="*/ 133 h 668"/>
                <a:gd name="T80" fmla="+- 0 3414 3070"/>
                <a:gd name="T81" fmla="*/ T80 w 765"/>
                <a:gd name="T82" fmla="+- 0 63 -249"/>
                <a:gd name="T83" fmla="*/ 63 h 668"/>
                <a:gd name="T84" fmla="+- 0 3444 3070"/>
                <a:gd name="T85" fmla="*/ T84 w 765"/>
                <a:gd name="T86" fmla="+- 0 7 -249"/>
                <a:gd name="T87" fmla="*/ 7 h 668"/>
                <a:gd name="T88" fmla="+- 0 3610 3070"/>
                <a:gd name="T89" fmla="*/ T88 w 765"/>
                <a:gd name="T90" fmla="+- 0 -55 -249"/>
                <a:gd name="T91" fmla="*/ -55 h 668"/>
                <a:gd name="T92" fmla="+- 0 3538 3070"/>
                <a:gd name="T93" fmla="*/ T92 w 765"/>
                <a:gd name="T94" fmla="+- 0 -123 -249"/>
                <a:gd name="T95" fmla="*/ -123 h 668"/>
                <a:gd name="T96" fmla="+- 0 3434 3070"/>
                <a:gd name="T97" fmla="*/ T96 w 765"/>
                <a:gd name="T98" fmla="+- 0 -187 -249"/>
                <a:gd name="T99" fmla="*/ -187 h 668"/>
                <a:gd name="T100" fmla="+- 0 3274 3070"/>
                <a:gd name="T101" fmla="*/ T100 w 765"/>
                <a:gd name="T102" fmla="+- 0 131 -249"/>
                <a:gd name="T103" fmla="*/ 131 h 668"/>
                <a:gd name="T104" fmla="+- 0 3267 3070"/>
                <a:gd name="T105" fmla="*/ T104 w 765"/>
                <a:gd name="T106" fmla="+- 0 257 -249"/>
                <a:gd name="T107" fmla="*/ 257 h 668"/>
                <a:gd name="T108" fmla="+- 0 3442 3070"/>
                <a:gd name="T109" fmla="*/ T108 w 765"/>
                <a:gd name="T110" fmla="+- 0 -121 -249"/>
                <a:gd name="T111" fmla="*/ -121 h 668"/>
                <a:gd name="T112" fmla="+- 0 3330 3070"/>
                <a:gd name="T113" fmla="*/ T112 w 765"/>
                <a:gd name="T114" fmla="+- 0 343 -249"/>
                <a:gd name="T115" fmla="*/ 343 h 668"/>
                <a:gd name="T116" fmla="+- 0 3623 3070"/>
                <a:gd name="T117" fmla="*/ T116 w 765"/>
                <a:gd name="T118" fmla="+- 0 277 -249"/>
                <a:gd name="T119" fmla="*/ 277 h 668"/>
                <a:gd name="T120" fmla="+- 0 3622 3070"/>
                <a:gd name="T121" fmla="*/ T120 w 765"/>
                <a:gd name="T122" fmla="+- 0 317 -249"/>
                <a:gd name="T123" fmla="*/ 317 h 668"/>
                <a:gd name="T124" fmla="+- 0 3367 3070"/>
                <a:gd name="T125" fmla="*/ T124 w 765"/>
                <a:gd name="T126" fmla="+- 0 -181 -249"/>
                <a:gd name="T127" fmla="*/ -181 h 668"/>
                <a:gd name="T128" fmla="+- 0 3187 3070"/>
                <a:gd name="T129" fmla="*/ T128 w 765"/>
                <a:gd name="T130" fmla="+- 0 161 -249"/>
                <a:gd name="T131" fmla="*/ 161 h 668"/>
                <a:gd name="T132" fmla="+- 0 3167 3070"/>
                <a:gd name="T133" fmla="*/ T132 w 765"/>
                <a:gd name="T134" fmla="+- 0 287 -249"/>
                <a:gd name="T135" fmla="*/ 287 h 668"/>
                <a:gd name="T136" fmla="+- 0 3212 3070"/>
                <a:gd name="T137" fmla="*/ T136 w 765"/>
                <a:gd name="T138" fmla="+- 0 163 -249"/>
                <a:gd name="T139" fmla="*/ 163 h 668"/>
                <a:gd name="T140" fmla="+- 0 3346 3070"/>
                <a:gd name="T141" fmla="*/ T140 w 765"/>
                <a:gd name="T142" fmla="+- 0 -115 -249"/>
                <a:gd name="T143" fmla="*/ -115 h 668"/>
                <a:gd name="T144" fmla="+- 0 3476 3070"/>
                <a:gd name="T145" fmla="*/ T144 w 765"/>
                <a:gd name="T146" fmla="+- 0 271 -249"/>
                <a:gd name="T147" fmla="*/ 271 h 668"/>
                <a:gd name="T148" fmla="+- 0 3658 3070"/>
                <a:gd name="T149" fmla="*/ T148 w 765"/>
                <a:gd name="T150" fmla="+- 0 205 -249"/>
                <a:gd name="T151" fmla="*/ 205 h 668"/>
                <a:gd name="T152" fmla="+- 0 3604 3070"/>
                <a:gd name="T153" fmla="*/ T152 w 765"/>
                <a:gd name="T154" fmla="+- 0 249 -249"/>
                <a:gd name="T155" fmla="*/ 249 h 668"/>
                <a:gd name="T156" fmla="+- 0 3707 3070"/>
                <a:gd name="T157" fmla="*/ T156 w 765"/>
                <a:gd name="T158" fmla="+- 0 173 -249"/>
                <a:gd name="T159" fmla="*/ 173 h 668"/>
                <a:gd name="T160" fmla="+- 0 3116 3070"/>
                <a:gd name="T161" fmla="*/ T160 w 765"/>
                <a:gd name="T162" fmla="+- 0 189 -249"/>
                <a:gd name="T163" fmla="*/ 189 h 668"/>
                <a:gd name="T164" fmla="+- 0 3231 3070"/>
                <a:gd name="T165" fmla="*/ T164 w 765"/>
                <a:gd name="T166" fmla="+- 0 -71 -249"/>
                <a:gd name="T167" fmla="*/ -71 h 668"/>
                <a:gd name="T168" fmla="+- 0 3679 3070"/>
                <a:gd name="T169" fmla="*/ T168 w 765"/>
                <a:gd name="T170" fmla="+- 0 83 -249"/>
                <a:gd name="T171" fmla="*/ 83 h 668"/>
                <a:gd name="T172" fmla="+- 0 3613 3070"/>
                <a:gd name="T173" fmla="*/ T172 w 765"/>
                <a:gd name="T174" fmla="+- 0 173 -249"/>
                <a:gd name="T175" fmla="*/ 173 h 668"/>
                <a:gd name="T176" fmla="+- 0 3689 3070"/>
                <a:gd name="T177" fmla="*/ T176 w 765"/>
                <a:gd name="T178" fmla="+- 0 3 -249"/>
                <a:gd name="T179" fmla="*/ 3 h 668"/>
                <a:gd name="T180" fmla="+- 0 3607 3070"/>
                <a:gd name="T181" fmla="*/ T180 w 765"/>
                <a:gd name="T182" fmla="+- 0 75 -249"/>
                <a:gd name="T183" fmla="*/ 75 h 668"/>
                <a:gd name="T184" fmla="+- 0 3703 3070"/>
                <a:gd name="T185" fmla="*/ T184 w 765"/>
                <a:gd name="T186" fmla="+- 0 69 -249"/>
                <a:gd name="T187" fmla="*/ 69 h 668"/>
                <a:gd name="T188" fmla="+- 0 3754 3070"/>
                <a:gd name="T189" fmla="*/ T188 w 765"/>
                <a:gd name="T190" fmla="+- 0 -223 -249"/>
                <a:gd name="T191" fmla="*/ -223 h 668"/>
                <a:gd name="T192" fmla="+- 0 3694 3070"/>
                <a:gd name="T193" fmla="*/ T192 w 765"/>
                <a:gd name="T194" fmla="+- 0 -113 -249"/>
                <a:gd name="T195" fmla="*/ -113 h 668"/>
                <a:gd name="T196" fmla="+- 0 3713 3070"/>
                <a:gd name="T197" fmla="*/ T196 w 765"/>
                <a:gd name="T198" fmla="+- 0 35 -249"/>
                <a:gd name="T199" fmla="*/ 35 h 668"/>
                <a:gd name="T200" fmla="+- 0 3737 3070"/>
                <a:gd name="T201" fmla="*/ T200 w 765"/>
                <a:gd name="T202" fmla="+- 0 -5 -249"/>
                <a:gd name="T203" fmla="*/ -5 h 668"/>
                <a:gd name="T204" fmla="+- 0 3720 3070"/>
                <a:gd name="T205" fmla="*/ T204 w 765"/>
                <a:gd name="T206" fmla="+- 0 -109 -249"/>
                <a:gd name="T207" fmla="*/ -109 h 668"/>
                <a:gd name="T208" fmla="+- 0 3798 3070"/>
                <a:gd name="T209" fmla="*/ T208 w 765"/>
                <a:gd name="T210" fmla="+- 0 -215 -249"/>
                <a:gd name="T211" fmla="*/ -215 h 668"/>
                <a:gd name="T212" fmla="+- 0 3632 3070"/>
                <a:gd name="T213" fmla="*/ T212 w 765"/>
                <a:gd name="T214" fmla="+- 0 -59 -249"/>
                <a:gd name="T215" fmla="*/ -59 h 668"/>
                <a:gd name="T216" fmla="+- 0 3497 3070"/>
                <a:gd name="T217" fmla="*/ T216 w 765"/>
                <a:gd name="T218" fmla="+- 0 13 -249"/>
                <a:gd name="T219" fmla="*/ 13 h 668"/>
                <a:gd name="T220" fmla="+- 0 3592 3070"/>
                <a:gd name="T221" fmla="*/ T220 w 765"/>
                <a:gd name="T222" fmla="+- 0 -139 -249"/>
                <a:gd name="T223" fmla="*/ -139 h 668"/>
                <a:gd name="T224" fmla="+- 0 3584 3070"/>
                <a:gd name="T225" fmla="*/ T224 w 765"/>
                <a:gd name="T226" fmla="+- 0 -73 -249"/>
                <a:gd name="T227" fmla="*/ -73 h 6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765" h="668">
                  <a:moveTo>
                    <a:pt x="334" y="34"/>
                  </a:moveTo>
                  <a:lnTo>
                    <a:pt x="303" y="34"/>
                  </a:lnTo>
                  <a:lnTo>
                    <a:pt x="289" y="36"/>
                  </a:lnTo>
                  <a:lnTo>
                    <a:pt x="275" y="36"/>
                  </a:lnTo>
                  <a:lnTo>
                    <a:pt x="261" y="38"/>
                  </a:lnTo>
                  <a:lnTo>
                    <a:pt x="237" y="44"/>
                  </a:lnTo>
                  <a:lnTo>
                    <a:pt x="189" y="60"/>
                  </a:lnTo>
                  <a:lnTo>
                    <a:pt x="167" y="72"/>
                  </a:lnTo>
                  <a:lnTo>
                    <a:pt x="139" y="88"/>
                  </a:lnTo>
                  <a:lnTo>
                    <a:pt x="113" y="108"/>
                  </a:lnTo>
                  <a:lnTo>
                    <a:pt x="90" y="130"/>
                  </a:lnTo>
                  <a:lnTo>
                    <a:pt x="69" y="154"/>
                  </a:lnTo>
                  <a:lnTo>
                    <a:pt x="41" y="196"/>
                  </a:lnTo>
                  <a:lnTo>
                    <a:pt x="20" y="240"/>
                  </a:lnTo>
                  <a:lnTo>
                    <a:pt x="6" y="288"/>
                  </a:lnTo>
                  <a:lnTo>
                    <a:pt x="0" y="336"/>
                  </a:lnTo>
                  <a:lnTo>
                    <a:pt x="0" y="360"/>
                  </a:lnTo>
                  <a:lnTo>
                    <a:pt x="1" y="374"/>
                  </a:lnTo>
                  <a:lnTo>
                    <a:pt x="3" y="392"/>
                  </a:lnTo>
                  <a:lnTo>
                    <a:pt x="5" y="410"/>
                  </a:lnTo>
                  <a:lnTo>
                    <a:pt x="12" y="440"/>
                  </a:lnTo>
                  <a:lnTo>
                    <a:pt x="22" y="468"/>
                  </a:lnTo>
                  <a:lnTo>
                    <a:pt x="34" y="496"/>
                  </a:lnTo>
                  <a:lnTo>
                    <a:pt x="49" y="522"/>
                  </a:lnTo>
                  <a:lnTo>
                    <a:pt x="73" y="554"/>
                  </a:lnTo>
                  <a:lnTo>
                    <a:pt x="101" y="584"/>
                  </a:lnTo>
                  <a:lnTo>
                    <a:pt x="132" y="610"/>
                  </a:lnTo>
                  <a:lnTo>
                    <a:pt x="167" y="630"/>
                  </a:lnTo>
                  <a:lnTo>
                    <a:pt x="198" y="646"/>
                  </a:lnTo>
                  <a:lnTo>
                    <a:pt x="231" y="658"/>
                  </a:lnTo>
                  <a:lnTo>
                    <a:pt x="265" y="664"/>
                  </a:lnTo>
                  <a:lnTo>
                    <a:pt x="301" y="668"/>
                  </a:lnTo>
                  <a:lnTo>
                    <a:pt x="351" y="668"/>
                  </a:lnTo>
                  <a:lnTo>
                    <a:pt x="368" y="664"/>
                  </a:lnTo>
                  <a:lnTo>
                    <a:pt x="394" y="660"/>
                  </a:lnTo>
                  <a:lnTo>
                    <a:pt x="418" y="652"/>
                  </a:lnTo>
                  <a:lnTo>
                    <a:pt x="439" y="644"/>
                  </a:lnTo>
                  <a:lnTo>
                    <a:pt x="302" y="644"/>
                  </a:lnTo>
                  <a:lnTo>
                    <a:pt x="254" y="638"/>
                  </a:lnTo>
                  <a:lnTo>
                    <a:pt x="251" y="636"/>
                  </a:lnTo>
                  <a:lnTo>
                    <a:pt x="252" y="630"/>
                  </a:lnTo>
                  <a:lnTo>
                    <a:pt x="226" y="630"/>
                  </a:lnTo>
                  <a:lnTo>
                    <a:pt x="211" y="624"/>
                  </a:lnTo>
                  <a:lnTo>
                    <a:pt x="200" y="620"/>
                  </a:lnTo>
                  <a:lnTo>
                    <a:pt x="186" y="612"/>
                  </a:lnTo>
                  <a:lnTo>
                    <a:pt x="186" y="606"/>
                  </a:lnTo>
                  <a:lnTo>
                    <a:pt x="187" y="598"/>
                  </a:lnTo>
                  <a:lnTo>
                    <a:pt x="161" y="598"/>
                  </a:lnTo>
                  <a:lnTo>
                    <a:pt x="157" y="596"/>
                  </a:lnTo>
                  <a:lnTo>
                    <a:pt x="155" y="594"/>
                  </a:lnTo>
                  <a:lnTo>
                    <a:pt x="144" y="588"/>
                  </a:lnTo>
                  <a:lnTo>
                    <a:pt x="134" y="580"/>
                  </a:lnTo>
                  <a:lnTo>
                    <a:pt x="122" y="570"/>
                  </a:lnTo>
                  <a:lnTo>
                    <a:pt x="121" y="568"/>
                  </a:lnTo>
                  <a:lnTo>
                    <a:pt x="123" y="538"/>
                  </a:lnTo>
                  <a:lnTo>
                    <a:pt x="94" y="538"/>
                  </a:lnTo>
                  <a:lnTo>
                    <a:pt x="90" y="536"/>
                  </a:lnTo>
                  <a:lnTo>
                    <a:pt x="89" y="534"/>
                  </a:lnTo>
                  <a:lnTo>
                    <a:pt x="69" y="506"/>
                  </a:lnTo>
                  <a:lnTo>
                    <a:pt x="68" y="504"/>
                  </a:lnTo>
                  <a:lnTo>
                    <a:pt x="68" y="490"/>
                  </a:lnTo>
                  <a:lnTo>
                    <a:pt x="68" y="482"/>
                  </a:lnTo>
                  <a:lnTo>
                    <a:pt x="69" y="466"/>
                  </a:lnTo>
                  <a:lnTo>
                    <a:pt x="70" y="450"/>
                  </a:lnTo>
                  <a:lnTo>
                    <a:pt x="70" y="448"/>
                  </a:lnTo>
                  <a:lnTo>
                    <a:pt x="45" y="448"/>
                  </a:lnTo>
                  <a:lnTo>
                    <a:pt x="40" y="440"/>
                  </a:lnTo>
                  <a:lnTo>
                    <a:pt x="35" y="428"/>
                  </a:lnTo>
                  <a:lnTo>
                    <a:pt x="30" y="406"/>
                  </a:lnTo>
                  <a:lnTo>
                    <a:pt x="27" y="382"/>
                  </a:lnTo>
                  <a:lnTo>
                    <a:pt x="25" y="362"/>
                  </a:lnTo>
                  <a:lnTo>
                    <a:pt x="25" y="338"/>
                  </a:lnTo>
                  <a:lnTo>
                    <a:pt x="27" y="320"/>
                  </a:lnTo>
                  <a:lnTo>
                    <a:pt x="30" y="300"/>
                  </a:lnTo>
                  <a:lnTo>
                    <a:pt x="34" y="280"/>
                  </a:lnTo>
                  <a:lnTo>
                    <a:pt x="39" y="260"/>
                  </a:lnTo>
                  <a:lnTo>
                    <a:pt x="46" y="242"/>
                  </a:lnTo>
                  <a:lnTo>
                    <a:pt x="55" y="222"/>
                  </a:lnTo>
                  <a:lnTo>
                    <a:pt x="64" y="204"/>
                  </a:lnTo>
                  <a:lnTo>
                    <a:pt x="75" y="188"/>
                  </a:lnTo>
                  <a:lnTo>
                    <a:pt x="87" y="172"/>
                  </a:lnTo>
                  <a:lnTo>
                    <a:pt x="100" y="156"/>
                  </a:lnTo>
                  <a:lnTo>
                    <a:pt x="114" y="142"/>
                  </a:lnTo>
                  <a:lnTo>
                    <a:pt x="129" y="128"/>
                  </a:lnTo>
                  <a:lnTo>
                    <a:pt x="145" y="116"/>
                  </a:lnTo>
                  <a:lnTo>
                    <a:pt x="162" y="104"/>
                  </a:lnTo>
                  <a:lnTo>
                    <a:pt x="193" y="86"/>
                  </a:lnTo>
                  <a:lnTo>
                    <a:pt x="227" y="86"/>
                  </a:lnTo>
                  <a:lnTo>
                    <a:pt x="229" y="84"/>
                  </a:lnTo>
                  <a:lnTo>
                    <a:pt x="242" y="70"/>
                  </a:lnTo>
                  <a:lnTo>
                    <a:pt x="244" y="68"/>
                  </a:lnTo>
                  <a:lnTo>
                    <a:pt x="246" y="68"/>
                  </a:lnTo>
                  <a:lnTo>
                    <a:pt x="258" y="66"/>
                  </a:lnTo>
                  <a:lnTo>
                    <a:pt x="270" y="62"/>
                  </a:lnTo>
                  <a:lnTo>
                    <a:pt x="282" y="62"/>
                  </a:lnTo>
                  <a:lnTo>
                    <a:pt x="294" y="60"/>
                  </a:lnTo>
                  <a:lnTo>
                    <a:pt x="442" y="60"/>
                  </a:lnTo>
                  <a:lnTo>
                    <a:pt x="432" y="56"/>
                  </a:lnTo>
                  <a:lnTo>
                    <a:pt x="400" y="44"/>
                  </a:lnTo>
                  <a:lnTo>
                    <a:pt x="368" y="38"/>
                  </a:lnTo>
                  <a:lnTo>
                    <a:pt x="334" y="34"/>
                  </a:lnTo>
                  <a:close/>
                  <a:moveTo>
                    <a:pt x="552" y="566"/>
                  </a:moveTo>
                  <a:lnTo>
                    <a:pt x="515" y="566"/>
                  </a:lnTo>
                  <a:lnTo>
                    <a:pt x="503" y="578"/>
                  </a:lnTo>
                  <a:lnTo>
                    <a:pt x="482" y="594"/>
                  </a:lnTo>
                  <a:lnTo>
                    <a:pt x="459" y="608"/>
                  </a:lnTo>
                  <a:lnTo>
                    <a:pt x="435" y="620"/>
                  </a:lnTo>
                  <a:lnTo>
                    <a:pt x="410" y="628"/>
                  </a:lnTo>
                  <a:lnTo>
                    <a:pt x="388" y="636"/>
                  </a:lnTo>
                  <a:lnTo>
                    <a:pt x="365" y="640"/>
                  </a:lnTo>
                  <a:lnTo>
                    <a:pt x="318" y="644"/>
                  </a:lnTo>
                  <a:lnTo>
                    <a:pt x="439" y="644"/>
                  </a:lnTo>
                  <a:lnTo>
                    <a:pt x="449" y="640"/>
                  </a:lnTo>
                  <a:lnTo>
                    <a:pt x="477" y="626"/>
                  </a:lnTo>
                  <a:lnTo>
                    <a:pt x="504" y="608"/>
                  </a:lnTo>
                  <a:lnTo>
                    <a:pt x="530" y="588"/>
                  </a:lnTo>
                  <a:lnTo>
                    <a:pt x="552" y="566"/>
                  </a:lnTo>
                  <a:close/>
                  <a:moveTo>
                    <a:pt x="475" y="76"/>
                  </a:moveTo>
                  <a:lnTo>
                    <a:pt x="418" y="76"/>
                  </a:lnTo>
                  <a:lnTo>
                    <a:pt x="420" y="78"/>
                  </a:lnTo>
                  <a:lnTo>
                    <a:pt x="430" y="82"/>
                  </a:lnTo>
                  <a:lnTo>
                    <a:pt x="440" y="86"/>
                  </a:lnTo>
                  <a:lnTo>
                    <a:pt x="449" y="90"/>
                  </a:lnTo>
                  <a:lnTo>
                    <a:pt x="457" y="94"/>
                  </a:lnTo>
                  <a:lnTo>
                    <a:pt x="461" y="96"/>
                  </a:lnTo>
                  <a:lnTo>
                    <a:pt x="458" y="100"/>
                  </a:lnTo>
                  <a:lnTo>
                    <a:pt x="457" y="102"/>
                  </a:lnTo>
                  <a:lnTo>
                    <a:pt x="456" y="102"/>
                  </a:lnTo>
                  <a:lnTo>
                    <a:pt x="433" y="128"/>
                  </a:lnTo>
                  <a:lnTo>
                    <a:pt x="410" y="156"/>
                  </a:lnTo>
                  <a:lnTo>
                    <a:pt x="388" y="188"/>
                  </a:lnTo>
                  <a:lnTo>
                    <a:pt x="367" y="220"/>
                  </a:lnTo>
                  <a:lnTo>
                    <a:pt x="345" y="256"/>
                  </a:lnTo>
                  <a:lnTo>
                    <a:pt x="325" y="294"/>
                  </a:lnTo>
                  <a:lnTo>
                    <a:pt x="307" y="334"/>
                  </a:lnTo>
                  <a:lnTo>
                    <a:pt x="290" y="374"/>
                  </a:lnTo>
                  <a:lnTo>
                    <a:pt x="279" y="404"/>
                  </a:lnTo>
                  <a:lnTo>
                    <a:pt x="268" y="436"/>
                  </a:lnTo>
                  <a:lnTo>
                    <a:pt x="259" y="468"/>
                  </a:lnTo>
                  <a:lnTo>
                    <a:pt x="250" y="500"/>
                  </a:lnTo>
                  <a:lnTo>
                    <a:pt x="245" y="522"/>
                  </a:lnTo>
                  <a:lnTo>
                    <a:pt x="240" y="544"/>
                  </a:lnTo>
                  <a:lnTo>
                    <a:pt x="236" y="564"/>
                  </a:lnTo>
                  <a:lnTo>
                    <a:pt x="233" y="586"/>
                  </a:lnTo>
                  <a:lnTo>
                    <a:pt x="231" y="594"/>
                  </a:lnTo>
                  <a:lnTo>
                    <a:pt x="227" y="624"/>
                  </a:lnTo>
                  <a:lnTo>
                    <a:pt x="226" y="630"/>
                  </a:lnTo>
                  <a:lnTo>
                    <a:pt x="252" y="630"/>
                  </a:lnTo>
                  <a:lnTo>
                    <a:pt x="253" y="620"/>
                  </a:lnTo>
                  <a:lnTo>
                    <a:pt x="255" y="606"/>
                  </a:lnTo>
                  <a:lnTo>
                    <a:pt x="257" y="592"/>
                  </a:lnTo>
                  <a:lnTo>
                    <a:pt x="382" y="592"/>
                  </a:lnTo>
                  <a:lnTo>
                    <a:pt x="442" y="584"/>
                  </a:lnTo>
                  <a:lnTo>
                    <a:pt x="500" y="572"/>
                  </a:lnTo>
                  <a:lnTo>
                    <a:pt x="505" y="570"/>
                  </a:lnTo>
                  <a:lnTo>
                    <a:pt x="299" y="570"/>
                  </a:lnTo>
                  <a:lnTo>
                    <a:pt x="271" y="568"/>
                  </a:lnTo>
                  <a:lnTo>
                    <a:pt x="263" y="568"/>
                  </a:lnTo>
                  <a:lnTo>
                    <a:pt x="262" y="564"/>
                  </a:lnTo>
                  <a:lnTo>
                    <a:pt x="263" y="556"/>
                  </a:lnTo>
                  <a:lnTo>
                    <a:pt x="269" y="530"/>
                  </a:lnTo>
                  <a:lnTo>
                    <a:pt x="271" y="522"/>
                  </a:lnTo>
                  <a:lnTo>
                    <a:pt x="272" y="520"/>
                  </a:lnTo>
                  <a:lnTo>
                    <a:pt x="406" y="520"/>
                  </a:lnTo>
                  <a:lnTo>
                    <a:pt x="461" y="514"/>
                  </a:lnTo>
                  <a:lnTo>
                    <a:pt x="534" y="498"/>
                  </a:lnTo>
                  <a:lnTo>
                    <a:pt x="305" y="498"/>
                  </a:lnTo>
                  <a:lnTo>
                    <a:pt x="283" y="496"/>
                  </a:lnTo>
                  <a:lnTo>
                    <a:pt x="277" y="494"/>
                  </a:lnTo>
                  <a:lnTo>
                    <a:pt x="291" y="446"/>
                  </a:lnTo>
                  <a:lnTo>
                    <a:pt x="372" y="446"/>
                  </a:lnTo>
                  <a:lnTo>
                    <a:pt x="410" y="444"/>
                  </a:lnTo>
                  <a:lnTo>
                    <a:pt x="448" y="440"/>
                  </a:lnTo>
                  <a:lnTo>
                    <a:pt x="487" y="434"/>
                  </a:lnTo>
                  <a:lnTo>
                    <a:pt x="543" y="422"/>
                  </a:lnTo>
                  <a:lnTo>
                    <a:pt x="299" y="422"/>
                  </a:lnTo>
                  <a:lnTo>
                    <a:pt x="301" y="416"/>
                  </a:lnTo>
                  <a:lnTo>
                    <a:pt x="305" y="406"/>
                  </a:lnTo>
                  <a:lnTo>
                    <a:pt x="309" y="394"/>
                  </a:lnTo>
                  <a:lnTo>
                    <a:pt x="314" y="382"/>
                  </a:lnTo>
                  <a:lnTo>
                    <a:pt x="319" y="368"/>
                  </a:lnTo>
                  <a:lnTo>
                    <a:pt x="393" y="368"/>
                  </a:lnTo>
                  <a:lnTo>
                    <a:pt x="500" y="356"/>
                  </a:lnTo>
                  <a:lnTo>
                    <a:pt x="535" y="350"/>
                  </a:lnTo>
                  <a:lnTo>
                    <a:pt x="561" y="344"/>
                  </a:lnTo>
                  <a:lnTo>
                    <a:pt x="330" y="344"/>
                  </a:lnTo>
                  <a:lnTo>
                    <a:pt x="332" y="338"/>
                  </a:lnTo>
                  <a:lnTo>
                    <a:pt x="338" y="326"/>
                  </a:lnTo>
                  <a:lnTo>
                    <a:pt x="344" y="312"/>
                  </a:lnTo>
                  <a:lnTo>
                    <a:pt x="350" y="302"/>
                  </a:lnTo>
                  <a:lnTo>
                    <a:pt x="356" y="290"/>
                  </a:lnTo>
                  <a:lnTo>
                    <a:pt x="359" y="290"/>
                  </a:lnTo>
                  <a:lnTo>
                    <a:pt x="415" y="288"/>
                  </a:lnTo>
                  <a:lnTo>
                    <a:pt x="472" y="280"/>
                  </a:lnTo>
                  <a:lnTo>
                    <a:pt x="530" y="270"/>
                  </a:lnTo>
                  <a:lnTo>
                    <a:pt x="550" y="264"/>
                  </a:lnTo>
                  <a:lnTo>
                    <a:pt x="370" y="264"/>
                  </a:lnTo>
                  <a:lnTo>
                    <a:pt x="374" y="256"/>
                  </a:lnTo>
                  <a:lnTo>
                    <a:pt x="394" y="226"/>
                  </a:lnTo>
                  <a:lnTo>
                    <a:pt x="402" y="212"/>
                  </a:lnTo>
                  <a:lnTo>
                    <a:pt x="419" y="212"/>
                  </a:lnTo>
                  <a:lnTo>
                    <a:pt x="432" y="210"/>
                  </a:lnTo>
                  <a:lnTo>
                    <a:pt x="444" y="210"/>
                  </a:lnTo>
                  <a:lnTo>
                    <a:pt x="457" y="208"/>
                  </a:lnTo>
                  <a:lnTo>
                    <a:pt x="501" y="204"/>
                  </a:lnTo>
                  <a:lnTo>
                    <a:pt x="521" y="200"/>
                  </a:lnTo>
                  <a:lnTo>
                    <a:pt x="540" y="194"/>
                  </a:lnTo>
                  <a:lnTo>
                    <a:pt x="543" y="194"/>
                  </a:lnTo>
                  <a:lnTo>
                    <a:pt x="556" y="190"/>
                  </a:lnTo>
                  <a:lnTo>
                    <a:pt x="590" y="190"/>
                  </a:lnTo>
                  <a:lnTo>
                    <a:pt x="587" y="186"/>
                  </a:lnTo>
                  <a:lnTo>
                    <a:pt x="422" y="186"/>
                  </a:lnTo>
                  <a:lnTo>
                    <a:pt x="425" y="180"/>
                  </a:lnTo>
                  <a:lnTo>
                    <a:pt x="433" y="168"/>
                  </a:lnTo>
                  <a:lnTo>
                    <a:pt x="450" y="148"/>
                  </a:lnTo>
                  <a:lnTo>
                    <a:pt x="468" y="126"/>
                  </a:lnTo>
                  <a:lnTo>
                    <a:pt x="481" y="112"/>
                  </a:lnTo>
                  <a:lnTo>
                    <a:pt x="483" y="110"/>
                  </a:lnTo>
                  <a:lnTo>
                    <a:pt x="522" y="110"/>
                  </a:lnTo>
                  <a:lnTo>
                    <a:pt x="505" y="96"/>
                  </a:lnTo>
                  <a:lnTo>
                    <a:pt x="475" y="76"/>
                  </a:lnTo>
                  <a:close/>
                  <a:moveTo>
                    <a:pt x="442" y="60"/>
                  </a:moveTo>
                  <a:lnTo>
                    <a:pt x="342" y="60"/>
                  </a:lnTo>
                  <a:lnTo>
                    <a:pt x="353" y="62"/>
                  </a:lnTo>
                  <a:lnTo>
                    <a:pt x="364" y="62"/>
                  </a:lnTo>
                  <a:lnTo>
                    <a:pt x="384" y="66"/>
                  </a:lnTo>
                  <a:lnTo>
                    <a:pt x="386" y="68"/>
                  </a:lnTo>
                  <a:lnTo>
                    <a:pt x="390" y="70"/>
                  </a:lnTo>
                  <a:lnTo>
                    <a:pt x="387" y="74"/>
                  </a:lnTo>
                  <a:lnTo>
                    <a:pt x="341" y="128"/>
                  </a:lnTo>
                  <a:lnTo>
                    <a:pt x="299" y="186"/>
                  </a:lnTo>
                  <a:lnTo>
                    <a:pt x="262" y="248"/>
                  </a:lnTo>
                  <a:lnTo>
                    <a:pt x="230" y="314"/>
                  </a:lnTo>
                  <a:lnTo>
                    <a:pt x="204" y="380"/>
                  </a:lnTo>
                  <a:lnTo>
                    <a:pt x="184" y="450"/>
                  </a:lnTo>
                  <a:lnTo>
                    <a:pt x="170" y="520"/>
                  </a:lnTo>
                  <a:lnTo>
                    <a:pt x="162" y="592"/>
                  </a:lnTo>
                  <a:lnTo>
                    <a:pt x="161" y="598"/>
                  </a:lnTo>
                  <a:lnTo>
                    <a:pt x="187" y="598"/>
                  </a:lnTo>
                  <a:lnTo>
                    <a:pt x="189" y="568"/>
                  </a:lnTo>
                  <a:lnTo>
                    <a:pt x="190" y="558"/>
                  </a:lnTo>
                  <a:lnTo>
                    <a:pt x="193" y="532"/>
                  </a:lnTo>
                  <a:lnTo>
                    <a:pt x="197" y="506"/>
                  </a:lnTo>
                  <a:lnTo>
                    <a:pt x="202" y="482"/>
                  </a:lnTo>
                  <a:lnTo>
                    <a:pt x="208" y="454"/>
                  </a:lnTo>
                  <a:lnTo>
                    <a:pt x="226" y="394"/>
                  </a:lnTo>
                  <a:lnTo>
                    <a:pt x="248" y="336"/>
                  </a:lnTo>
                  <a:lnTo>
                    <a:pt x="274" y="278"/>
                  </a:lnTo>
                  <a:lnTo>
                    <a:pt x="305" y="224"/>
                  </a:lnTo>
                  <a:lnTo>
                    <a:pt x="326" y="190"/>
                  </a:lnTo>
                  <a:lnTo>
                    <a:pt x="348" y="158"/>
                  </a:lnTo>
                  <a:lnTo>
                    <a:pt x="372" y="128"/>
                  </a:lnTo>
                  <a:lnTo>
                    <a:pt x="398" y="98"/>
                  </a:lnTo>
                  <a:lnTo>
                    <a:pt x="401" y="94"/>
                  </a:lnTo>
                  <a:lnTo>
                    <a:pt x="415" y="80"/>
                  </a:lnTo>
                  <a:lnTo>
                    <a:pt x="418" y="76"/>
                  </a:lnTo>
                  <a:lnTo>
                    <a:pt x="475" y="76"/>
                  </a:lnTo>
                  <a:lnTo>
                    <a:pt x="462" y="68"/>
                  </a:lnTo>
                  <a:lnTo>
                    <a:pt x="442" y="60"/>
                  </a:lnTo>
                  <a:close/>
                  <a:moveTo>
                    <a:pt x="382" y="592"/>
                  </a:moveTo>
                  <a:lnTo>
                    <a:pt x="260" y="592"/>
                  </a:lnTo>
                  <a:lnTo>
                    <a:pt x="322" y="596"/>
                  </a:lnTo>
                  <a:lnTo>
                    <a:pt x="382" y="592"/>
                  </a:lnTo>
                  <a:close/>
                  <a:moveTo>
                    <a:pt x="606" y="484"/>
                  </a:moveTo>
                  <a:lnTo>
                    <a:pt x="578" y="484"/>
                  </a:lnTo>
                  <a:lnTo>
                    <a:pt x="573" y="494"/>
                  </a:lnTo>
                  <a:lnTo>
                    <a:pt x="567" y="504"/>
                  </a:lnTo>
                  <a:lnTo>
                    <a:pt x="561" y="514"/>
                  </a:lnTo>
                  <a:lnTo>
                    <a:pt x="553" y="526"/>
                  </a:lnTo>
                  <a:lnTo>
                    <a:pt x="551" y="526"/>
                  </a:lnTo>
                  <a:lnTo>
                    <a:pt x="549" y="528"/>
                  </a:lnTo>
                  <a:lnTo>
                    <a:pt x="476" y="552"/>
                  </a:lnTo>
                  <a:lnTo>
                    <a:pt x="451" y="558"/>
                  </a:lnTo>
                  <a:lnTo>
                    <a:pt x="422" y="562"/>
                  </a:lnTo>
                  <a:lnTo>
                    <a:pt x="357" y="570"/>
                  </a:lnTo>
                  <a:lnTo>
                    <a:pt x="505" y="570"/>
                  </a:lnTo>
                  <a:lnTo>
                    <a:pt x="515" y="566"/>
                  </a:lnTo>
                  <a:lnTo>
                    <a:pt x="552" y="566"/>
                  </a:lnTo>
                  <a:lnTo>
                    <a:pt x="554" y="564"/>
                  </a:lnTo>
                  <a:lnTo>
                    <a:pt x="575" y="536"/>
                  </a:lnTo>
                  <a:lnTo>
                    <a:pt x="594" y="508"/>
                  </a:lnTo>
                  <a:lnTo>
                    <a:pt x="606" y="484"/>
                  </a:lnTo>
                  <a:close/>
                  <a:moveTo>
                    <a:pt x="338" y="60"/>
                  </a:moveTo>
                  <a:lnTo>
                    <a:pt x="303" y="60"/>
                  </a:lnTo>
                  <a:lnTo>
                    <a:pt x="298" y="66"/>
                  </a:lnTo>
                  <a:lnTo>
                    <a:pt x="297" y="68"/>
                  </a:lnTo>
                  <a:lnTo>
                    <a:pt x="269" y="102"/>
                  </a:lnTo>
                  <a:lnTo>
                    <a:pt x="243" y="138"/>
                  </a:lnTo>
                  <a:lnTo>
                    <a:pt x="218" y="174"/>
                  </a:lnTo>
                  <a:lnTo>
                    <a:pt x="195" y="214"/>
                  </a:lnTo>
                  <a:lnTo>
                    <a:pt x="173" y="256"/>
                  </a:lnTo>
                  <a:lnTo>
                    <a:pt x="153" y="300"/>
                  </a:lnTo>
                  <a:lnTo>
                    <a:pt x="136" y="344"/>
                  </a:lnTo>
                  <a:lnTo>
                    <a:pt x="122" y="390"/>
                  </a:lnTo>
                  <a:lnTo>
                    <a:pt x="117" y="410"/>
                  </a:lnTo>
                  <a:lnTo>
                    <a:pt x="113" y="430"/>
                  </a:lnTo>
                  <a:lnTo>
                    <a:pt x="109" y="448"/>
                  </a:lnTo>
                  <a:lnTo>
                    <a:pt x="105" y="468"/>
                  </a:lnTo>
                  <a:lnTo>
                    <a:pt x="103" y="486"/>
                  </a:lnTo>
                  <a:lnTo>
                    <a:pt x="101" y="502"/>
                  </a:lnTo>
                  <a:lnTo>
                    <a:pt x="99" y="516"/>
                  </a:lnTo>
                  <a:lnTo>
                    <a:pt x="98" y="530"/>
                  </a:lnTo>
                  <a:lnTo>
                    <a:pt x="98" y="532"/>
                  </a:lnTo>
                  <a:lnTo>
                    <a:pt x="97" y="536"/>
                  </a:lnTo>
                  <a:lnTo>
                    <a:pt x="94" y="538"/>
                  </a:lnTo>
                  <a:lnTo>
                    <a:pt x="123" y="538"/>
                  </a:lnTo>
                  <a:lnTo>
                    <a:pt x="125" y="512"/>
                  </a:lnTo>
                  <a:lnTo>
                    <a:pt x="127" y="490"/>
                  </a:lnTo>
                  <a:lnTo>
                    <a:pt x="129" y="480"/>
                  </a:lnTo>
                  <a:lnTo>
                    <a:pt x="131" y="468"/>
                  </a:lnTo>
                  <a:lnTo>
                    <a:pt x="133" y="456"/>
                  </a:lnTo>
                  <a:lnTo>
                    <a:pt x="135" y="444"/>
                  </a:lnTo>
                  <a:lnTo>
                    <a:pt x="142" y="412"/>
                  </a:lnTo>
                  <a:lnTo>
                    <a:pt x="152" y="378"/>
                  </a:lnTo>
                  <a:lnTo>
                    <a:pt x="163" y="346"/>
                  </a:lnTo>
                  <a:lnTo>
                    <a:pt x="175" y="312"/>
                  </a:lnTo>
                  <a:lnTo>
                    <a:pt x="188" y="284"/>
                  </a:lnTo>
                  <a:lnTo>
                    <a:pt x="201" y="256"/>
                  </a:lnTo>
                  <a:lnTo>
                    <a:pt x="216" y="228"/>
                  </a:lnTo>
                  <a:lnTo>
                    <a:pt x="232" y="200"/>
                  </a:lnTo>
                  <a:lnTo>
                    <a:pt x="253" y="166"/>
                  </a:lnTo>
                  <a:lnTo>
                    <a:pt x="276" y="134"/>
                  </a:lnTo>
                  <a:lnTo>
                    <a:pt x="300" y="104"/>
                  </a:lnTo>
                  <a:lnTo>
                    <a:pt x="325" y="74"/>
                  </a:lnTo>
                  <a:lnTo>
                    <a:pt x="327" y="72"/>
                  </a:lnTo>
                  <a:lnTo>
                    <a:pt x="338" y="60"/>
                  </a:lnTo>
                  <a:close/>
                  <a:moveTo>
                    <a:pt x="406" y="520"/>
                  </a:moveTo>
                  <a:lnTo>
                    <a:pt x="274" y="520"/>
                  </a:lnTo>
                  <a:lnTo>
                    <a:pt x="313" y="522"/>
                  </a:lnTo>
                  <a:lnTo>
                    <a:pt x="388" y="522"/>
                  </a:lnTo>
                  <a:lnTo>
                    <a:pt x="406" y="520"/>
                  </a:lnTo>
                  <a:close/>
                  <a:moveTo>
                    <a:pt x="644" y="406"/>
                  </a:moveTo>
                  <a:lnTo>
                    <a:pt x="601" y="406"/>
                  </a:lnTo>
                  <a:lnTo>
                    <a:pt x="604" y="408"/>
                  </a:lnTo>
                  <a:lnTo>
                    <a:pt x="604" y="410"/>
                  </a:lnTo>
                  <a:lnTo>
                    <a:pt x="603" y="416"/>
                  </a:lnTo>
                  <a:lnTo>
                    <a:pt x="599" y="430"/>
                  </a:lnTo>
                  <a:lnTo>
                    <a:pt x="593" y="450"/>
                  </a:lnTo>
                  <a:lnTo>
                    <a:pt x="591" y="452"/>
                  </a:lnTo>
                  <a:lnTo>
                    <a:pt x="588" y="454"/>
                  </a:lnTo>
                  <a:lnTo>
                    <a:pt x="568" y="462"/>
                  </a:lnTo>
                  <a:lnTo>
                    <a:pt x="527" y="474"/>
                  </a:lnTo>
                  <a:lnTo>
                    <a:pt x="506" y="478"/>
                  </a:lnTo>
                  <a:lnTo>
                    <a:pt x="454" y="490"/>
                  </a:lnTo>
                  <a:lnTo>
                    <a:pt x="436" y="492"/>
                  </a:lnTo>
                  <a:lnTo>
                    <a:pt x="407" y="496"/>
                  </a:lnTo>
                  <a:lnTo>
                    <a:pt x="392" y="496"/>
                  </a:lnTo>
                  <a:lnTo>
                    <a:pt x="376" y="498"/>
                  </a:lnTo>
                  <a:lnTo>
                    <a:pt x="534" y="498"/>
                  </a:lnTo>
                  <a:lnTo>
                    <a:pt x="570" y="488"/>
                  </a:lnTo>
                  <a:lnTo>
                    <a:pt x="578" y="484"/>
                  </a:lnTo>
                  <a:lnTo>
                    <a:pt x="606" y="484"/>
                  </a:lnTo>
                  <a:lnTo>
                    <a:pt x="609" y="478"/>
                  </a:lnTo>
                  <a:lnTo>
                    <a:pt x="612" y="470"/>
                  </a:lnTo>
                  <a:lnTo>
                    <a:pt x="615" y="464"/>
                  </a:lnTo>
                  <a:lnTo>
                    <a:pt x="618" y="460"/>
                  </a:lnTo>
                  <a:lnTo>
                    <a:pt x="628" y="442"/>
                  </a:lnTo>
                  <a:lnTo>
                    <a:pt x="637" y="422"/>
                  </a:lnTo>
                  <a:lnTo>
                    <a:pt x="644" y="406"/>
                  </a:lnTo>
                  <a:close/>
                  <a:moveTo>
                    <a:pt x="227" y="86"/>
                  </a:moveTo>
                  <a:lnTo>
                    <a:pt x="193" y="86"/>
                  </a:lnTo>
                  <a:lnTo>
                    <a:pt x="184" y="100"/>
                  </a:lnTo>
                  <a:lnTo>
                    <a:pt x="141" y="162"/>
                  </a:lnTo>
                  <a:lnTo>
                    <a:pt x="105" y="228"/>
                  </a:lnTo>
                  <a:lnTo>
                    <a:pt x="78" y="296"/>
                  </a:lnTo>
                  <a:lnTo>
                    <a:pt x="58" y="366"/>
                  </a:lnTo>
                  <a:lnTo>
                    <a:pt x="46" y="438"/>
                  </a:lnTo>
                  <a:lnTo>
                    <a:pt x="45" y="448"/>
                  </a:lnTo>
                  <a:lnTo>
                    <a:pt x="70" y="448"/>
                  </a:lnTo>
                  <a:lnTo>
                    <a:pt x="72" y="432"/>
                  </a:lnTo>
                  <a:lnTo>
                    <a:pt x="78" y="392"/>
                  </a:lnTo>
                  <a:lnTo>
                    <a:pt x="87" y="352"/>
                  </a:lnTo>
                  <a:lnTo>
                    <a:pt x="98" y="314"/>
                  </a:lnTo>
                  <a:lnTo>
                    <a:pt x="112" y="276"/>
                  </a:lnTo>
                  <a:lnTo>
                    <a:pt x="135" y="226"/>
                  </a:lnTo>
                  <a:lnTo>
                    <a:pt x="161" y="178"/>
                  </a:lnTo>
                  <a:lnTo>
                    <a:pt x="191" y="132"/>
                  </a:lnTo>
                  <a:lnTo>
                    <a:pt x="224" y="90"/>
                  </a:lnTo>
                  <a:lnTo>
                    <a:pt x="227" y="86"/>
                  </a:lnTo>
                  <a:close/>
                  <a:moveTo>
                    <a:pt x="372" y="446"/>
                  </a:moveTo>
                  <a:lnTo>
                    <a:pt x="294" y="446"/>
                  </a:lnTo>
                  <a:lnTo>
                    <a:pt x="333" y="448"/>
                  </a:lnTo>
                  <a:lnTo>
                    <a:pt x="372" y="446"/>
                  </a:lnTo>
                  <a:close/>
                  <a:moveTo>
                    <a:pt x="663" y="332"/>
                  </a:moveTo>
                  <a:lnTo>
                    <a:pt x="609" y="332"/>
                  </a:lnTo>
                  <a:lnTo>
                    <a:pt x="610" y="350"/>
                  </a:lnTo>
                  <a:lnTo>
                    <a:pt x="610" y="364"/>
                  </a:lnTo>
                  <a:lnTo>
                    <a:pt x="609" y="376"/>
                  </a:lnTo>
                  <a:lnTo>
                    <a:pt x="607" y="376"/>
                  </a:lnTo>
                  <a:lnTo>
                    <a:pt x="574" y="388"/>
                  </a:lnTo>
                  <a:lnTo>
                    <a:pt x="472" y="412"/>
                  </a:lnTo>
                  <a:lnTo>
                    <a:pt x="406" y="420"/>
                  </a:lnTo>
                  <a:lnTo>
                    <a:pt x="373" y="422"/>
                  </a:lnTo>
                  <a:lnTo>
                    <a:pt x="543" y="422"/>
                  </a:lnTo>
                  <a:lnTo>
                    <a:pt x="562" y="418"/>
                  </a:lnTo>
                  <a:lnTo>
                    <a:pt x="599" y="406"/>
                  </a:lnTo>
                  <a:lnTo>
                    <a:pt x="644" y="406"/>
                  </a:lnTo>
                  <a:lnTo>
                    <a:pt x="645" y="404"/>
                  </a:lnTo>
                  <a:lnTo>
                    <a:pt x="652" y="382"/>
                  </a:lnTo>
                  <a:lnTo>
                    <a:pt x="657" y="362"/>
                  </a:lnTo>
                  <a:lnTo>
                    <a:pt x="662" y="340"/>
                  </a:lnTo>
                  <a:lnTo>
                    <a:pt x="663" y="332"/>
                  </a:lnTo>
                  <a:close/>
                  <a:moveTo>
                    <a:pt x="619" y="252"/>
                  </a:moveTo>
                  <a:lnTo>
                    <a:pt x="592" y="252"/>
                  </a:lnTo>
                  <a:lnTo>
                    <a:pt x="594" y="254"/>
                  </a:lnTo>
                  <a:lnTo>
                    <a:pt x="597" y="266"/>
                  </a:lnTo>
                  <a:lnTo>
                    <a:pt x="601" y="278"/>
                  </a:lnTo>
                  <a:lnTo>
                    <a:pt x="604" y="292"/>
                  </a:lnTo>
                  <a:lnTo>
                    <a:pt x="606" y="304"/>
                  </a:lnTo>
                  <a:lnTo>
                    <a:pt x="607" y="306"/>
                  </a:lnTo>
                  <a:lnTo>
                    <a:pt x="603" y="308"/>
                  </a:lnTo>
                  <a:lnTo>
                    <a:pt x="537" y="324"/>
                  </a:lnTo>
                  <a:lnTo>
                    <a:pt x="504" y="330"/>
                  </a:lnTo>
                  <a:lnTo>
                    <a:pt x="406" y="342"/>
                  </a:lnTo>
                  <a:lnTo>
                    <a:pt x="374" y="344"/>
                  </a:lnTo>
                  <a:lnTo>
                    <a:pt x="561" y="344"/>
                  </a:lnTo>
                  <a:lnTo>
                    <a:pt x="605" y="334"/>
                  </a:lnTo>
                  <a:lnTo>
                    <a:pt x="609" y="332"/>
                  </a:lnTo>
                  <a:lnTo>
                    <a:pt x="663" y="332"/>
                  </a:lnTo>
                  <a:lnTo>
                    <a:pt x="665" y="318"/>
                  </a:lnTo>
                  <a:lnTo>
                    <a:pt x="633" y="318"/>
                  </a:lnTo>
                  <a:lnTo>
                    <a:pt x="630" y="298"/>
                  </a:lnTo>
                  <a:lnTo>
                    <a:pt x="625" y="274"/>
                  </a:lnTo>
                  <a:lnTo>
                    <a:pt x="619" y="252"/>
                  </a:lnTo>
                  <a:close/>
                  <a:moveTo>
                    <a:pt x="755" y="0"/>
                  </a:moveTo>
                  <a:lnTo>
                    <a:pt x="748" y="2"/>
                  </a:lnTo>
                  <a:lnTo>
                    <a:pt x="731" y="6"/>
                  </a:lnTo>
                  <a:lnTo>
                    <a:pt x="714" y="12"/>
                  </a:lnTo>
                  <a:lnTo>
                    <a:pt x="699" y="18"/>
                  </a:lnTo>
                  <a:lnTo>
                    <a:pt x="684" y="26"/>
                  </a:lnTo>
                  <a:lnTo>
                    <a:pt x="672" y="34"/>
                  </a:lnTo>
                  <a:lnTo>
                    <a:pt x="661" y="44"/>
                  </a:lnTo>
                  <a:lnTo>
                    <a:pt x="651" y="54"/>
                  </a:lnTo>
                  <a:lnTo>
                    <a:pt x="643" y="64"/>
                  </a:lnTo>
                  <a:lnTo>
                    <a:pt x="635" y="80"/>
                  </a:lnTo>
                  <a:lnTo>
                    <a:pt x="630" y="94"/>
                  </a:lnTo>
                  <a:lnTo>
                    <a:pt x="626" y="110"/>
                  </a:lnTo>
                  <a:lnTo>
                    <a:pt x="624" y="126"/>
                  </a:lnTo>
                  <a:lnTo>
                    <a:pt x="624" y="136"/>
                  </a:lnTo>
                  <a:lnTo>
                    <a:pt x="625" y="142"/>
                  </a:lnTo>
                  <a:lnTo>
                    <a:pt x="625" y="152"/>
                  </a:lnTo>
                  <a:lnTo>
                    <a:pt x="627" y="166"/>
                  </a:lnTo>
                  <a:lnTo>
                    <a:pt x="635" y="198"/>
                  </a:lnTo>
                  <a:lnTo>
                    <a:pt x="638" y="216"/>
                  </a:lnTo>
                  <a:lnTo>
                    <a:pt x="641" y="234"/>
                  </a:lnTo>
                  <a:lnTo>
                    <a:pt x="642" y="252"/>
                  </a:lnTo>
                  <a:lnTo>
                    <a:pt x="643" y="256"/>
                  </a:lnTo>
                  <a:lnTo>
                    <a:pt x="643" y="284"/>
                  </a:lnTo>
                  <a:lnTo>
                    <a:pt x="642" y="292"/>
                  </a:lnTo>
                  <a:lnTo>
                    <a:pt x="641" y="306"/>
                  </a:lnTo>
                  <a:lnTo>
                    <a:pt x="641" y="308"/>
                  </a:lnTo>
                  <a:lnTo>
                    <a:pt x="640" y="318"/>
                  </a:lnTo>
                  <a:lnTo>
                    <a:pt x="665" y="318"/>
                  </a:lnTo>
                  <a:lnTo>
                    <a:pt x="667" y="296"/>
                  </a:lnTo>
                  <a:lnTo>
                    <a:pt x="668" y="284"/>
                  </a:lnTo>
                  <a:lnTo>
                    <a:pt x="668" y="258"/>
                  </a:lnTo>
                  <a:lnTo>
                    <a:pt x="667" y="244"/>
                  </a:lnTo>
                  <a:lnTo>
                    <a:pt x="666" y="232"/>
                  </a:lnTo>
                  <a:lnTo>
                    <a:pt x="664" y="218"/>
                  </a:lnTo>
                  <a:lnTo>
                    <a:pt x="662" y="204"/>
                  </a:lnTo>
                  <a:lnTo>
                    <a:pt x="659" y="192"/>
                  </a:lnTo>
                  <a:lnTo>
                    <a:pt x="658" y="188"/>
                  </a:lnTo>
                  <a:lnTo>
                    <a:pt x="654" y="168"/>
                  </a:lnTo>
                  <a:lnTo>
                    <a:pt x="652" y="162"/>
                  </a:lnTo>
                  <a:lnTo>
                    <a:pt x="650" y="150"/>
                  </a:lnTo>
                  <a:lnTo>
                    <a:pt x="650" y="140"/>
                  </a:lnTo>
                  <a:lnTo>
                    <a:pt x="649" y="126"/>
                  </a:lnTo>
                  <a:lnTo>
                    <a:pt x="651" y="116"/>
                  </a:lnTo>
                  <a:lnTo>
                    <a:pt x="655" y="98"/>
                  </a:lnTo>
                  <a:lnTo>
                    <a:pt x="663" y="80"/>
                  </a:lnTo>
                  <a:lnTo>
                    <a:pt x="674" y="66"/>
                  </a:lnTo>
                  <a:lnTo>
                    <a:pt x="688" y="54"/>
                  </a:lnTo>
                  <a:lnTo>
                    <a:pt x="700" y="46"/>
                  </a:lnTo>
                  <a:lnTo>
                    <a:pt x="713" y="38"/>
                  </a:lnTo>
                  <a:lnTo>
                    <a:pt x="728" y="34"/>
                  </a:lnTo>
                  <a:lnTo>
                    <a:pt x="744" y="28"/>
                  </a:lnTo>
                  <a:lnTo>
                    <a:pt x="745" y="28"/>
                  </a:lnTo>
                  <a:lnTo>
                    <a:pt x="752" y="26"/>
                  </a:lnTo>
                  <a:lnTo>
                    <a:pt x="760" y="24"/>
                  </a:lnTo>
                  <a:lnTo>
                    <a:pt x="764" y="18"/>
                  </a:lnTo>
                  <a:lnTo>
                    <a:pt x="762" y="6"/>
                  </a:lnTo>
                  <a:lnTo>
                    <a:pt x="755" y="0"/>
                  </a:lnTo>
                  <a:close/>
                  <a:moveTo>
                    <a:pt x="590" y="190"/>
                  </a:moveTo>
                  <a:lnTo>
                    <a:pt x="562" y="190"/>
                  </a:lnTo>
                  <a:lnTo>
                    <a:pt x="566" y="196"/>
                  </a:lnTo>
                  <a:lnTo>
                    <a:pt x="579" y="218"/>
                  </a:lnTo>
                  <a:lnTo>
                    <a:pt x="582" y="228"/>
                  </a:lnTo>
                  <a:lnTo>
                    <a:pt x="579" y="230"/>
                  </a:lnTo>
                  <a:lnTo>
                    <a:pt x="554" y="236"/>
                  </a:lnTo>
                  <a:lnTo>
                    <a:pt x="530" y="244"/>
                  </a:lnTo>
                  <a:lnTo>
                    <a:pt x="504" y="248"/>
                  </a:lnTo>
                  <a:lnTo>
                    <a:pt x="479" y="254"/>
                  </a:lnTo>
                  <a:lnTo>
                    <a:pt x="427" y="262"/>
                  </a:lnTo>
                  <a:lnTo>
                    <a:pt x="401" y="264"/>
                  </a:lnTo>
                  <a:lnTo>
                    <a:pt x="550" y="264"/>
                  </a:lnTo>
                  <a:lnTo>
                    <a:pt x="589" y="252"/>
                  </a:lnTo>
                  <a:lnTo>
                    <a:pt x="619" y="252"/>
                  </a:lnTo>
                  <a:lnTo>
                    <a:pt x="619" y="250"/>
                  </a:lnTo>
                  <a:lnTo>
                    <a:pt x="610" y="228"/>
                  </a:lnTo>
                  <a:lnTo>
                    <a:pt x="600" y="206"/>
                  </a:lnTo>
                  <a:lnTo>
                    <a:pt x="590" y="190"/>
                  </a:lnTo>
                  <a:close/>
                  <a:moveTo>
                    <a:pt x="522" y="110"/>
                  </a:moveTo>
                  <a:lnTo>
                    <a:pt x="483" y="110"/>
                  </a:lnTo>
                  <a:lnTo>
                    <a:pt x="486" y="112"/>
                  </a:lnTo>
                  <a:lnTo>
                    <a:pt x="501" y="124"/>
                  </a:lnTo>
                  <a:lnTo>
                    <a:pt x="515" y="136"/>
                  </a:lnTo>
                  <a:lnTo>
                    <a:pt x="528" y="148"/>
                  </a:lnTo>
                  <a:lnTo>
                    <a:pt x="541" y="164"/>
                  </a:lnTo>
                  <a:lnTo>
                    <a:pt x="545" y="168"/>
                  </a:lnTo>
                  <a:lnTo>
                    <a:pt x="539" y="168"/>
                  </a:lnTo>
                  <a:lnTo>
                    <a:pt x="514" y="176"/>
                  </a:lnTo>
                  <a:lnTo>
                    <a:pt x="458" y="184"/>
                  </a:lnTo>
                  <a:lnTo>
                    <a:pt x="428" y="186"/>
                  </a:lnTo>
                  <a:lnTo>
                    <a:pt x="587" y="186"/>
                  </a:lnTo>
                  <a:lnTo>
                    <a:pt x="573" y="164"/>
                  </a:lnTo>
                  <a:lnTo>
                    <a:pt x="542" y="126"/>
                  </a:lnTo>
                  <a:lnTo>
                    <a:pt x="522" y="11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a-DK"/>
            </a:p>
          </p:txBody>
        </p:sp>
      </p:grpSp>
    </p:spTree>
    <p:extLst>
      <p:ext uri="{BB962C8B-B14F-4D97-AF65-F5344CB8AC3E}">
        <p14:creationId xmlns:p14="http://schemas.microsoft.com/office/powerpoint/2010/main" val="18971290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32</a:t>
            </a:fld>
            <a:endParaRPr lang="da-DK" dirty="0"/>
          </a:p>
        </p:txBody>
      </p:sp>
      <p:sp>
        <p:nvSpPr>
          <p:cNvPr id="6" name="Titel 5"/>
          <p:cNvSpPr>
            <a:spLocks noGrp="1"/>
          </p:cNvSpPr>
          <p:nvPr>
            <p:ph type="title"/>
          </p:nvPr>
        </p:nvSpPr>
        <p:spPr>
          <a:xfrm>
            <a:off x="874200" y="360000"/>
            <a:ext cx="10515602" cy="612000"/>
          </a:xfrm>
          <a:solidFill>
            <a:srgbClr val="D97126"/>
          </a:solidFill>
        </p:spPr>
        <p:txBody>
          <a:bodyPr/>
          <a:lstStyle/>
          <a:p>
            <a:r>
              <a:rPr lang="da-DK" sz="4000" b="0" dirty="0" smtClean="0">
                <a:solidFill>
                  <a:schemeClr val="bg1"/>
                </a:solidFill>
                <a:latin typeface="Trebuchet MS" panose="020B0603020202020204" pitchFamily="34" charset="0"/>
              </a:rPr>
              <a:t>	Redskab: </a:t>
            </a:r>
            <a:r>
              <a:rPr lang="da-DK" sz="4000" b="0" i="1" dirty="0" smtClean="0">
                <a:solidFill>
                  <a:schemeClr val="bg1"/>
                </a:solidFill>
                <a:latin typeface="Trebuchet MS" panose="020B0603020202020204" pitchFamily="34" charset="0"/>
              </a:rPr>
              <a:t>Sagsåbning </a:t>
            </a:r>
            <a:r>
              <a:rPr lang="da-DK" sz="4000" b="0" dirty="0" smtClean="0">
                <a:solidFill>
                  <a:schemeClr val="bg1"/>
                </a:solidFill>
                <a:latin typeface="Trebuchet MS" panose="020B0603020202020204" pitchFamily="34" charset="0"/>
              </a:rPr>
              <a:t>3:8</a:t>
            </a:r>
            <a:endParaRPr lang="da-DK" sz="4000" b="0" dirty="0">
              <a:solidFill>
                <a:schemeClr val="bg1"/>
              </a:solidFill>
              <a:latin typeface="Trebuchet MS" panose="020B0603020202020204" pitchFamily="34" charset="0"/>
            </a:endParaRPr>
          </a:p>
        </p:txBody>
      </p:sp>
      <p:graphicFrame>
        <p:nvGraphicFramePr>
          <p:cNvPr id="9" name="Tabel 8"/>
          <p:cNvGraphicFramePr>
            <a:graphicFrameLocks noGrp="1"/>
          </p:cNvGraphicFramePr>
          <p:nvPr>
            <p:extLst>
              <p:ext uri="{D42A27DB-BD31-4B8C-83A1-F6EECF244321}">
                <p14:modId xmlns:p14="http://schemas.microsoft.com/office/powerpoint/2010/main" val="356464765"/>
              </p:ext>
            </p:extLst>
          </p:nvPr>
        </p:nvGraphicFramePr>
        <p:xfrm>
          <a:off x="874200" y="1674426"/>
          <a:ext cx="10479599" cy="3102922"/>
        </p:xfrm>
        <a:graphic>
          <a:graphicData uri="http://schemas.openxmlformats.org/drawingml/2006/table">
            <a:tbl>
              <a:tblPr firstRow="1" firstCol="1" lastRow="1" lastCol="1" bandRow="1" bandCol="1"/>
              <a:tblGrid>
                <a:gridCol w="6380909">
                  <a:extLst>
                    <a:ext uri="{9D8B030D-6E8A-4147-A177-3AD203B41FA5}">
                      <a16:colId xmlns:a16="http://schemas.microsoft.com/office/drawing/2014/main" val="706793292"/>
                    </a:ext>
                  </a:extLst>
                </a:gridCol>
                <a:gridCol w="4098690">
                  <a:extLst>
                    <a:ext uri="{9D8B030D-6E8A-4147-A177-3AD203B41FA5}">
                      <a16:colId xmlns:a16="http://schemas.microsoft.com/office/drawing/2014/main" val="531262370"/>
                    </a:ext>
                  </a:extLst>
                </a:gridCol>
              </a:tblGrid>
              <a:tr h="1551461">
                <a:tc>
                  <a:txBody>
                    <a:bodyPr/>
                    <a:lstStyle/>
                    <a:p>
                      <a:pPr marL="69850" algn="l">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ønsker for fremtiden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marR="211455" algn="l">
                        <a:lnSpc>
                          <a:spcPct val="115000"/>
                        </a:lnSpc>
                        <a:spcBef>
                          <a:spcPts val="445"/>
                        </a:spcBef>
                        <a:spcAft>
                          <a:spcPts val="0"/>
                        </a:spcAft>
                      </a:pP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Hvad er borgerens ønsker </a:t>
                      </a:r>
                      <a:r>
                        <a:rPr lang="da-DK" sz="1800" spc="-35"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for </a:t>
                      </a: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fremtiden?</a:t>
                      </a:r>
                      <a:endParaRPr lang="da-DK" sz="1800" dirty="0" smtClean="0">
                        <a:effectLst/>
                        <a:latin typeface="Arial" panose="020B0604020202020204" pitchFamily="34" charset="0"/>
                        <a:ea typeface="Arial" panose="020B0604020202020204" pitchFamily="34" charset="0"/>
                        <a:cs typeface="Times New Roman" panose="02020603050405020304" pitchFamily="18" charset="0"/>
                      </a:endParaRPr>
                    </a:p>
                    <a:p>
                      <a:pPr marL="69850" marR="73025" algn="l">
                        <a:lnSpc>
                          <a:spcPct val="115000"/>
                        </a:lnSpc>
                        <a:spcBef>
                          <a:spcPts val="475"/>
                        </a:spcBef>
                        <a:spcAft>
                          <a:spcPts val="0"/>
                        </a:spcAft>
                      </a:pP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beskrivelse</a:t>
                      </a:r>
                      <a:r>
                        <a:rPr lang="da-DK" sz="1800" spc="-15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med</a:t>
                      </a:r>
                      <a:r>
                        <a:rPr lang="da-DK" sz="1800" spc="-15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a:t>
                      </a:r>
                      <a:r>
                        <a:rPr lang="da-DK" sz="1800" spc="-15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spc="-2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egne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ord</a:t>
                      </a:r>
                      <a:r>
                        <a:rPr lang="da-DK" sz="1800" spc="-17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af,</a:t>
                      </a:r>
                      <a:r>
                        <a:rPr lang="da-DK" sz="1800" spc="-17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hvad</a:t>
                      </a:r>
                      <a:r>
                        <a:rPr lang="da-DK" sz="1800" spc="-17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 ønsker</a:t>
                      </a:r>
                      <a:r>
                        <a:rPr lang="da-DK" sz="1800" spc="-17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for sin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fremtid)</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5F91B0"/>
                    </a:solidFill>
                  </a:tcPr>
                </a:tc>
                <a:tc>
                  <a:txBody>
                    <a:bodyPr/>
                    <a:lstStyle/>
                    <a:p>
                      <a:pPr marL="71755" algn="l">
                        <a:spcBef>
                          <a:spcPts val="165"/>
                        </a:spcBef>
                        <a:spcAft>
                          <a:spcPts val="0"/>
                        </a:spcAft>
                        <a:tabLst>
                          <a:tab pos="250825" algn="l"/>
                        </a:tabLst>
                      </a:pPr>
                      <a:r>
                        <a:rPr lang="da-DK" sz="900" dirty="0">
                          <a:effectLst/>
                          <a:latin typeface="Arial" panose="020B0604020202020204" pitchFamily="34" charset="0"/>
                          <a:ea typeface="Arial" panose="020B0604020202020204" pitchFamily="34" charset="0"/>
                          <a:cs typeface="Times New Roman" panose="02020603050405020304" pitchFamily="18" charset="0"/>
                        </a:rPr>
                        <a:t> </a:t>
                      </a:r>
                      <a:endParaRPr lang="da-DK" sz="11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C3E7EF"/>
                    </a:solidFill>
                  </a:tcPr>
                </a:tc>
                <a:extLst>
                  <a:ext uri="{0D108BD9-81ED-4DB2-BD59-A6C34878D82A}">
                    <a16:rowId xmlns:a16="http://schemas.microsoft.com/office/drawing/2014/main" val="1727887357"/>
                  </a:ext>
                </a:extLst>
              </a:tr>
              <a:tr h="1551461">
                <a:tc>
                  <a:txBody>
                    <a:bodyPr/>
                    <a:lstStyle/>
                    <a:p>
                      <a:pPr marL="69850" algn="l">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Formålet med udredningen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marR="594360" algn="l">
                        <a:lnSpc>
                          <a:spcPct val="115000"/>
                        </a:lnSpc>
                        <a:spcBef>
                          <a:spcPts val="44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Hvad</a:t>
                      </a:r>
                      <a:r>
                        <a:rPr lang="da-DK" sz="1800" spc="-17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er</a:t>
                      </a:r>
                      <a:r>
                        <a:rPr lang="da-DK" sz="1800" spc="-17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formålet</a:t>
                      </a:r>
                      <a:r>
                        <a:rPr lang="da-DK" sz="1800" spc="-17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spc="-3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med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udredningen?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(vurdering</a:t>
                      </a:r>
                      <a:r>
                        <a:rPr lang="da-DK" sz="1800" spc="-16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af</a:t>
                      </a:r>
                      <a:r>
                        <a:rPr lang="da-DK" sz="1800" spc="-16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og</a:t>
                      </a:r>
                      <a:r>
                        <a:rPr lang="da-DK" sz="1800" spc="-16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begrundelse</a:t>
                      </a:r>
                      <a:r>
                        <a:rPr lang="da-DK" sz="1800" spc="-16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spc="-2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for,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hvad</a:t>
                      </a:r>
                      <a:r>
                        <a:rPr lang="da-DK" sz="1800" spc="-11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der</a:t>
                      </a:r>
                      <a:r>
                        <a:rPr lang="da-DK" sz="1800" spc="-11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skal</a:t>
                      </a:r>
                      <a:r>
                        <a:rPr lang="da-DK" sz="1800" spc="-11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arbejdes</a:t>
                      </a:r>
                      <a:r>
                        <a:rPr lang="da-DK" sz="1800" spc="-11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videre</a:t>
                      </a:r>
                      <a:r>
                        <a:rPr lang="da-DK" sz="1800" spc="-11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spc="-3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med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og </a:t>
                      </a:r>
                      <a:r>
                        <a:rPr lang="da-DK" sz="1800" spc="1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evt.</a:t>
                      </a:r>
                      <a:r>
                        <a:rPr lang="da-DK" sz="1800" spc="-19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analysespørgsmål)</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5F91B0"/>
                    </a:solidFill>
                  </a:tcPr>
                </a:tc>
                <a:tc>
                  <a:txBody>
                    <a:bodyPr/>
                    <a:lstStyle/>
                    <a:p>
                      <a:pPr marL="71755" algn="l">
                        <a:spcBef>
                          <a:spcPts val="165"/>
                        </a:spcBef>
                        <a:spcAft>
                          <a:spcPts val="0"/>
                        </a:spcAft>
                        <a:tabLst>
                          <a:tab pos="250825" algn="l"/>
                        </a:tabLst>
                      </a:pPr>
                      <a:r>
                        <a:rPr lang="da-DK" sz="900" dirty="0">
                          <a:effectLst/>
                          <a:latin typeface="Arial" panose="020B0604020202020204" pitchFamily="34" charset="0"/>
                          <a:ea typeface="Arial" panose="020B0604020202020204" pitchFamily="34" charset="0"/>
                          <a:cs typeface="Times New Roman" panose="02020603050405020304" pitchFamily="18" charset="0"/>
                        </a:rPr>
                        <a:t> </a:t>
                      </a:r>
                      <a:endParaRPr lang="da-DK" sz="11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C3E7EF"/>
                    </a:solidFill>
                  </a:tcPr>
                </a:tc>
                <a:extLst>
                  <a:ext uri="{0D108BD9-81ED-4DB2-BD59-A6C34878D82A}">
                    <a16:rowId xmlns:a16="http://schemas.microsoft.com/office/drawing/2014/main" val="3359517042"/>
                  </a:ext>
                </a:extLst>
              </a:tr>
            </a:tbl>
          </a:graphicData>
        </a:graphic>
      </p:graphicFrame>
      <p:grpSp>
        <p:nvGrpSpPr>
          <p:cNvPr id="7" name="Group 5"/>
          <p:cNvGrpSpPr>
            <a:grpSpLocks/>
          </p:cNvGrpSpPr>
          <p:nvPr/>
        </p:nvGrpSpPr>
        <p:grpSpPr bwMode="auto">
          <a:xfrm>
            <a:off x="838199" y="356444"/>
            <a:ext cx="602877" cy="615556"/>
            <a:chOff x="2940" y="-365"/>
            <a:chExt cx="977" cy="979"/>
          </a:xfrm>
        </p:grpSpPr>
        <p:sp>
          <p:nvSpPr>
            <p:cNvPr id="8"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13" name="Venstrepil 12"/>
          <p:cNvSpPr/>
          <p:nvPr/>
        </p:nvSpPr>
        <p:spPr>
          <a:xfrm>
            <a:off x="4439816" y="3168926"/>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2" name="Venstrepil 11"/>
          <p:cNvSpPr/>
          <p:nvPr/>
        </p:nvSpPr>
        <p:spPr>
          <a:xfrm>
            <a:off x="4655840" y="1533115"/>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grpSp>
        <p:nvGrpSpPr>
          <p:cNvPr id="14" name="Gruppe 13"/>
          <p:cNvGrpSpPr>
            <a:grpSpLocks/>
          </p:cNvGrpSpPr>
          <p:nvPr/>
        </p:nvGrpSpPr>
        <p:grpSpPr bwMode="auto">
          <a:xfrm>
            <a:off x="10862535" y="1710823"/>
            <a:ext cx="477913" cy="508680"/>
            <a:chOff x="2940" y="-405"/>
            <a:chExt cx="977" cy="979"/>
          </a:xfrm>
          <a:solidFill>
            <a:schemeClr val="bg1"/>
          </a:solidFill>
        </p:grpSpPr>
        <p:sp>
          <p:nvSpPr>
            <p:cNvPr id="15" name="Rectangle 303"/>
            <p:cNvSpPr>
              <a:spLocks noChangeArrowheads="1"/>
            </p:cNvSpPr>
            <p:nvPr/>
          </p:nvSpPr>
          <p:spPr bwMode="auto">
            <a:xfrm>
              <a:off x="2940" y="-405"/>
              <a:ext cx="977" cy="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da-DK"/>
            </a:p>
          </p:txBody>
        </p:sp>
        <p:sp>
          <p:nvSpPr>
            <p:cNvPr id="16" name="AutoShape 304"/>
            <p:cNvSpPr>
              <a:spLocks/>
            </p:cNvSpPr>
            <p:nvPr/>
          </p:nvSpPr>
          <p:spPr bwMode="auto">
            <a:xfrm>
              <a:off x="3070" y="-250"/>
              <a:ext cx="765" cy="668"/>
            </a:xfrm>
            <a:custGeom>
              <a:avLst/>
              <a:gdLst>
                <a:gd name="T0" fmla="+- 0 3209 3070"/>
                <a:gd name="T1" fmla="*/ T0 w 765"/>
                <a:gd name="T2" fmla="+- 0 -161 -249"/>
                <a:gd name="T3" fmla="*/ -161 h 668"/>
                <a:gd name="T4" fmla="+- 0 3071 3070"/>
                <a:gd name="T5" fmla="*/ T4 w 765"/>
                <a:gd name="T6" fmla="+- 0 125 -249"/>
                <a:gd name="T7" fmla="*/ 125 h 668"/>
                <a:gd name="T8" fmla="+- 0 3202 3070"/>
                <a:gd name="T9" fmla="*/ T8 w 765"/>
                <a:gd name="T10" fmla="+- 0 361 -249"/>
                <a:gd name="T11" fmla="*/ 361 h 668"/>
                <a:gd name="T12" fmla="+- 0 3488 3070"/>
                <a:gd name="T13" fmla="*/ T12 w 765"/>
                <a:gd name="T14" fmla="+- 0 403 -249"/>
                <a:gd name="T15" fmla="*/ 403 h 668"/>
                <a:gd name="T16" fmla="+- 0 3256 3070"/>
                <a:gd name="T17" fmla="*/ T16 w 765"/>
                <a:gd name="T18" fmla="+- 0 363 -249"/>
                <a:gd name="T19" fmla="*/ 363 h 668"/>
                <a:gd name="T20" fmla="+- 0 3191 3070"/>
                <a:gd name="T21" fmla="*/ T20 w 765"/>
                <a:gd name="T22" fmla="+- 0 319 -249"/>
                <a:gd name="T23" fmla="*/ 319 h 668"/>
                <a:gd name="T24" fmla="+- 0 3139 3070"/>
                <a:gd name="T25" fmla="*/ T24 w 765"/>
                <a:gd name="T26" fmla="+- 0 217 -249"/>
                <a:gd name="T27" fmla="*/ 217 h 668"/>
                <a:gd name="T28" fmla="+- 0 3095 3070"/>
                <a:gd name="T29" fmla="*/ T28 w 765"/>
                <a:gd name="T30" fmla="+- 0 89 -249"/>
                <a:gd name="T31" fmla="*/ 89 h 668"/>
                <a:gd name="T32" fmla="+- 0 3157 3070"/>
                <a:gd name="T33" fmla="*/ T32 w 765"/>
                <a:gd name="T34" fmla="+- 0 -77 -249"/>
                <a:gd name="T35" fmla="*/ -77 h 668"/>
                <a:gd name="T36" fmla="+- 0 3312 3070"/>
                <a:gd name="T37" fmla="*/ T36 w 765"/>
                <a:gd name="T38" fmla="+- 0 -179 -249"/>
                <a:gd name="T39" fmla="*/ -179 h 668"/>
                <a:gd name="T40" fmla="+- 0 3470 3070"/>
                <a:gd name="T41" fmla="*/ T40 w 765"/>
                <a:gd name="T42" fmla="+- 0 -205 -249"/>
                <a:gd name="T43" fmla="*/ -205 h 668"/>
                <a:gd name="T44" fmla="+- 0 3480 3070"/>
                <a:gd name="T45" fmla="*/ T44 w 765"/>
                <a:gd name="T46" fmla="+- 0 379 -249"/>
                <a:gd name="T47" fmla="*/ 379 h 668"/>
                <a:gd name="T48" fmla="+- 0 3622 3070"/>
                <a:gd name="T49" fmla="*/ T48 w 765"/>
                <a:gd name="T50" fmla="+- 0 317 -249"/>
                <a:gd name="T51" fmla="*/ 317 h 668"/>
                <a:gd name="T52" fmla="+- 0 3528 3070"/>
                <a:gd name="T53" fmla="*/ T52 w 765"/>
                <a:gd name="T54" fmla="+- 0 -149 -249"/>
                <a:gd name="T55" fmla="*/ -149 h 668"/>
                <a:gd name="T56" fmla="+- 0 3377 3070"/>
                <a:gd name="T57" fmla="*/ T56 w 765"/>
                <a:gd name="T58" fmla="+- 0 85 -249"/>
                <a:gd name="T59" fmla="*/ 85 h 668"/>
                <a:gd name="T60" fmla="+- 0 3303 3070"/>
                <a:gd name="T61" fmla="*/ T60 w 765"/>
                <a:gd name="T62" fmla="+- 0 337 -249"/>
                <a:gd name="T63" fmla="*/ 337 h 668"/>
                <a:gd name="T64" fmla="+- 0 3512 3070"/>
                <a:gd name="T65" fmla="*/ T64 w 765"/>
                <a:gd name="T66" fmla="+- 0 335 -249"/>
                <a:gd name="T67" fmla="*/ 335 h 668"/>
                <a:gd name="T68" fmla="+- 0 3341 3070"/>
                <a:gd name="T69" fmla="*/ T68 w 765"/>
                <a:gd name="T70" fmla="+- 0 273 -249"/>
                <a:gd name="T71" fmla="*/ 273 h 668"/>
                <a:gd name="T72" fmla="+- 0 3442 3070"/>
                <a:gd name="T73" fmla="*/ T72 w 765"/>
                <a:gd name="T74" fmla="+- 0 197 -249"/>
                <a:gd name="T75" fmla="*/ 197 h 668"/>
                <a:gd name="T76" fmla="+- 0 3384 3070"/>
                <a:gd name="T77" fmla="*/ T76 w 765"/>
                <a:gd name="T78" fmla="+- 0 133 -249"/>
                <a:gd name="T79" fmla="*/ 133 h 668"/>
                <a:gd name="T80" fmla="+- 0 3414 3070"/>
                <a:gd name="T81" fmla="*/ T80 w 765"/>
                <a:gd name="T82" fmla="+- 0 63 -249"/>
                <a:gd name="T83" fmla="*/ 63 h 668"/>
                <a:gd name="T84" fmla="+- 0 3444 3070"/>
                <a:gd name="T85" fmla="*/ T84 w 765"/>
                <a:gd name="T86" fmla="+- 0 7 -249"/>
                <a:gd name="T87" fmla="*/ 7 h 668"/>
                <a:gd name="T88" fmla="+- 0 3610 3070"/>
                <a:gd name="T89" fmla="*/ T88 w 765"/>
                <a:gd name="T90" fmla="+- 0 -55 -249"/>
                <a:gd name="T91" fmla="*/ -55 h 668"/>
                <a:gd name="T92" fmla="+- 0 3538 3070"/>
                <a:gd name="T93" fmla="*/ T92 w 765"/>
                <a:gd name="T94" fmla="+- 0 -123 -249"/>
                <a:gd name="T95" fmla="*/ -123 h 668"/>
                <a:gd name="T96" fmla="+- 0 3434 3070"/>
                <a:gd name="T97" fmla="*/ T96 w 765"/>
                <a:gd name="T98" fmla="+- 0 -187 -249"/>
                <a:gd name="T99" fmla="*/ -187 h 668"/>
                <a:gd name="T100" fmla="+- 0 3274 3070"/>
                <a:gd name="T101" fmla="*/ T100 w 765"/>
                <a:gd name="T102" fmla="+- 0 131 -249"/>
                <a:gd name="T103" fmla="*/ 131 h 668"/>
                <a:gd name="T104" fmla="+- 0 3267 3070"/>
                <a:gd name="T105" fmla="*/ T104 w 765"/>
                <a:gd name="T106" fmla="+- 0 257 -249"/>
                <a:gd name="T107" fmla="*/ 257 h 668"/>
                <a:gd name="T108" fmla="+- 0 3442 3070"/>
                <a:gd name="T109" fmla="*/ T108 w 765"/>
                <a:gd name="T110" fmla="+- 0 -121 -249"/>
                <a:gd name="T111" fmla="*/ -121 h 668"/>
                <a:gd name="T112" fmla="+- 0 3330 3070"/>
                <a:gd name="T113" fmla="*/ T112 w 765"/>
                <a:gd name="T114" fmla="+- 0 343 -249"/>
                <a:gd name="T115" fmla="*/ 343 h 668"/>
                <a:gd name="T116" fmla="+- 0 3623 3070"/>
                <a:gd name="T117" fmla="*/ T116 w 765"/>
                <a:gd name="T118" fmla="+- 0 277 -249"/>
                <a:gd name="T119" fmla="*/ 277 h 668"/>
                <a:gd name="T120" fmla="+- 0 3622 3070"/>
                <a:gd name="T121" fmla="*/ T120 w 765"/>
                <a:gd name="T122" fmla="+- 0 317 -249"/>
                <a:gd name="T123" fmla="*/ 317 h 668"/>
                <a:gd name="T124" fmla="+- 0 3367 3070"/>
                <a:gd name="T125" fmla="*/ T124 w 765"/>
                <a:gd name="T126" fmla="+- 0 -181 -249"/>
                <a:gd name="T127" fmla="*/ -181 h 668"/>
                <a:gd name="T128" fmla="+- 0 3187 3070"/>
                <a:gd name="T129" fmla="*/ T128 w 765"/>
                <a:gd name="T130" fmla="+- 0 161 -249"/>
                <a:gd name="T131" fmla="*/ 161 h 668"/>
                <a:gd name="T132" fmla="+- 0 3167 3070"/>
                <a:gd name="T133" fmla="*/ T132 w 765"/>
                <a:gd name="T134" fmla="+- 0 287 -249"/>
                <a:gd name="T135" fmla="*/ 287 h 668"/>
                <a:gd name="T136" fmla="+- 0 3212 3070"/>
                <a:gd name="T137" fmla="*/ T136 w 765"/>
                <a:gd name="T138" fmla="+- 0 163 -249"/>
                <a:gd name="T139" fmla="*/ 163 h 668"/>
                <a:gd name="T140" fmla="+- 0 3346 3070"/>
                <a:gd name="T141" fmla="*/ T140 w 765"/>
                <a:gd name="T142" fmla="+- 0 -115 -249"/>
                <a:gd name="T143" fmla="*/ -115 h 668"/>
                <a:gd name="T144" fmla="+- 0 3476 3070"/>
                <a:gd name="T145" fmla="*/ T144 w 765"/>
                <a:gd name="T146" fmla="+- 0 271 -249"/>
                <a:gd name="T147" fmla="*/ 271 h 668"/>
                <a:gd name="T148" fmla="+- 0 3658 3070"/>
                <a:gd name="T149" fmla="*/ T148 w 765"/>
                <a:gd name="T150" fmla="+- 0 205 -249"/>
                <a:gd name="T151" fmla="*/ 205 h 668"/>
                <a:gd name="T152" fmla="+- 0 3604 3070"/>
                <a:gd name="T153" fmla="*/ T152 w 765"/>
                <a:gd name="T154" fmla="+- 0 249 -249"/>
                <a:gd name="T155" fmla="*/ 249 h 668"/>
                <a:gd name="T156" fmla="+- 0 3707 3070"/>
                <a:gd name="T157" fmla="*/ T156 w 765"/>
                <a:gd name="T158" fmla="+- 0 173 -249"/>
                <a:gd name="T159" fmla="*/ 173 h 668"/>
                <a:gd name="T160" fmla="+- 0 3116 3070"/>
                <a:gd name="T161" fmla="*/ T160 w 765"/>
                <a:gd name="T162" fmla="+- 0 189 -249"/>
                <a:gd name="T163" fmla="*/ 189 h 668"/>
                <a:gd name="T164" fmla="+- 0 3231 3070"/>
                <a:gd name="T165" fmla="*/ T164 w 765"/>
                <a:gd name="T166" fmla="+- 0 -71 -249"/>
                <a:gd name="T167" fmla="*/ -71 h 668"/>
                <a:gd name="T168" fmla="+- 0 3679 3070"/>
                <a:gd name="T169" fmla="*/ T168 w 765"/>
                <a:gd name="T170" fmla="+- 0 83 -249"/>
                <a:gd name="T171" fmla="*/ 83 h 668"/>
                <a:gd name="T172" fmla="+- 0 3613 3070"/>
                <a:gd name="T173" fmla="*/ T172 w 765"/>
                <a:gd name="T174" fmla="+- 0 173 -249"/>
                <a:gd name="T175" fmla="*/ 173 h 668"/>
                <a:gd name="T176" fmla="+- 0 3689 3070"/>
                <a:gd name="T177" fmla="*/ T176 w 765"/>
                <a:gd name="T178" fmla="+- 0 3 -249"/>
                <a:gd name="T179" fmla="*/ 3 h 668"/>
                <a:gd name="T180" fmla="+- 0 3607 3070"/>
                <a:gd name="T181" fmla="*/ T180 w 765"/>
                <a:gd name="T182" fmla="+- 0 75 -249"/>
                <a:gd name="T183" fmla="*/ 75 h 668"/>
                <a:gd name="T184" fmla="+- 0 3703 3070"/>
                <a:gd name="T185" fmla="*/ T184 w 765"/>
                <a:gd name="T186" fmla="+- 0 69 -249"/>
                <a:gd name="T187" fmla="*/ 69 h 668"/>
                <a:gd name="T188" fmla="+- 0 3754 3070"/>
                <a:gd name="T189" fmla="*/ T188 w 765"/>
                <a:gd name="T190" fmla="+- 0 -223 -249"/>
                <a:gd name="T191" fmla="*/ -223 h 668"/>
                <a:gd name="T192" fmla="+- 0 3694 3070"/>
                <a:gd name="T193" fmla="*/ T192 w 765"/>
                <a:gd name="T194" fmla="+- 0 -113 -249"/>
                <a:gd name="T195" fmla="*/ -113 h 668"/>
                <a:gd name="T196" fmla="+- 0 3713 3070"/>
                <a:gd name="T197" fmla="*/ T196 w 765"/>
                <a:gd name="T198" fmla="+- 0 35 -249"/>
                <a:gd name="T199" fmla="*/ 35 h 668"/>
                <a:gd name="T200" fmla="+- 0 3737 3070"/>
                <a:gd name="T201" fmla="*/ T200 w 765"/>
                <a:gd name="T202" fmla="+- 0 -5 -249"/>
                <a:gd name="T203" fmla="*/ -5 h 668"/>
                <a:gd name="T204" fmla="+- 0 3720 3070"/>
                <a:gd name="T205" fmla="*/ T204 w 765"/>
                <a:gd name="T206" fmla="+- 0 -109 -249"/>
                <a:gd name="T207" fmla="*/ -109 h 668"/>
                <a:gd name="T208" fmla="+- 0 3798 3070"/>
                <a:gd name="T209" fmla="*/ T208 w 765"/>
                <a:gd name="T210" fmla="+- 0 -215 -249"/>
                <a:gd name="T211" fmla="*/ -215 h 668"/>
                <a:gd name="T212" fmla="+- 0 3632 3070"/>
                <a:gd name="T213" fmla="*/ T212 w 765"/>
                <a:gd name="T214" fmla="+- 0 -59 -249"/>
                <a:gd name="T215" fmla="*/ -59 h 668"/>
                <a:gd name="T216" fmla="+- 0 3497 3070"/>
                <a:gd name="T217" fmla="*/ T216 w 765"/>
                <a:gd name="T218" fmla="+- 0 13 -249"/>
                <a:gd name="T219" fmla="*/ 13 h 668"/>
                <a:gd name="T220" fmla="+- 0 3592 3070"/>
                <a:gd name="T221" fmla="*/ T220 w 765"/>
                <a:gd name="T222" fmla="+- 0 -139 -249"/>
                <a:gd name="T223" fmla="*/ -139 h 668"/>
                <a:gd name="T224" fmla="+- 0 3584 3070"/>
                <a:gd name="T225" fmla="*/ T224 w 765"/>
                <a:gd name="T226" fmla="+- 0 -73 -249"/>
                <a:gd name="T227" fmla="*/ -73 h 6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765" h="668">
                  <a:moveTo>
                    <a:pt x="334" y="34"/>
                  </a:moveTo>
                  <a:lnTo>
                    <a:pt x="303" y="34"/>
                  </a:lnTo>
                  <a:lnTo>
                    <a:pt x="289" y="36"/>
                  </a:lnTo>
                  <a:lnTo>
                    <a:pt x="275" y="36"/>
                  </a:lnTo>
                  <a:lnTo>
                    <a:pt x="261" y="38"/>
                  </a:lnTo>
                  <a:lnTo>
                    <a:pt x="237" y="44"/>
                  </a:lnTo>
                  <a:lnTo>
                    <a:pt x="189" y="60"/>
                  </a:lnTo>
                  <a:lnTo>
                    <a:pt x="167" y="72"/>
                  </a:lnTo>
                  <a:lnTo>
                    <a:pt x="139" y="88"/>
                  </a:lnTo>
                  <a:lnTo>
                    <a:pt x="113" y="108"/>
                  </a:lnTo>
                  <a:lnTo>
                    <a:pt x="90" y="130"/>
                  </a:lnTo>
                  <a:lnTo>
                    <a:pt x="69" y="154"/>
                  </a:lnTo>
                  <a:lnTo>
                    <a:pt x="41" y="196"/>
                  </a:lnTo>
                  <a:lnTo>
                    <a:pt x="20" y="240"/>
                  </a:lnTo>
                  <a:lnTo>
                    <a:pt x="6" y="288"/>
                  </a:lnTo>
                  <a:lnTo>
                    <a:pt x="0" y="336"/>
                  </a:lnTo>
                  <a:lnTo>
                    <a:pt x="0" y="360"/>
                  </a:lnTo>
                  <a:lnTo>
                    <a:pt x="1" y="374"/>
                  </a:lnTo>
                  <a:lnTo>
                    <a:pt x="3" y="392"/>
                  </a:lnTo>
                  <a:lnTo>
                    <a:pt x="5" y="410"/>
                  </a:lnTo>
                  <a:lnTo>
                    <a:pt x="12" y="440"/>
                  </a:lnTo>
                  <a:lnTo>
                    <a:pt x="22" y="468"/>
                  </a:lnTo>
                  <a:lnTo>
                    <a:pt x="34" y="496"/>
                  </a:lnTo>
                  <a:lnTo>
                    <a:pt x="49" y="522"/>
                  </a:lnTo>
                  <a:lnTo>
                    <a:pt x="73" y="554"/>
                  </a:lnTo>
                  <a:lnTo>
                    <a:pt x="101" y="584"/>
                  </a:lnTo>
                  <a:lnTo>
                    <a:pt x="132" y="610"/>
                  </a:lnTo>
                  <a:lnTo>
                    <a:pt x="167" y="630"/>
                  </a:lnTo>
                  <a:lnTo>
                    <a:pt x="198" y="646"/>
                  </a:lnTo>
                  <a:lnTo>
                    <a:pt x="231" y="658"/>
                  </a:lnTo>
                  <a:lnTo>
                    <a:pt x="265" y="664"/>
                  </a:lnTo>
                  <a:lnTo>
                    <a:pt x="301" y="668"/>
                  </a:lnTo>
                  <a:lnTo>
                    <a:pt x="351" y="668"/>
                  </a:lnTo>
                  <a:lnTo>
                    <a:pt x="368" y="664"/>
                  </a:lnTo>
                  <a:lnTo>
                    <a:pt x="394" y="660"/>
                  </a:lnTo>
                  <a:lnTo>
                    <a:pt x="418" y="652"/>
                  </a:lnTo>
                  <a:lnTo>
                    <a:pt x="439" y="644"/>
                  </a:lnTo>
                  <a:lnTo>
                    <a:pt x="302" y="644"/>
                  </a:lnTo>
                  <a:lnTo>
                    <a:pt x="254" y="638"/>
                  </a:lnTo>
                  <a:lnTo>
                    <a:pt x="251" y="636"/>
                  </a:lnTo>
                  <a:lnTo>
                    <a:pt x="252" y="630"/>
                  </a:lnTo>
                  <a:lnTo>
                    <a:pt x="226" y="630"/>
                  </a:lnTo>
                  <a:lnTo>
                    <a:pt x="211" y="624"/>
                  </a:lnTo>
                  <a:lnTo>
                    <a:pt x="200" y="620"/>
                  </a:lnTo>
                  <a:lnTo>
                    <a:pt x="186" y="612"/>
                  </a:lnTo>
                  <a:lnTo>
                    <a:pt x="186" y="606"/>
                  </a:lnTo>
                  <a:lnTo>
                    <a:pt x="187" y="598"/>
                  </a:lnTo>
                  <a:lnTo>
                    <a:pt x="161" y="598"/>
                  </a:lnTo>
                  <a:lnTo>
                    <a:pt x="157" y="596"/>
                  </a:lnTo>
                  <a:lnTo>
                    <a:pt x="155" y="594"/>
                  </a:lnTo>
                  <a:lnTo>
                    <a:pt x="144" y="588"/>
                  </a:lnTo>
                  <a:lnTo>
                    <a:pt x="134" y="580"/>
                  </a:lnTo>
                  <a:lnTo>
                    <a:pt x="122" y="570"/>
                  </a:lnTo>
                  <a:lnTo>
                    <a:pt x="121" y="568"/>
                  </a:lnTo>
                  <a:lnTo>
                    <a:pt x="123" y="538"/>
                  </a:lnTo>
                  <a:lnTo>
                    <a:pt x="94" y="538"/>
                  </a:lnTo>
                  <a:lnTo>
                    <a:pt x="90" y="536"/>
                  </a:lnTo>
                  <a:lnTo>
                    <a:pt x="89" y="534"/>
                  </a:lnTo>
                  <a:lnTo>
                    <a:pt x="69" y="506"/>
                  </a:lnTo>
                  <a:lnTo>
                    <a:pt x="68" y="504"/>
                  </a:lnTo>
                  <a:lnTo>
                    <a:pt x="68" y="490"/>
                  </a:lnTo>
                  <a:lnTo>
                    <a:pt x="68" y="482"/>
                  </a:lnTo>
                  <a:lnTo>
                    <a:pt x="69" y="466"/>
                  </a:lnTo>
                  <a:lnTo>
                    <a:pt x="70" y="450"/>
                  </a:lnTo>
                  <a:lnTo>
                    <a:pt x="70" y="448"/>
                  </a:lnTo>
                  <a:lnTo>
                    <a:pt x="45" y="448"/>
                  </a:lnTo>
                  <a:lnTo>
                    <a:pt x="40" y="440"/>
                  </a:lnTo>
                  <a:lnTo>
                    <a:pt x="35" y="428"/>
                  </a:lnTo>
                  <a:lnTo>
                    <a:pt x="30" y="406"/>
                  </a:lnTo>
                  <a:lnTo>
                    <a:pt x="27" y="382"/>
                  </a:lnTo>
                  <a:lnTo>
                    <a:pt x="25" y="362"/>
                  </a:lnTo>
                  <a:lnTo>
                    <a:pt x="25" y="338"/>
                  </a:lnTo>
                  <a:lnTo>
                    <a:pt x="27" y="320"/>
                  </a:lnTo>
                  <a:lnTo>
                    <a:pt x="30" y="300"/>
                  </a:lnTo>
                  <a:lnTo>
                    <a:pt x="34" y="280"/>
                  </a:lnTo>
                  <a:lnTo>
                    <a:pt x="39" y="260"/>
                  </a:lnTo>
                  <a:lnTo>
                    <a:pt x="46" y="242"/>
                  </a:lnTo>
                  <a:lnTo>
                    <a:pt x="55" y="222"/>
                  </a:lnTo>
                  <a:lnTo>
                    <a:pt x="64" y="204"/>
                  </a:lnTo>
                  <a:lnTo>
                    <a:pt x="75" y="188"/>
                  </a:lnTo>
                  <a:lnTo>
                    <a:pt x="87" y="172"/>
                  </a:lnTo>
                  <a:lnTo>
                    <a:pt x="100" y="156"/>
                  </a:lnTo>
                  <a:lnTo>
                    <a:pt x="114" y="142"/>
                  </a:lnTo>
                  <a:lnTo>
                    <a:pt x="129" y="128"/>
                  </a:lnTo>
                  <a:lnTo>
                    <a:pt x="145" y="116"/>
                  </a:lnTo>
                  <a:lnTo>
                    <a:pt x="162" y="104"/>
                  </a:lnTo>
                  <a:lnTo>
                    <a:pt x="193" y="86"/>
                  </a:lnTo>
                  <a:lnTo>
                    <a:pt x="227" y="86"/>
                  </a:lnTo>
                  <a:lnTo>
                    <a:pt x="229" y="84"/>
                  </a:lnTo>
                  <a:lnTo>
                    <a:pt x="242" y="70"/>
                  </a:lnTo>
                  <a:lnTo>
                    <a:pt x="244" y="68"/>
                  </a:lnTo>
                  <a:lnTo>
                    <a:pt x="246" y="68"/>
                  </a:lnTo>
                  <a:lnTo>
                    <a:pt x="258" y="66"/>
                  </a:lnTo>
                  <a:lnTo>
                    <a:pt x="270" y="62"/>
                  </a:lnTo>
                  <a:lnTo>
                    <a:pt x="282" y="62"/>
                  </a:lnTo>
                  <a:lnTo>
                    <a:pt x="294" y="60"/>
                  </a:lnTo>
                  <a:lnTo>
                    <a:pt x="442" y="60"/>
                  </a:lnTo>
                  <a:lnTo>
                    <a:pt x="432" y="56"/>
                  </a:lnTo>
                  <a:lnTo>
                    <a:pt x="400" y="44"/>
                  </a:lnTo>
                  <a:lnTo>
                    <a:pt x="368" y="38"/>
                  </a:lnTo>
                  <a:lnTo>
                    <a:pt x="334" y="34"/>
                  </a:lnTo>
                  <a:close/>
                  <a:moveTo>
                    <a:pt x="552" y="566"/>
                  </a:moveTo>
                  <a:lnTo>
                    <a:pt x="515" y="566"/>
                  </a:lnTo>
                  <a:lnTo>
                    <a:pt x="503" y="578"/>
                  </a:lnTo>
                  <a:lnTo>
                    <a:pt x="482" y="594"/>
                  </a:lnTo>
                  <a:lnTo>
                    <a:pt x="459" y="608"/>
                  </a:lnTo>
                  <a:lnTo>
                    <a:pt x="435" y="620"/>
                  </a:lnTo>
                  <a:lnTo>
                    <a:pt x="410" y="628"/>
                  </a:lnTo>
                  <a:lnTo>
                    <a:pt x="388" y="636"/>
                  </a:lnTo>
                  <a:lnTo>
                    <a:pt x="365" y="640"/>
                  </a:lnTo>
                  <a:lnTo>
                    <a:pt x="318" y="644"/>
                  </a:lnTo>
                  <a:lnTo>
                    <a:pt x="439" y="644"/>
                  </a:lnTo>
                  <a:lnTo>
                    <a:pt x="449" y="640"/>
                  </a:lnTo>
                  <a:lnTo>
                    <a:pt x="477" y="626"/>
                  </a:lnTo>
                  <a:lnTo>
                    <a:pt x="504" y="608"/>
                  </a:lnTo>
                  <a:lnTo>
                    <a:pt x="530" y="588"/>
                  </a:lnTo>
                  <a:lnTo>
                    <a:pt x="552" y="566"/>
                  </a:lnTo>
                  <a:close/>
                  <a:moveTo>
                    <a:pt x="475" y="76"/>
                  </a:moveTo>
                  <a:lnTo>
                    <a:pt x="418" y="76"/>
                  </a:lnTo>
                  <a:lnTo>
                    <a:pt x="420" y="78"/>
                  </a:lnTo>
                  <a:lnTo>
                    <a:pt x="430" y="82"/>
                  </a:lnTo>
                  <a:lnTo>
                    <a:pt x="440" y="86"/>
                  </a:lnTo>
                  <a:lnTo>
                    <a:pt x="449" y="90"/>
                  </a:lnTo>
                  <a:lnTo>
                    <a:pt x="457" y="94"/>
                  </a:lnTo>
                  <a:lnTo>
                    <a:pt x="461" y="96"/>
                  </a:lnTo>
                  <a:lnTo>
                    <a:pt x="458" y="100"/>
                  </a:lnTo>
                  <a:lnTo>
                    <a:pt x="457" y="102"/>
                  </a:lnTo>
                  <a:lnTo>
                    <a:pt x="456" y="102"/>
                  </a:lnTo>
                  <a:lnTo>
                    <a:pt x="433" y="128"/>
                  </a:lnTo>
                  <a:lnTo>
                    <a:pt x="410" y="156"/>
                  </a:lnTo>
                  <a:lnTo>
                    <a:pt x="388" y="188"/>
                  </a:lnTo>
                  <a:lnTo>
                    <a:pt x="367" y="220"/>
                  </a:lnTo>
                  <a:lnTo>
                    <a:pt x="345" y="256"/>
                  </a:lnTo>
                  <a:lnTo>
                    <a:pt x="325" y="294"/>
                  </a:lnTo>
                  <a:lnTo>
                    <a:pt x="307" y="334"/>
                  </a:lnTo>
                  <a:lnTo>
                    <a:pt x="290" y="374"/>
                  </a:lnTo>
                  <a:lnTo>
                    <a:pt x="279" y="404"/>
                  </a:lnTo>
                  <a:lnTo>
                    <a:pt x="268" y="436"/>
                  </a:lnTo>
                  <a:lnTo>
                    <a:pt x="259" y="468"/>
                  </a:lnTo>
                  <a:lnTo>
                    <a:pt x="250" y="500"/>
                  </a:lnTo>
                  <a:lnTo>
                    <a:pt x="245" y="522"/>
                  </a:lnTo>
                  <a:lnTo>
                    <a:pt x="240" y="544"/>
                  </a:lnTo>
                  <a:lnTo>
                    <a:pt x="236" y="564"/>
                  </a:lnTo>
                  <a:lnTo>
                    <a:pt x="233" y="586"/>
                  </a:lnTo>
                  <a:lnTo>
                    <a:pt x="231" y="594"/>
                  </a:lnTo>
                  <a:lnTo>
                    <a:pt x="227" y="624"/>
                  </a:lnTo>
                  <a:lnTo>
                    <a:pt x="226" y="630"/>
                  </a:lnTo>
                  <a:lnTo>
                    <a:pt x="252" y="630"/>
                  </a:lnTo>
                  <a:lnTo>
                    <a:pt x="253" y="620"/>
                  </a:lnTo>
                  <a:lnTo>
                    <a:pt x="255" y="606"/>
                  </a:lnTo>
                  <a:lnTo>
                    <a:pt x="257" y="592"/>
                  </a:lnTo>
                  <a:lnTo>
                    <a:pt x="382" y="592"/>
                  </a:lnTo>
                  <a:lnTo>
                    <a:pt x="442" y="584"/>
                  </a:lnTo>
                  <a:lnTo>
                    <a:pt x="500" y="572"/>
                  </a:lnTo>
                  <a:lnTo>
                    <a:pt x="505" y="570"/>
                  </a:lnTo>
                  <a:lnTo>
                    <a:pt x="299" y="570"/>
                  </a:lnTo>
                  <a:lnTo>
                    <a:pt x="271" y="568"/>
                  </a:lnTo>
                  <a:lnTo>
                    <a:pt x="263" y="568"/>
                  </a:lnTo>
                  <a:lnTo>
                    <a:pt x="262" y="564"/>
                  </a:lnTo>
                  <a:lnTo>
                    <a:pt x="263" y="556"/>
                  </a:lnTo>
                  <a:lnTo>
                    <a:pt x="269" y="530"/>
                  </a:lnTo>
                  <a:lnTo>
                    <a:pt x="271" y="522"/>
                  </a:lnTo>
                  <a:lnTo>
                    <a:pt x="272" y="520"/>
                  </a:lnTo>
                  <a:lnTo>
                    <a:pt x="406" y="520"/>
                  </a:lnTo>
                  <a:lnTo>
                    <a:pt x="461" y="514"/>
                  </a:lnTo>
                  <a:lnTo>
                    <a:pt x="534" y="498"/>
                  </a:lnTo>
                  <a:lnTo>
                    <a:pt x="305" y="498"/>
                  </a:lnTo>
                  <a:lnTo>
                    <a:pt x="283" y="496"/>
                  </a:lnTo>
                  <a:lnTo>
                    <a:pt x="277" y="494"/>
                  </a:lnTo>
                  <a:lnTo>
                    <a:pt x="291" y="446"/>
                  </a:lnTo>
                  <a:lnTo>
                    <a:pt x="372" y="446"/>
                  </a:lnTo>
                  <a:lnTo>
                    <a:pt x="410" y="444"/>
                  </a:lnTo>
                  <a:lnTo>
                    <a:pt x="448" y="440"/>
                  </a:lnTo>
                  <a:lnTo>
                    <a:pt x="487" y="434"/>
                  </a:lnTo>
                  <a:lnTo>
                    <a:pt x="543" y="422"/>
                  </a:lnTo>
                  <a:lnTo>
                    <a:pt x="299" y="422"/>
                  </a:lnTo>
                  <a:lnTo>
                    <a:pt x="301" y="416"/>
                  </a:lnTo>
                  <a:lnTo>
                    <a:pt x="305" y="406"/>
                  </a:lnTo>
                  <a:lnTo>
                    <a:pt x="309" y="394"/>
                  </a:lnTo>
                  <a:lnTo>
                    <a:pt x="314" y="382"/>
                  </a:lnTo>
                  <a:lnTo>
                    <a:pt x="319" y="368"/>
                  </a:lnTo>
                  <a:lnTo>
                    <a:pt x="393" y="368"/>
                  </a:lnTo>
                  <a:lnTo>
                    <a:pt x="500" y="356"/>
                  </a:lnTo>
                  <a:lnTo>
                    <a:pt x="535" y="350"/>
                  </a:lnTo>
                  <a:lnTo>
                    <a:pt x="561" y="344"/>
                  </a:lnTo>
                  <a:lnTo>
                    <a:pt x="330" y="344"/>
                  </a:lnTo>
                  <a:lnTo>
                    <a:pt x="332" y="338"/>
                  </a:lnTo>
                  <a:lnTo>
                    <a:pt x="338" y="326"/>
                  </a:lnTo>
                  <a:lnTo>
                    <a:pt x="344" y="312"/>
                  </a:lnTo>
                  <a:lnTo>
                    <a:pt x="350" y="302"/>
                  </a:lnTo>
                  <a:lnTo>
                    <a:pt x="356" y="290"/>
                  </a:lnTo>
                  <a:lnTo>
                    <a:pt x="359" y="290"/>
                  </a:lnTo>
                  <a:lnTo>
                    <a:pt x="415" y="288"/>
                  </a:lnTo>
                  <a:lnTo>
                    <a:pt x="472" y="280"/>
                  </a:lnTo>
                  <a:lnTo>
                    <a:pt x="530" y="270"/>
                  </a:lnTo>
                  <a:lnTo>
                    <a:pt x="550" y="264"/>
                  </a:lnTo>
                  <a:lnTo>
                    <a:pt x="370" y="264"/>
                  </a:lnTo>
                  <a:lnTo>
                    <a:pt x="374" y="256"/>
                  </a:lnTo>
                  <a:lnTo>
                    <a:pt x="394" y="226"/>
                  </a:lnTo>
                  <a:lnTo>
                    <a:pt x="402" y="212"/>
                  </a:lnTo>
                  <a:lnTo>
                    <a:pt x="419" y="212"/>
                  </a:lnTo>
                  <a:lnTo>
                    <a:pt x="432" y="210"/>
                  </a:lnTo>
                  <a:lnTo>
                    <a:pt x="444" y="210"/>
                  </a:lnTo>
                  <a:lnTo>
                    <a:pt x="457" y="208"/>
                  </a:lnTo>
                  <a:lnTo>
                    <a:pt x="501" y="204"/>
                  </a:lnTo>
                  <a:lnTo>
                    <a:pt x="521" y="200"/>
                  </a:lnTo>
                  <a:lnTo>
                    <a:pt x="540" y="194"/>
                  </a:lnTo>
                  <a:lnTo>
                    <a:pt x="543" y="194"/>
                  </a:lnTo>
                  <a:lnTo>
                    <a:pt x="556" y="190"/>
                  </a:lnTo>
                  <a:lnTo>
                    <a:pt x="590" y="190"/>
                  </a:lnTo>
                  <a:lnTo>
                    <a:pt x="587" y="186"/>
                  </a:lnTo>
                  <a:lnTo>
                    <a:pt x="422" y="186"/>
                  </a:lnTo>
                  <a:lnTo>
                    <a:pt x="425" y="180"/>
                  </a:lnTo>
                  <a:lnTo>
                    <a:pt x="433" y="168"/>
                  </a:lnTo>
                  <a:lnTo>
                    <a:pt x="450" y="148"/>
                  </a:lnTo>
                  <a:lnTo>
                    <a:pt x="468" y="126"/>
                  </a:lnTo>
                  <a:lnTo>
                    <a:pt x="481" y="112"/>
                  </a:lnTo>
                  <a:lnTo>
                    <a:pt x="483" y="110"/>
                  </a:lnTo>
                  <a:lnTo>
                    <a:pt x="522" y="110"/>
                  </a:lnTo>
                  <a:lnTo>
                    <a:pt x="505" y="96"/>
                  </a:lnTo>
                  <a:lnTo>
                    <a:pt x="475" y="76"/>
                  </a:lnTo>
                  <a:close/>
                  <a:moveTo>
                    <a:pt x="442" y="60"/>
                  </a:moveTo>
                  <a:lnTo>
                    <a:pt x="342" y="60"/>
                  </a:lnTo>
                  <a:lnTo>
                    <a:pt x="353" y="62"/>
                  </a:lnTo>
                  <a:lnTo>
                    <a:pt x="364" y="62"/>
                  </a:lnTo>
                  <a:lnTo>
                    <a:pt x="384" y="66"/>
                  </a:lnTo>
                  <a:lnTo>
                    <a:pt x="386" y="68"/>
                  </a:lnTo>
                  <a:lnTo>
                    <a:pt x="390" y="70"/>
                  </a:lnTo>
                  <a:lnTo>
                    <a:pt x="387" y="74"/>
                  </a:lnTo>
                  <a:lnTo>
                    <a:pt x="341" y="128"/>
                  </a:lnTo>
                  <a:lnTo>
                    <a:pt x="299" y="186"/>
                  </a:lnTo>
                  <a:lnTo>
                    <a:pt x="262" y="248"/>
                  </a:lnTo>
                  <a:lnTo>
                    <a:pt x="230" y="314"/>
                  </a:lnTo>
                  <a:lnTo>
                    <a:pt x="204" y="380"/>
                  </a:lnTo>
                  <a:lnTo>
                    <a:pt x="184" y="450"/>
                  </a:lnTo>
                  <a:lnTo>
                    <a:pt x="170" y="520"/>
                  </a:lnTo>
                  <a:lnTo>
                    <a:pt x="162" y="592"/>
                  </a:lnTo>
                  <a:lnTo>
                    <a:pt x="161" y="598"/>
                  </a:lnTo>
                  <a:lnTo>
                    <a:pt x="187" y="598"/>
                  </a:lnTo>
                  <a:lnTo>
                    <a:pt x="189" y="568"/>
                  </a:lnTo>
                  <a:lnTo>
                    <a:pt x="190" y="558"/>
                  </a:lnTo>
                  <a:lnTo>
                    <a:pt x="193" y="532"/>
                  </a:lnTo>
                  <a:lnTo>
                    <a:pt x="197" y="506"/>
                  </a:lnTo>
                  <a:lnTo>
                    <a:pt x="202" y="482"/>
                  </a:lnTo>
                  <a:lnTo>
                    <a:pt x="208" y="454"/>
                  </a:lnTo>
                  <a:lnTo>
                    <a:pt x="226" y="394"/>
                  </a:lnTo>
                  <a:lnTo>
                    <a:pt x="248" y="336"/>
                  </a:lnTo>
                  <a:lnTo>
                    <a:pt x="274" y="278"/>
                  </a:lnTo>
                  <a:lnTo>
                    <a:pt x="305" y="224"/>
                  </a:lnTo>
                  <a:lnTo>
                    <a:pt x="326" y="190"/>
                  </a:lnTo>
                  <a:lnTo>
                    <a:pt x="348" y="158"/>
                  </a:lnTo>
                  <a:lnTo>
                    <a:pt x="372" y="128"/>
                  </a:lnTo>
                  <a:lnTo>
                    <a:pt x="398" y="98"/>
                  </a:lnTo>
                  <a:lnTo>
                    <a:pt x="401" y="94"/>
                  </a:lnTo>
                  <a:lnTo>
                    <a:pt x="415" y="80"/>
                  </a:lnTo>
                  <a:lnTo>
                    <a:pt x="418" y="76"/>
                  </a:lnTo>
                  <a:lnTo>
                    <a:pt x="475" y="76"/>
                  </a:lnTo>
                  <a:lnTo>
                    <a:pt x="462" y="68"/>
                  </a:lnTo>
                  <a:lnTo>
                    <a:pt x="442" y="60"/>
                  </a:lnTo>
                  <a:close/>
                  <a:moveTo>
                    <a:pt x="382" y="592"/>
                  </a:moveTo>
                  <a:lnTo>
                    <a:pt x="260" y="592"/>
                  </a:lnTo>
                  <a:lnTo>
                    <a:pt x="322" y="596"/>
                  </a:lnTo>
                  <a:lnTo>
                    <a:pt x="382" y="592"/>
                  </a:lnTo>
                  <a:close/>
                  <a:moveTo>
                    <a:pt x="606" y="484"/>
                  </a:moveTo>
                  <a:lnTo>
                    <a:pt x="578" y="484"/>
                  </a:lnTo>
                  <a:lnTo>
                    <a:pt x="573" y="494"/>
                  </a:lnTo>
                  <a:lnTo>
                    <a:pt x="567" y="504"/>
                  </a:lnTo>
                  <a:lnTo>
                    <a:pt x="561" y="514"/>
                  </a:lnTo>
                  <a:lnTo>
                    <a:pt x="553" y="526"/>
                  </a:lnTo>
                  <a:lnTo>
                    <a:pt x="551" y="526"/>
                  </a:lnTo>
                  <a:lnTo>
                    <a:pt x="549" y="528"/>
                  </a:lnTo>
                  <a:lnTo>
                    <a:pt x="476" y="552"/>
                  </a:lnTo>
                  <a:lnTo>
                    <a:pt x="451" y="558"/>
                  </a:lnTo>
                  <a:lnTo>
                    <a:pt x="422" y="562"/>
                  </a:lnTo>
                  <a:lnTo>
                    <a:pt x="357" y="570"/>
                  </a:lnTo>
                  <a:lnTo>
                    <a:pt x="505" y="570"/>
                  </a:lnTo>
                  <a:lnTo>
                    <a:pt x="515" y="566"/>
                  </a:lnTo>
                  <a:lnTo>
                    <a:pt x="552" y="566"/>
                  </a:lnTo>
                  <a:lnTo>
                    <a:pt x="554" y="564"/>
                  </a:lnTo>
                  <a:lnTo>
                    <a:pt x="575" y="536"/>
                  </a:lnTo>
                  <a:lnTo>
                    <a:pt x="594" y="508"/>
                  </a:lnTo>
                  <a:lnTo>
                    <a:pt x="606" y="484"/>
                  </a:lnTo>
                  <a:close/>
                  <a:moveTo>
                    <a:pt x="338" y="60"/>
                  </a:moveTo>
                  <a:lnTo>
                    <a:pt x="303" y="60"/>
                  </a:lnTo>
                  <a:lnTo>
                    <a:pt x="298" y="66"/>
                  </a:lnTo>
                  <a:lnTo>
                    <a:pt x="297" y="68"/>
                  </a:lnTo>
                  <a:lnTo>
                    <a:pt x="269" y="102"/>
                  </a:lnTo>
                  <a:lnTo>
                    <a:pt x="243" y="138"/>
                  </a:lnTo>
                  <a:lnTo>
                    <a:pt x="218" y="174"/>
                  </a:lnTo>
                  <a:lnTo>
                    <a:pt x="195" y="214"/>
                  </a:lnTo>
                  <a:lnTo>
                    <a:pt x="173" y="256"/>
                  </a:lnTo>
                  <a:lnTo>
                    <a:pt x="153" y="300"/>
                  </a:lnTo>
                  <a:lnTo>
                    <a:pt x="136" y="344"/>
                  </a:lnTo>
                  <a:lnTo>
                    <a:pt x="122" y="390"/>
                  </a:lnTo>
                  <a:lnTo>
                    <a:pt x="117" y="410"/>
                  </a:lnTo>
                  <a:lnTo>
                    <a:pt x="113" y="430"/>
                  </a:lnTo>
                  <a:lnTo>
                    <a:pt x="109" y="448"/>
                  </a:lnTo>
                  <a:lnTo>
                    <a:pt x="105" y="468"/>
                  </a:lnTo>
                  <a:lnTo>
                    <a:pt x="103" y="486"/>
                  </a:lnTo>
                  <a:lnTo>
                    <a:pt x="101" y="502"/>
                  </a:lnTo>
                  <a:lnTo>
                    <a:pt x="99" y="516"/>
                  </a:lnTo>
                  <a:lnTo>
                    <a:pt x="98" y="530"/>
                  </a:lnTo>
                  <a:lnTo>
                    <a:pt x="98" y="532"/>
                  </a:lnTo>
                  <a:lnTo>
                    <a:pt x="97" y="536"/>
                  </a:lnTo>
                  <a:lnTo>
                    <a:pt x="94" y="538"/>
                  </a:lnTo>
                  <a:lnTo>
                    <a:pt x="123" y="538"/>
                  </a:lnTo>
                  <a:lnTo>
                    <a:pt x="125" y="512"/>
                  </a:lnTo>
                  <a:lnTo>
                    <a:pt x="127" y="490"/>
                  </a:lnTo>
                  <a:lnTo>
                    <a:pt x="129" y="480"/>
                  </a:lnTo>
                  <a:lnTo>
                    <a:pt x="131" y="468"/>
                  </a:lnTo>
                  <a:lnTo>
                    <a:pt x="133" y="456"/>
                  </a:lnTo>
                  <a:lnTo>
                    <a:pt x="135" y="444"/>
                  </a:lnTo>
                  <a:lnTo>
                    <a:pt x="142" y="412"/>
                  </a:lnTo>
                  <a:lnTo>
                    <a:pt x="152" y="378"/>
                  </a:lnTo>
                  <a:lnTo>
                    <a:pt x="163" y="346"/>
                  </a:lnTo>
                  <a:lnTo>
                    <a:pt x="175" y="312"/>
                  </a:lnTo>
                  <a:lnTo>
                    <a:pt x="188" y="284"/>
                  </a:lnTo>
                  <a:lnTo>
                    <a:pt x="201" y="256"/>
                  </a:lnTo>
                  <a:lnTo>
                    <a:pt x="216" y="228"/>
                  </a:lnTo>
                  <a:lnTo>
                    <a:pt x="232" y="200"/>
                  </a:lnTo>
                  <a:lnTo>
                    <a:pt x="253" y="166"/>
                  </a:lnTo>
                  <a:lnTo>
                    <a:pt x="276" y="134"/>
                  </a:lnTo>
                  <a:lnTo>
                    <a:pt x="300" y="104"/>
                  </a:lnTo>
                  <a:lnTo>
                    <a:pt x="325" y="74"/>
                  </a:lnTo>
                  <a:lnTo>
                    <a:pt x="327" y="72"/>
                  </a:lnTo>
                  <a:lnTo>
                    <a:pt x="338" y="60"/>
                  </a:lnTo>
                  <a:close/>
                  <a:moveTo>
                    <a:pt x="406" y="520"/>
                  </a:moveTo>
                  <a:lnTo>
                    <a:pt x="274" y="520"/>
                  </a:lnTo>
                  <a:lnTo>
                    <a:pt x="313" y="522"/>
                  </a:lnTo>
                  <a:lnTo>
                    <a:pt x="388" y="522"/>
                  </a:lnTo>
                  <a:lnTo>
                    <a:pt x="406" y="520"/>
                  </a:lnTo>
                  <a:close/>
                  <a:moveTo>
                    <a:pt x="644" y="406"/>
                  </a:moveTo>
                  <a:lnTo>
                    <a:pt x="601" y="406"/>
                  </a:lnTo>
                  <a:lnTo>
                    <a:pt x="604" y="408"/>
                  </a:lnTo>
                  <a:lnTo>
                    <a:pt x="604" y="410"/>
                  </a:lnTo>
                  <a:lnTo>
                    <a:pt x="603" y="416"/>
                  </a:lnTo>
                  <a:lnTo>
                    <a:pt x="599" y="430"/>
                  </a:lnTo>
                  <a:lnTo>
                    <a:pt x="593" y="450"/>
                  </a:lnTo>
                  <a:lnTo>
                    <a:pt x="591" y="452"/>
                  </a:lnTo>
                  <a:lnTo>
                    <a:pt x="588" y="454"/>
                  </a:lnTo>
                  <a:lnTo>
                    <a:pt x="568" y="462"/>
                  </a:lnTo>
                  <a:lnTo>
                    <a:pt x="527" y="474"/>
                  </a:lnTo>
                  <a:lnTo>
                    <a:pt x="506" y="478"/>
                  </a:lnTo>
                  <a:lnTo>
                    <a:pt x="454" y="490"/>
                  </a:lnTo>
                  <a:lnTo>
                    <a:pt x="436" y="492"/>
                  </a:lnTo>
                  <a:lnTo>
                    <a:pt x="407" y="496"/>
                  </a:lnTo>
                  <a:lnTo>
                    <a:pt x="392" y="496"/>
                  </a:lnTo>
                  <a:lnTo>
                    <a:pt x="376" y="498"/>
                  </a:lnTo>
                  <a:lnTo>
                    <a:pt x="534" y="498"/>
                  </a:lnTo>
                  <a:lnTo>
                    <a:pt x="570" y="488"/>
                  </a:lnTo>
                  <a:lnTo>
                    <a:pt x="578" y="484"/>
                  </a:lnTo>
                  <a:lnTo>
                    <a:pt x="606" y="484"/>
                  </a:lnTo>
                  <a:lnTo>
                    <a:pt x="609" y="478"/>
                  </a:lnTo>
                  <a:lnTo>
                    <a:pt x="612" y="470"/>
                  </a:lnTo>
                  <a:lnTo>
                    <a:pt x="615" y="464"/>
                  </a:lnTo>
                  <a:lnTo>
                    <a:pt x="618" y="460"/>
                  </a:lnTo>
                  <a:lnTo>
                    <a:pt x="628" y="442"/>
                  </a:lnTo>
                  <a:lnTo>
                    <a:pt x="637" y="422"/>
                  </a:lnTo>
                  <a:lnTo>
                    <a:pt x="644" y="406"/>
                  </a:lnTo>
                  <a:close/>
                  <a:moveTo>
                    <a:pt x="227" y="86"/>
                  </a:moveTo>
                  <a:lnTo>
                    <a:pt x="193" y="86"/>
                  </a:lnTo>
                  <a:lnTo>
                    <a:pt x="184" y="100"/>
                  </a:lnTo>
                  <a:lnTo>
                    <a:pt x="141" y="162"/>
                  </a:lnTo>
                  <a:lnTo>
                    <a:pt x="105" y="228"/>
                  </a:lnTo>
                  <a:lnTo>
                    <a:pt x="78" y="296"/>
                  </a:lnTo>
                  <a:lnTo>
                    <a:pt x="58" y="366"/>
                  </a:lnTo>
                  <a:lnTo>
                    <a:pt x="46" y="438"/>
                  </a:lnTo>
                  <a:lnTo>
                    <a:pt x="45" y="448"/>
                  </a:lnTo>
                  <a:lnTo>
                    <a:pt x="70" y="448"/>
                  </a:lnTo>
                  <a:lnTo>
                    <a:pt x="72" y="432"/>
                  </a:lnTo>
                  <a:lnTo>
                    <a:pt x="78" y="392"/>
                  </a:lnTo>
                  <a:lnTo>
                    <a:pt x="87" y="352"/>
                  </a:lnTo>
                  <a:lnTo>
                    <a:pt x="98" y="314"/>
                  </a:lnTo>
                  <a:lnTo>
                    <a:pt x="112" y="276"/>
                  </a:lnTo>
                  <a:lnTo>
                    <a:pt x="135" y="226"/>
                  </a:lnTo>
                  <a:lnTo>
                    <a:pt x="161" y="178"/>
                  </a:lnTo>
                  <a:lnTo>
                    <a:pt x="191" y="132"/>
                  </a:lnTo>
                  <a:lnTo>
                    <a:pt x="224" y="90"/>
                  </a:lnTo>
                  <a:lnTo>
                    <a:pt x="227" y="86"/>
                  </a:lnTo>
                  <a:close/>
                  <a:moveTo>
                    <a:pt x="372" y="446"/>
                  </a:moveTo>
                  <a:lnTo>
                    <a:pt x="294" y="446"/>
                  </a:lnTo>
                  <a:lnTo>
                    <a:pt x="333" y="448"/>
                  </a:lnTo>
                  <a:lnTo>
                    <a:pt x="372" y="446"/>
                  </a:lnTo>
                  <a:close/>
                  <a:moveTo>
                    <a:pt x="663" y="332"/>
                  </a:moveTo>
                  <a:lnTo>
                    <a:pt x="609" y="332"/>
                  </a:lnTo>
                  <a:lnTo>
                    <a:pt x="610" y="350"/>
                  </a:lnTo>
                  <a:lnTo>
                    <a:pt x="610" y="364"/>
                  </a:lnTo>
                  <a:lnTo>
                    <a:pt x="609" y="376"/>
                  </a:lnTo>
                  <a:lnTo>
                    <a:pt x="607" y="376"/>
                  </a:lnTo>
                  <a:lnTo>
                    <a:pt x="574" y="388"/>
                  </a:lnTo>
                  <a:lnTo>
                    <a:pt x="472" y="412"/>
                  </a:lnTo>
                  <a:lnTo>
                    <a:pt x="406" y="420"/>
                  </a:lnTo>
                  <a:lnTo>
                    <a:pt x="373" y="422"/>
                  </a:lnTo>
                  <a:lnTo>
                    <a:pt x="543" y="422"/>
                  </a:lnTo>
                  <a:lnTo>
                    <a:pt x="562" y="418"/>
                  </a:lnTo>
                  <a:lnTo>
                    <a:pt x="599" y="406"/>
                  </a:lnTo>
                  <a:lnTo>
                    <a:pt x="644" y="406"/>
                  </a:lnTo>
                  <a:lnTo>
                    <a:pt x="645" y="404"/>
                  </a:lnTo>
                  <a:lnTo>
                    <a:pt x="652" y="382"/>
                  </a:lnTo>
                  <a:lnTo>
                    <a:pt x="657" y="362"/>
                  </a:lnTo>
                  <a:lnTo>
                    <a:pt x="662" y="340"/>
                  </a:lnTo>
                  <a:lnTo>
                    <a:pt x="663" y="332"/>
                  </a:lnTo>
                  <a:close/>
                  <a:moveTo>
                    <a:pt x="619" y="252"/>
                  </a:moveTo>
                  <a:lnTo>
                    <a:pt x="592" y="252"/>
                  </a:lnTo>
                  <a:lnTo>
                    <a:pt x="594" y="254"/>
                  </a:lnTo>
                  <a:lnTo>
                    <a:pt x="597" y="266"/>
                  </a:lnTo>
                  <a:lnTo>
                    <a:pt x="601" y="278"/>
                  </a:lnTo>
                  <a:lnTo>
                    <a:pt x="604" y="292"/>
                  </a:lnTo>
                  <a:lnTo>
                    <a:pt x="606" y="304"/>
                  </a:lnTo>
                  <a:lnTo>
                    <a:pt x="607" y="306"/>
                  </a:lnTo>
                  <a:lnTo>
                    <a:pt x="603" y="308"/>
                  </a:lnTo>
                  <a:lnTo>
                    <a:pt x="537" y="324"/>
                  </a:lnTo>
                  <a:lnTo>
                    <a:pt x="504" y="330"/>
                  </a:lnTo>
                  <a:lnTo>
                    <a:pt x="406" y="342"/>
                  </a:lnTo>
                  <a:lnTo>
                    <a:pt x="374" y="344"/>
                  </a:lnTo>
                  <a:lnTo>
                    <a:pt x="561" y="344"/>
                  </a:lnTo>
                  <a:lnTo>
                    <a:pt x="605" y="334"/>
                  </a:lnTo>
                  <a:lnTo>
                    <a:pt x="609" y="332"/>
                  </a:lnTo>
                  <a:lnTo>
                    <a:pt x="663" y="332"/>
                  </a:lnTo>
                  <a:lnTo>
                    <a:pt x="665" y="318"/>
                  </a:lnTo>
                  <a:lnTo>
                    <a:pt x="633" y="318"/>
                  </a:lnTo>
                  <a:lnTo>
                    <a:pt x="630" y="298"/>
                  </a:lnTo>
                  <a:lnTo>
                    <a:pt x="625" y="274"/>
                  </a:lnTo>
                  <a:lnTo>
                    <a:pt x="619" y="252"/>
                  </a:lnTo>
                  <a:close/>
                  <a:moveTo>
                    <a:pt x="755" y="0"/>
                  </a:moveTo>
                  <a:lnTo>
                    <a:pt x="748" y="2"/>
                  </a:lnTo>
                  <a:lnTo>
                    <a:pt x="731" y="6"/>
                  </a:lnTo>
                  <a:lnTo>
                    <a:pt x="714" y="12"/>
                  </a:lnTo>
                  <a:lnTo>
                    <a:pt x="699" y="18"/>
                  </a:lnTo>
                  <a:lnTo>
                    <a:pt x="684" y="26"/>
                  </a:lnTo>
                  <a:lnTo>
                    <a:pt x="672" y="34"/>
                  </a:lnTo>
                  <a:lnTo>
                    <a:pt x="661" y="44"/>
                  </a:lnTo>
                  <a:lnTo>
                    <a:pt x="651" y="54"/>
                  </a:lnTo>
                  <a:lnTo>
                    <a:pt x="643" y="64"/>
                  </a:lnTo>
                  <a:lnTo>
                    <a:pt x="635" y="80"/>
                  </a:lnTo>
                  <a:lnTo>
                    <a:pt x="630" y="94"/>
                  </a:lnTo>
                  <a:lnTo>
                    <a:pt x="626" y="110"/>
                  </a:lnTo>
                  <a:lnTo>
                    <a:pt x="624" y="126"/>
                  </a:lnTo>
                  <a:lnTo>
                    <a:pt x="624" y="136"/>
                  </a:lnTo>
                  <a:lnTo>
                    <a:pt x="625" y="142"/>
                  </a:lnTo>
                  <a:lnTo>
                    <a:pt x="625" y="152"/>
                  </a:lnTo>
                  <a:lnTo>
                    <a:pt x="627" y="166"/>
                  </a:lnTo>
                  <a:lnTo>
                    <a:pt x="635" y="198"/>
                  </a:lnTo>
                  <a:lnTo>
                    <a:pt x="638" y="216"/>
                  </a:lnTo>
                  <a:lnTo>
                    <a:pt x="641" y="234"/>
                  </a:lnTo>
                  <a:lnTo>
                    <a:pt x="642" y="252"/>
                  </a:lnTo>
                  <a:lnTo>
                    <a:pt x="643" y="256"/>
                  </a:lnTo>
                  <a:lnTo>
                    <a:pt x="643" y="284"/>
                  </a:lnTo>
                  <a:lnTo>
                    <a:pt x="642" y="292"/>
                  </a:lnTo>
                  <a:lnTo>
                    <a:pt x="641" y="306"/>
                  </a:lnTo>
                  <a:lnTo>
                    <a:pt x="641" y="308"/>
                  </a:lnTo>
                  <a:lnTo>
                    <a:pt x="640" y="318"/>
                  </a:lnTo>
                  <a:lnTo>
                    <a:pt x="665" y="318"/>
                  </a:lnTo>
                  <a:lnTo>
                    <a:pt x="667" y="296"/>
                  </a:lnTo>
                  <a:lnTo>
                    <a:pt x="668" y="284"/>
                  </a:lnTo>
                  <a:lnTo>
                    <a:pt x="668" y="258"/>
                  </a:lnTo>
                  <a:lnTo>
                    <a:pt x="667" y="244"/>
                  </a:lnTo>
                  <a:lnTo>
                    <a:pt x="666" y="232"/>
                  </a:lnTo>
                  <a:lnTo>
                    <a:pt x="664" y="218"/>
                  </a:lnTo>
                  <a:lnTo>
                    <a:pt x="662" y="204"/>
                  </a:lnTo>
                  <a:lnTo>
                    <a:pt x="659" y="192"/>
                  </a:lnTo>
                  <a:lnTo>
                    <a:pt x="658" y="188"/>
                  </a:lnTo>
                  <a:lnTo>
                    <a:pt x="654" y="168"/>
                  </a:lnTo>
                  <a:lnTo>
                    <a:pt x="652" y="162"/>
                  </a:lnTo>
                  <a:lnTo>
                    <a:pt x="650" y="150"/>
                  </a:lnTo>
                  <a:lnTo>
                    <a:pt x="650" y="140"/>
                  </a:lnTo>
                  <a:lnTo>
                    <a:pt x="649" y="126"/>
                  </a:lnTo>
                  <a:lnTo>
                    <a:pt x="651" y="116"/>
                  </a:lnTo>
                  <a:lnTo>
                    <a:pt x="655" y="98"/>
                  </a:lnTo>
                  <a:lnTo>
                    <a:pt x="663" y="80"/>
                  </a:lnTo>
                  <a:lnTo>
                    <a:pt x="674" y="66"/>
                  </a:lnTo>
                  <a:lnTo>
                    <a:pt x="688" y="54"/>
                  </a:lnTo>
                  <a:lnTo>
                    <a:pt x="700" y="46"/>
                  </a:lnTo>
                  <a:lnTo>
                    <a:pt x="713" y="38"/>
                  </a:lnTo>
                  <a:lnTo>
                    <a:pt x="728" y="34"/>
                  </a:lnTo>
                  <a:lnTo>
                    <a:pt x="744" y="28"/>
                  </a:lnTo>
                  <a:lnTo>
                    <a:pt x="745" y="28"/>
                  </a:lnTo>
                  <a:lnTo>
                    <a:pt x="752" y="26"/>
                  </a:lnTo>
                  <a:lnTo>
                    <a:pt x="760" y="24"/>
                  </a:lnTo>
                  <a:lnTo>
                    <a:pt x="764" y="18"/>
                  </a:lnTo>
                  <a:lnTo>
                    <a:pt x="762" y="6"/>
                  </a:lnTo>
                  <a:lnTo>
                    <a:pt x="755" y="0"/>
                  </a:lnTo>
                  <a:close/>
                  <a:moveTo>
                    <a:pt x="590" y="190"/>
                  </a:moveTo>
                  <a:lnTo>
                    <a:pt x="562" y="190"/>
                  </a:lnTo>
                  <a:lnTo>
                    <a:pt x="566" y="196"/>
                  </a:lnTo>
                  <a:lnTo>
                    <a:pt x="579" y="218"/>
                  </a:lnTo>
                  <a:lnTo>
                    <a:pt x="582" y="228"/>
                  </a:lnTo>
                  <a:lnTo>
                    <a:pt x="579" y="230"/>
                  </a:lnTo>
                  <a:lnTo>
                    <a:pt x="554" y="236"/>
                  </a:lnTo>
                  <a:lnTo>
                    <a:pt x="530" y="244"/>
                  </a:lnTo>
                  <a:lnTo>
                    <a:pt x="504" y="248"/>
                  </a:lnTo>
                  <a:lnTo>
                    <a:pt x="479" y="254"/>
                  </a:lnTo>
                  <a:lnTo>
                    <a:pt x="427" y="262"/>
                  </a:lnTo>
                  <a:lnTo>
                    <a:pt x="401" y="264"/>
                  </a:lnTo>
                  <a:lnTo>
                    <a:pt x="550" y="264"/>
                  </a:lnTo>
                  <a:lnTo>
                    <a:pt x="589" y="252"/>
                  </a:lnTo>
                  <a:lnTo>
                    <a:pt x="619" y="252"/>
                  </a:lnTo>
                  <a:lnTo>
                    <a:pt x="619" y="250"/>
                  </a:lnTo>
                  <a:lnTo>
                    <a:pt x="610" y="228"/>
                  </a:lnTo>
                  <a:lnTo>
                    <a:pt x="600" y="206"/>
                  </a:lnTo>
                  <a:lnTo>
                    <a:pt x="590" y="190"/>
                  </a:lnTo>
                  <a:close/>
                  <a:moveTo>
                    <a:pt x="522" y="110"/>
                  </a:moveTo>
                  <a:lnTo>
                    <a:pt x="483" y="110"/>
                  </a:lnTo>
                  <a:lnTo>
                    <a:pt x="486" y="112"/>
                  </a:lnTo>
                  <a:lnTo>
                    <a:pt x="501" y="124"/>
                  </a:lnTo>
                  <a:lnTo>
                    <a:pt x="515" y="136"/>
                  </a:lnTo>
                  <a:lnTo>
                    <a:pt x="528" y="148"/>
                  </a:lnTo>
                  <a:lnTo>
                    <a:pt x="541" y="164"/>
                  </a:lnTo>
                  <a:lnTo>
                    <a:pt x="545" y="168"/>
                  </a:lnTo>
                  <a:lnTo>
                    <a:pt x="539" y="168"/>
                  </a:lnTo>
                  <a:lnTo>
                    <a:pt x="514" y="176"/>
                  </a:lnTo>
                  <a:lnTo>
                    <a:pt x="458" y="184"/>
                  </a:lnTo>
                  <a:lnTo>
                    <a:pt x="428" y="186"/>
                  </a:lnTo>
                  <a:lnTo>
                    <a:pt x="587" y="186"/>
                  </a:lnTo>
                  <a:lnTo>
                    <a:pt x="573" y="164"/>
                  </a:lnTo>
                  <a:lnTo>
                    <a:pt x="542" y="126"/>
                  </a:lnTo>
                  <a:lnTo>
                    <a:pt x="522" y="11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a-DK"/>
            </a:p>
          </p:txBody>
        </p:sp>
      </p:grpSp>
      <p:sp>
        <p:nvSpPr>
          <p:cNvPr id="1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32</a:t>
            </a:fld>
            <a:endParaRPr lang="da-DK" sz="1800" b="1" dirty="0">
              <a:solidFill>
                <a:srgbClr val="C00000"/>
              </a:solidFill>
            </a:endParaRPr>
          </a:p>
        </p:txBody>
      </p:sp>
    </p:spTree>
    <p:extLst>
      <p:ext uri="{BB962C8B-B14F-4D97-AF65-F5344CB8AC3E}">
        <p14:creationId xmlns:p14="http://schemas.microsoft.com/office/powerpoint/2010/main" val="37383966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9" y="1078710"/>
            <a:ext cx="10515601" cy="5004860"/>
          </a:xfrm>
        </p:spPr>
        <p:txBody>
          <a:bodyPr>
            <a:normAutofit fontScale="92500" lnSpcReduction="10000"/>
          </a:bodyPr>
          <a:lstStyle/>
          <a:p>
            <a:pPr>
              <a:lnSpc>
                <a:spcPct val="120000"/>
              </a:lnSpc>
            </a:pPr>
            <a:r>
              <a:rPr lang="da-DK" dirty="0" smtClean="0"/>
              <a:t>Du kan sammen </a:t>
            </a:r>
            <a:r>
              <a:rPr lang="da-DK" dirty="0"/>
              <a:t>med borgeren </a:t>
            </a:r>
            <a:r>
              <a:rPr lang="da-DK" sz="2200" b="1" dirty="0"/>
              <a:t>vurdere, hvad der skal arbejdes videre med </a:t>
            </a:r>
            <a:r>
              <a:rPr lang="da-DK" dirty="0"/>
              <a:t>i den efterfølgende oplysning af sagen </a:t>
            </a:r>
            <a:r>
              <a:rPr lang="da-DK" dirty="0" smtClean="0"/>
              <a:t>på baggrund af oplysningerne i felterne:</a:t>
            </a:r>
          </a:p>
          <a:p>
            <a:pPr lvl="1">
              <a:lnSpc>
                <a:spcPct val="120000"/>
              </a:lnSpc>
            </a:pPr>
            <a:r>
              <a:rPr lang="da-DK" i="1" dirty="0" smtClean="0"/>
              <a:t>Årsag </a:t>
            </a:r>
            <a:r>
              <a:rPr lang="da-DK" i="1" dirty="0"/>
              <a:t>til </a:t>
            </a:r>
            <a:r>
              <a:rPr lang="da-DK" i="1" dirty="0" smtClean="0"/>
              <a:t>sagsåbning</a:t>
            </a:r>
            <a:r>
              <a:rPr lang="da-DK" dirty="0" smtClean="0"/>
              <a:t> </a:t>
            </a:r>
          </a:p>
          <a:p>
            <a:pPr lvl="1">
              <a:lnSpc>
                <a:spcPct val="120000"/>
              </a:lnSpc>
            </a:pPr>
            <a:r>
              <a:rPr lang="da-DK" i="1" dirty="0" smtClean="0"/>
              <a:t>Borgerens </a:t>
            </a:r>
            <a:r>
              <a:rPr lang="da-DK" i="1" dirty="0"/>
              <a:t>eventuelle lægefaglige </a:t>
            </a:r>
            <a:r>
              <a:rPr lang="da-DK" i="1" dirty="0" smtClean="0"/>
              <a:t>diagnoser</a:t>
            </a:r>
            <a:endParaRPr lang="da-DK" dirty="0" smtClean="0"/>
          </a:p>
          <a:p>
            <a:pPr lvl="1">
              <a:lnSpc>
                <a:spcPct val="120000"/>
              </a:lnSpc>
            </a:pPr>
            <a:r>
              <a:rPr lang="da-DK" i="1" dirty="0" smtClean="0"/>
              <a:t>Eksisterende oplysninger</a:t>
            </a:r>
            <a:endParaRPr lang="da-DK" dirty="0" smtClean="0"/>
          </a:p>
          <a:p>
            <a:pPr lvl="1">
              <a:lnSpc>
                <a:spcPct val="120000"/>
              </a:lnSpc>
            </a:pPr>
            <a:r>
              <a:rPr lang="da-DK" i="1" dirty="0" smtClean="0"/>
              <a:t>Borgerens </a:t>
            </a:r>
            <a:r>
              <a:rPr lang="da-DK" i="1" dirty="0"/>
              <a:t>ønsker </a:t>
            </a:r>
            <a:r>
              <a:rPr lang="da-DK" i="1" dirty="0" smtClean="0"/>
              <a:t>for fremtiden</a:t>
            </a:r>
          </a:p>
          <a:p>
            <a:pPr>
              <a:lnSpc>
                <a:spcPct val="120000"/>
              </a:lnSpc>
            </a:pPr>
            <a:r>
              <a:rPr lang="da-DK" dirty="0" smtClean="0"/>
              <a:t>Gør borgeren opmærksom på det, hvis denne har </a:t>
            </a:r>
            <a:r>
              <a:rPr lang="da-DK" sz="2200" b="1" dirty="0" smtClean="0"/>
              <a:t>ønsker, der ikke kan imødekommes </a:t>
            </a:r>
            <a:r>
              <a:rPr lang="da-DK" dirty="0" smtClean="0"/>
              <a:t>inden for den sociale lovgivning. </a:t>
            </a:r>
          </a:p>
          <a:p>
            <a:pPr>
              <a:lnSpc>
                <a:spcPct val="120000"/>
              </a:lnSpc>
            </a:pPr>
            <a:r>
              <a:rPr lang="da-DK" dirty="0" smtClean="0"/>
              <a:t>Vurder, om der er </a:t>
            </a:r>
            <a:r>
              <a:rPr lang="da-DK" sz="2200" b="1" dirty="0" smtClean="0"/>
              <a:t>andre afdelinger og forvaltninger</a:t>
            </a:r>
            <a:r>
              <a:rPr lang="da-DK" dirty="0" smtClean="0"/>
              <a:t>, der skal ind over sagen.</a:t>
            </a:r>
            <a:r>
              <a:rPr lang="da-DK" b="1" dirty="0" smtClean="0"/>
              <a:t> </a:t>
            </a:r>
          </a:p>
          <a:p>
            <a:pPr>
              <a:lnSpc>
                <a:spcPct val="120000"/>
              </a:lnSpc>
            </a:pPr>
            <a:r>
              <a:rPr lang="da-DK" sz="2200" b="1" dirty="0" smtClean="0"/>
              <a:t>Begrund,</a:t>
            </a:r>
            <a:r>
              <a:rPr lang="da-DK" b="1" dirty="0" smtClean="0"/>
              <a:t> </a:t>
            </a:r>
            <a:r>
              <a:rPr lang="da-DK" dirty="0" smtClean="0"/>
              <a:t>hvis der er udfordringer, der skal arbejdes med før andre – måske skal borgeren lære noget bestemt eller optræne funktioner, inden borgerens ønsker kan opnås. (måltrappen side 36 i metodehåndbogen) </a:t>
            </a:r>
          </a:p>
          <a:p>
            <a:pPr>
              <a:lnSpc>
                <a:spcPct val="120000"/>
              </a:lnSpc>
            </a:pPr>
            <a:r>
              <a:rPr lang="da-DK" dirty="0" smtClean="0"/>
              <a:t>Afslut evt. med at </a:t>
            </a:r>
            <a:r>
              <a:rPr lang="da-DK" sz="2200" b="1" dirty="0" smtClean="0"/>
              <a:t>formulere et analysespørgsmål</a:t>
            </a:r>
            <a:r>
              <a:rPr lang="da-DK" dirty="0" smtClean="0"/>
              <a:t>, som skal besvares gennem sagsoplysningen og analysen i sagsvurderingen.</a:t>
            </a:r>
            <a:endParaRPr lang="da-DK"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33</a:t>
            </a:fld>
            <a:endParaRPr lang="da-DK" dirty="0"/>
          </a:p>
        </p:txBody>
      </p:sp>
      <p:sp>
        <p:nvSpPr>
          <p:cNvPr id="6" name="Titel 5"/>
          <p:cNvSpPr>
            <a:spLocks noGrp="1"/>
          </p:cNvSpPr>
          <p:nvPr>
            <p:ph type="title"/>
          </p:nvPr>
        </p:nvSpPr>
        <p:spPr>
          <a:xfrm>
            <a:off x="838200" y="360000"/>
            <a:ext cx="10515601" cy="612000"/>
          </a:xfrm>
          <a:solidFill>
            <a:srgbClr val="D97126"/>
          </a:solidFill>
        </p:spPr>
        <p:txBody>
          <a:bodyPr/>
          <a:lstStyle/>
          <a:p>
            <a:r>
              <a:rPr lang="da-DK" sz="4000" b="0" dirty="0" smtClean="0">
                <a:solidFill>
                  <a:schemeClr val="bg1"/>
                </a:solidFill>
                <a:latin typeface="Trebuchet MS" panose="020B0603020202020204" pitchFamily="34" charset="0"/>
              </a:rPr>
              <a:t>Feltet: </a:t>
            </a:r>
            <a:r>
              <a:rPr lang="da-DK" sz="4000" b="0" i="1" dirty="0" smtClean="0">
                <a:solidFill>
                  <a:schemeClr val="bg1"/>
                </a:solidFill>
                <a:latin typeface="Trebuchet MS" panose="020B0603020202020204" pitchFamily="34" charset="0"/>
              </a:rPr>
              <a:t>Formålet med udredningen</a:t>
            </a:r>
            <a:r>
              <a:rPr lang="da-DK" sz="4000" b="0" dirty="0" smtClean="0">
                <a:solidFill>
                  <a:schemeClr val="bg1"/>
                </a:solidFill>
                <a:latin typeface="Trebuchet MS" panose="020B0603020202020204" pitchFamily="34" charset="0"/>
              </a:rPr>
              <a:t> </a:t>
            </a:r>
            <a:endParaRPr lang="da-DK" sz="4000" b="0" dirty="0">
              <a:solidFill>
                <a:schemeClr val="bg1"/>
              </a:solidFill>
              <a:latin typeface="Trebuchet MS" panose="020B0603020202020204" pitchFamily="34" charset="0"/>
            </a:endParaRPr>
          </a:p>
        </p:txBody>
      </p:sp>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33</a:t>
            </a:fld>
            <a:endParaRPr lang="da-DK" sz="1800" b="1" dirty="0">
              <a:solidFill>
                <a:srgbClr val="C00000"/>
              </a:solidFill>
            </a:endParaRPr>
          </a:p>
        </p:txBody>
      </p:sp>
    </p:spTree>
    <p:extLst>
      <p:ext uri="{BB962C8B-B14F-4D97-AF65-F5344CB8AC3E}">
        <p14:creationId xmlns:p14="http://schemas.microsoft.com/office/powerpoint/2010/main" val="1966608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47150" y="1031315"/>
            <a:ext cx="10506649" cy="2109653"/>
          </a:xfrm>
        </p:spPr>
        <p:txBody>
          <a:bodyPr/>
          <a:lstStyle/>
          <a:p>
            <a:r>
              <a:rPr lang="da-DK" dirty="0" smtClean="0"/>
              <a:t>Kan bruges i dialogen med borgeren, hvis </a:t>
            </a:r>
            <a:r>
              <a:rPr lang="da-DK" dirty="0"/>
              <a:t>der er langt fra borgerens nuværende situation til borgerens ønsker for </a:t>
            </a:r>
            <a:r>
              <a:rPr lang="da-DK" dirty="0" smtClean="0"/>
              <a:t>fremtiden</a:t>
            </a:r>
          </a:p>
          <a:p>
            <a:r>
              <a:rPr lang="da-DK" dirty="0" smtClean="0"/>
              <a:t>Gør det synligt</a:t>
            </a:r>
            <a:r>
              <a:rPr lang="da-DK" dirty="0"/>
              <a:t>, hvilke trin der er nødvendige for at nå frem til det, borgeren drømmer om. </a:t>
            </a:r>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34</a:t>
            </a:fld>
            <a:endParaRPr lang="da-DK" dirty="0"/>
          </a:p>
        </p:txBody>
      </p:sp>
      <p:sp>
        <p:nvSpPr>
          <p:cNvPr id="6" name="Titel 5"/>
          <p:cNvSpPr>
            <a:spLocks noGrp="1"/>
          </p:cNvSpPr>
          <p:nvPr>
            <p:ph type="title"/>
          </p:nvPr>
        </p:nvSpPr>
        <p:spPr/>
        <p:txBody>
          <a:bodyPr/>
          <a:lstStyle/>
          <a:p>
            <a:r>
              <a:rPr lang="da-DK" dirty="0" smtClean="0"/>
              <a:t>Måltrappen </a:t>
            </a:r>
            <a:endParaRPr lang="da-DK" dirty="0"/>
          </a:p>
        </p:txBody>
      </p:sp>
      <p:pic>
        <p:nvPicPr>
          <p:cNvPr id="8" name="Billede 7"/>
          <p:cNvPicPr>
            <a:picLocks noChangeAspect="1"/>
          </p:cNvPicPr>
          <p:nvPr/>
        </p:nvPicPr>
        <p:blipFill rotWithShape="1">
          <a:blip r:embed="rId3"/>
          <a:srcRect l="696" t="4699" r="1381" b="10423"/>
          <a:stretch/>
        </p:blipFill>
        <p:spPr>
          <a:xfrm>
            <a:off x="838197" y="2974045"/>
            <a:ext cx="10515602" cy="2426678"/>
          </a:xfrm>
          <a:prstGeom prst="rect">
            <a:avLst/>
          </a:prstGeom>
        </p:spPr>
      </p:pic>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34</a:t>
            </a:fld>
            <a:endParaRPr lang="da-DK" sz="1800" b="1" dirty="0">
              <a:solidFill>
                <a:srgbClr val="C00000"/>
              </a:solidFill>
            </a:endParaRPr>
          </a:p>
        </p:txBody>
      </p:sp>
    </p:spTree>
    <p:extLst>
      <p:ext uri="{BB962C8B-B14F-4D97-AF65-F5344CB8AC3E}">
        <p14:creationId xmlns:p14="http://schemas.microsoft.com/office/powerpoint/2010/main" val="4025709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35</a:t>
            </a:fld>
            <a:endParaRPr lang="da-DK" dirty="0"/>
          </a:p>
        </p:txBody>
      </p:sp>
      <p:graphicFrame>
        <p:nvGraphicFramePr>
          <p:cNvPr id="9" name="Tabel 8"/>
          <p:cNvGraphicFramePr>
            <a:graphicFrameLocks noGrp="1"/>
          </p:cNvGraphicFramePr>
          <p:nvPr>
            <p:extLst>
              <p:ext uri="{D42A27DB-BD31-4B8C-83A1-F6EECF244321}">
                <p14:modId xmlns:p14="http://schemas.microsoft.com/office/powerpoint/2010/main" val="3806273611"/>
              </p:ext>
            </p:extLst>
          </p:nvPr>
        </p:nvGraphicFramePr>
        <p:xfrm>
          <a:off x="856199" y="382559"/>
          <a:ext cx="10497601" cy="6083999"/>
        </p:xfrm>
        <a:graphic>
          <a:graphicData uri="http://schemas.openxmlformats.org/drawingml/2006/table">
            <a:tbl>
              <a:tblPr firstRow="1" firstCol="1" lastRow="1" lastCol="1" bandRow="1" bandCol="1"/>
              <a:tblGrid>
                <a:gridCol w="1984844">
                  <a:extLst>
                    <a:ext uri="{9D8B030D-6E8A-4147-A177-3AD203B41FA5}">
                      <a16:colId xmlns:a16="http://schemas.microsoft.com/office/drawing/2014/main" val="706793292"/>
                    </a:ext>
                  </a:extLst>
                </a:gridCol>
                <a:gridCol w="8512757">
                  <a:extLst>
                    <a:ext uri="{9D8B030D-6E8A-4147-A177-3AD203B41FA5}">
                      <a16:colId xmlns:a16="http://schemas.microsoft.com/office/drawing/2014/main" val="531262370"/>
                    </a:ext>
                  </a:extLst>
                </a:gridCol>
              </a:tblGrid>
              <a:tr h="1101546">
                <a:tc>
                  <a:txBody>
                    <a:bodyPr/>
                    <a:lstStyle/>
                    <a:p>
                      <a:pPr marL="69850" algn="l">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Årsag til sagsåbning</a:t>
                      </a:r>
                      <a:endParaRPr lang="da-DK" sz="180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marL="69850" marR="73025" algn="l">
                        <a:lnSpc>
                          <a:spcPct val="115000"/>
                        </a:lnSpc>
                        <a:spcBef>
                          <a:spcPts val="47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5F91B0"/>
                    </a:solidFill>
                  </a:tcPr>
                </a:tc>
                <a:tc>
                  <a:txBody>
                    <a:bodyPr/>
                    <a:lstStyle/>
                    <a:p>
                      <a:pPr marL="71755" algn="l">
                        <a:spcBef>
                          <a:spcPts val="165"/>
                        </a:spcBef>
                        <a:spcAft>
                          <a:spcPts val="0"/>
                        </a:spcAft>
                        <a:tabLst>
                          <a:tab pos="250825" algn="l"/>
                        </a:tabLst>
                      </a:pPr>
                      <a:r>
                        <a:rPr lang="da-DK" sz="1800" b="0" dirty="0" smtClean="0">
                          <a:effectLst/>
                          <a:latin typeface="Arial" panose="020B0604020202020204" pitchFamily="34" charset="0"/>
                          <a:ea typeface="Arial" panose="020B0604020202020204" pitchFamily="34" charset="0"/>
                          <a:cs typeface="Times New Roman" panose="02020603050405020304" pitchFamily="18" charset="0"/>
                        </a:rPr>
                        <a:t>Mads er henvist til misbrugscentret fra opsøgende medarbejder og faglærer på produktionslinjen på FGU. Skolen har sat som krav, at Mads går i behandling. Rusmiddelcentret har henvendt sig med henblik på at få afklaret, om Mads har behov for støtte ud over misbrugsbehandlingen. Mads er indforstået hermed.</a:t>
                      </a:r>
                      <a:endParaRPr lang="da-DK" sz="1800" b="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C3E7EF"/>
                    </a:solidFill>
                  </a:tcPr>
                </a:tc>
                <a:extLst>
                  <a:ext uri="{0D108BD9-81ED-4DB2-BD59-A6C34878D82A}">
                    <a16:rowId xmlns:a16="http://schemas.microsoft.com/office/drawing/2014/main" val="1754181083"/>
                  </a:ext>
                </a:extLst>
              </a:tr>
              <a:tr h="1127044">
                <a:tc>
                  <a:txBody>
                    <a:bodyPr/>
                    <a:lstStyle/>
                    <a:p>
                      <a:pPr marL="69850" marR="511810">
                        <a:lnSpc>
                          <a:spcPct val="100000"/>
                        </a:lnSpc>
                        <a:spcBef>
                          <a:spcPts val="475"/>
                        </a:spcBef>
                        <a:spcAft>
                          <a:spcPts val="0"/>
                        </a:spcAft>
                      </a:pP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eventuelle lægefaglige diagnoser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5F91B0"/>
                    </a:solidFill>
                  </a:tcPr>
                </a:tc>
                <a:tc>
                  <a:txBody>
                    <a:bodyPr/>
                    <a:lstStyle/>
                    <a:p>
                      <a:pPr marL="71755" algn="l">
                        <a:spcBef>
                          <a:spcPts val="165"/>
                        </a:spcBef>
                        <a:spcAft>
                          <a:spcPts val="0"/>
                        </a:spcAft>
                        <a:tabLst>
                          <a:tab pos="250825" algn="l"/>
                        </a:tabLs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Mads er diagnosticeret med </a:t>
                      </a:r>
                      <a:r>
                        <a:rPr lang="da-DK" sz="1800" dirty="0" err="1" smtClean="0">
                          <a:effectLst/>
                          <a:latin typeface="Arial" panose="020B0604020202020204" pitchFamily="34" charset="0"/>
                          <a:ea typeface="Arial" panose="020B0604020202020204" pitchFamily="34" charset="0"/>
                          <a:cs typeface="Times New Roman" panose="02020603050405020304" pitchFamily="18" charset="0"/>
                        </a:rPr>
                        <a:t>Tourettes</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syndrom (F 95.2) og adfærds- og emotionel forstyrrelse (F 92.9) hos Børne- og ungdomspsykiatrisk hus i X Kommune i 20xx.</a:t>
                      </a:r>
                    </a:p>
                    <a:p>
                      <a:pPr marL="71755" algn="l">
                        <a:spcBef>
                          <a:spcPts val="165"/>
                        </a:spcBef>
                        <a:spcAft>
                          <a:spcPts val="0"/>
                        </a:spcAft>
                        <a:tabLst>
                          <a:tab pos="250825" algn="l"/>
                        </a:tabLs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Diagnosticeret med eksekutive vanskeligheder (F 83.9) hos speciallæge XX i august 20xx</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C3E7EF"/>
                    </a:solidFill>
                  </a:tcPr>
                </a:tc>
                <a:extLst>
                  <a:ext uri="{0D108BD9-81ED-4DB2-BD59-A6C34878D82A}">
                    <a16:rowId xmlns:a16="http://schemas.microsoft.com/office/drawing/2014/main" val="2819284543"/>
                  </a:ext>
                </a:extLst>
              </a:tr>
              <a:tr h="826159">
                <a:tc>
                  <a:txBody>
                    <a:bodyPr/>
                    <a:lstStyle/>
                    <a:p>
                      <a:pPr marL="69850" marR="73025" algn="l">
                        <a:lnSpc>
                          <a:spcPct val="115000"/>
                        </a:lnSpc>
                        <a:spcBef>
                          <a:spcPts val="475"/>
                        </a:spcBef>
                        <a:spcAft>
                          <a:spcPts val="0"/>
                        </a:spcAft>
                      </a:pP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Eksisterende oplysninger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5F91B0"/>
                    </a:solidFill>
                  </a:tcPr>
                </a:tc>
                <a:tc>
                  <a:txBody>
                    <a:bodyPr/>
                    <a:lstStyle/>
                    <a:p>
                      <a:r>
                        <a:rPr lang="da-DK" sz="1800" b="0" i="0" u="none" strike="noStrike" kern="1200" baseline="0" dirty="0" smtClean="0">
                          <a:solidFill>
                            <a:schemeClr val="tx1"/>
                          </a:solidFill>
                          <a:latin typeface="+mn-lt"/>
                          <a:ea typeface="+mn-ea"/>
                          <a:cs typeface="+mn-cs"/>
                        </a:rPr>
                        <a:t> Tidligere indsatser: …</a:t>
                      </a:r>
                    </a:p>
                    <a:p>
                      <a:r>
                        <a:rPr lang="da-DK" sz="1800" b="0" i="0" u="none" strike="noStrike" kern="1200" baseline="0" dirty="0" smtClean="0">
                          <a:solidFill>
                            <a:schemeClr val="tx1"/>
                          </a:solidFill>
                          <a:latin typeface="+mn-lt"/>
                          <a:ea typeface="+mn-ea"/>
                          <a:cs typeface="+mn-cs"/>
                        </a:rPr>
                        <a:t> Nuværende indsatser: …</a:t>
                      </a:r>
                    </a:p>
                    <a:p>
                      <a:r>
                        <a:rPr lang="da-DK" sz="1800" b="0" i="0" u="none" strike="noStrike" kern="1200" baseline="0" dirty="0" smtClean="0">
                          <a:solidFill>
                            <a:schemeClr val="tx1"/>
                          </a:solidFill>
                          <a:latin typeface="+mn-lt"/>
                          <a:ea typeface="+mn-ea"/>
                          <a:cs typeface="+mn-cs"/>
                        </a:rPr>
                        <a:t> Eksisterende dokumentation: …</a:t>
                      </a:r>
                      <a:endParaRPr lang="da-DK" sz="1100" b="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C3E7EF"/>
                    </a:solidFill>
                  </a:tcPr>
                </a:tc>
                <a:extLst>
                  <a:ext uri="{0D108BD9-81ED-4DB2-BD59-A6C34878D82A}">
                    <a16:rowId xmlns:a16="http://schemas.microsoft.com/office/drawing/2014/main" val="1635566952"/>
                  </a:ext>
                </a:extLst>
              </a:tr>
              <a:tr h="826159">
                <a:tc>
                  <a:txBody>
                    <a:bodyPr/>
                    <a:lstStyle/>
                    <a:p>
                      <a:pPr marL="69850" algn="l">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ønsker for </a:t>
                      </a: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fremtiden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5F91B0"/>
                    </a:solidFill>
                  </a:tcPr>
                </a:tc>
                <a:tc>
                  <a:txBody>
                    <a:bodyPr/>
                    <a:lstStyle/>
                    <a:p>
                      <a:pPr marL="71755" algn="l">
                        <a:spcBef>
                          <a:spcPts val="165"/>
                        </a:spcBef>
                        <a:spcAft>
                          <a:spcPts val="0"/>
                        </a:spcAft>
                        <a:tabLst>
                          <a:tab pos="250825" algn="l"/>
                        </a:tabLs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Jeg vil gerne stoppe med at ryge hash og have mere styr på det hele. Jeg skylder mange penge væk. Jeg skal nok også have noget arbejde og måske en uddannelse. Og så vil jeg gerne have noget struktur på det hele.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C3E7EF"/>
                    </a:solidFill>
                  </a:tcPr>
                </a:tc>
                <a:extLst>
                  <a:ext uri="{0D108BD9-81ED-4DB2-BD59-A6C34878D82A}">
                    <a16:rowId xmlns:a16="http://schemas.microsoft.com/office/drawing/2014/main" val="1727887357"/>
                  </a:ext>
                </a:extLst>
              </a:tr>
              <a:tr h="2203091">
                <a:tc>
                  <a:txBody>
                    <a:bodyPr/>
                    <a:lstStyle/>
                    <a:p>
                      <a:pPr marL="69850" algn="l">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Formålet med </a:t>
                      </a: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udredningen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5F91B0"/>
                    </a:solidFill>
                  </a:tcPr>
                </a:tc>
                <a:tc>
                  <a:txBody>
                    <a:bodyPr/>
                    <a:lstStyle/>
                    <a:p>
                      <a:r>
                        <a:rPr lang="da-DK" sz="1800" dirty="0" smtClean="0">
                          <a:effectLst/>
                          <a:latin typeface="Arial" panose="020B0604020202020204" pitchFamily="34" charset="0"/>
                          <a:ea typeface="Arial" panose="020B0604020202020204" pitchFamily="34" charset="0"/>
                          <a:cs typeface="Times New Roman" panose="02020603050405020304" pitchFamily="18" charset="0"/>
                        </a:rPr>
                        <a:t>Mads vil gerne videre i sit liv. Han oplever kaos og har brug for at kunne se en                                               fremtid for sig, hvor der er god grund til ikke at ryge hash, og hvor han kan blive   boende i sin egen lejlighed.</a:t>
                      </a:r>
                    </a:p>
                    <a:p>
                      <a:r>
                        <a:rPr lang="da-DK" sz="1800" dirty="0" smtClean="0">
                          <a:effectLst/>
                          <a:latin typeface="Arial" panose="020B0604020202020204" pitchFamily="34" charset="0"/>
                          <a:ea typeface="Arial" panose="020B0604020202020204" pitchFamily="34" charset="0"/>
                          <a:cs typeface="Times New Roman" panose="02020603050405020304" pitchFamily="18" charset="0"/>
                        </a:rPr>
                        <a:t>Jeg vurderer, at der er grundlag for at gå videre med en udredning af, hvilken støtte   der vil kunne hjælpe Mads i den retning, han gerne vil. Det er vigtigt, at det bliver i  et koordineret samarbejde med misbrugscentret og uddannelsesvejledningen.</a:t>
                      </a:r>
                    </a:p>
                    <a:p>
                      <a:r>
                        <a:rPr lang="da-DK" sz="1800" dirty="0" smtClean="0">
                          <a:effectLst/>
                          <a:latin typeface="Arial" panose="020B0604020202020204" pitchFamily="34" charset="0"/>
                          <a:ea typeface="Arial" panose="020B0604020202020204" pitchFamily="34" charset="0"/>
                          <a:cs typeface="Times New Roman" panose="02020603050405020304" pitchFamily="18" charset="0"/>
                        </a:rPr>
                        <a:t> Analysespørgsmål: Hvilken støtte er nødvendig for, at Mads kan komme ud af sit  misbrug, klare sig selv i egen bolig og gennemføre en uddannelse?</a:t>
                      </a:r>
                      <a:endParaRPr lang="da-DK" sz="11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C3E7EF"/>
                    </a:solidFill>
                  </a:tcPr>
                </a:tc>
                <a:extLst>
                  <a:ext uri="{0D108BD9-81ED-4DB2-BD59-A6C34878D82A}">
                    <a16:rowId xmlns:a16="http://schemas.microsoft.com/office/drawing/2014/main" val="3359517042"/>
                  </a:ext>
                </a:extLst>
              </a:tr>
            </a:tbl>
          </a:graphicData>
        </a:graphic>
      </p:graphicFrame>
      <p:sp>
        <p:nvSpPr>
          <p:cNvPr id="1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35</a:t>
            </a:fld>
            <a:endParaRPr lang="da-DK" sz="1800" b="1" dirty="0">
              <a:solidFill>
                <a:srgbClr val="C00000"/>
              </a:solidFill>
            </a:endParaRPr>
          </a:p>
        </p:txBody>
      </p:sp>
    </p:spTree>
    <p:extLst>
      <p:ext uri="{BB962C8B-B14F-4D97-AF65-F5344CB8AC3E}">
        <p14:creationId xmlns:p14="http://schemas.microsoft.com/office/powerpoint/2010/main" val="32839727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36</a:t>
            </a:fld>
            <a:endParaRPr lang="da-DK" dirty="0"/>
          </a:p>
        </p:txBody>
      </p:sp>
      <p:sp>
        <p:nvSpPr>
          <p:cNvPr id="6" name="Titel 5"/>
          <p:cNvSpPr>
            <a:spLocks noGrp="1"/>
          </p:cNvSpPr>
          <p:nvPr>
            <p:ph type="title"/>
          </p:nvPr>
        </p:nvSpPr>
        <p:spPr>
          <a:xfrm>
            <a:off x="838199" y="360000"/>
            <a:ext cx="10515602" cy="612143"/>
          </a:xfrm>
          <a:solidFill>
            <a:srgbClr val="D97126"/>
          </a:solidFill>
        </p:spPr>
        <p:txBody>
          <a:bodyPr/>
          <a:lstStyle/>
          <a:p>
            <a:r>
              <a:rPr lang="da-DK" sz="4000" b="0" dirty="0" smtClean="0">
                <a:solidFill>
                  <a:schemeClr val="bg1"/>
                </a:solidFill>
                <a:latin typeface="Trebuchet MS" panose="020B0603020202020204" pitchFamily="34" charset="0"/>
              </a:rPr>
              <a:t>	Redskab: </a:t>
            </a:r>
            <a:r>
              <a:rPr lang="da-DK" sz="4000" b="0" i="1" dirty="0" smtClean="0">
                <a:solidFill>
                  <a:schemeClr val="bg1"/>
                </a:solidFill>
                <a:latin typeface="Trebuchet MS" panose="020B0603020202020204" pitchFamily="34" charset="0"/>
              </a:rPr>
              <a:t>Sagsåbning</a:t>
            </a:r>
            <a:r>
              <a:rPr lang="da-DK" sz="4000" b="0" dirty="0" smtClean="0">
                <a:solidFill>
                  <a:schemeClr val="bg1"/>
                </a:solidFill>
                <a:latin typeface="Trebuchet MS" panose="020B0603020202020204" pitchFamily="34" charset="0"/>
              </a:rPr>
              <a:t> 4:8</a:t>
            </a:r>
            <a:endParaRPr lang="da-DK" sz="4000" b="0" dirty="0">
              <a:solidFill>
                <a:schemeClr val="bg1"/>
              </a:solidFill>
              <a:latin typeface="Trebuchet MS" panose="020B0603020202020204" pitchFamily="34" charset="0"/>
            </a:endParaRPr>
          </a:p>
        </p:txBody>
      </p:sp>
      <p:graphicFrame>
        <p:nvGraphicFramePr>
          <p:cNvPr id="8" name="Tabel 7"/>
          <p:cNvGraphicFramePr>
            <a:graphicFrameLocks noGrp="1"/>
          </p:cNvGraphicFramePr>
          <p:nvPr>
            <p:extLst>
              <p:ext uri="{D42A27DB-BD31-4B8C-83A1-F6EECF244321}">
                <p14:modId xmlns:p14="http://schemas.microsoft.com/office/powerpoint/2010/main" val="3401874243"/>
              </p:ext>
            </p:extLst>
          </p:nvPr>
        </p:nvGraphicFramePr>
        <p:xfrm>
          <a:off x="838199" y="1268760"/>
          <a:ext cx="10515602" cy="4132580"/>
        </p:xfrm>
        <a:graphic>
          <a:graphicData uri="http://schemas.openxmlformats.org/drawingml/2006/table">
            <a:tbl>
              <a:tblPr firstRow="1" firstCol="1" lastRow="1" lastCol="1" bandRow="1" bandCol="1"/>
              <a:tblGrid>
                <a:gridCol w="4393706">
                  <a:extLst>
                    <a:ext uri="{9D8B030D-6E8A-4147-A177-3AD203B41FA5}">
                      <a16:colId xmlns:a16="http://schemas.microsoft.com/office/drawing/2014/main" val="3762267143"/>
                    </a:ext>
                  </a:extLst>
                </a:gridCol>
                <a:gridCol w="6121896">
                  <a:extLst>
                    <a:ext uri="{9D8B030D-6E8A-4147-A177-3AD203B41FA5}">
                      <a16:colId xmlns:a16="http://schemas.microsoft.com/office/drawing/2014/main" val="2002682434"/>
                    </a:ext>
                  </a:extLst>
                </a:gridCol>
              </a:tblGrid>
              <a:tr h="565785">
                <a:tc>
                  <a:txBody>
                    <a:bodyPr/>
                    <a:lstStyle/>
                    <a:p>
                      <a:pPr marL="69850" algn="l">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Klar sag</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Er det klart for sagsbehandleren, hvilken støtte borgeren har behov for?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Ja</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Nej</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295323755"/>
                  </a:ext>
                </a:extLst>
              </a:tr>
              <a:tr h="565785">
                <a:tc>
                  <a:txBody>
                    <a:bodyPr/>
                    <a:lstStyle/>
                    <a:p>
                      <a:pPr marL="69850" algn="l">
                        <a:spcBef>
                          <a:spcPts val="510"/>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Valg af ydelse ved klar sag</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b="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Hvis ja - hvilken ydelse?</a:t>
                      </a:r>
                      <a:endParaRPr lang="da-DK" sz="1800" b="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Afklaring</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Aktivitet og samvær,</a:t>
                      </a:r>
                      <a:r>
                        <a:rPr lang="da-DK" sz="1800" baseline="0" dirty="0" smtClean="0">
                          <a:effectLst/>
                          <a:latin typeface="Arial" panose="020B0604020202020204" pitchFamily="34" charset="0"/>
                          <a:ea typeface="Arial" panose="020B0604020202020204" pitchFamily="34" charset="0"/>
                          <a:cs typeface="Times New Roman" panose="02020603050405020304" pitchFamily="18" charset="0"/>
                        </a:rPr>
                        <a:t> § 104</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32416475"/>
                  </a:ext>
                </a:extLst>
              </a:tr>
              <a:tr h="565785">
                <a:tc>
                  <a:txBody>
                    <a:bodyPr/>
                    <a:lstStyle/>
                    <a:p>
                      <a:pPr marL="69850" algn="l">
                        <a:spcBef>
                          <a:spcPts val="510"/>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Valg af tilbud ved klar sag</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b="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Hvis ja – hvilken tilbudstype?</a:t>
                      </a:r>
                      <a:endParaRPr lang="da-DK" sz="1800" b="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Ambulant tilbud til voksne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Botilbud til voksne </a:t>
                      </a: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453980300"/>
                  </a:ext>
                </a:extLst>
              </a:tr>
              <a:tr h="565785">
                <a:tc>
                  <a:txBody>
                    <a:bodyPr/>
                    <a:lstStyle/>
                    <a:p>
                      <a:pPr marL="69850" algn="l">
                        <a:spcBef>
                          <a:spcPts val="510"/>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Aftaler om det videre forløb</a:t>
                      </a:r>
                    </a:p>
                    <a:p>
                      <a:pPr marL="69850" algn="l">
                        <a:spcBef>
                          <a:spcPts val="510"/>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Hvilke aftaler er indgået med borgeren om det videre forløb?</a:t>
                      </a:r>
                    </a:p>
                    <a:p>
                      <a:pPr marL="69850" algn="l">
                        <a:spcBef>
                          <a:spcPts val="510"/>
                        </a:spcBef>
                        <a:spcAft>
                          <a:spcPts val="0"/>
                        </a:spcAft>
                      </a:pPr>
                      <a:r>
                        <a:rPr lang="da-DK" sz="1800" b="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(aftaler om fx møder, mødested, deltagere)</a:t>
                      </a:r>
                      <a:endParaRPr lang="da-DK" sz="18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88107590"/>
                  </a:ext>
                </a:extLst>
              </a:tr>
            </a:tbl>
          </a:graphicData>
        </a:graphic>
      </p:graphicFrame>
      <p:sp>
        <p:nvSpPr>
          <p:cNvPr id="11"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36</a:t>
            </a:fld>
            <a:endParaRPr lang="da-DK" sz="1800" b="1" dirty="0">
              <a:solidFill>
                <a:srgbClr val="C00000"/>
              </a:solidFill>
            </a:endParaRPr>
          </a:p>
        </p:txBody>
      </p:sp>
      <p:pic>
        <p:nvPicPr>
          <p:cNvPr id="12" name="Billede 11"/>
          <p:cNvPicPr>
            <a:picLocks noChangeAspect="1"/>
          </p:cNvPicPr>
          <p:nvPr/>
        </p:nvPicPr>
        <p:blipFill>
          <a:blip r:embed="rId3"/>
          <a:stretch>
            <a:fillRect/>
          </a:stretch>
        </p:blipFill>
        <p:spPr>
          <a:xfrm>
            <a:off x="10776520" y="1566028"/>
            <a:ext cx="550099" cy="554683"/>
          </a:xfrm>
          <a:prstGeom prst="rect">
            <a:avLst/>
          </a:prstGeom>
        </p:spPr>
      </p:pic>
      <p:grpSp>
        <p:nvGrpSpPr>
          <p:cNvPr id="13" name="Group 5"/>
          <p:cNvGrpSpPr>
            <a:grpSpLocks/>
          </p:cNvGrpSpPr>
          <p:nvPr/>
        </p:nvGrpSpPr>
        <p:grpSpPr bwMode="auto">
          <a:xfrm>
            <a:off x="838199" y="356444"/>
            <a:ext cx="602877" cy="615556"/>
            <a:chOff x="2940" y="-365"/>
            <a:chExt cx="977" cy="979"/>
          </a:xfrm>
        </p:grpSpPr>
        <p:sp>
          <p:nvSpPr>
            <p:cNvPr id="14"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19" name="Venstrepil 18"/>
          <p:cNvSpPr/>
          <p:nvPr/>
        </p:nvSpPr>
        <p:spPr>
          <a:xfrm>
            <a:off x="4079776" y="1843369"/>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Tree>
    <p:extLst>
      <p:ext uri="{BB962C8B-B14F-4D97-AF65-F5344CB8AC3E}">
        <p14:creationId xmlns:p14="http://schemas.microsoft.com/office/powerpoint/2010/main" val="36515055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37</a:t>
            </a:fld>
            <a:endParaRPr lang="da-DK" dirty="0"/>
          </a:p>
        </p:txBody>
      </p:sp>
      <p:graphicFrame>
        <p:nvGraphicFramePr>
          <p:cNvPr id="8" name="Tabel 7"/>
          <p:cNvGraphicFramePr>
            <a:graphicFrameLocks noGrp="1"/>
          </p:cNvGraphicFramePr>
          <p:nvPr>
            <p:extLst>
              <p:ext uri="{D42A27DB-BD31-4B8C-83A1-F6EECF244321}">
                <p14:modId xmlns:p14="http://schemas.microsoft.com/office/powerpoint/2010/main" val="3067425425"/>
              </p:ext>
            </p:extLst>
          </p:nvPr>
        </p:nvGraphicFramePr>
        <p:xfrm>
          <a:off x="857682" y="1143900"/>
          <a:ext cx="10515602" cy="4391334"/>
        </p:xfrm>
        <a:graphic>
          <a:graphicData uri="http://schemas.openxmlformats.org/drawingml/2006/table">
            <a:tbl>
              <a:tblPr firstRow="1" firstCol="1" lastRow="1" lastCol="1" bandRow="1" bandCol="1"/>
              <a:tblGrid>
                <a:gridCol w="3313586">
                  <a:extLst>
                    <a:ext uri="{9D8B030D-6E8A-4147-A177-3AD203B41FA5}">
                      <a16:colId xmlns:a16="http://schemas.microsoft.com/office/drawing/2014/main" val="387390034"/>
                    </a:ext>
                  </a:extLst>
                </a:gridCol>
                <a:gridCol w="7202016">
                  <a:extLst>
                    <a:ext uri="{9D8B030D-6E8A-4147-A177-3AD203B41FA5}">
                      <a16:colId xmlns:a16="http://schemas.microsoft.com/office/drawing/2014/main" val="3062594586"/>
                    </a:ext>
                  </a:extLst>
                </a:gridCol>
              </a:tblGrid>
              <a:tr h="587047">
                <a:tc>
                  <a:txBody>
                    <a:bodyPr/>
                    <a:lstStyle/>
                    <a:p>
                      <a:pPr marL="69850" algn="l">
                        <a:spcBef>
                          <a:spcPts val="510"/>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Værgemål</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Har borgeren en værge?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Ja</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Nej</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95188105"/>
                  </a:ext>
                </a:extLst>
              </a:tr>
              <a:tr h="1101018">
                <a:tc>
                  <a:txBody>
                    <a:bodyPr/>
                    <a:lstStyle/>
                    <a:p>
                      <a:pPr marL="69850" algn="l">
                        <a:spcBef>
                          <a:spcPts val="510"/>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Værgemålsform</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Hvis ja – hvilken form?</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Værgemål </a:t>
                      </a:r>
                      <a:r>
                        <a:rPr lang="da-DK" sz="1800" dirty="0">
                          <a:effectLst/>
                          <a:latin typeface="Arial" panose="020B0604020202020204" pitchFamily="34" charset="0"/>
                          <a:ea typeface="Arial" panose="020B0604020202020204" pitchFamily="34" charset="0"/>
                          <a:cs typeface="Times New Roman" panose="02020603050405020304" pitchFamily="18" charset="0"/>
                        </a:rPr>
                        <a:t>(Værgemålsloven § 5)</a:t>
                      </a: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Værgemål </a:t>
                      </a:r>
                      <a:r>
                        <a:rPr lang="da-DK" sz="1800" dirty="0">
                          <a:effectLst/>
                          <a:latin typeface="Arial" panose="020B0604020202020204" pitchFamily="34" charset="0"/>
                          <a:ea typeface="Arial" panose="020B0604020202020204" pitchFamily="34" charset="0"/>
                          <a:cs typeface="Times New Roman" panose="02020603050405020304" pitchFamily="18" charset="0"/>
                        </a:rPr>
                        <a:t>med frataget retslig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handleevne (Værgemålsloven </a:t>
                      </a:r>
                      <a:r>
                        <a:rPr lang="da-DK" sz="1800" dirty="0">
                          <a:effectLst/>
                          <a:latin typeface="Arial" panose="020B0604020202020204" pitchFamily="34" charset="0"/>
                          <a:ea typeface="Arial" panose="020B0604020202020204" pitchFamily="34" charset="0"/>
                          <a:cs typeface="Times New Roman" panose="02020603050405020304" pitchFamily="18" charset="0"/>
                        </a:rPr>
                        <a:t>§ 6)</a:t>
                      </a: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Samværgemål </a:t>
                      </a:r>
                      <a:r>
                        <a:rPr lang="da-DK" sz="1800" dirty="0">
                          <a:effectLst/>
                          <a:latin typeface="Arial" panose="020B0604020202020204" pitchFamily="34" charset="0"/>
                          <a:ea typeface="Arial" panose="020B0604020202020204" pitchFamily="34" charset="0"/>
                          <a:cs typeface="Times New Roman" panose="02020603050405020304" pitchFamily="18" charset="0"/>
                        </a:rPr>
                        <a:t>(Værgemålsloven § 7)</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171713626"/>
                  </a:ext>
                </a:extLst>
              </a:tr>
              <a:tr h="850122">
                <a:tc>
                  <a:txBody>
                    <a:bodyPr/>
                    <a:lstStyle/>
                    <a:p>
                      <a:pPr marL="69850" algn="l">
                        <a:spcBef>
                          <a:spcPts val="510"/>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Værges kontaktoplysninger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(navn, adresse, telefonnummer og e-mailadresse)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256617965"/>
                  </a:ext>
                </a:extLst>
              </a:tr>
              <a:tr h="1278235">
                <a:tc>
                  <a:txBody>
                    <a:bodyPr/>
                    <a:lstStyle/>
                    <a:p>
                      <a:pPr marL="69850" marR="276860" algn="l">
                        <a:lnSpc>
                          <a:spcPct val="115000"/>
                        </a:lnSpc>
                        <a:spcBef>
                          <a:spcPts val="510"/>
                        </a:spcBef>
                        <a:spcAft>
                          <a:spcPts val="0"/>
                        </a:spcAft>
                      </a:pP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Nærmere undersøgelse af værgemål</a:t>
                      </a:r>
                      <a:endParaRPr lang="da-DK" sz="1800" dirty="0" smtClean="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475"/>
                        </a:spcBef>
                        <a:spcAft>
                          <a:spcPts val="0"/>
                        </a:spcAft>
                      </a:pP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Hvis</a:t>
                      </a:r>
                      <a:r>
                        <a:rPr lang="da-DK" sz="1800" spc="-85"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der</a:t>
                      </a:r>
                      <a:r>
                        <a:rPr lang="da-DK" sz="1800" spc="-8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ikke</a:t>
                      </a:r>
                      <a:r>
                        <a:rPr lang="da-DK" sz="1800" spc="-8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er</a:t>
                      </a:r>
                      <a:r>
                        <a:rPr lang="da-DK" sz="1800" spc="-8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et</a:t>
                      </a:r>
                      <a:r>
                        <a:rPr lang="da-DK" sz="1800" spc="-8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værgemål,</a:t>
                      </a:r>
                      <a:r>
                        <a:rPr lang="da-DK" sz="1800" spc="-8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spc="-2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skal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det</a:t>
                      </a:r>
                      <a:r>
                        <a:rPr lang="da-DK" sz="1800" spc="-1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så</a:t>
                      </a:r>
                      <a:r>
                        <a:rPr lang="da-DK" sz="1800" spc="-1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undersøges</a:t>
                      </a:r>
                      <a:r>
                        <a:rPr lang="da-DK" sz="1800" spc="-9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nærmere,</a:t>
                      </a:r>
                      <a:r>
                        <a:rPr lang="da-DK" sz="1800" spc="-1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om der</a:t>
                      </a:r>
                      <a:r>
                        <a:rPr lang="da-DK" sz="1800" spc="-11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er</a:t>
                      </a:r>
                      <a:r>
                        <a:rPr lang="da-DK" sz="1800" spc="-10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behov</a:t>
                      </a:r>
                      <a:r>
                        <a:rPr lang="da-DK" sz="1800" spc="-10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spc="-2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for,</a:t>
                      </a:r>
                      <a:r>
                        <a:rPr lang="da-DK" sz="1800" spc="-11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at</a:t>
                      </a:r>
                      <a:r>
                        <a:rPr lang="da-DK" sz="1800" spc="-10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a:t>
                      </a:r>
                      <a:r>
                        <a:rPr lang="da-DK" sz="1800" spc="-10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får tildelt en</a:t>
                      </a:r>
                      <a:r>
                        <a:rPr lang="da-DK" sz="1800" spc="-9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værge?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Ja</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Nej</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743082820"/>
                  </a:ext>
                </a:extLst>
              </a:tr>
            </a:tbl>
          </a:graphicData>
        </a:graphic>
      </p:graphicFrame>
      <p:sp>
        <p:nvSpPr>
          <p:cNvPr id="11" name="Venstrepil 10"/>
          <p:cNvSpPr/>
          <p:nvPr/>
        </p:nvSpPr>
        <p:spPr>
          <a:xfrm>
            <a:off x="2135560" y="4005064"/>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2"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37</a:t>
            </a:fld>
            <a:endParaRPr lang="da-DK" sz="1800" b="1" dirty="0">
              <a:solidFill>
                <a:srgbClr val="C00000"/>
              </a:solidFill>
            </a:endParaRPr>
          </a:p>
        </p:txBody>
      </p:sp>
      <p:sp>
        <p:nvSpPr>
          <p:cNvPr id="13" name="Titel 5"/>
          <p:cNvSpPr txBox="1">
            <a:spLocks/>
          </p:cNvSpPr>
          <p:nvPr/>
        </p:nvSpPr>
        <p:spPr>
          <a:xfrm>
            <a:off x="838199" y="360000"/>
            <a:ext cx="10515602" cy="612000"/>
          </a:xfrm>
          <a:prstGeom prst="rect">
            <a:avLst/>
          </a:prstGeom>
          <a:solidFill>
            <a:srgbClr val="D97126"/>
          </a:solidFill>
        </p:spPr>
        <p:txBody>
          <a:bodyPr vert="horz" lIns="0" tIns="0" rIns="0" bIns="0" rtlCol="0" anchor="t">
            <a:noAutofit/>
          </a:bodyPr>
          <a:lstStyle>
            <a:lvl1pPr algn="l" defTabSz="685800" rtl="0" eaLnBrk="1" latinLnBrk="0" hangingPunct="1">
              <a:lnSpc>
                <a:spcPct val="90000"/>
              </a:lnSpc>
              <a:spcBef>
                <a:spcPct val="0"/>
              </a:spcBef>
              <a:buNone/>
              <a:defRPr sz="4000" b="0" kern="1200" baseline="0">
                <a:solidFill>
                  <a:schemeClr val="tx2"/>
                </a:solidFill>
                <a:latin typeface="Trebuchet MS" panose="020B0603020202020204" pitchFamily="34" charset="0"/>
                <a:ea typeface="+mj-ea"/>
                <a:cs typeface="+mj-cs"/>
              </a:defRPr>
            </a:lvl1pPr>
          </a:lstStyle>
          <a:p>
            <a:r>
              <a:rPr lang="da-DK" dirty="0">
                <a:solidFill>
                  <a:schemeClr val="bg1"/>
                </a:solidFill>
              </a:rPr>
              <a:t>	</a:t>
            </a:r>
            <a:r>
              <a:rPr lang="da-DK" dirty="0" smtClean="0">
                <a:solidFill>
                  <a:schemeClr val="bg1"/>
                </a:solidFill>
              </a:rPr>
              <a:t>Redskab: </a:t>
            </a:r>
            <a:r>
              <a:rPr lang="da-DK" i="1" dirty="0" smtClean="0">
                <a:solidFill>
                  <a:schemeClr val="bg1"/>
                </a:solidFill>
              </a:rPr>
              <a:t>Sagsåbning</a:t>
            </a:r>
            <a:r>
              <a:rPr lang="da-DK" dirty="0" smtClean="0">
                <a:solidFill>
                  <a:schemeClr val="bg1"/>
                </a:solidFill>
              </a:rPr>
              <a:t> 5:8</a:t>
            </a:r>
            <a:endParaRPr lang="da-DK" dirty="0">
              <a:solidFill>
                <a:schemeClr val="bg1"/>
              </a:solidFill>
            </a:endParaRPr>
          </a:p>
        </p:txBody>
      </p:sp>
      <p:grpSp>
        <p:nvGrpSpPr>
          <p:cNvPr id="20" name="Group 5"/>
          <p:cNvGrpSpPr>
            <a:grpSpLocks/>
          </p:cNvGrpSpPr>
          <p:nvPr/>
        </p:nvGrpSpPr>
        <p:grpSpPr bwMode="auto">
          <a:xfrm>
            <a:off x="838199" y="356444"/>
            <a:ext cx="602877" cy="615556"/>
            <a:chOff x="2940" y="-365"/>
            <a:chExt cx="977" cy="979"/>
          </a:xfrm>
        </p:grpSpPr>
        <p:sp>
          <p:nvSpPr>
            <p:cNvPr id="21"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pic>
        <p:nvPicPr>
          <p:cNvPr id="14" name="Billede 13"/>
          <p:cNvPicPr>
            <a:picLocks noChangeAspect="1"/>
          </p:cNvPicPr>
          <p:nvPr/>
        </p:nvPicPr>
        <p:blipFill>
          <a:blip r:embed="rId3"/>
          <a:stretch>
            <a:fillRect/>
          </a:stretch>
        </p:blipFill>
        <p:spPr>
          <a:xfrm>
            <a:off x="10836121" y="3734244"/>
            <a:ext cx="537163" cy="541639"/>
          </a:xfrm>
          <a:prstGeom prst="rect">
            <a:avLst/>
          </a:prstGeom>
        </p:spPr>
      </p:pic>
    </p:spTree>
    <p:extLst>
      <p:ext uri="{BB962C8B-B14F-4D97-AF65-F5344CB8AC3E}">
        <p14:creationId xmlns:p14="http://schemas.microsoft.com/office/powerpoint/2010/main" val="29668225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38</a:t>
            </a:fld>
            <a:endParaRPr lang="da-DK" dirty="0"/>
          </a:p>
        </p:txBody>
      </p:sp>
      <p:sp>
        <p:nvSpPr>
          <p:cNvPr id="6" name="Titel 5"/>
          <p:cNvSpPr>
            <a:spLocks noGrp="1"/>
          </p:cNvSpPr>
          <p:nvPr>
            <p:ph type="title"/>
          </p:nvPr>
        </p:nvSpPr>
        <p:spPr>
          <a:xfrm>
            <a:off x="838199" y="360000"/>
            <a:ext cx="10515602" cy="612000"/>
          </a:xfrm>
          <a:solidFill>
            <a:srgbClr val="D97126"/>
          </a:solidFill>
        </p:spPr>
        <p:txBody>
          <a:bodyPr/>
          <a:lstStyle/>
          <a:p>
            <a:r>
              <a:rPr lang="da-DK" sz="4000" b="0" dirty="0" smtClean="0">
                <a:solidFill>
                  <a:schemeClr val="bg1"/>
                </a:solidFill>
                <a:latin typeface="Trebuchet MS" panose="020B0603020202020204" pitchFamily="34" charset="0"/>
              </a:rPr>
              <a:t>	Redskab: </a:t>
            </a:r>
            <a:r>
              <a:rPr lang="da-DK" sz="4000" b="0" i="1" dirty="0" smtClean="0">
                <a:solidFill>
                  <a:schemeClr val="bg1"/>
                </a:solidFill>
                <a:latin typeface="Trebuchet MS" panose="020B0603020202020204" pitchFamily="34" charset="0"/>
              </a:rPr>
              <a:t>Sagsåbning</a:t>
            </a:r>
            <a:r>
              <a:rPr lang="da-DK" sz="4000" b="0" dirty="0" smtClean="0">
                <a:solidFill>
                  <a:schemeClr val="bg1"/>
                </a:solidFill>
                <a:latin typeface="Trebuchet MS" panose="020B0603020202020204" pitchFamily="34" charset="0"/>
              </a:rPr>
              <a:t> 6:8</a:t>
            </a:r>
            <a:endParaRPr lang="da-DK" sz="4000" b="0" dirty="0">
              <a:solidFill>
                <a:schemeClr val="bg1"/>
              </a:solidFill>
              <a:latin typeface="Trebuchet MS" panose="020B0603020202020204" pitchFamily="34" charset="0"/>
            </a:endParaRPr>
          </a:p>
        </p:txBody>
      </p:sp>
      <p:graphicFrame>
        <p:nvGraphicFramePr>
          <p:cNvPr id="8" name="Tabel 7"/>
          <p:cNvGraphicFramePr>
            <a:graphicFrameLocks noGrp="1"/>
          </p:cNvGraphicFramePr>
          <p:nvPr>
            <p:extLst>
              <p:ext uri="{D42A27DB-BD31-4B8C-83A1-F6EECF244321}">
                <p14:modId xmlns:p14="http://schemas.microsoft.com/office/powerpoint/2010/main" val="562615345"/>
              </p:ext>
            </p:extLst>
          </p:nvPr>
        </p:nvGraphicFramePr>
        <p:xfrm>
          <a:off x="838198" y="1539352"/>
          <a:ext cx="10515602" cy="3609340"/>
        </p:xfrm>
        <a:graphic>
          <a:graphicData uri="http://schemas.openxmlformats.org/drawingml/2006/table">
            <a:tbl>
              <a:tblPr firstRow="1" firstCol="1" lastRow="1" lastCol="1" bandRow="1" bandCol="1"/>
              <a:tblGrid>
                <a:gridCol w="5905874">
                  <a:extLst>
                    <a:ext uri="{9D8B030D-6E8A-4147-A177-3AD203B41FA5}">
                      <a16:colId xmlns:a16="http://schemas.microsoft.com/office/drawing/2014/main" val="1270635831"/>
                    </a:ext>
                  </a:extLst>
                </a:gridCol>
                <a:gridCol w="4609728">
                  <a:extLst>
                    <a:ext uri="{9D8B030D-6E8A-4147-A177-3AD203B41FA5}">
                      <a16:colId xmlns:a16="http://schemas.microsoft.com/office/drawing/2014/main" val="3391994577"/>
                    </a:ext>
                  </a:extLst>
                </a:gridCol>
              </a:tblGrid>
              <a:tr h="565785">
                <a:tc>
                  <a:txBody>
                    <a:bodyPr/>
                    <a:lstStyle/>
                    <a:p>
                      <a:pPr marL="69850" algn="l">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Ret til repræsentation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Er</a:t>
                      </a:r>
                      <a:r>
                        <a:rPr lang="da-DK" sz="1800" spc="-12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a:t>
                      </a:r>
                      <a:r>
                        <a:rPr lang="da-DK" sz="1800" spc="-12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informeret</a:t>
                      </a:r>
                      <a:r>
                        <a:rPr lang="da-DK" sz="1800" spc="-12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om</a:t>
                      </a:r>
                      <a:r>
                        <a:rPr lang="da-DK" sz="1800" spc="-12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spc="-1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ret</a:t>
                      </a:r>
                      <a:r>
                        <a:rPr lang="da-DK" sz="1800" spc="-12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til bisidder</a:t>
                      </a:r>
                      <a:r>
                        <a:rPr lang="da-DK" sz="1800" spc="-15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og</a:t>
                      </a:r>
                      <a:r>
                        <a:rPr lang="da-DK" sz="1800" spc="-15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partsrepræsentation?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Ja</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Nej</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030142565"/>
                  </a:ext>
                </a:extLst>
              </a:tr>
              <a:tr h="565785">
                <a:tc>
                  <a:txBody>
                    <a:bodyPr/>
                    <a:lstStyle/>
                    <a:p>
                      <a:pPr marL="69850" algn="l">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Repræsentation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Er borgeren repræsenteret?</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Ja</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Nej</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155347685"/>
                  </a:ext>
                </a:extLst>
              </a:tr>
              <a:tr h="565785">
                <a:tc>
                  <a:txBody>
                    <a:bodyPr/>
                    <a:lstStyle/>
                    <a:p>
                      <a:pPr marL="69850" algn="l">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Repræsentationsform</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Hvis ja – hvilken form?</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Bisidder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Partsrepræsentant</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429297001"/>
                  </a:ext>
                </a:extLst>
              </a:tr>
              <a:tr h="565785">
                <a:tc>
                  <a:txBody>
                    <a:bodyPr/>
                    <a:lstStyle/>
                    <a:p>
                      <a:pPr marL="69850" algn="l">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Fuldmagt</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Hvis</a:t>
                      </a:r>
                      <a:r>
                        <a:rPr lang="da-DK" sz="1800" spc="-11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der</a:t>
                      </a:r>
                      <a:r>
                        <a:rPr lang="da-DK" sz="1800" spc="-11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er</a:t>
                      </a:r>
                      <a:r>
                        <a:rPr lang="da-DK" sz="1800" spc="-11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givet</a:t>
                      </a:r>
                      <a:r>
                        <a:rPr lang="da-DK" sz="1800" spc="-11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fuldmagt</a:t>
                      </a:r>
                      <a:r>
                        <a:rPr lang="da-DK" sz="1800" spc="-11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t>
                      </a:r>
                      <a:r>
                        <a:rPr lang="da-DK" sz="1800" spc="-16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spc="-2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hvad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er</a:t>
                      </a:r>
                      <a:r>
                        <a:rPr lang="da-DK" sz="1800" spc="-5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der</a:t>
                      </a:r>
                      <a:r>
                        <a:rPr lang="da-DK" sz="1800" spc="-5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givet</a:t>
                      </a:r>
                      <a:r>
                        <a:rPr lang="da-DK" sz="1800" spc="-5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fuldmagt</a:t>
                      </a:r>
                      <a:r>
                        <a:rPr lang="da-DK" sz="1800" spc="-5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til?</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855084812"/>
                  </a:ext>
                </a:extLst>
              </a:tr>
              <a:tr h="565785">
                <a:tc>
                  <a:txBody>
                    <a:bodyPr/>
                    <a:lstStyle/>
                    <a:p>
                      <a:pPr marL="69850" algn="l">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Elektronisk registrering</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Er borgeren informeret om, at oplysningerne bliver registreret elektronisk?</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Ja</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Nej</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731956009"/>
                  </a:ext>
                </a:extLst>
              </a:tr>
            </a:tbl>
          </a:graphicData>
        </a:graphic>
      </p:graphicFrame>
      <p:grpSp>
        <p:nvGrpSpPr>
          <p:cNvPr id="7" name="Group 5"/>
          <p:cNvGrpSpPr>
            <a:grpSpLocks/>
          </p:cNvGrpSpPr>
          <p:nvPr/>
        </p:nvGrpSpPr>
        <p:grpSpPr bwMode="auto">
          <a:xfrm>
            <a:off x="838198" y="360000"/>
            <a:ext cx="601470" cy="612000"/>
            <a:chOff x="2940" y="-365"/>
            <a:chExt cx="977" cy="979"/>
          </a:xfrm>
        </p:grpSpPr>
        <p:sp>
          <p:nvSpPr>
            <p:cNvPr id="9"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11"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38</a:t>
            </a:fld>
            <a:endParaRPr lang="da-DK" sz="1800" b="1" dirty="0">
              <a:solidFill>
                <a:srgbClr val="C00000"/>
              </a:solidFill>
            </a:endParaRPr>
          </a:p>
        </p:txBody>
      </p:sp>
    </p:spTree>
    <p:extLst>
      <p:ext uri="{BB962C8B-B14F-4D97-AF65-F5344CB8AC3E}">
        <p14:creationId xmlns:p14="http://schemas.microsoft.com/office/powerpoint/2010/main" val="31710242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a:xfrm>
            <a:off x="838198" y="6266342"/>
            <a:ext cx="6346079" cy="180020"/>
          </a:xfrm>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39</a:t>
            </a:fld>
            <a:endParaRPr lang="da-DK" dirty="0"/>
          </a:p>
        </p:txBody>
      </p:sp>
      <p:sp>
        <p:nvSpPr>
          <p:cNvPr id="6" name="Titel 5"/>
          <p:cNvSpPr>
            <a:spLocks noGrp="1"/>
          </p:cNvSpPr>
          <p:nvPr>
            <p:ph type="title"/>
          </p:nvPr>
        </p:nvSpPr>
        <p:spPr>
          <a:xfrm>
            <a:off x="838198" y="360000"/>
            <a:ext cx="10515600" cy="612000"/>
          </a:xfrm>
          <a:solidFill>
            <a:srgbClr val="D97126"/>
          </a:solidFill>
        </p:spPr>
        <p:txBody>
          <a:bodyPr/>
          <a:lstStyle/>
          <a:p>
            <a:r>
              <a:rPr lang="da-DK" sz="4000" b="0" dirty="0" smtClean="0">
                <a:solidFill>
                  <a:schemeClr val="bg1"/>
                </a:solidFill>
                <a:latin typeface="Trebuchet MS" panose="020B0603020202020204" pitchFamily="34" charset="0"/>
              </a:rPr>
              <a:t>	Redskab: </a:t>
            </a:r>
            <a:r>
              <a:rPr lang="da-DK" sz="4000" b="0" i="1" dirty="0" smtClean="0">
                <a:solidFill>
                  <a:schemeClr val="bg1"/>
                </a:solidFill>
                <a:latin typeface="Trebuchet MS" panose="020B0603020202020204" pitchFamily="34" charset="0"/>
              </a:rPr>
              <a:t>Sagsåbning</a:t>
            </a:r>
            <a:r>
              <a:rPr lang="da-DK" sz="4000" b="0" dirty="0" smtClean="0">
                <a:solidFill>
                  <a:schemeClr val="bg1"/>
                </a:solidFill>
                <a:latin typeface="Trebuchet MS" panose="020B0603020202020204" pitchFamily="34" charset="0"/>
              </a:rPr>
              <a:t> 7:8</a:t>
            </a:r>
            <a:endParaRPr lang="da-DK" sz="4000" b="0" dirty="0">
              <a:solidFill>
                <a:schemeClr val="bg1"/>
              </a:solidFill>
              <a:latin typeface="Trebuchet MS" panose="020B0603020202020204" pitchFamily="34" charset="0"/>
            </a:endParaRPr>
          </a:p>
        </p:txBody>
      </p:sp>
      <p:graphicFrame>
        <p:nvGraphicFramePr>
          <p:cNvPr id="10" name="Tabel 9"/>
          <p:cNvGraphicFramePr>
            <a:graphicFrameLocks noGrp="1"/>
          </p:cNvGraphicFramePr>
          <p:nvPr>
            <p:extLst>
              <p:ext uri="{D42A27DB-BD31-4B8C-83A1-F6EECF244321}">
                <p14:modId xmlns:p14="http://schemas.microsoft.com/office/powerpoint/2010/main" val="1809268462"/>
              </p:ext>
            </p:extLst>
          </p:nvPr>
        </p:nvGraphicFramePr>
        <p:xfrm>
          <a:off x="838198" y="1700808"/>
          <a:ext cx="10515602" cy="3672840"/>
        </p:xfrm>
        <a:graphic>
          <a:graphicData uri="http://schemas.openxmlformats.org/drawingml/2006/table">
            <a:tbl>
              <a:tblPr firstRow="1" firstCol="1" lastRow="1" lastCol="1" bandRow="1" bandCol="1"/>
              <a:tblGrid>
                <a:gridCol w="5336234">
                  <a:extLst>
                    <a:ext uri="{9D8B030D-6E8A-4147-A177-3AD203B41FA5}">
                      <a16:colId xmlns:a16="http://schemas.microsoft.com/office/drawing/2014/main" val="1053754440"/>
                    </a:ext>
                  </a:extLst>
                </a:gridCol>
                <a:gridCol w="5179368">
                  <a:extLst>
                    <a:ext uri="{9D8B030D-6E8A-4147-A177-3AD203B41FA5}">
                      <a16:colId xmlns:a16="http://schemas.microsoft.com/office/drawing/2014/main" val="1078682304"/>
                    </a:ext>
                  </a:extLst>
                </a:gridCol>
              </a:tblGrid>
              <a:tr h="565785">
                <a:tc>
                  <a:txBody>
                    <a:bodyPr/>
                    <a:lstStyle/>
                    <a:p>
                      <a:pPr marL="69850" algn="l">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Samtykke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Er det relevant at indhente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samtykke?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Ja</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Nej</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383039618"/>
                  </a:ext>
                </a:extLst>
              </a:tr>
              <a:tr h="565785">
                <a:tc>
                  <a:txBody>
                    <a:bodyPr/>
                    <a:lstStyle/>
                    <a:p>
                      <a:pPr marL="69850" algn="l">
                        <a:spcBef>
                          <a:spcPts val="510"/>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Samtykkeform</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Hvis ja – hvordan er samtykket</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modtaget?</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Mundtligt </a:t>
                      </a:r>
                      <a:r>
                        <a:rPr lang="da-DK" sz="1800" dirty="0">
                          <a:effectLst/>
                          <a:latin typeface="Arial" panose="020B0604020202020204" pitchFamily="34" charset="0"/>
                          <a:ea typeface="Arial" panose="020B0604020202020204" pitchFamily="34" charset="0"/>
                          <a:cs typeface="Times New Roman" panose="02020603050405020304" pitchFamily="18" charset="0"/>
                        </a:rPr>
                        <a:t>samtykke</a:t>
                      </a: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Skriftligt </a:t>
                      </a:r>
                      <a:r>
                        <a:rPr lang="da-DK" sz="1800" dirty="0">
                          <a:effectLst/>
                          <a:latin typeface="Arial" panose="020B0604020202020204" pitchFamily="34" charset="0"/>
                          <a:ea typeface="Arial" panose="020B0604020202020204" pitchFamily="34" charset="0"/>
                          <a:cs typeface="Times New Roman" panose="02020603050405020304" pitchFamily="18" charset="0"/>
                        </a:rPr>
                        <a:t>samtykke</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660197449"/>
                  </a:ext>
                </a:extLst>
              </a:tr>
              <a:tr h="565785">
                <a:tc>
                  <a:txBody>
                    <a:bodyPr/>
                    <a:lstStyle/>
                    <a:p>
                      <a:pPr marL="69850" algn="l">
                        <a:spcBef>
                          <a:spcPts val="510"/>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Indhentelse af oplysninger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Hvem er der modtaget samtykke til indhentelse af oplysninger fra?</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Egen </a:t>
                      </a:r>
                      <a:r>
                        <a:rPr lang="da-DK" sz="1800" dirty="0">
                          <a:effectLst/>
                          <a:latin typeface="Arial" panose="020B0604020202020204" pitchFamily="34" charset="0"/>
                          <a:ea typeface="Arial" panose="020B0604020202020204" pitchFamily="34" charset="0"/>
                          <a:cs typeface="Times New Roman" panose="02020603050405020304" pitchFamily="18" charset="0"/>
                        </a:rPr>
                        <a:t>læge [angiv hvilken]</a:t>
                      </a: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Speciallæge </a:t>
                      </a:r>
                      <a:r>
                        <a:rPr lang="da-DK" sz="1800" dirty="0">
                          <a:effectLst/>
                          <a:latin typeface="Arial" panose="020B0604020202020204" pitchFamily="34" charset="0"/>
                          <a:ea typeface="Arial" panose="020B0604020202020204" pitchFamily="34" charset="0"/>
                          <a:cs typeface="Times New Roman" panose="02020603050405020304" pitchFamily="18" charset="0"/>
                        </a:rPr>
                        <a:t>[angiv hvilken]</a:t>
                      </a: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09545352"/>
                  </a:ext>
                </a:extLst>
              </a:tr>
              <a:tr h="565785">
                <a:tc>
                  <a:txBody>
                    <a:bodyPr/>
                    <a:lstStyle/>
                    <a:p>
                      <a:pPr marL="69850" algn="l">
                        <a:spcBef>
                          <a:spcPts val="510"/>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Videregivelse af oplysninger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Hvem er der modtaget samtykke til videregivelse af oplysninger til?</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Egen </a:t>
                      </a:r>
                      <a:r>
                        <a:rPr lang="da-DK" sz="1800" dirty="0">
                          <a:effectLst/>
                          <a:latin typeface="Arial" panose="020B0604020202020204" pitchFamily="34" charset="0"/>
                          <a:ea typeface="Arial" panose="020B0604020202020204" pitchFamily="34" charset="0"/>
                          <a:cs typeface="Times New Roman" panose="02020603050405020304" pitchFamily="18" charset="0"/>
                        </a:rPr>
                        <a:t>læge [angiv hvilken]</a:t>
                      </a: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Speciallæge </a:t>
                      </a:r>
                      <a:r>
                        <a:rPr lang="da-DK" sz="1800" dirty="0">
                          <a:effectLst/>
                          <a:latin typeface="Arial" panose="020B0604020202020204" pitchFamily="34" charset="0"/>
                          <a:ea typeface="Arial" panose="020B0604020202020204" pitchFamily="34" charset="0"/>
                          <a:cs typeface="Times New Roman" panose="02020603050405020304" pitchFamily="18" charset="0"/>
                        </a:rPr>
                        <a:t>[angiv hvilken]</a:t>
                      </a: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4071028462"/>
                  </a:ext>
                </a:extLst>
              </a:tr>
            </a:tbl>
          </a:graphicData>
        </a:graphic>
      </p:graphicFrame>
      <p:sp>
        <p:nvSpPr>
          <p:cNvPr id="11" name="Venstrepil 10"/>
          <p:cNvSpPr/>
          <p:nvPr/>
        </p:nvSpPr>
        <p:spPr>
          <a:xfrm>
            <a:off x="4223792" y="4365104"/>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2"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39</a:t>
            </a:fld>
            <a:endParaRPr lang="da-DK" sz="1800" b="1" dirty="0">
              <a:solidFill>
                <a:srgbClr val="C00000"/>
              </a:solidFill>
            </a:endParaRPr>
          </a:p>
        </p:txBody>
      </p:sp>
      <p:grpSp>
        <p:nvGrpSpPr>
          <p:cNvPr id="13" name="Group 5"/>
          <p:cNvGrpSpPr>
            <a:grpSpLocks/>
          </p:cNvGrpSpPr>
          <p:nvPr/>
        </p:nvGrpSpPr>
        <p:grpSpPr bwMode="auto">
          <a:xfrm>
            <a:off x="838199" y="356444"/>
            <a:ext cx="602877" cy="615556"/>
            <a:chOff x="2940" y="-365"/>
            <a:chExt cx="977" cy="979"/>
          </a:xfrm>
        </p:grpSpPr>
        <p:sp>
          <p:nvSpPr>
            <p:cNvPr id="14"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pic>
        <p:nvPicPr>
          <p:cNvPr id="16" name="Billede 15"/>
          <p:cNvPicPr>
            <a:picLocks noChangeAspect="1"/>
          </p:cNvPicPr>
          <p:nvPr/>
        </p:nvPicPr>
        <p:blipFill>
          <a:blip r:embed="rId3"/>
          <a:stretch>
            <a:fillRect/>
          </a:stretch>
        </p:blipFill>
        <p:spPr>
          <a:xfrm>
            <a:off x="10802586" y="4526332"/>
            <a:ext cx="537163" cy="541639"/>
          </a:xfrm>
          <a:prstGeom prst="rect">
            <a:avLst/>
          </a:prstGeom>
        </p:spPr>
      </p:pic>
    </p:spTree>
    <p:extLst>
      <p:ext uri="{BB962C8B-B14F-4D97-AF65-F5344CB8AC3E}">
        <p14:creationId xmlns:p14="http://schemas.microsoft.com/office/powerpoint/2010/main" val="40158684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5826" y="1114621"/>
            <a:ext cx="1790268" cy="2520000"/>
          </a:xfrm>
          <a:prstGeom prst="rect">
            <a:avLst/>
          </a:prstGeom>
        </p:spPr>
      </p:pic>
      <p:sp>
        <p:nvSpPr>
          <p:cNvPr id="2" name="Pladsholder til tekst 1"/>
          <p:cNvSpPr>
            <a:spLocks noGrp="1"/>
          </p:cNvSpPr>
          <p:nvPr>
            <p:ph type="body" sz="quarter" idx="13"/>
          </p:nvPr>
        </p:nvSpPr>
        <p:spPr>
          <a:xfrm>
            <a:off x="838198" y="1114620"/>
            <a:ext cx="5977882" cy="4978675"/>
          </a:xfrm>
        </p:spPr>
        <p:txBody>
          <a:bodyPr>
            <a:normAutofit/>
          </a:bodyPr>
          <a:lstStyle/>
          <a:p>
            <a:r>
              <a:rPr lang="da-DK" sz="2100" b="1" dirty="0" smtClean="0"/>
              <a:t>Metodehåndbog </a:t>
            </a:r>
          </a:p>
          <a:p>
            <a:pPr marL="180000" lvl="1" indent="0">
              <a:buNone/>
            </a:pPr>
            <a:r>
              <a:rPr lang="da-DK" sz="2100" i="1" dirty="0" smtClean="0">
                <a:hlinkClick r:id="rId4"/>
              </a:rPr>
              <a:t>Voksenudredningsmetoden</a:t>
            </a:r>
            <a:r>
              <a:rPr lang="da-DK" sz="2100" i="1" dirty="0">
                <a:hlinkClick r:id="rId4"/>
              </a:rPr>
              <a:t>. Version 2.0. </a:t>
            </a:r>
            <a:r>
              <a:rPr lang="da-DK" sz="2100" i="1" dirty="0" smtClean="0">
                <a:hlinkClick r:id="rId4"/>
              </a:rPr>
              <a:t>Inklusiv </a:t>
            </a:r>
            <a:r>
              <a:rPr lang="da-DK" sz="2100" i="1" dirty="0">
                <a:hlinkClick r:id="rId4"/>
              </a:rPr>
              <a:t>Fælles Faglige Begreber. </a:t>
            </a:r>
            <a:r>
              <a:rPr lang="da-DK" sz="2100" i="1" dirty="0" smtClean="0">
                <a:hlinkClick r:id="rId4"/>
              </a:rPr>
              <a:t>Metodehåndbog.  </a:t>
            </a:r>
            <a:endParaRPr lang="da-DK" sz="2100" i="1" dirty="0" smtClean="0"/>
          </a:p>
          <a:p>
            <a:pPr marL="180000" lvl="1" indent="0">
              <a:buNone/>
            </a:pPr>
            <a:endParaRPr lang="da-DK" sz="2100" i="1" dirty="0" smtClean="0"/>
          </a:p>
          <a:p>
            <a:pPr marL="180000" lvl="1" indent="0">
              <a:buNone/>
            </a:pPr>
            <a:endParaRPr lang="da-DK" sz="2100" i="1" dirty="0" smtClean="0"/>
          </a:p>
          <a:p>
            <a:r>
              <a:rPr lang="da-DK" sz="2100" b="1" dirty="0" smtClean="0"/>
              <a:t>Temahæfte</a:t>
            </a:r>
          </a:p>
          <a:p>
            <a:pPr marL="180000" lvl="1" indent="0">
              <a:buNone/>
            </a:pPr>
            <a:r>
              <a:rPr lang="da-DK" sz="2100" u="sng" dirty="0">
                <a:hlinkClick r:id="rId5"/>
              </a:rPr>
              <a:t>Udredningstemaerne i VUM 2.0. Med </a:t>
            </a:r>
            <a:r>
              <a:rPr lang="da-DK" sz="2100" u="sng" dirty="0" smtClean="0">
                <a:hlinkClick r:id="rId5"/>
              </a:rPr>
              <a:t>inspirationsspørgsmål</a:t>
            </a:r>
            <a:r>
              <a:rPr lang="da-DK" sz="2100" u="sng" dirty="0" smtClean="0"/>
              <a:t>.</a:t>
            </a:r>
          </a:p>
          <a:p>
            <a:pPr marL="180000" lvl="1" indent="0">
              <a:buNone/>
            </a:pPr>
            <a:endParaRPr lang="da-DK" sz="2100" u="sng" dirty="0" smtClean="0"/>
          </a:p>
          <a:p>
            <a:r>
              <a:rPr lang="da-DK" sz="2100" b="1" dirty="0" smtClean="0"/>
              <a:t>Eksempelhæfte</a:t>
            </a:r>
          </a:p>
          <a:p>
            <a:pPr marL="180000" lvl="1" indent="0">
              <a:buNone/>
            </a:pPr>
            <a:r>
              <a:rPr lang="da-DK" sz="2100" u="sng" dirty="0">
                <a:hlinkClick r:id="rId6"/>
              </a:rPr>
              <a:t>Eksempler på udredninger i VUM </a:t>
            </a:r>
            <a:r>
              <a:rPr lang="da-DK" sz="2100" u="sng" dirty="0" smtClean="0">
                <a:hlinkClick r:id="rId6"/>
              </a:rPr>
              <a:t>2.0</a:t>
            </a:r>
            <a:endParaRPr lang="da-DK" sz="2100" b="1" dirty="0" smtClean="0"/>
          </a:p>
          <a:p>
            <a:pPr marL="0" indent="0">
              <a:buNone/>
            </a:pPr>
            <a:endParaRPr lang="da-DK" sz="2100" b="1" dirty="0" smtClean="0"/>
          </a:p>
          <a:p>
            <a:pPr marL="0" indent="0">
              <a:buNone/>
            </a:pPr>
            <a:endParaRPr lang="da-DK" sz="2100" dirty="0" smtClean="0"/>
          </a:p>
        </p:txBody>
      </p:sp>
      <p:sp>
        <p:nvSpPr>
          <p:cNvPr id="4" name="Pladsholder til sidefod 3"/>
          <p:cNvSpPr>
            <a:spLocks noGrp="1"/>
          </p:cNvSpPr>
          <p:nvPr>
            <p:ph type="ftr" sz="quarter" idx="15"/>
          </p:nvPr>
        </p:nvSpPr>
        <p:spPr>
          <a:xfrm>
            <a:off x="772915" y="6297241"/>
            <a:ext cx="6346079" cy="180020"/>
          </a:xfrm>
        </p:spPr>
        <p:txBody>
          <a:bodyPr/>
          <a:lstStyle/>
          <a:p>
            <a:r>
              <a:rPr lang="da-DK" dirty="0" smtClean="0"/>
              <a:t>Voksenudredningsmetoden version 2.0</a:t>
            </a:r>
            <a:endParaRPr lang="da-DK" dirty="0"/>
          </a:p>
        </p:txBody>
      </p:sp>
      <p:sp>
        <p:nvSpPr>
          <p:cNvPr id="7" name="Titel 6"/>
          <p:cNvSpPr>
            <a:spLocks noGrp="1"/>
          </p:cNvSpPr>
          <p:nvPr>
            <p:ph type="title"/>
          </p:nvPr>
        </p:nvSpPr>
        <p:spPr>
          <a:xfrm>
            <a:off x="838199" y="360000"/>
            <a:ext cx="5185793" cy="612000"/>
          </a:xfrm>
        </p:spPr>
        <p:txBody>
          <a:bodyPr/>
          <a:lstStyle/>
          <a:p>
            <a:r>
              <a:rPr lang="da-DK" sz="4000" b="0" dirty="0" smtClean="0">
                <a:latin typeface="Trebuchet MS" panose="020B0603020202020204" pitchFamily="34" charset="0"/>
              </a:rPr>
              <a:t>VUM-materialer </a:t>
            </a:r>
            <a:endParaRPr lang="da-DK" sz="4000" b="0" dirty="0">
              <a:latin typeface="Trebuchet MS" panose="020B0603020202020204" pitchFamily="34" charset="0"/>
            </a:endParaRPr>
          </a:p>
        </p:txBody>
      </p:sp>
      <p:sp>
        <p:nvSpPr>
          <p:cNvPr id="1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4</a:t>
            </a:fld>
            <a:endParaRPr lang="da-DK" sz="1800" b="1" dirty="0">
              <a:solidFill>
                <a:srgbClr val="C00000"/>
              </a:solidFill>
            </a:endParaRPr>
          </a:p>
        </p:txBody>
      </p:sp>
      <p:pic>
        <p:nvPicPr>
          <p:cNvPr id="14" name="Billed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90457" y="2220073"/>
            <a:ext cx="1790266" cy="2520000"/>
          </a:xfrm>
          <a:prstGeom prst="rect">
            <a:avLst/>
          </a:prstGeom>
        </p:spPr>
      </p:pic>
      <p:pic>
        <p:nvPicPr>
          <p:cNvPr id="11" name="Billede 10"/>
          <p:cNvPicPr>
            <a:picLocks noChangeAspect="1"/>
          </p:cNvPicPr>
          <p:nvPr/>
        </p:nvPicPr>
        <p:blipFill rotWithShape="1">
          <a:blip r:embed="rId8" cstate="email">
            <a:extLst>
              <a:ext uri="{28A0092B-C50C-407E-A947-70E740481C1C}">
                <a14:useLocalDpi xmlns:a14="http://schemas.microsoft.com/office/drawing/2010/main"/>
              </a:ext>
            </a:extLst>
          </a:blip>
          <a:srcRect r="3255" b="1937"/>
          <a:stretch/>
        </p:blipFill>
        <p:spPr>
          <a:xfrm>
            <a:off x="9552384" y="3603957"/>
            <a:ext cx="1815729" cy="2520000"/>
          </a:xfrm>
          <a:prstGeom prst="rect">
            <a:avLst/>
          </a:prstGeom>
        </p:spPr>
      </p:pic>
    </p:spTree>
    <p:extLst>
      <p:ext uri="{BB962C8B-B14F-4D97-AF65-F5344CB8AC3E}">
        <p14:creationId xmlns:p14="http://schemas.microsoft.com/office/powerpoint/2010/main" val="1672033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40</a:t>
            </a:fld>
            <a:endParaRPr lang="da-DK" dirty="0"/>
          </a:p>
        </p:txBody>
      </p:sp>
      <p:sp>
        <p:nvSpPr>
          <p:cNvPr id="6" name="Titel 5"/>
          <p:cNvSpPr>
            <a:spLocks noGrp="1"/>
          </p:cNvSpPr>
          <p:nvPr>
            <p:ph type="title"/>
          </p:nvPr>
        </p:nvSpPr>
        <p:spPr>
          <a:xfrm>
            <a:off x="838198" y="360000"/>
            <a:ext cx="10515602" cy="612000"/>
          </a:xfrm>
          <a:solidFill>
            <a:srgbClr val="D97126"/>
          </a:solidFill>
        </p:spPr>
        <p:txBody>
          <a:bodyPr/>
          <a:lstStyle/>
          <a:p>
            <a:r>
              <a:rPr lang="da-DK" sz="4000" b="0" dirty="0" smtClean="0">
                <a:solidFill>
                  <a:schemeClr val="bg1"/>
                </a:solidFill>
                <a:latin typeface="Trebuchet MS" panose="020B0603020202020204" pitchFamily="34" charset="0"/>
              </a:rPr>
              <a:t>	Redskab: </a:t>
            </a:r>
            <a:r>
              <a:rPr lang="da-DK" sz="4000" b="0" i="1" dirty="0" smtClean="0">
                <a:solidFill>
                  <a:schemeClr val="bg1"/>
                </a:solidFill>
                <a:latin typeface="Trebuchet MS" panose="020B0603020202020204" pitchFamily="34" charset="0"/>
              </a:rPr>
              <a:t>Sagsåbning</a:t>
            </a:r>
            <a:r>
              <a:rPr lang="da-DK" sz="4000" b="0" dirty="0" smtClean="0">
                <a:solidFill>
                  <a:schemeClr val="bg1"/>
                </a:solidFill>
                <a:latin typeface="Trebuchet MS" panose="020B0603020202020204" pitchFamily="34" charset="0"/>
              </a:rPr>
              <a:t> 8:8</a:t>
            </a:r>
            <a:endParaRPr lang="da-DK" sz="4000" b="0" dirty="0">
              <a:solidFill>
                <a:schemeClr val="bg1"/>
              </a:solidFill>
              <a:latin typeface="Trebuchet MS" panose="020B0603020202020204" pitchFamily="34" charset="0"/>
            </a:endParaRPr>
          </a:p>
        </p:txBody>
      </p:sp>
      <p:graphicFrame>
        <p:nvGraphicFramePr>
          <p:cNvPr id="5" name="Tabel 4"/>
          <p:cNvGraphicFramePr>
            <a:graphicFrameLocks noGrp="1"/>
          </p:cNvGraphicFramePr>
          <p:nvPr>
            <p:extLst>
              <p:ext uri="{D42A27DB-BD31-4B8C-83A1-F6EECF244321}">
                <p14:modId xmlns:p14="http://schemas.microsoft.com/office/powerpoint/2010/main" val="1412961283"/>
              </p:ext>
            </p:extLst>
          </p:nvPr>
        </p:nvGraphicFramePr>
        <p:xfrm>
          <a:off x="838198" y="1628800"/>
          <a:ext cx="10515602" cy="3679393"/>
        </p:xfrm>
        <a:graphic>
          <a:graphicData uri="http://schemas.openxmlformats.org/drawingml/2006/table">
            <a:tbl>
              <a:tblPr firstRow="1" firstCol="1" lastRow="1" lastCol="1" bandRow="1" bandCol="1"/>
              <a:tblGrid>
                <a:gridCol w="5833866">
                  <a:extLst>
                    <a:ext uri="{9D8B030D-6E8A-4147-A177-3AD203B41FA5}">
                      <a16:colId xmlns:a16="http://schemas.microsoft.com/office/drawing/2014/main" val="2923275496"/>
                    </a:ext>
                  </a:extLst>
                </a:gridCol>
                <a:gridCol w="4681736">
                  <a:extLst>
                    <a:ext uri="{9D8B030D-6E8A-4147-A177-3AD203B41FA5}">
                      <a16:colId xmlns:a16="http://schemas.microsoft.com/office/drawing/2014/main" val="2278291040"/>
                    </a:ext>
                  </a:extLst>
                </a:gridCol>
              </a:tblGrid>
              <a:tr h="956513">
                <a:tc>
                  <a:txBody>
                    <a:bodyPr/>
                    <a:lstStyle/>
                    <a:p>
                      <a:pPr marL="69850" algn="l">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Helhedssyn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Er borgeren vejledt om alle relevante muligheder for støtte efter den sociale lovgivning?</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(fx mentor, hjælpemidler og personlig hjælp og pleje)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Ja [skriv hvilke]</a:t>
                      </a:r>
                    </a:p>
                    <a:p>
                      <a:pPr marL="70485" marR="0" lvl="0" indent="0" algn="l" defTabSz="685800" rtl="0" eaLnBrk="1" fontAlgn="auto" latinLnBrk="0" hangingPunct="1">
                        <a:lnSpc>
                          <a:spcPct val="100000"/>
                        </a:lnSpc>
                        <a:spcBef>
                          <a:spcPts val="165"/>
                        </a:spcBef>
                        <a:spcAft>
                          <a:spcPts val="0"/>
                        </a:spcAft>
                        <a:buClrTx/>
                        <a:buSzTx/>
                        <a:buFontTx/>
                        <a:buNone/>
                        <a:tabLst/>
                        <a:defRPr/>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Nej</a:t>
                      </a:r>
                    </a:p>
                    <a:p>
                      <a:pPr marL="70485" algn="l">
                        <a:spcBef>
                          <a:spcPts val="16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265086298"/>
                  </a:ext>
                </a:extLst>
              </a:tr>
              <a:tr h="956513">
                <a:tc>
                  <a:txBody>
                    <a:bodyPr/>
                    <a:lstStyle/>
                    <a:p>
                      <a:pPr marL="69850" algn="l">
                        <a:spcBef>
                          <a:spcPts val="510"/>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Forhold vedrørende borgersamarbejde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Er der særlige forhold, der skal adresseres, for at borgeren kan samarbejde om sagsbehandlingen?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(eventuelle forudsætninger for at borgeren kan samarbejde)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615300414"/>
                  </a:ext>
                </a:extLst>
              </a:tr>
              <a:tr h="956513">
                <a:tc>
                  <a:txBody>
                    <a:bodyPr/>
                    <a:lstStyle/>
                    <a:p>
                      <a:pPr marL="69850" algn="l">
                        <a:spcBef>
                          <a:spcPts val="510"/>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Handle- og betalingskommune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510"/>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(angiv kun kommune, hvis det ikke er din egen kommune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Anden </a:t>
                      </a:r>
                      <a:r>
                        <a:rPr lang="da-DK" sz="1800" dirty="0">
                          <a:effectLst/>
                          <a:latin typeface="Arial" panose="020B0604020202020204" pitchFamily="34" charset="0"/>
                          <a:ea typeface="Arial" panose="020B0604020202020204" pitchFamily="34" charset="0"/>
                          <a:cs typeface="Times New Roman" panose="02020603050405020304" pitchFamily="18" charset="0"/>
                        </a:rPr>
                        <a:t>handlekommune [angiv hvilken]</a:t>
                      </a:r>
                    </a:p>
                    <a:p>
                      <a:pPr marL="70485" algn="l">
                        <a:spcBef>
                          <a:spcPts val="16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Anden </a:t>
                      </a:r>
                      <a:r>
                        <a:rPr lang="da-DK" sz="1800" dirty="0">
                          <a:effectLst/>
                          <a:latin typeface="Arial" panose="020B0604020202020204" pitchFamily="34" charset="0"/>
                          <a:ea typeface="Arial" panose="020B0604020202020204" pitchFamily="34" charset="0"/>
                          <a:cs typeface="Times New Roman" panose="02020603050405020304" pitchFamily="18" charset="0"/>
                        </a:rPr>
                        <a:t>betalingskommune [angiv hvilken]</a:t>
                      </a:r>
                    </a:p>
                  </a:txBody>
                  <a:tcPr marL="0" marR="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856265512"/>
                  </a:ext>
                </a:extLst>
              </a:tr>
            </a:tbl>
          </a:graphicData>
        </a:graphic>
      </p:graphicFrame>
      <p:sp>
        <p:nvSpPr>
          <p:cNvPr id="10" name="Venstrepil 9"/>
          <p:cNvSpPr/>
          <p:nvPr/>
        </p:nvSpPr>
        <p:spPr>
          <a:xfrm>
            <a:off x="2423592" y="1556792"/>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grpSp>
        <p:nvGrpSpPr>
          <p:cNvPr id="11" name="Gruppe 10"/>
          <p:cNvGrpSpPr>
            <a:grpSpLocks/>
          </p:cNvGrpSpPr>
          <p:nvPr/>
        </p:nvGrpSpPr>
        <p:grpSpPr bwMode="auto">
          <a:xfrm>
            <a:off x="10875887" y="1649157"/>
            <a:ext cx="477913" cy="508680"/>
            <a:chOff x="2940" y="-405"/>
            <a:chExt cx="977" cy="979"/>
          </a:xfrm>
          <a:solidFill>
            <a:schemeClr val="bg1"/>
          </a:solidFill>
        </p:grpSpPr>
        <p:sp>
          <p:nvSpPr>
            <p:cNvPr id="12" name="Rectangle 303"/>
            <p:cNvSpPr>
              <a:spLocks noChangeArrowheads="1"/>
            </p:cNvSpPr>
            <p:nvPr/>
          </p:nvSpPr>
          <p:spPr bwMode="auto">
            <a:xfrm>
              <a:off x="2940" y="-405"/>
              <a:ext cx="977" cy="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da-DK"/>
            </a:p>
          </p:txBody>
        </p:sp>
        <p:sp>
          <p:nvSpPr>
            <p:cNvPr id="13" name="AutoShape 304"/>
            <p:cNvSpPr>
              <a:spLocks/>
            </p:cNvSpPr>
            <p:nvPr/>
          </p:nvSpPr>
          <p:spPr bwMode="auto">
            <a:xfrm>
              <a:off x="3070" y="-250"/>
              <a:ext cx="765" cy="668"/>
            </a:xfrm>
            <a:custGeom>
              <a:avLst/>
              <a:gdLst>
                <a:gd name="T0" fmla="+- 0 3209 3070"/>
                <a:gd name="T1" fmla="*/ T0 w 765"/>
                <a:gd name="T2" fmla="+- 0 -161 -249"/>
                <a:gd name="T3" fmla="*/ -161 h 668"/>
                <a:gd name="T4" fmla="+- 0 3071 3070"/>
                <a:gd name="T5" fmla="*/ T4 w 765"/>
                <a:gd name="T6" fmla="+- 0 125 -249"/>
                <a:gd name="T7" fmla="*/ 125 h 668"/>
                <a:gd name="T8" fmla="+- 0 3202 3070"/>
                <a:gd name="T9" fmla="*/ T8 w 765"/>
                <a:gd name="T10" fmla="+- 0 361 -249"/>
                <a:gd name="T11" fmla="*/ 361 h 668"/>
                <a:gd name="T12" fmla="+- 0 3488 3070"/>
                <a:gd name="T13" fmla="*/ T12 w 765"/>
                <a:gd name="T14" fmla="+- 0 403 -249"/>
                <a:gd name="T15" fmla="*/ 403 h 668"/>
                <a:gd name="T16" fmla="+- 0 3256 3070"/>
                <a:gd name="T17" fmla="*/ T16 w 765"/>
                <a:gd name="T18" fmla="+- 0 363 -249"/>
                <a:gd name="T19" fmla="*/ 363 h 668"/>
                <a:gd name="T20" fmla="+- 0 3191 3070"/>
                <a:gd name="T21" fmla="*/ T20 w 765"/>
                <a:gd name="T22" fmla="+- 0 319 -249"/>
                <a:gd name="T23" fmla="*/ 319 h 668"/>
                <a:gd name="T24" fmla="+- 0 3139 3070"/>
                <a:gd name="T25" fmla="*/ T24 w 765"/>
                <a:gd name="T26" fmla="+- 0 217 -249"/>
                <a:gd name="T27" fmla="*/ 217 h 668"/>
                <a:gd name="T28" fmla="+- 0 3095 3070"/>
                <a:gd name="T29" fmla="*/ T28 w 765"/>
                <a:gd name="T30" fmla="+- 0 89 -249"/>
                <a:gd name="T31" fmla="*/ 89 h 668"/>
                <a:gd name="T32" fmla="+- 0 3157 3070"/>
                <a:gd name="T33" fmla="*/ T32 w 765"/>
                <a:gd name="T34" fmla="+- 0 -77 -249"/>
                <a:gd name="T35" fmla="*/ -77 h 668"/>
                <a:gd name="T36" fmla="+- 0 3312 3070"/>
                <a:gd name="T37" fmla="*/ T36 w 765"/>
                <a:gd name="T38" fmla="+- 0 -179 -249"/>
                <a:gd name="T39" fmla="*/ -179 h 668"/>
                <a:gd name="T40" fmla="+- 0 3470 3070"/>
                <a:gd name="T41" fmla="*/ T40 w 765"/>
                <a:gd name="T42" fmla="+- 0 -205 -249"/>
                <a:gd name="T43" fmla="*/ -205 h 668"/>
                <a:gd name="T44" fmla="+- 0 3480 3070"/>
                <a:gd name="T45" fmla="*/ T44 w 765"/>
                <a:gd name="T46" fmla="+- 0 379 -249"/>
                <a:gd name="T47" fmla="*/ 379 h 668"/>
                <a:gd name="T48" fmla="+- 0 3622 3070"/>
                <a:gd name="T49" fmla="*/ T48 w 765"/>
                <a:gd name="T50" fmla="+- 0 317 -249"/>
                <a:gd name="T51" fmla="*/ 317 h 668"/>
                <a:gd name="T52" fmla="+- 0 3528 3070"/>
                <a:gd name="T53" fmla="*/ T52 w 765"/>
                <a:gd name="T54" fmla="+- 0 -149 -249"/>
                <a:gd name="T55" fmla="*/ -149 h 668"/>
                <a:gd name="T56" fmla="+- 0 3377 3070"/>
                <a:gd name="T57" fmla="*/ T56 w 765"/>
                <a:gd name="T58" fmla="+- 0 85 -249"/>
                <a:gd name="T59" fmla="*/ 85 h 668"/>
                <a:gd name="T60" fmla="+- 0 3303 3070"/>
                <a:gd name="T61" fmla="*/ T60 w 765"/>
                <a:gd name="T62" fmla="+- 0 337 -249"/>
                <a:gd name="T63" fmla="*/ 337 h 668"/>
                <a:gd name="T64" fmla="+- 0 3512 3070"/>
                <a:gd name="T65" fmla="*/ T64 w 765"/>
                <a:gd name="T66" fmla="+- 0 335 -249"/>
                <a:gd name="T67" fmla="*/ 335 h 668"/>
                <a:gd name="T68" fmla="+- 0 3341 3070"/>
                <a:gd name="T69" fmla="*/ T68 w 765"/>
                <a:gd name="T70" fmla="+- 0 273 -249"/>
                <a:gd name="T71" fmla="*/ 273 h 668"/>
                <a:gd name="T72" fmla="+- 0 3442 3070"/>
                <a:gd name="T73" fmla="*/ T72 w 765"/>
                <a:gd name="T74" fmla="+- 0 197 -249"/>
                <a:gd name="T75" fmla="*/ 197 h 668"/>
                <a:gd name="T76" fmla="+- 0 3384 3070"/>
                <a:gd name="T77" fmla="*/ T76 w 765"/>
                <a:gd name="T78" fmla="+- 0 133 -249"/>
                <a:gd name="T79" fmla="*/ 133 h 668"/>
                <a:gd name="T80" fmla="+- 0 3414 3070"/>
                <a:gd name="T81" fmla="*/ T80 w 765"/>
                <a:gd name="T82" fmla="+- 0 63 -249"/>
                <a:gd name="T83" fmla="*/ 63 h 668"/>
                <a:gd name="T84" fmla="+- 0 3444 3070"/>
                <a:gd name="T85" fmla="*/ T84 w 765"/>
                <a:gd name="T86" fmla="+- 0 7 -249"/>
                <a:gd name="T87" fmla="*/ 7 h 668"/>
                <a:gd name="T88" fmla="+- 0 3610 3070"/>
                <a:gd name="T89" fmla="*/ T88 w 765"/>
                <a:gd name="T90" fmla="+- 0 -55 -249"/>
                <a:gd name="T91" fmla="*/ -55 h 668"/>
                <a:gd name="T92" fmla="+- 0 3538 3070"/>
                <a:gd name="T93" fmla="*/ T92 w 765"/>
                <a:gd name="T94" fmla="+- 0 -123 -249"/>
                <a:gd name="T95" fmla="*/ -123 h 668"/>
                <a:gd name="T96" fmla="+- 0 3434 3070"/>
                <a:gd name="T97" fmla="*/ T96 w 765"/>
                <a:gd name="T98" fmla="+- 0 -187 -249"/>
                <a:gd name="T99" fmla="*/ -187 h 668"/>
                <a:gd name="T100" fmla="+- 0 3274 3070"/>
                <a:gd name="T101" fmla="*/ T100 w 765"/>
                <a:gd name="T102" fmla="+- 0 131 -249"/>
                <a:gd name="T103" fmla="*/ 131 h 668"/>
                <a:gd name="T104" fmla="+- 0 3267 3070"/>
                <a:gd name="T105" fmla="*/ T104 w 765"/>
                <a:gd name="T106" fmla="+- 0 257 -249"/>
                <a:gd name="T107" fmla="*/ 257 h 668"/>
                <a:gd name="T108" fmla="+- 0 3442 3070"/>
                <a:gd name="T109" fmla="*/ T108 w 765"/>
                <a:gd name="T110" fmla="+- 0 -121 -249"/>
                <a:gd name="T111" fmla="*/ -121 h 668"/>
                <a:gd name="T112" fmla="+- 0 3330 3070"/>
                <a:gd name="T113" fmla="*/ T112 w 765"/>
                <a:gd name="T114" fmla="+- 0 343 -249"/>
                <a:gd name="T115" fmla="*/ 343 h 668"/>
                <a:gd name="T116" fmla="+- 0 3623 3070"/>
                <a:gd name="T117" fmla="*/ T116 w 765"/>
                <a:gd name="T118" fmla="+- 0 277 -249"/>
                <a:gd name="T119" fmla="*/ 277 h 668"/>
                <a:gd name="T120" fmla="+- 0 3622 3070"/>
                <a:gd name="T121" fmla="*/ T120 w 765"/>
                <a:gd name="T122" fmla="+- 0 317 -249"/>
                <a:gd name="T123" fmla="*/ 317 h 668"/>
                <a:gd name="T124" fmla="+- 0 3367 3070"/>
                <a:gd name="T125" fmla="*/ T124 w 765"/>
                <a:gd name="T126" fmla="+- 0 -181 -249"/>
                <a:gd name="T127" fmla="*/ -181 h 668"/>
                <a:gd name="T128" fmla="+- 0 3187 3070"/>
                <a:gd name="T129" fmla="*/ T128 w 765"/>
                <a:gd name="T130" fmla="+- 0 161 -249"/>
                <a:gd name="T131" fmla="*/ 161 h 668"/>
                <a:gd name="T132" fmla="+- 0 3167 3070"/>
                <a:gd name="T133" fmla="*/ T132 w 765"/>
                <a:gd name="T134" fmla="+- 0 287 -249"/>
                <a:gd name="T135" fmla="*/ 287 h 668"/>
                <a:gd name="T136" fmla="+- 0 3212 3070"/>
                <a:gd name="T137" fmla="*/ T136 w 765"/>
                <a:gd name="T138" fmla="+- 0 163 -249"/>
                <a:gd name="T139" fmla="*/ 163 h 668"/>
                <a:gd name="T140" fmla="+- 0 3346 3070"/>
                <a:gd name="T141" fmla="*/ T140 w 765"/>
                <a:gd name="T142" fmla="+- 0 -115 -249"/>
                <a:gd name="T143" fmla="*/ -115 h 668"/>
                <a:gd name="T144" fmla="+- 0 3476 3070"/>
                <a:gd name="T145" fmla="*/ T144 w 765"/>
                <a:gd name="T146" fmla="+- 0 271 -249"/>
                <a:gd name="T147" fmla="*/ 271 h 668"/>
                <a:gd name="T148" fmla="+- 0 3658 3070"/>
                <a:gd name="T149" fmla="*/ T148 w 765"/>
                <a:gd name="T150" fmla="+- 0 205 -249"/>
                <a:gd name="T151" fmla="*/ 205 h 668"/>
                <a:gd name="T152" fmla="+- 0 3604 3070"/>
                <a:gd name="T153" fmla="*/ T152 w 765"/>
                <a:gd name="T154" fmla="+- 0 249 -249"/>
                <a:gd name="T155" fmla="*/ 249 h 668"/>
                <a:gd name="T156" fmla="+- 0 3707 3070"/>
                <a:gd name="T157" fmla="*/ T156 w 765"/>
                <a:gd name="T158" fmla="+- 0 173 -249"/>
                <a:gd name="T159" fmla="*/ 173 h 668"/>
                <a:gd name="T160" fmla="+- 0 3116 3070"/>
                <a:gd name="T161" fmla="*/ T160 w 765"/>
                <a:gd name="T162" fmla="+- 0 189 -249"/>
                <a:gd name="T163" fmla="*/ 189 h 668"/>
                <a:gd name="T164" fmla="+- 0 3231 3070"/>
                <a:gd name="T165" fmla="*/ T164 w 765"/>
                <a:gd name="T166" fmla="+- 0 -71 -249"/>
                <a:gd name="T167" fmla="*/ -71 h 668"/>
                <a:gd name="T168" fmla="+- 0 3679 3070"/>
                <a:gd name="T169" fmla="*/ T168 w 765"/>
                <a:gd name="T170" fmla="+- 0 83 -249"/>
                <a:gd name="T171" fmla="*/ 83 h 668"/>
                <a:gd name="T172" fmla="+- 0 3613 3070"/>
                <a:gd name="T173" fmla="*/ T172 w 765"/>
                <a:gd name="T174" fmla="+- 0 173 -249"/>
                <a:gd name="T175" fmla="*/ 173 h 668"/>
                <a:gd name="T176" fmla="+- 0 3689 3070"/>
                <a:gd name="T177" fmla="*/ T176 w 765"/>
                <a:gd name="T178" fmla="+- 0 3 -249"/>
                <a:gd name="T179" fmla="*/ 3 h 668"/>
                <a:gd name="T180" fmla="+- 0 3607 3070"/>
                <a:gd name="T181" fmla="*/ T180 w 765"/>
                <a:gd name="T182" fmla="+- 0 75 -249"/>
                <a:gd name="T183" fmla="*/ 75 h 668"/>
                <a:gd name="T184" fmla="+- 0 3703 3070"/>
                <a:gd name="T185" fmla="*/ T184 w 765"/>
                <a:gd name="T186" fmla="+- 0 69 -249"/>
                <a:gd name="T187" fmla="*/ 69 h 668"/>
                <a:gd name="T188" fmla="+- 0 3754 3070"/>
                <a:gd name="T189" fmla="*/ T188 w 765"/>
                <a:gd name="T190" fmla="+- 0 -223 -249"/>
                <a:gd name="T191" fmla="*/ -223 h 668"/>
                <a:gd name="T192" fmla="+- 0 3694 3070"/>
                <a:gd name="T193" fmla="*/ T192 w 765"/>
                <a:gd name="T194" fmla="+- 0 -113 -249"/>
                <a:gd name="T195" fmla="*/ -113 h 668"/>
                <a:gd name="T196" fmla="+- 0 3713 3070"/>
                <a:gd name="T197" fmla="*/ T196 w 765"/>
                <a:gd name="T198" fmla="+- 0 35 -249"/>
                <a:gd name="T199" fmla="*/ 35 h 668"/>
                <a:gd name="T200" fmla="+- 0 3737 3070"/>
                <a:gd name="T201" fmla="*/ T200 w 765"/>
                <a:gd name="T202" fmla="+- 0 -5 -249"/>
                <a:gd name="T203" fmla="*/ -5 h 668"/>
                <a:gd name="T204" fmla="+- 0 3720 3070"/>
                <a:gd name="T205" fmla="*/ T204 w 765"/>
                <a:gd name="T206" fmla="+- 0 -109 -249"/>
                <a:gd name="T207" fmla="*/ -109 h 668"/>
                <a:gd name="T208" fmla="+- 0 3798 3070"/>
                <a:gd name="T209" fmla="*/ T208 w 765"/>
                <a:gd name="T210" fmla="+- 0 -215 -249"/>
                <a:gd name="T211" fmla="*/ -215 h 668"/>
                <a:gd name="T212" fmla="+- 0 3632 3070"/>
                <a:gd name="T213" fmla="*/ T212 w 765"/>
                <a:gd name="T214" fmla="+- 0 -59 -249"/>
                <a:gd name="T215" fmla="*/ -59 h 668"/>
                <a:gd name="T216" fmla="+- 0 3497 3070"/>
                <a:gd name="T217" fmla="*/ T216 w 765"/>
                <a:gd name="T218" fmla="+- 0 13 -249"/>
                <a:gd name="T219" fmla="*/ 13 h 668"/>
                <a:gd name="T220" fmla="+- 0 3592 3070"/>
                <a:gd name="T221" fmla="*/ T220 w 765"/>
                <a:gd name="T222" fmla="+- 0 -139 -249"/>
                <a:gd name="T223" fmla="*/ -139 h 668"/>
                <a:gd name="T224" fmla="+- 0 3584 3070"/>
                <a:gd name="T225" fmla="*/ T224 w 765"/>
                <a:gd name="T226" fmla="+- 0 -73 -249"/>
                <a:gd name="T227" fmla="*/ -73 h 6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765" h="668">
                  <a:moveTo>
                    <a:pt x="334" y="34"/>
                  </a:moveTo>
                  <a:lnTo>
                    <a:pt x="303" y="34"/>
                  </a:lnTo>
                  <a:lnTo>
                    <a:pt x="289" y="36"/>
                  </a:lnTo>
                  <a:lnTo>
                    <a:pt x="275" y="36"/>
                  </a:lnTo>
                  <a:lnTo>
                    <a:pt x="261" y="38"/>
                  </a:lnTo>
                  <a:lnTo>
                    <a:pt x="237" y="44"/>
                  </a:lnTo>
                  <a:lnTo>
                    <a:pt x="189" y="60"/>
                  </a:lnTo>
                  <a:lnTo>
                    <a:pt x="167" y="72"/>
                  </a:lnTo>
                  <a:lnTo>
                    <a:pt x="139" y="88"/>
                  </a:lnTo>
                  <a:lnTo>
                    <a:pt x="113" y="108"/>
                  </a:lnTo>
                  <a:lnTo>
                    <a:pt x="90" y="130"/>
                  </a:lnTo>
                  <a:lnTo>
                    <a:pt x="69" y="154"/>
                  </a:lnTo>
                  <a:lnTo>
                    <a:pt x="41" y="196"/>
                  </a:lnTo>
                  <a:lnTo>
                    <a:pt x="20" y="240"/>
                  </a:lnTo>
                  <a:lnTo>
                    <a:pt x="6" y="288"/>
                  </a:lnTo>
                  <a:lnTo>
                    <a:pt x="0" y="336"/>
                  </a:lnTo>
                  <a:lnTo>
                    <a:pt x="0" y="360"/>
                  </a:lnTo>
                  <a:lnTo>
                    <a:pt x="1" y="374"/>
                  </a:lnTo>
                  <a:lnTo>
                    <a:pt x="3" y="392"/>
                  </a:lnTo>
                  <a:lnTo>
                    <a:pt x="5" y="410"/>
                  </a:lnTo>
                  <a:lnTo>
                    <a:pt x="12" y="440"/>
                  </a:lnTo>
                  <a:lnTo>
                    <a:pt x="22" y="468"/>
                  </a:lnTo>
                  <a:lnTo>
                    <a:pt x="34" y="496"/>
                  </a:lnTo>
                  <a:lnTo>
                    <a:pt x="49" y="522"/>
                  </a:lnTo>
                  <a:lnTo>
                    <a:pt x="73" y="554"/>
                  </a:lnTo>
                  <a:lnTo>
                    <a:pt x="101" y="584"/>
                  </a:lnTo>
                  <a:lnTo>
                    <a:pt x="132" y="610"/>
                  </a:lnTo>
                  <a:lnTo>
                    <a:pt x="167" y="630"/>
                  </a:lnTo>
                  <a:lnTo>
                    <a:pt x="198" y="646"/>
                  </a:lnTo>
                  <a:lnTo>
                    <a:pt x="231" y="658"/>
                  </a:lnTo>
                  <a:lnTo>
                    <a:pt x="265" y="664"/>
                  </a:lnTo>
                  <a:lnTo>
                    <a:pt x="301" y="668"/>
                  </a:lnTo>
                  <a:lnTo>
                    <a:pt x="351" y="668"/>
                  </a:lnTo>
                  <a:lnTo>
                    <a:pt x="368" y="664"/>
                  </a:lnTo>
                  <a:lnTo>
                    <a:pt x="394" y="660"/>
                  </a:lnTo>
                  <a:lnTo>
                    <a:pt x="418" y="652"/>
                  </a:lnTo>
                  <a:lnTo>
                    <a:pt x="439" y="644"/>
                  </a:lnTo>
                  <a:lnTo>
                    <a:pt x="302" y="644"/>
                  </a:lnTo>
                  <a:lnTo>
                    <a:pt x="254" y="638"/>
                  </a:lnTo>
                  <a:lnTo>
                    <a:pt x="251" y="636"/>
                  </a:lnTo>
                  <a:lnTo>
                    <a:pt x="252" y="630"/>
                  </a:lnTo>
                  <a:lnTo>
                    <a:pt x="226" y="630"/>
                  </a:lnTo>
                  <a:lnTo>
                    <a:pt x="211" y="624"/>
                  </a:lnTo>
                  <a:lnTo>
                    <a:pt x="200" y="620"/>
                  </a:lnTo>
                  <a:lnTo>
                    <a:pt x="186" y="612"/>
                  </a:lnTo>
                  <a:lnTo>
                    <a:pt x="186" y="606"/>
                  </a:lnTo>
                  <a:lnTo>
                    <a:pt x="187" y="598"/>
                  </a:lnTo>
                  <a:lnTo>
                    <a:pt x="161" y="598"/>
                  </a:lnTo>
                  <a:lnTo>
                    <a:pt x="157" y="596"/>
                  </a:lnTo>
                  <a:lnTo>
                    <a:pt x="155" y="594"/>
                  </a:lnTo>
                  <a:lnTo>
                    <a:pt x="144" y="588"/>
                  </a:lnTo>
                  <a:lnTo>
                    <a:pt x="134" y="580"/>
                  </a:lnTo>
                  <a:lnTo>
                    <a:pt x="122" y="570"/>
                  </a:lnTo>
                  <a:lnTo>
                    <a:pt x="121" y="568"/>
                  </a:lnTo>
                  <a:lnTo>
                    <a:pt x="123" y="538"/>
                  </a:lnTo>
                  <a:lnTo>
                    <a:pt x="94" y="538"/>
                  </a:lnTo>
                  <a:lnTo>
                    <a:pt x="90" y="536"/>
                  </a:lnTo>
                  <a:lnTo>
                    <a:pt x="89" y="534"/>
                  </a:lnTo>
                  <a:lnTo>
                    <a:pt x="69" y="506"/>
                  </a:lnTo>
                  <a:lnTo>
                    <a:pt x="68" y="504"/>
                  </a:lnTo>
                  <a:lnTo>
                    <a:pt x="68" y="490"/>
                  </a:lnTo>
                  <a:lnTo>
                    <a:pt x="68" y="482"/>
                  </a:lnTo>
                  <a:lnTo>
                    <a:pt x="69" y="466"/>
                  </a:lnTo>
                  <a:lnTo>
                    <a:pt x="70" y="450"/>
                  </a:lnTo>
                  <a:lnTo>
                    <a:pt x="70" y="448"/>
                  </a:lnTo>
                  <a:lnTo>
                    <a:pt x="45" y="448"/>
                  </a:lnTo>
                  <a:lnTo>
                    <a:pt x="40" y="440"/>
                  </a:lnTo>
                  <a:lnTo>
                    <a:pt x="35" y="428"/>
                  </a:lnTo>
                  <a:lnTo>
                    <a:pt x="30" y="406"/>
                  </a:lnTo>
                  <a:lnTo>
                    <a:pt x="27" y="382"/>
                  </a:lnTo>
                  <a:lnTo>
                    <a:pt x="25" y="362"/>
                  </a:lnTo>
                  <a:lnTo>
                    <a:pt x="25" y="338"/>
                  </a:lnTo>
                  <a:lnTo>
                    <a:pt x="27" y="320"/>
                  </a:lnTo>
                  <a:lnTo>
                    <a:pt x="30" y="300"/>
                  </a:lnTo>
                  <a:lnTo>
                    <a:pt x="34" y="280"/>
                  </a:lnTo>
                  <a:lnTo>
                    <a:pt x="39" y="260"/>
                  </a:lnTo>
                  <a:lnTo>
                    <a:pt x="46" y="242"/>
                  </a:lnTo>
                  <a:lnTo>
                    <a:pt x="55" y="222"/>
                  </a:lnTo>
                  <a:lnTo>
                    <a:pt x="64" y="204"/>
                  </a:lnTo>
                  <a:lnTo>
                    <a:pt x="75" y="188"/>
                  </a:lnTo>
                  <a:lnTo>
                    <a:pt x="87" y="172"/>
                  </a:lnTo>
                  <a:lnTo>
                    <a:pt x="100" y="156"/>
                  </a:lnTo>
                  <a:lnTo>
                    <a:pt x="114" y="142"/>
                  </a:lnTo>
                  <a:lnTo>
                    <a:pt x="129" y="128"/>
                  </a:lnTo>
                  <a:lnTo>
                    <a:pt x="145" y="116"/>
                  </a:lnTo>
                  <a:lnTo>
                    <a:pt x="162" y="104"/>
                  </a:lnTo>
                  <a:lnTo>
                    <a:pt x="193" y="86"/>
                  </a:lnTo>
                  <a:lnTo>
                    <a:pt x="227" y="86"/>
                  </a:lnTo>
                  <a:lnTo>
                    <a:pt x="229" y="84"/>
                  </a:lnTo>
                  <a:lnTo>
                    <a:pt x="242" y="70"/>
                  </a:lnTo>
                  <a:lnTo>
                    <a:pt x="244" y="68"/>
                  </a:lnTo>
                  <a:lnTo>
                    <a:pt x="246" y="68"/>
                  </a:lnTo>
                  <a:lnTo>
                    <a:pt x="258" y="66"/>
                  </a:lnTo>
                  <a:lnTo>
                    <a:pt x="270" y="62"/>
                  </a:lnTo>
                  <a:lnTo>
                    <a:pt x="282" y="62"/>
                  </a:lnTo>
                  <a:lnTo>
                    <a:pt x="294" y="60"/>
                  </a:lnTo>
                  <a:lnTo>
                    <a:pt x="442" y="60"/>
                  </a:lnTo>
                  <a:lnTo>
                    <a:pt x="432" y="56"/>
                  </a:lnTo>
                  <a:lnTo>
                    <a:pt x="400" y="44"/>
                  </a:lnTo>
                  <a:lnTo>
                    <a:pt x="368" y="38"/>
                  </a:lnTo>
                  <a:lnTo>
                    <a:pt x="334" y="34"/>
                  </a:lnTo>
                  <a:close/>
                  <a:moveTo>
                    <a:pt x="552" y="566"/>
                  </a:moveTo>
                  <a:lnTo>
                    <a:pt x="515" y="566"/>
                  </a:lnTo>
                  <a:lnTo>
                    <a:pt x="503" y="578"/>
                  </a:lnTo>
                  <a:lnTo>
                    <a:pt x="482" y="594"/>
                  </a:lnTo>
                  <a:lnTo>
                    <a:pt x="459" y="608"/>
                  </a:lnTo>
                  <a:lnTo>
                    <a:pt x="435" y="620"/>
                  </a:lnTo>
                  <a:lnTo>
                    <a:pt x="410" y="628"/>
                  </a:lnTo>
                  <a:lnTo>
                    <a:pt x="388" y="636"/>
                  </a:lnTo>
                  <a:lnTo>
                    <a:pt x="365" y="640"/>
                  </a:lnTo>
                  <a:lnTo>
                    <a:pt x="318" y="644"/>
                  </a:lnTo>
                  <a:lnTo>
                    <a:pt x="439" y="644"/>
                  </a:lnTo>
                  <a:lnTo>
                    <a:pt x="449" y="640"/>
                  </a:lnTo>
                  <a:lnTo>
                    <a:pt x="477" y="626"/>
                  </a:lnTo>
                  <a:lnTo>
                    <a:pt x="504" y="608"/>
                  </a:lnTo>
                  <a:lnTo>
                    <a:pt x="530" y="588"/>
                  </a:lnTo>
                  <a:lnTo>
                    <a:pt x="552" y="566"/>
                  </a:lnTo>
                  <a:close/>
                  <a:moveTo>
                    <a:pt x="475" y="76"/>
                  </a:moveTo>
                  <a:lnTo>
                    <a:pt x="418" y="76"/>
                  </a:lnTo>
                  <a:lnTo>
                    <a:pt x="420" y="78"/>
                  </a:lnTo>
                  <a:lnTo>
                    <a:pt x="430" y="82"/>
                  </a:lnTo>
                  <a:lnTo>
                    <a:pt x="440" y="86"/>
                  </a:lnTo>
                  <a:lnTo>
                    <a:pt x="449" y="90"/>
                  </a:lnTo>
                  <a:lnTo>
                    <a:pt x="457" y="94"/>
                  </a:lnTo>
                  <a:lnTo>
                    <a:pt x="461" y="96"/>
                  </a:lnTo>
                  <a:lnTo>
                    <a:pt x="458" y="100"/>
                  </a:lnTo>
                  <a:lnTo>
                    <a:pt x="457" y="102"/>
                  </a:lnTo>
                  <a:lnTo>
                    <a:pt x="456" y="102"/>
                  </a:lnTo>
                  <a:lnTo>
                    <a:pt x="433" y="128"/>
                  </a:lnTo>
                  <a:lnTo>
                    <a:pt x="410" y="156"/>
                  </a:lnTo>
                  <a:lnTo>
                    <a:pt x="388" y="188"/>
                  </a:lnTo>
                  <a:lnTo>
                    <a:pt x="367" y="220"/>
                  </a:lnTo>
                  <a:lnTo>
                    <a:pt x="345" y="256"/>
                  </a:lnTo>
                  <a:lnTo>
                    <a:pt x="325" y="294"/>
                  </a:lnTo>
                  <a:lnTo>
                    <a:pt x="307" y="334"/>
                  </a:lnTo>
                  <a:lnTo>
                    <a:pt x="290" y="374"/>
                  </a:lnTo>
                  <a:lnTo>
                    <a:pt x="279" y="404"/>
                  </a:lnTo>
                  <a:lnTo>
                    <a:pt x="268" y="436"/>
                  </a:lnTo>
                  <a:lnTo>
                    <a:pt x="259" y="468"/>
                  </a:lnTo>
                  <a:lnTo>
                    <a:pt x="250" y="500"/>
                  </a:lnTo>
                  <a:lnTo>
                    <a:pt x="245" y="522"/>
                  </a:lnTo>
                  <a:lnTo>
                    <a:pt x="240" y="544"/>
                  </a:lnTo>
                  <a:lnTo>
                    <a:pt x="236" y="564"/>
                  </a:lnTo>
                  <a:lnTo>
                    <a:pt x="233" y="586"/>
                  </a:lnTo>
                  <a:lnTo>
                    <a:pt x="231" y="594"/>
                  </a:lnTo>
                  <a:lnTo>
                    <a:pt x="227" y="624"/>
                  </a:lnTo>
                  <a:lnTo>
                    <a:pt x="226" y="630"/>
                  </a:lnTo>
                  <a:lnTo>
                    <a:pt x="252" y="630"/>
                  </a:lnTo>
                  <a:lnTo>
                    <a:pt x="253" y="620"/>
                  </a:lnTo>
                  <a:lnTo>
                    <a:pt x="255" y="606"/>
                  </a:lnTo>
                  <a:lnTo>
                    <a:pt x="257" y="592"/>
                  </a:lnTo>
                  <a:lnTo>
                    <a:pt x="382" y="592"/>
                  </a:lnTo>
                  <a:lnTo>
                    <a:pt x="442" y="584"/>
                  </a:lnTo>
                  <a:lnTo>
                    <a:pt x="500" y="572"/>
                  </a:lnTo>
                  <a:lnTo>
                    <a:pt x="505" y="570"/>
                  </a:lnTo>
                  <a:lnTo>
                    <a:pt x="299" y="570"/>
                  </a:lnTo>
                  <a:lnTo>
                    <a:pt x="271" y="568"/>
                  </a:lnTo>
                  <a:lnTo>
                    <a:pt x="263" y="568"/>
                  </a:lnTo>
                  <a:lnTo>
                    <a:pt x="262" y="564"/>
                  </a:lnTo>
                  <a:lnTo>
                    <a:pt x="263" y="556"/>
                  </a:lnTo>
                  <a:lnTo>
                    <a:pt x="269" y="530"/>
                  </a:lnTo>
                  <a:lnTo>
                    <a:pt x="271" y="522"/>
                  </a:lnTo>
                  <a:lnTo>
                    <a:pt x="272" y="520"/>
                  </a:lnTo>
                  <a:lnTo>
                    <a:pt x="406" y="520"/>
                  </a:lnTo>
                  <a:lnTo>
                    <a:pt x="461" y="514"/>
                  </a:lnTo>
                  <a:lnTo>
                    <a:pt x="534" y="498"/>
                  </a:lnTo>
                  <a:lnTo>
                    <a:pt x="305" y="498"/>
                  </a:lnTo>
                  <a:lnTo>
                    <a:pt x="283" y="496"/>
                  </a:lnTo>
                  <a:lnTo>
                    <a:pt x="277" y="494"/>
                  </a:lnTo>
                  <a:lnTo>
                    <a:pt x="291" y="446"/>
                  </a:lnTo>
                  <a:lnTo>
                    <a:pt x="372" y="446"/>
                  </a:lnTo>
                  <a:lnTo>
                    <a:pt x="410" y="444"/>
                  </a:lnTo>
                  <a:lnTo>
                    <a:pt x="448" y="440"/>
                  </a:lnTo>
                  <a:lnTo>
                    <a:pt x="487" y="434"/>
                  </a:lnTo>
                  <a:lnTo>
                    <a:pt x="543" y="422"/>
                  </a:lnTo>
                  <a:lnTo>
                    <a:pt x="299" y="422"/>
                  </a:lnTo>
                  <a:lnTo>
                    <a:pt x="301" y="416"/>
                  </a:lnTo>
                  <a:lnTo>
                    <a:pt x="305" y="406"/>
                  </a:lnTo>
                  <a:lnTo>
                    <a:pt x="309" y="394"/>
                  </a:lnTo>
                  <a:lnTo>
                    <a:pt x="314" y="382"/>
                  </a:lnTo>
                  <a:lnTo>
                    <a:pt x="319" y="368"/>
                  </a:lnTo>
                  <a:lnTo>
                    <a:pt x="393" y="368"/>
                  </a:lnTo>
                  <a:lnTo>
                    <a:pt x="500" y="356"/>
                  </a:lnTo>
                  <a:lnTo>
                    <a:pt x="535" y="350"/>
                  </a:lnTo>
                  <a:lnTo>
                    <a:pt x="561" y="344"/>
                  </a:lnTo>
                  <a:lnTo>
                    <a:pt x="330" y="344"/>
                  </a:lnTo>
                  <a:lnTo>
                    <a:pt x="332" y="338"/>
                  </a:lnTo>
                  <a:lnTo>
                    <a:pt x="338" y="326"/>
                  </a:lnTo>
                  <a:lnTo>
                    <a:pt x="344" y="312"/>
                  </a:lnTo>
                  <a:lnTo>
                    <a:pt x="350" y="302"/>
                  </a:lnTo>
                  <a:lnTo>
                    <a:pt x="356" y="290"/>
                  </a:lnTo>
                  <a:lnTo>
                    <a:pt x="359" y="290"/>
                  </a:lnTo>
                  <a:lnTo>
                    <a:pt x="415" y="288"/>
                  </a:lnTo>
                  <a:lnTo>
                    <a:pt x="472" y="280"/>
                  </a:lnTo>
                  <a:lnTo>
                    <a:pt x="530" y="270"/>
                  </a:lnTo>
                  <a:lnTo>
                    <a:pt x="550" y="264"/>
                  </a:lnTo>
                  <a:lnTo>
                    <a:pt x="370" y="264"/>
                  </a:lnTo>
                  <a:lnTo>
                    <a:pt x="374" y="256"/>
                  </a:lnTo>
                  <a:lnTo>
                    <a:pt x="394" y="226"/>
                  </a:lnTo>
                  <a:lnTo>
                    <a:pt x="402" y="212"/>
                  </a:lnTo>
                  <a:lnTo>
                    <a:pt x="419" y="212"/>
                  </a:lnTo>
                  <a:lnTo>
                    <a:pt x="432" y="210"/>
                  </a:lnTo>
                  <a:lnTo>
                    <a:pt x="444" y="210"/>
                  </a:lnTo>
                  <a:lnTo>
                    <a:pt x="457" y="208"/>
                  </a:lnTo>
                  <a:lnTo>
                    <a:pt x="501" y="204"/>
                  </a:lnTo>
                  <a:lnTo>
                    <a:pt x="521" y="200"/>
                  </a:lnTo>
                  <a:lnTo>
                    <a:pt x="540" y="194"/>
                  </a:lnTo>
                  <a:lnTo>
                    <a:pt x="543" y="194"/>
                  </a:lnTo>
                  <a:lnTo>
                    <a:pt x="556" y="190"/>
                  </a:lnTo>
                  <a:lnTo>
                    <a:pt x="590" y="190"/>
                  </a:lnTo>
                  <a:lnTo>
                    <a:pt x="587" y="186"/>
                  </a:lnTo>
                  <a:lnTo>
                    <a:pt x="422" y="186"/>
                  </a:lnTo>
                  <a:lnTo>
                    <a:pt x="425" y="180"/>
                  </a:lnTo>
                  <a:lnTo>
                    <a:pt x="433" y="168"/>
                  </a:lnTo>
                  <a:lnTo>
                    <a:pt x="450" y="148"/>
                  </a:lnTo>
                  <a:lnTo>
                    <a:pt x="468" y="126"/>
                  </a:lnTo>
                  <a:lnTo>
                    <a:pt x="481" y="112"/>
                  </a:lnTo>
                  <a:lnTo>
                    <a:pt x="483" y="110"/>
                  </a:lnTo>
                  <a:lnTo>
                    <a:pt x="522" y="110"/>
                  </a:lnTo>
                  <a:lnTo>
                    <a:pt x="505" y="96"/>
                  </a:lnTo>
                  <a:lnTo>
                    <a:pt x="475" y="76"/>
                  </a:lnTo>
                  <a:close/>
                  <a:moveTo>
                    <a:pt x="442" y="60"/>
                  </a:moveTo>
                  <a:lnTo>
                    <a:pt x="342" y="60"/>
                  </a:lnTo>
                  <a:lnTo>
                    <a:pt x="353" y="62"/>
                  </a:lnTo>
                  <a:lnTo>
                    <a:pt x="364" y="62"/>
                  </a:lnTo>
                  <a:lnTo>
                    <a:pt x="384" y="66"/>
                  </a:lnTo>
                  <a:lnTo>
                    <a:pt x="386" y="68"/>
                  </a:lnTo>
                  <a:lnTo>
                    <a:pt x="390" y="70"/>
                  </a:lnTo>
                  <a:lnTo>
                    <a:pt x="387" y="74"/>
                  </a:lnTo>
                  <a:lnTo>
                    <a:pt x="341" y="128"/>
                  </a:lnTo>
                  <a:lnTo>
                    <a:pt x="299" y="186"/>
                  </a:lnTo>
                  <a:lnTo>
                    <a:pt x="262" y="248"/>
                  </a:lnTo>
                  <a:lnTo>
                    <a:pt x="230" y="314"/>
                  </a:lnTo>
                  <a:lnTo>
                    <a:pt x="204" y="380"/>
                  </a:lnTo>
                  <a:lnTo>
                    <a:pt x="184" y="450"/>
                  </a:lnTo>
                  <a:lnTo>
                    <a:pt x="170" y="520"/>
                  </a:lnTo>
                  <a:lnTo>
                    <a:pt x="162" y="592"/>
                  </a:lnTo>
                  <a:lnTo>
                    <a:pt x="161" y="598"/>
                  </a:lnTo>
                  <a:lnTo>
                    <a:pt x="187" y="598"/>
                  </a:lnTo>
                  <a:lnTo>
                    <a:pt x="189" y="568"/>
                  </a:lnTo>
                  <a:lnTo>
                    <a:pt x="190" y="558"/>
                  </a:lnTo>
                  <a:lnTo>
                    <a:pt x="193" y="532"/>
                  </a:lnTo>
                  <a:lnTo>
                    <a:pt x="197" y="506"/>
                  </a:lnTo>
                  <a:lnTo>
                    <a:pt x="202" y="482"/>
                  </a:lnTo>
                  <a:lnTo>
                    <a:pt x="208" y="454"/>
                  </a:lnTo>
                  <a:lnTo>
                    <a:pt x="226" y="394"/>
                  </a:lnTo>
                  <a:lnTo>
                    <a:pt x="248" y="336"/>
                  </a:lnTo>
                  <a:lnTo>
                    <a:pt x="274" y="278"/>
                  </a:lnTo>
                  <a:lnTo>
                    <a:pt x="305" y="224"/>
                  </a:lnTo>
                  <a:lnTo>
                    <a:pt x="326" y="190"/>
                  </a:lnTo>
                  <a:lnTo>
                    <a:pt x="348" y="158"/>
                  </a:lnTo>
                  <a:lnTo>
                    <a:pt x="372" y="128"/>
                  </a:lnTo>
                  <a:lnTo>
                    <a:pt x="398" y="98"/>
                  </a:lnTo>
                  <a:lnTo>
                    <a:pt x="401" y="94"/>
                  </a:lnTo>
                  <a:lnTo>
                    <a:pt x="415" y="80"/>
                  </a:lnTo>
                  <a:lnTo>
                    <a:pt x="418" y="76"/>
                  </a:lnTo>
                  <a:lnTo>
                    <a:pt x="475" y="76"/>
                  </a:lnTo>
                  <a:lnTo>
                    <a:pt x="462" y="68"/>
                  </a:lnTo>
                  <a:lnTo>
                    <a:pt x="442" y="60"/>
                  </a:lnTo>
                  <a:close/>
                  <a:moveTo>
                    <a:pt x="382" y="592"/>
                  </a:moveTo>
                  <a:lnTo>
                    <a:pt x="260" y="592"/>
                  </a:lnTo>
                  <a:lnTo>
                    <a:pt x="322" y="596"/>
                  </a:lnTo>
                  <a:lnTo>
                    <a:pt x="382" y="592"/>
                  </a:lnTo>
                  <a:close/>
                  <a:moveTo>
                    <a:pt x="606" y="484"/>
                  </a:moveTo>
                  <a:lnTo>
                    <a:pt x="578" y="484"/>
                  </a:lnTo>
                  <a:lnTo>
                    <a:pt x="573" y="494"/>
                  </a:lnTo>
                  <a:lnTo>
                    <a:pt x="567" y="504"/>
                  </a:lnTo>
                  <a:lnTo>
                    <a:pt x="561" y="514"/>
                  </a:lnTo>
                  <a:lnTo>
                    <a:pt x="553" y="526"/>
                  </a:lnTo>
                  <a:lnTo>
                    <a:pt x="551" y="526"/>
                  </a:lnTo>
                  <a:lnTo>
                    <a:pt x="549" y="528"/>
                  </a:lnTo>
                  <a:lnTo>
                    <a:pt x="476" y="552"/>
                  </a:lnTo>
                  <a:lnTo>
                    <a:pt x="451" y="558"/>
                  </a:lnTo>
                  <a:lnTo>
                    <a:pt x="422" y="562"/>
                  </a:lnTo>
                  <a:lnTo>
                    <a:pt x="357" y="570"/>
                  </a:lnTo>
                  <a:lnTo>
                    <a:pt x="505" y="570"/>
                  </a:lnTo>
                  <a:lnTo>
                    <a:pt x="515" y="566"/>
                  </a:lnTo>
                  <a:lnTo>
                    <a:pt x="552" y="566"/>
                  </a:lnTo>
                  <a:lnTo>
                    <a:pt x="554" y="564"/>
                  </a:lnTo>
                  <a:lnTo>
                    <a:pt x="575" y="536"/>
                  </a:lnTo>
                  <a:lnTo>
                    <a:pt x="594" y="508"/>
                  </a:lnTo>
                  <a:lnTo>
                    <a:pt x="606" y="484"/>
                  </a:lnTo>
                  <a:close/>
                  <a:moveTo>
                    <a:pt x="338" y="60"/>
                  </a:moveTo>
                  <a:lnTo>
                    <a:pt x="303" y="60"/>
                  </a:lnTo>
                  <a:lnTo>
                    <a:pt x="298" y="66"/>
                  </a:lnTo>
                  <a:lnTo>
                    <a:pt x="297" y="68"/>
                  </a:lnTo>
                  <a:lnTo>
                    <a:pt x="269" y="102"/>
                  </a:lnTo>
                  <a:lnTo>
                    <a:pt x="243" y="138"/>
                  </a:lnTo>
                  <a:lnTo>
                    <a:pt x="218" y="174"/>
                  </a:lnTo>
                  <a:lnTo>
                    <a:pt x="195" y="214"/>
                  </a:lnTo>
                  <a:lnTo>
                    <a:pt x="173" y="256"/>
                  </a:lnTo>
                  <a:lnTo>
                    <a:pt x="153" y="300"/>
                  </a:lnTo>
                  <a:lnTo>
                    <a:pt x="136" y="344"/>
                  </a:lnTo>
                  <a:lnTo>
                    <a:pt x="122" y="390"/>
                  </a:lnTo>
                  <a:lnTo>
                    <a:pt x="117" y="410"/>
                  </a:lnTo>
                  <a:lnTo>
                    <a:pt x="113" y="430"/>
                  </a:lnTo>
                  <a:lnTo>
                    <a:pt x="109" y="448"/>
                  </a:lnTo>
                  <a:lnTo>
                    <a:pt x="105" y="468"/>
                  </a:lnTo>
                  <a:lnTo>
                    <a:pt x="103" y="486"/>
                  </a:lnTo>
                  <a:lnTo>
                    <a:pt x="101" y="502"/>
                  </a:lnTo>
                  <a:lnTo>
                    <a:pt x="99" y="516"/>
                  </a:lnTo>
                  <a:lnTo>
                    <a:pt x="98" y="530"/>
                  </a:lnTo>
                  <a:lnTo>
                    <a:pt x="98" y="532"/>
                  </a:lnTo>
                  <a:lnTo>
                    <a:pt x="97" y="536"/>
                  </a:lnTo>
                  <a:lnTo>
                    <a:pt x="94" y="538"/>
                  </a:lnTo>
                  <a:lnTo>
                    <a:pt x="123" y="538"/>
                  </a:lnTo>
                  <a:lnTo>
                    <a:pt x="125" y="512"/>
                  </a:lnTo>
                  <a:lnTo>
                    <a:pt x="127" y="490"/>
                  </a:lnTo>
                  <a:lnTo>
                    <a:pt x="129" y="480"/>
                  </a:lnTo>
                  <a:lnTo>
                    <a:pt x="131" y="468"/>
                  </a:lnTo>
                  <a:lnTo>
                    <a:pt x="133" y="456"/>
                  </a:lnTo>
                  <a:lnTo>
                    <a:pt x="135" y="444"/>
                  </a:lnTo>
                  <a:lnTo>
                    <a:pt x="142" y="412"/>
                  </a:lnTo>
                  <a:lnTo>
                    <a:pt x="152" y="378"/>
                  </a:lnTo>
                  <a:lnTo>
                    <a:pt x="163" y="346"/>
                  </a:lnTo>
                  <a:lnTo>
                    <a:pt x="175" y="312"/>
                  </a:lnTo>
                  <a:lnTo>
                    <a:pt x="188" y="284"/>
                  </a:lnTo>
                  <a:lnTo>
                    <a:pt x="201" y="256"/>
                  </a:lnTo>
                  <a:lnTo>
                    <a:pt x="216" y="228"/>
                  </a:lnTo>
                  <a:lnTo>
                    <a:pt x="232" y="200"/>
                  </a:lnTo>
                  <a:lnTo>
                    <a:pt x="253" y="166"/>
                  </a:lnTo>
                  <a:lnTo>
                    <a:pt x="276" y="134"/>
                  </a:lnTo>
                  <a:lnTo>
                    <a:pt x="300" y="104"/>
                  </a:lnTo>
                  <a:lnTo>
                    <a:pt x="325" y="74"/>
                  </a:lnTo>
                  <a:lnTo>
                    <a:pt x="327" y="72"/>
                  </a:lnTo>
                  <a:lnTo>
                    <a:pt x="338" y="60"/>
                  </a:lnTo>
                  <a:close/>
                  <a:moveTo>
                    <a:pt x="406" y="520"/>
                  </a:moveTo>
                  <a:lnTo>
                    <a:pt x="274" y="520"/>
                  </a:lnTo>
                  <a:lnTo>
                    <a:pt x="313" y="522"/>
                  </a:lnTo>
                  <a:lnTo>
                    <a:pt x="388" y="522"/>
                  </a:lnTo>
                  <a:lnTo>
                    <a:pt x="406" y="520"/>
                  </a:lnTo>
                  <a:close/>
                  <a:moveTo>
                    <a:pt x="644" y="406"/>
                  </a:moveTo>
                  <a:lnTo>
                    <a:pt x="601" y="406"/>
                  </a:lnTo>
                  <a:lnTo>
                    <a:pt x="604" y="408"/>
                  </a:lnTo>
                  <a:lnTo>
                    <a:pt x="604" y="410"/>
                  </a:lnTo>
                  <a:lnTo>
                    <a:pt x="603" y="416"/>
                  </a:lnTo>
                  <a:lnTo>
                    <a:pt x="599" y="430"/>
                  </a:lnTo>
                  <a:lnTo>
                    <a:pt x="593" y="450"/>
                  </a:lnTo>
                  <a:lnTo>
                    <a:pt x="591" y="452"/>
                  </a:lnTo>
                  <a:lnTo>
                    <a:pt x="588" y="454"/>
                  </a:lnTo>
                  <a:lnTo>
                    <a:pt x="568" y="462"/>
                  </a:lnTo>
                  <a:lnTo>
                    <a:pt x="527" y="474"/>
                  </a:lnTo>
                  <a:lnTo>
                    <a:pt x="506" y="478"/>
                  </a:lnTo>
                  <a:lnTo>
                    <a:pt x="454" y="490"/>
                  </a:lnTo>
                  <a:lnTo>
                    <a:pt x="436" y="492"/>
                  </a:lnTo>
                  <a:lnTo>
                    <a:pt x="407" y="496"/>
                  </a:lnTo>
                  <a:lnTo>
                    <a:pt x="392" y="496"/>
                  </a:lnTo>
                  <a:lnTo>
                    <a:pt x="376" y="498"/>
                  </a:lnTo>
                  <a:lnTo>
                    <a:pt x="534" y="498"/>
                  </a:lnTo>
                  <a:lnTo>
                    <a:pt x="570" y="488"/>
                  </a:lnTo>
                  <a:lnTo>
                    <a:pt x="578" y="484"/>
                  </a:lnTo>
                  <a:lnTo>
                    <a:pt x="606" y="484"/>
                  </a:lnTo>
                  <a:lnTo>
                    <a:pt x="609" y="478"/>
                  </a:lnTo>
                  <a:lnTo>
                    <a:pt x="612" y="470"/>
                  </a:lnTo>
                  <a:lnTo>
                    <a:pt x="615" y="464"/>
                  </a:lnTo>
                  <a:lnTo>
                    <a:pt x="618" y="460"/>
                  </a:lnTo>
                  <a:lnTo>
                    <a:pt x="628" y="442"/>
                  </a:lnTo>
                  <a:lnTo>
                    <a:pt x="637" y="422"/>
                  </a:lnTo>
                  <a:lnTo>
                    <a:pt x="644" y="406"/>
                  </a:lnTo>
                  <a:close/>
                  <a:moveTo>
                    <a:pt x="227" y="86"/>
                  </a:moveTo>
                  <a:lnTo>
                    <a:pt x="193" y="86"/>
                  </a:lnTo>
                  <a:lnTo>
                    <a:pt x="184" y="100"/>
                  </a:lnTo>
                  <a:lnTo>
                    <a:pt x="141" y="162"/>
                  </a:lnTo>
                  <a:lnTo>
                    <a:pt x="105" y="228"/>
                  </a:lnTo>
                  <a:lnTo>
                    <a:pt x="78" y="296"/>
                  </a:lnTo>
                  <a:lnTo>
                    <a:pt x="58" y="366"/>
                  </a:lnTo>
                  <a:lnTo>
                    <a:pt x="46" y="438"/>
                  </a:lnTo>
                  <a:lnTo>
                    <a:pt x="45" y="448"/>
                  </a:lnTo>
                  <a:lnTo>
                    <a:pt x="70" y="448"/>
                  </a:lnTo>
                  <a:lnTo>
                    <a:pt x="72" y="432"/>
                  </a:lnTo>
                  <a:lnTo>
                    <a:pt x="78" y="392"/>
                  </a:lnTo>
                  <a:lnTo>
                    <a:pt x="87" y="352"/>
                  </a:lnTo>
                  <a:lnTo>
                    <a:pt x="98" y="314"/>
                  </a:lnTo>
                  <a:lnTo>
                    <a:pt x="112" y="276"/>
                  </a:lnTo>
                  <a:lnTo>
                    <a:pt x="135" y="226"/>
                  </a:lnTo>
                  <a:lnTo>
                    <a:pt x="161" y="178"/>
                  </a:lnTo>
                  <a:lnTo>
                    <a:pt x="191" y="132"/>
                  </a:lnTo>
                  <a:lnTo>
                    <a:pt x="224" y="90"/>
                  </a:lnTo>
                  <a:lnTo>
                    <a:pt x="227" y="86"/>
                  </a:lnTo>
                  <a:close/>
                  <a:moveTo>
                    <a:pt x="372" y="446"/>
                  </a:moveTo>
                  <a:lnTo>
                    <a:pt x="294" y="446"/>
                  </a:lnTo>
                  <a:lnTo>
                    <a:pt x="333" y="448"/>
                  </a:lnTo>
                  <a:lnTo>
                    <a:pt x="372" y="446"/>
                  </a:lnTo>
                  <a:close/>
                  <a:moveTo>
                    <a:pt x="663" y="332"/>
                  </a:moveTo>
                  <a:lnTo>
                    <a:pt x="609" y="332"/>
                  </a:lnTo>
                  <a:lnTo>
                    <a:pt x="610" y="350"/>
                  </a:lnTo>
                  <a:lnTo>
                    <a:pt x="610" y="364"/>
                  </a:lnTo>
                  <a:lnTo>
                    <a:pt x="609" y="376"/>
                  </a:lnTo>
                  <a:lnTo>
                    <a:pt x="607" y="376"/>
                  </a:lnTo>
                  <a:lnTo>
                    <a:pt x="574" y="388"/>
                  </a:lnTo>
                  <a:lnTo>
                    <a:pt x="472" y="412"/>
                  </a:lnTo>
                  <a:lnTo>
                    <a:pt x="406" y="420"/>
                  </a:lnTo>
                  <a:lnTo>
                    <a:pt x="373" y="422"/>
                  </a:lnTo>
                  <a:lnTo>
                    <a:pt x="543" y="422"/>
                  </a:lnTo>
                  <a:lnTo>
                    <a:pt x="562" y="418"/>
                  </a:lnTo>
                  <a:lnTo>
                    <a:pt x="599" y="406"/>
                  </a:lnTo>
                  <a:lnTo>
                    <a:pt x="644" y="406"/>
                  </a:lnTo>
                  <a:lnTo>
                    <a:pt x="645" y="404"/>
                  </a:lnTo>
                  <a:lnTo>
                    <a:pt x="652" y="382"/>
                  </a:lnTo>
                  <a:lnTo>
                    <a:pt x="657" y="362"/>
                  </a:lnTo>
                  <a:lnTo>
                    <a:pt x="662" y="340"/>
                  </a:lnTo>
                  <a:lnTo>
                    <a:pt x="663" y="332"/>
                  </a:lnTo>
                  <a:close/>
                  <a:moveTo>
                    <a:pt x="619" y="252"/>
                  </a:moveTo>
                  <a:lnTo>
                    <a:pt x="592" y="252"/>
                  </a:lnTo>
                  <a:lnTo>
                    <a:pt x="594" y="254"/>
                  </a:lnTo>
                  <a:lnTo>
                    <a:pt x="597" y="266"/>
                  </a:lnTo>
                  <a:lnTo>
                    <a:pt x="601" y="278"/>
                  </a:lnTo>
                  <a:lnTo>
                    <a:pt x="604" y="292"/>
                  </a:lnTo>
                  <a:lnTo>
                    <a:pt x="606" y="304"/>
                  </a:lnTo>
                  <a:lnTo>
                    <a:pt x="607" y="306"/>
                  </a:lnTo>
                  <a:lnTo>
                    <a:pt x="603" y="308"/>
                  </a:lnTo>
                  <a:lnTo>
                    <a:pt x="537" y="324"/>
                  </a:lnTo>
                  <a:lnTo>
                    <a:pt x="504" y="330"/>
                  </a:lnTo>
                  <a:lnTo>
                    <a:pt x="406" y="342"/>
                  </a:lnTo>
                  <a:lnTo>
                    <a:pt x="374" y="344"/>
                  </a:lnTo>
                  <a:lnTo>
                    <a:pt x="561" y="344"/>
                  </a:lnTo>
                  <a:lnTo>
                    <a:pt x="605" y="334"/>
                  </a:lnTo>
                  <a:lnTo>
                    <a:pt x="609" y="332"/>
                  </a:lnTo>
                  <a:lnTo>
                    <a:pt x="663" y="332"/>
                  </a:lnTo>
                  <a:lnTo>
                    <a:pt x="665" y="318"/>
                  </a:lnTo>
                  <a:lnTo>
                    <a:pt x="633" y="318"/>
                  </a:lnTo>
                  <a:lnTo>
                    <a:pt x="630" y="298"/>
                  </a:lnTo>
                  <a:lnTo>
                    <a:pt x="625" y="274"/>
                  </a:lnTo>
                  <a:lnTo>
                    <a:pt x="619" y="252"/>
                  </a:lnTo>
                  <a:close/>
                  <a:moveTo>
                    <a:pt x="755" y="0"/>
                  </a:moveTo>
                  <a:lnTo>
                    <a:pt x="748" y="2"/>
                  </a:lnTo>
                  <a:lnTo>
                    <a:pt x="731" y="6"/>
                  </a:lnTo>
                  <a:lnTo>
                    <a:pt x="714" y="12"/>
                  </a:lnTo>
                  <a:lnTo>
                    <a:pt x="699" y="18"/>
                  </a:lnTo>
                  <a:lnTo>
                    <a:pt x="684" y="26"/>
                  </a:lnTo>
                  <a:lnTo>
                    <a:pt x="672" y="34"/>
                  </a:lnTo>
                  <a:lnTo>
                    <a:pt x="661" y="44"/>
                  </a:lnTo>
                  <a:lnTo>
                    <a:pt x="651" y="54"/>
                  </a:lnTo>
                  <a:lnTo>
                    <a:pt x="643" y="64"/>
                  </a:lnTo>
                  <a:lnTo>
                    <a:pt x="635" y="80"/>
                  </a:lnTo>
                  <a:lnTo>
                    <a:pt x="630" y="94"/>
                  </a:lnTo>
                  <a:lnTo>
                    <a:pt x="626" y="110"/>
                  </a:lnTo>
                  <a:lnTo>
                    <a:pt x="624" y="126"/>
                  </a:lnTo>
                  <a:lnTo>
                    <a:pt x="624" y="136"/>
                  </a:lnTo>
                  <a:lnTo>
                    <a:pt x="625" y="142"/>
                  </a:lnTo>
                  <a:lnTo>
                    <a:pt x="625" y="152"/>
                  </a:lnTo>
                  <a:lnTo>
                    <a:pt x="627" y="166"/>
                  </a:lnTo>
                  <a:lnTo>
                    <a:pt x="635" y="198"/>
                  </a:lnTo>
                  <a:lnTo>
                    <a:pt x="638" y="216"/>
                  </a:lnTo>
                  <a:lnTo>
                    <a:pt x="641" y="234"/>
                  </a:lnTo>
                  <a:lnTo>
                    <a:pt x="642" y="252"/>
                  </a:lnTo>
                  <a:lnTo>
                    <a:pt x="643" y="256"/>
                  </a:lnTo>
                  <a:lnTo>
                    <a:pt x="643" y="284"/>
                  </a:lnTo>
                  <a:lnTo>
                    <a:pt x="642" y="292"/>
                  </a:lnTo>
                  <a:lnTo>
                    <a:pt x="641" y="306"/>
                  </a:lnTo>
                  <a:lnTo>
                    <a:pt x="641" y="308"/>
                  </a:lnTo>
                  <a:lnTo>
                    <a:pt x="640" y="318"/>
                  </a:lnTo>
                  <a:lnTo>
                    <a:pt x="665" y="318"/>
                  </a:lnTo>
                  <a:lnTo>
                    <a:pt x="667" y="296"/>
                  </a:lnTo>
                  <a:lnTo>
                    <a:pt x="668" y="284"/>
                  </a:lnTo>
                  <a:lnTo>
                    <a:pt x="668" y="258"/>
                  </a:lnTo>
                  <a:lnTo>
                    <a:pt x="667" y="244"/>
                  </a:lnTo>
                  <a:lnTo>
                    <a:pt x="666" y="232"/>
                  </a:lnTo>
                  <a:lnTo>
                    <a:pt x="664" y="218"/>
                  </a:lnTo>
                  <a:lnTo>
                    <a:pt x="662" y="204"/>
                  </a:lnTo>
                  <a:lnTo>
                    <a:pt x="659" y="192"/>
                  </a:lnTo>
                  <a:lnTo>
                    <a:pt x="658" y="188"/>
                  </a:lnTo>
                  <a:lnTo>
                    <a:pt x="654" y="168"/>
                  </a:lnTo>
                  <a:lnTo>
                    <a:pt x="652" y="162"/>
                  </a:lnTo>
                  <a:lnTo>
                    <a:pt x="650" y="150"/>
                  </a:lnTo>
                  <a:lnTo>
                    <a:pt x="650" y="140"/>
                  </a:lnTo>
                  <a:lnTo>
                    <a:pt x="649" y="126"/>
                  </a:lnTo>
                  <a:lnTo>
                    <a:pt x="651" y="116"/>
                  </a:lnTo>
                  <a:lnTo>
                    <a:pt x="655" y="98"/>
                  </a:lnTo>
                  <a:lnTo>
                    <a:pt x="663" y="80"/>
                  </a:lnTo>
                  <a:lnTo>
                    <a:pt x="674" y="66"/>
                  </a:lnTo>
                  <a:lnTo>
                    <a:pt x="688" y="54"/>
                  </a:lnTo>
                  <a:lnTo>
                    <a:pt x="700" y="46"/>
                  </a:lnTo>
                  <a:lnTo>
                    <a:pt x="713" y="38"/>
                  </a:lnTo>
                  <a:lnTo>
                    <a:pt x="728" y="34"/>
                  </a:lnTo>
                  <a:lnTo>
                    <a:pt x="744" y="28"/>
                  </a:lnTo>
                  <a:lnTo>
                    <a:pt x="745" y="28"/>
                  </a:lnTo>
                  <a:lnTo>
                    <a:pt x="752" y="26"/>
                  </a:lnTo>
                  <a:lnTo>
                    <a:pt x="760" y="24"/>
                  </a:lnTo>
                  <a:lnTo>
                    <a:pt x="764" y="18"/>
                  </a:lnTo>
                  <a:lnTo>
                    <a:pt x="762" y="6"/>
                  </a:lnTo>
                  <a:lnTo>
                    <a:pt x="755" y="0"/>
                  </a:lnTo>
                  <a:close/>
                  <a:moveTo>
                    <a:pt x="590" y="190"/>
                  </a:moveTo>
                  <a:lnTo>
                    <a:pt x="562" y="190"/>
                  </a:lnTo>
                  <a:lnTo>
                    <a:pt x="566" y="196"/>
                  </a:lnTo>
                  <a:lnTo>
                    <a:pt x="579" y="218"/>
                  </a:lnTo>
                  <a:lnTo>
                    <a:pt x="582" y="228"/>
                  </a:lnTo>
                  <a:lnTo>
                    <a:pt x="579" y="230"/>
                  </a:lnTo>
                  <a:lnTo>
                    <a:pt x="554" y="236"/>
                  </a:lnTo>
                  <a:lnTo>
                    <a:pt x="530" y="244"/>
                  </a:lnTo>
                  <a:lnTo>
                    <a:pt x="504" y="248"/>
                  </a:lnTo>
                  <a:lnTo>
                    <a:pt x="479" y="254"/>
                  </a:lnTo>
                  <a:lnTo>
                    <a:pt x="427" y="262"/>
                  </a:lnTo>
                  <a:lnTo>
                    <a:pt x="401" y="264"/>
                  </a:lnTo>
                  <a:lnTo>
                    <a:pt x="550" y="264"/>
                  </a:lnTo>
                  <a:lnTo>
                    <a:pt x="589" y="252"/>
                  </a:lnTo>
                  <a:lnTo>
                    <a:pt x="619" y="252"/>
                  </a:lnTo>
                  <a:lnTo>
                    <a:pt x="619" y="250"/>
                  </a:lnTo>
                  <a:lnTo>
                    <a:pt x="610" y="228"/>
                  </a:lnTo>
                  <a:lnTo>
                    <a:pt x="600" y="206"/>
                  </a:lnTo>
                  <a:lnTo>
                    <a:pt x="590" y="190"/>
                  </a:lnTo>
                  <a:close/>
                  <a:moveTo>
                    <a:pt x="522" y="110"/>
                  </a:moveTo>
                  <a:lnTo>
                    <a:pt x="483" y="110"/>
                  </a:lnTo>
                  <a:lnTo>
                    <a:pt x="486" y="112"/>
                  </a:lnTo>
                  <a:lnTo>
                    <a:pt x="501" y="124"/>
                  </a:lnTo>
                  <a:lnTo>
                    <a:pt x="515" y="136"/>
                  </a:lnTo>
                  <a:lnTo>
                    <a:pt x="528" y="148"/>
                  </a:lnTo>
                  <a:lnTo>
                    <a:pt x="541" y="164"/>
                  </a:lnTo>
                  <a:lnTo>
                    <a:pt x="545" y="168"/>
                  </a:lnTo>
                  <a:lnTo>
                    <a:pt x="539" y="168"/>
                  </a:lnTo>
                  <a:lnTo>
                    <a:pt x="514" y="176"/>
                  </a:lnTo>
                  <a:lnTo>
                    <a:pt x="458" y="184"/>
                  </a:lnTo>
                  <a:lnTo>
                    <a:pt x="428" y="186"/>
                  </a:lnTo>
                  <a:lnTo>
                    <a:pt x="587" y="186"/>
                  </a:lnTo>
                  <a:lnTo>
                    <a:pt x="573" y="164"/>
                  </a:lnTo>
                  <a:lnTo>
                    <a:pt x="542" y="126"/>
                  </a:lnTo>
                  <a:lnTo>
                    <a:pt x="522" y="11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a-DK"/>
            </a:p>
          </p:txBody>
        </p:sp>
      </p:grpSp>
      <p:grpSp>
        <p:nvGrpSpPr>
          <p:cNvPr id="14" name="Gruppe 13"/>
          <p:cNvGrpSpPr>
            <a:grpSpLocks/>
          </p:cNvGrpSpPr>
          <p:nvPr/>
        </p:nvGrpSpPr>
        <p:grpSpPr bwMode="auto">
          <a:xfrm>
            <a:off x="10871940" y="2870600"/>
            <a:ext cx="477913" cy="508680"/>
            <a:chOff x="2940" y="-405"/>
            <a:chExt cx="977" cy="979"/>
          </a:xfrm>
          <a:solidFill>
            <a:schemeClr val="bg1"/>
          </a:solidFill>
        </p:grpSpPr>
        <p:sp>
          <p:nvSpPr>
            <p:cNvPr id="15" name="Rectangle 303"/>
            <p:cNvSpPr>
              <a:spLocks noChangeArrowheads="1"/>
            </p:cNvSpPr>
            <p:nvPr/>
          </p:nvSpPr>
          <p:spPr bwMode="auto">
            <a:xfrm>
              <a:off x="2940" y="-405"/>
              <a:ext cx="977" cy="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da-DK"/>
            </a:p>
          </p:txBody>
        </p:sp>
        <p:sp>
          <p:nvSpPr>
            <p:cNvPr id="16" name="AutoShape 304"/>
            <p:cNvSpPr>
              <a:spLocks/>
            </p:cNvSpPr>
            <p:nvPr/>
          </p:nvSpPr>
          <p:spPr bwMode="auto">
            <a:xfrm>
              <a:off x="3070" y="-250"/>
              <a:ext cx="765" cy="668"/>
            </a:xfrm>
            <a:custGeom>
              <a:avLst/>
              <a:gdLst>
                <a:gd name="T0" fmla="+- 0 3209 3070"/>
                <a:gd name="T1" fmla="*/ T0 w 765"/>
                <a:gd name="T2" fmla="+- 0 -161 -249"/>
                <a:gd name="T3" fmla="*/ -161 h 668"/>
                <a:gd name="T4" fmla="+- 0 3071 3070"/>
                <a:gd name="T5" fmla="*/ T4 w 765"/>
                <a:gd name="T6" fmla="+- 0 125 -249"/>
                <a:gd name="T7" fmla="*/ 125 h 668"/>
                <a:gd name="T8" fmla="+- 0 3202 3070"/>
                <a:gd name="T9" fmla="*/ T8 w 765"/>
                <a:gd name="T10" fmla="+- 0 361 -249"/>
                <a:gd name="T11" fmla="*/ 361 h 668"/>
                <a:gd name="T12" fmla="+- 0 3488 3070"/>
                <a:gd name="T13" fmla="*/ T12 w 765"/>
                <a:gd name="T14" fmla="+- 0 403 -249"/>
                <a:gd name="T15" fmla="*/ 403 h 668"/>
                <a:gd name="T16" fmla="+- 0 3256 3070"/>
                <a:gd name="T17" fmla="*/ T16 w 765"/>
                <a:gd name="T18" fmla="+- 0 363 -249"/>
                <a:gd name="T19" fmla="*/ 363 h 668"/>
                <a:gd name="T20" fmla="+- 0 3191 3070"/>
                <a:gd name="T21" fmla="*/ T20 w 765"/>
                <a:gd name="T22" fmla="+- 0 319 -249"/>
                <a:gd name="T23" fmla="*/ 319 h 668"/>
                <a:gd name="T24" fmla="+- 0 3139 3070"/>
                <a:gd name="T25" fmla="*/ T24 w 765"/>
                <a:gd name="T26" fmla="+- 0 217 -249"/>
                <a:gd name="T27" fmla="*/ 217 h 668"/>
                <a:gd name="T28" fmla="+- 0 3095 3070"/>
                <a:gd name="T29" fmla="*/ T28 w 765"/>
                <a:gd name="T30" fmla="+- 0 89 -249"/>
                <a:gd name="T31" fmla="*/ 89 h 668"/>
                <a:gd name="T32" fmla="+- 0 3157 3070"/>
                <a:gd name="T33" fmla="*/ T32 w 765"/>
                <a:gd name="T34" fmla="+- 0 -77 -249"/>
                <a:gd name="T35" fmla="*/ -77 h 668"/>
                <a:gd name="T36" fmla="+- 0 3312 3070"/>
                <a:gd name="T37" fmla="*/ T36 w 765"/>
                <a:gd name="T38" fmla="+- 0 -179 -249"/>
                <a:gd name="T39" fmla="*/ -179 h 668"/>
                <a:gd name="T40" fmla="+- 0 3470 3070"/>
                <a:gd name="T41" fmla="*/ T40 w 765"/>
                <a:gd name="T42" fmla="+- 0 -205 -249"/>
                <a:gd name="T43" fmla="*/ -205 h 668"/>
                <a:gd name="T44" fmla="+- 0 3480 3070"/>
                <a:gd name="T45" fmla="*/ T44 w 765"/>
                <a:gd name="T46" fmla="+- 0 379 -249"/>
                <a:gd name="T47" fmla="*/ 379 h 668"/>
                <a:gd name="T48" fmla="+- 0 3622 3070"/>
                <a:gd name="T49" fmla="*/ T48 w 765"/>
                <a:gd name="T50" fmla="+- 0 317 -249"/>
                <a:gd name="T51" fmla="*/ 317 h 668"/>
                <a:gd name="T52" fmla="+- 0 3528 3070"/>
                <a:gd name="T53" fmla="*/ T52 w 765"/>
                <a:gd name="T54" fmla="+- 0 -149 -249"/>
                <a:gd name="T55" fmla="*/ -149 h 668"/>
                <a:gd name="T56" fmla="+- 0 3377 3070"/>
                <a:gd name="T57" fmla="*/ T56 w 765"/>
                <a:gd name="T58" fmla="+- 0 85 -249"/>
                <a:gd name="T59" fmla="*/ 85 h 668"/>
                <a:gd name="T60" fmla="+- 0 3303 3070"/>
                <a:gd name="T61" fmla="*/ T60 w 765"/>
                <a:gd name="T62" fmla="+- 0 337 -249"/>
                <a:gd name="T63" fmla="*/ 337 h 668"/>
                <a:gd name="T64" fmla="+- 0 3512 3070"/>
                <a:gd name="T65" fmla="*/ T64 w 765"/>
                <a:gd name="T66" fmla="+- 0 335 -249"/>
                <a:gd name="T67" fmla="*/ 335 h 668"/>
                <a:gd name="T68" fmla="+- 0 3341 3070"/>
                <a:gd name="T69" fmla="*/ T68 w 765"/>
                <a:gd name="T70" fmla="+- 0 273 -249"/>
                <a:gd name="T71" fmla="*/ 273 h 668"/>
                <a:gd name="T72" fmla="+- 0 3442 3070"/>
                <a:gd name="T73" fmla="*/ T72 w 765"/>
                <a:gd name="T74" fmla="+- 0 197 -249"/>
                <a:gd name="T75" fmla="*/ 197 h 668"/>
                <a:gd name="T76" fmla="+- 0 3384 3070"/>
                <a:gd name="T77" fmla="*/ T76 w 765"/>
                <a:gd name="T78" fmla="+- 0 133 -249"/>
                <a:gd name="T79" fmla="*/ 133 h 668"/>
                <a:gd name="T80" fmla="+- 0 3414 3070"/>
                <a:gd name="T81" fmla="*/ T80 w 765"/>
                <a:gd name="T82" fmla="+- 0 63 -249"/>
                <a:gd name="T83" fmla="*/ 63 h 668"/>
                <a:gd name="T84" fmla="+- 0 3444 3070"/>
                <a:gd name="T85" fmla="*/ T84 w 765"/>
                <a:gd name="T86" fmla="+- 0 7 -249"/>
                <a:gd name="T87" fmla="*/ 7 h 668"/>
                <a:gd name="T88" fmla="+- 0 3610 3070"/>
                <a:gd name="T89" fmla="*/ T88 w 765"/>
                <a:gd name="T90" fmla="+- 0 -55 -249"/>
                <a:gd name="T91" fmla="*/ -55 h 668"/>
                <a:gd name="T92" fmla="+- 0 3538 3070"/>
                <a:gd name="T93" fmla="*/ T92 w 765"/>
                <a:gd name="T94" fmla="+- 0 -123 -249"/>
                <a:gd name="T95" fmla="*/ -123 h 668"/>
                <a:gd name="T96" fmla="+- 0 3434 3070"/>
                <a:gd name="T97" fmla="*/ T96 w 765"/>
                <a:gd name="T98" fmla="+- 0 -187 -249"/>
                <a:gd name="T99" fmla="*/ -187 h 668"/>
                <a:gd name="T100" fmla="+- 0 3274 3070"/>
                <a:gd name="T101" fmla="*/ T100 w 765"/>
                <a:gd name="T102" fmla="+- 0 131 -249"/>
                <a:gd name="T103" fmla="*/ 131 h 668"/>
                <a:gd name="T104" fmla="+- 0 3267 3070"/>
                <a:gd name="T105" fmla="*/ T104 w 765"/>
                <a:gd name="T106" fmla="+- 0 257 -249"/>
                <a:gd name="T107" fmla="*/ 257 h 668"/>
                <a:gd name="T108" fmla="+- 0 3442 3070"/>
                <a:gd name="T109" fmla="*/ T108 w 765"/>
                <a:gd name="T110" fmla="+- 0 -121 -249"/>
                <a:gd name="T111" fmla="*/ -121 h 668"/>
                <a:gd name="T112" fmla="+- 0 3330 3070"/>
                <a:gd name="T113" fmla="*/ T112 w 765"/>
                <a:gd name="T114" fmla="+- 0 343 -249"/>
                <a:gd name="T115" fmla="*/ 343 h 668"/>
                <a:gd name="T116" fmla="+- 0 3623 3070"/>
                <a:gd name="T117" fmla="*/ T116 w 765"/>
                <a:gd name="T118" fmla="+- 0 277 -249"/>
                <a:gd name="T119" fmla="*/ 277 h 668"/>
                <a:gd name="T120" fmla="+- 0 3622 3070"/>
                <a:gd name="T121" fmla="*/ T120 w 765"/>
                <a:gd name="T122" fmla="+- 0 317 -249"/>
                <a:gd name="T123" fmla="*/ 317 h 668"/>
                <a:gd name="T124" fmla="+- 0 3367 3070"/>
                <a:gd name="T125" fmla="*/ T124 w 765"/>
                <a:gd name="T126" fmla="+- 0 -181 -249"/>
                <a:gd name="T127" fmla="*/ -181 h 668"/>
                <a:gd name="T128" fmla="+- 0 3187 3070"/>
                <a:gd name="T129" fmla="*/ T128 w 765"/>
                <a:gd name="T130" fmla="+- 0 161 -249"/>
                <a:gd name="T131" fmla="*/ 161 h 668"/>
                <a:gd name="T132" fmla="+- 0 3167 3070"/>
                <a:gd name="T133" fmla="*/ T132 w 765"/>
                <a:gd name="T134" fmla="+- 0 287 -249"/>
                <a:gd name="T135" fmla="*/ 287 h 668"/>
                <a:gd name="T136" fmla="+- 0 3212 3070"/>
                <a:gd name="T137" fmla="*/ T136 w 765"/>
                <a:gd name="T138" fmla="+- 0 163 -249"/>
                <a:gd name="T139" fmla="*/ 163 h 668"/>
                <a:gd name="T140" fmla="+- 0 3346 3070"/>
                <a:gd name="T141" fmla="*/ T140 w 765"/>
                <a:gd name="T142" fmla="+- 0 -115 -249"/>
                <a:gd name="T143" fmla="*/ -115 h 668"/>
                <a:gd name="T144" fmla="+- 0 3476 3070"/>
                <a:gd name="T145" fmla="*/ T144 w 765"/>
                <a:gd name="T146" fmla="+- 0 271 -249"/>
                <a:gd name="T147" fmla="*/ 271 h 668"/>
                <a:gd name="T148" fmla="+- 0 3658 3070"/>
                <a:gd name="T149" fmla="*/ T148 w 765"/>
                <a:gd name="T150" fmla="+- 0 205 -249"/>
                <a:gd name="T151" fmla="*/ 205 h 668"/>
                <a:gd name="T152" fmla="+- 0 3604 3070"/>
                <a:gd name="T153" fmla="*/ T152 w 765"/>
                <a:gd name="T154" fmla="+- 0 249 -249"/>
                <a:gd name="T155" fmla="*/ 249 h 668"/>
                <a:gd name="T156" fmla="+- 0 3707 3070"/>
                <a:gd name="T157" fmla="*/ T156 w 765"/>
                <a:gd name="T158" fmla="+- 0 173 -249"/>
                <a:gd name="T159" fmla="*/ 173 h 668"/>
                <a:gd name="T160" fmla="+- 0 3116 3070"/>
                <a:gd name="T161" fmla="*/ T160 w 765"/>
                <a:gd name="T162" fmla="+- 0 189 -249"/>
                <a:gd name="T163" fmla="*/ 189 h 668"/>
                <a:gd name="T164" fmla="+- 0 3231 3070"/>
                <a:gd name="T165" fmla="*/ T164 w 765"/>
                <a:gd name="T166" fmla="+- 0 -71 -249"/>
                <a:gd name="T167" fmla="*/ -71 h 668"/>
                <a:gd name="T168" fmla="+- 0 3679 3070"/>
                <a:gd name="T169" fmla="*/ T168 w 765"/>
                <a:gd name="T170" fmla="+- 0 83 -249"/>
                <a:gd name="T171" fmla="*/ 83 h 668"/>
                <a:gd name="T172" fmla="+- 0 3613 3070"/>
                <a:gd name="T173" fmla="*/ T172 w 765"/>
                <a:gd name="T174" fmla="+- 0 173 -249"/>
                <a:gd name="T175" fmla="*/ 173 h 668"/>
                <a:gd name="T176" fmla="+- 0 3689 3070"/>
                <a:gd name="T177" fmla="*/ T176 w 765"/>
                <a:gd name="T178" fmla="+- 0 3 -249"/>
                <a:gd name="T179" fmla="*/ 3 h 668"/>
                <a:gd name="T180" fmla="+- 0 3607 3070"/>
                <a:gd name="T181" fmla="*/ T180 w 765"/>
                <a:gd name="T182" fmla="+- 0 75 -249"/>
                <a:gd name="T183" fmla="*/ 75 h 668"/>
                <a:gd name="T184" fmla="+- 0 3703 3070"/>
                <a:gd name="T185" fmla="*/ T184 w 765"/>
                <a:gd name="T186" fmla="+- 0 69 -249"/>
                <a:gd name="T187" fmla="*/ 69 h 668"/>
                <a:gd name="T188" fmla="+- 0 3754 3070"/>
                <a:gd name="T189" fmla="*/ T188 w 765"/>
                <a:gd name="T190" fmla="+- 0 -223 -249"/>
                <a:gd name="T191" fmla="*/ -223 h 668"/>
                <a:gd name="T192" fmla="+- 0 3694 3070"/>
                <a:gd name="T193" fmla="*/ T192 w 765"/>
                <a:gd name="T194" fmla="+- 0 -113 -249"/>
                <a:gd name="T195" fmla="*/ -113 h 668"/>
                <a:gd name="T196" fmla="+- 0 3713 3070"/>
                <a:gd name="T197" fmla="*/ T196 w 765"/>
                <a:gd name="T198" fmla="+- 0 35 -249"/>
                <a:gd name="T199" fmla="*/ 35 h 668"/>
                <a:gd name="T200" fmla="+- 0 3737 3070"/>
                <a:gd name="T201" fmla="*/ T200 w 765"/>
                <a:gd name="T202" fmla="+- 0 -5 -249"/>
                <a:gd name="T203" fmla="*/ -5 h 668"/>
                <a:gd name="T204" fmla="+- 0 3720 3070"/>
                <a:gd name="T205" fmla="*/ T204 w 765"/>
                <a:gd name="T206" fmla="+- 0 -109 -249"/>
                <a:gd name="T207" fmla="*/ -109 h 668"/>
                <a:gd name="T208" fmla="+- 0 3798 3070"/>
                <a:gd name="T209" fmla="*/ T208 w 765"/>
                <a:gd name="T210" fmla="+- 0 -215 -249"/>
                <a:gd name="T211" fmla="*/ -215 h 668"/>
                <a:gd name="T212" fmla="+- 0 3632 3070"/>
                <a:gd name="T213" fmla="*/ T212 w 765"/>
                <a:gd name="T214" fmla="+- 0 -59 -249"/>
                <a:gd name="T215" fmla="*/ -59 h 668"/>
                <a:gd name="T216" fmla="+- 0 3497 3070"/>
                <a:gd name="T217" fmla="*/ T216 w 765"/>
                <a:gd name="T218" fmla="+- 0 13 -249"/>
                <a:gd name="T219" fmla="*/ 13 h 668"/>
                <a:gd name="T220" fmla="+- 0 3592 3070"/>
                <a:gd name="T221" fmla="*/ T220 w 765"/>
                <a:gd name="T222" fmla="+- 0 -139 -249"/>
                <a:gd name="T223" fmla="*/ -139 h 668"/>
                <a:gd name="T224" fmla="+- 0 3584 3070"/>
                <a:gd name="T225" fmla="*/ T224 w 765"/>
                <a:gd name="T226" fmla="+- 0 -73 -249"/>
                <a:gd name="T227" fmla="*/ -73 h 6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765" h="668">
                  <a:moveTo>
                    <a:pt x="334" y="34"/>
                  </a:moveTo>
                  <a:lnTo>
                    <a:pt x="303" y="34"/>
                  </a:lnTo>
                  <a:lnTo>
                    <a:pt x="289" y="36"/>
                  </a:lnTo>
                  <a:lnTo>
                    <a:pt x="275" y="36"/>
                  </a:lnTo>
                  <a:lnTo>
                    <a:pt x="261" y="38"/>
                  </a:lnTo>
                  <a:lnTo>
                    <a:pt x="237" y="44"/>
                  </a:lnTo>
                  <a:lnTo>
                    <a:pt x="189" y="60"/>
                  </a:lnTo>
                  <a:lnTo>
                    <a:pt x="167" y="72"/>
                  </a:lnTo>
                  <a:lnTo>
                    <a:pt x="139" y="88"/>
                  </a:lnTo>
                  <a:lnTo>
                    <a:pt x="113" y="108"/>
                  </a:lnTo>
                  <a:lnTo>
                    <a:pt x="90" y="130"/>
                  </a:lnTo>
                  <a:lnTo>
                    <a:pt x="69" y="154"/>
                  </a:lnTo>
                  <a:lnTo>
                    <a:pt x="41" y="196"/>
                  </a:lnTo>
                  <a:lnTo>
                    <a:pt x="20" y="240"/>
                  </a:lnTo>
                  <a:lnTo>
                    <a:pt x="6" y="288"/>
                  </a:lnTo>
                  <a:lnTo>
                    <a:pt x="0" y="336"/>
                  </a:lnTo>
                  <a:lnTo>
                    <a:pt x="0" y="360"/>
                  </a:lnTo>
                  <a:lnTo>
                    <a:pt x="1" y="374"/>
                  </a:lnTo>
                  <a:lnTo>
                    <a:pt x="3" y="392"/>
                  </a:lnTo>
                  <a:lnTo>
                    <a:pt x="5" y="410"/>
                  </a:lnTo>
                  <a:lnTo>
                    <a:pt x="12" y="440"/>
                  </a:lnTo>
                  <a:lnTo>
                    <a:pt x="22" y="468"/>
                  </a:lnTo>
                  <a:lnTo>
                    <a:pt x="34" y="496"/>
                  </a:lnTo>
                  <a:lnTo>
                    <a:pt x="49" y="522"/>
                  </a:lnTo>
                  <a:lnTo>
                    <a:pt x="73" y="554"/>
                  </a:lnTo>
                  <a:lnTo>
                    <a:pt x="101" y="584"/>
                  </a:lnTo>
                  <a:lnTo>
                    <a:pt x="132" y="610"/>
                  </a:lnTo>
                  <a:lnTo>
                    <a:pt x="167" y="630"/>
                  </a:lnTo>
                  <a:lnTo>
                    <a:pt x="198" y="646"/>
                  </a:lnTo>
                  <a:lnTo>
                    <a:pt x="231" y="658"/>
                  </a:lnTo>
                  <a:lnTo>
                    <a:pt x="265" y="664"/>
                  </a:lnTo>
                  <a:lnTo>
                    <a:pt x="301" y="668"/>
                  </a:lnTo>
                  <a:lnTo>
                    <a:pt x="351" y="668"/>
                  </a:lnTo>
                  <a:lnTo>
                    <a:pt x="368" y="664"/>
                  </a:lnTo>
                  <a:lnTo>
                    <a:pt x="394" y="660"/>
                  </a:lnTo>
                  <a:lnTo>
                    <a:pt x="418" y="652"/>
                  </a:lnTo>
                  <a:lnTo>
                    <a:pt x="439" y="644"/>
                  </a:lnTo>
                  <a:lnTo>
                    <a:pt x="302" y="644"/>
                  </a:lnTo>
                  <a:lnTo>
                    <a:pt x="254" y="638"/>
                  </a:lnTo>
                  <a:lnTo>
                    <a:pt x="251" y="636"/>
                  </a:lnTo>
                  <a:lnTo>
                    <a:pt x="252" y="630"/>
                  </a:lnTo>
                  <a:lnTo>
                    <a:pt x="226" y="630"/>
                  </a:lnTo>
                  <a:lnTo>
                    <a:pt x="211" y="624"/>
                  </a:lnTo>
                  <a:lnTo>
                    <a:pt x="200" y="620"/>
                  </a:lnTo>
                  <a:lnTo>
                    <a:pt x="186" y="612"/>
                  </a:lnTo>
                  <a:lnTo>
                    <a:pt x="186" y="606"/>
                  </a:lnTo>
                  <a:lnTo>
                    <a:pt x="187" y="598"/>
                  </a:lnTo>
                  <a:lnTo>
                    <a:pt x="161" y="598"/>
                  </a:lnTo>
                  <a:lnTo>
                    <a:pt x="157" y="596"/>
                  </a:lnTo>
                  <a:lnTo>
                    <a:pt x="155" y="594"/>
                  </a:lnTo>
                  <a:lnTo>
                    <a:pt x="144" y="588"/>
                  </a:lnTo>
                  <a:lnTo>
                    <a:pt x="134" y="580"/>
                  </a:lnTo>
                  <a:lnTo>
                    <a:pt x="122" y="570"/>
                  </a:lnTo>
                  <a:lnTo>
                    <a:pt x="121" y="568"/>
                  </a:lnTo>
                  <a:lnTo>
                    <a:pt x="123" y="538"/>
                  </a:lnTo>
                  <a:lnTo>
                    <a:pt x="94" y="538"/>
                  </a:lnTo>
                  <a:lnTo>
                    <a:pt x="90" y="536"/>
                  </a:lnTo>
                  <a:lnTo>
                    <a:pt x="89" y="534"/>
                  </a:lnTo>
                  <a:lnTo>
                    <a:pt x="69" y="506"/>
                  </a:lnTo>
                  <a:lnTo>
                    <a:pt x="68" y="504"/>
                  </a:lnTo>
                  <a:lnTo>
                    <a:pt x="68" y="490"/>
                  </a:lnTo>
                  <a:lnTo>
                    <a:pt x="68" y="482"/>
                  </a:lnTo>
                  <a:lnTo>
                    <a:pt x="69" y="466"/>
                  </a:lnTo>
                  <a:lnTo>
                    <a:pt x="70" y="450"/>
                  </a:lnTo>
                  <a:lnTo>
                    <a:pt x="70" y="448"/>
                  </a:lnTo>
                  <a:lnTo>
                    <a:pt x="45" y="448"/>
                  </a:lnTo>
                  <a:lnTo>
                    <a:pt x="40" y="440"/>
                  </a:lnTo>
                  <a:lnTo>
                    <a:pt x="35" y="428"/>
                  </a:lnTo>
                  <a:lnTo>
                    <a:pt x="30" y="406"/>
                  </a:lnTo>
                  <a:lnTo>
                    <a:pt x="27" y="382"/>
                  </a:lnTo>
                  <a:lnTo>
                    <a:pt x="25" y="362"/>
                  </a:lnTo>
                  <a:lnTo>
                    <a:pt x="25" y="338"/>
                  </a:lnTo>
                  <a:lnTo>
                    <a:pt x="27" y="320"/>
                  </a:lnTo>
                  <a:lnTo>
                    <a:pt x="30" y="300"/>
                  </a:lnTo>
                  <a:lnTo>
                    <a:pt x="34" y="280"/>
                  </a:lnTo>
                  <a:lnTo>
                    <a:pt x="39" y="260"/>
                  </a:lnTo>
                  <a:lnTo>
                    <a:pt x="46" y="242"/>
                  </a:lnTo>
                  <a:lnTo>
                    <a:pt x="55" y="222"/>
                  </a:lnTo>
                  <a:lnTo>
                    <a:pt x="64" y="204"/>
                  </a:lnTo>
                  <a:lnTo>
                    <a:pt x="75" y="188"/>
                  </a:lnTo>
                  <a:lnTo>
                    <a:pt x="87" y="172"/>
                  </a:lnTo>
                  <a:lnTo>
                    <a:pt x="100" y="156"/>
                  </a:lnTo>
                  <a:lnTo>
                    <a:pt x="114" y="142"/>
                  </a:lnTo>
                  <a:lnTo>
                    <a:pt x="129" y="128"/>
                  </a:lnTo>
                  <a:lnTo>
                    <a:pt x="145" y="116"/>
                  </a:lnTo>
                  <a:lnTo>
                    <a:pt x="162" y="104"/>
                  </a:lnTo>
                  <a:lnTo>
                    <a:pt x="193" y="86"/>
                  </a:lnTo>
                  <a:lnTo>
                    <a:pt x="227" y="86"/>
                  </a:lnTo>
                  <a:lnTo>
                    <a:pt x="229" y="84"/>
                  </a:lnTo>
                  <a:lnTo>
                    <a:pt x="242" y="70"/>
                  </a:lnTo>
                  <a:lnTo>
                    <a:pt x="244" y="68"/>
                  </a:lnTo>
                  <a:lnTo>
                    <a:pt x="246" y="68"/>
                  </a:lnTo>
                  <a:lnTo>
                    <a:pt x="258" y="66"/>
                  </a:lnTo>
                  <a:lnTo>
                    <a:pt x="270" y="62"/>
                  </a:lnTo>
                  <a:lnTo>
                    <a:pt x="282" y="62"/>
                  </a:lnTo>
                  <a:lnTo>
                    <a:pt x="294" y="60"/>
                  </a:lnTo>
                  <a:lnTo>
                    <a:pt x="442" y="60"/>
                  </a:lnTo>
                  <a:lnTo>
                    <a:pt x="432" y="56"/>
                  </a:lnTo>
                  <a:lnTo>
                    <a:pt x="400" y="44"/>
                  </a:lnTo>
                  <a:lnTo>
                    <a:pt x="368" y="38"/>
                  </a:lnTo>
                  <a:lnTo>
                    <a:pt x="334" y="34"/>
                  </a:lnTo>
                  <a:close/>
                  <a:moveTo>
                    <a:pt x="552" y="566"/>
                  </a:moveTo>
                  <a:lnTo>
                    <a:pt x="515" y="566"/>
                  </a:lnTo>
                  <a:lnTo>
                    <a:pt x="503" y="578"/>
                  </a:lnTo>
                  <a:lnTo>
                    <a:pt x="482" y="594"/>
                  </a:lnTo>
                  <a:lnTo>
                    <a:pt x="459" y="608"/>
                  </a:lnTo>
                  <a:lnTo>
                    <a:pt x="435" y="620"/>
                  </a:lnTo>
                  <a:lnTo>
                    <a:pt x="410" y="628"/>
                  </a:lnTo>
                  <a:lnTo>
                    <a:pt x="388" y="636"/>
                  </a:lnTo>
                  <a:lnTo>
                    <a:pt x="365" y="640"/>
                  </a:lnTo>
                  <a:lnTo>
                    <a:pt x="318" y="644"/>
                  </a:lnTo>
                  <a:lnTo>
                    <a:pt x="439" y="644"/>
                  </a:lnTo>
                  <a:lnTo>
                    <a:pt x="449" y="640"/>
                  </a:lnTo>
                  <a:lnTo>
                    <a:pt x="477" y="626"/>
                  </a:lnTo>
                  <a:lnTo>
                    <a:pt x="504" y="608"/>
                  </a:lnTo>
                  <a:lnTo>
                    <a:pt x="530" y="588"/>
                  </a:lnTo>
                  <a:lnTo>
                    <a:pt x="552" y="566"/>
                  </a:lnTo>
                  <a:close/>
                  <a:moveTo>
                    <a:pt x="475" y="76"/>
                  </a:moveTo>
                  <a:lnTo>
                    <a:pt x="418" y="76"/>
                  </a:lnTo>
                  <a:lnTo>
                    <a:pt x="420" y="78"/>
                  </a:lnTo>
                  <a:lnTo>
                    <a:pt x="430" y="82"/>
                  </a:lnTo>
                  <a:lnTo>
                    <a:pt x="440" y="86"/>
                  </a:lnTo>
                  <a:lnTo>
                    <a:pt x="449" y="90"/>
                  </a:lnTo>
                  <a:lnTo>
                    <a:pt x="457" y="94"/>
                  </a:lnTo>
                  <a:lnTo>
                    <a:pt x="461" y="96"/>
                  </a:lnTo>
                  <a:lnTo>
                    <a:pt x="458" y="100"/>
                  </a:lnTo>
                  <a:lnTo>
                    <a:pt x="457" y="102"/>
                  </a:lnTo>
                  <a:lnTo>
                    <a:pt x="456" y="102"/>
                  </a:lnTo>
                  <a:lnTo>
                    <a:pt x="433" y="128"/>
                  </a:lnTo>
                  <a:lnTo>
                    <a:pt x="410" y="156"/>
                  </a:lnTo>
                  <a:lnTo>
                    <a:pt x="388" y="188"/>
                  </a:lnTo>
                  <a:lnTo>
                    <a:pt x="367" y="220"/>
                  </a:lnTo>
                  <a:lnTo>
                    <a:pt x="345" y="256"/>
                  </a:lnTo>
                  <a:lnTo>
                    <a:pt x="325" y="294"/>
                  </a:lnTo>
                  <a:lnTo>
                    <a:pt x="307" y="334"/>
                  </a:lnTo>
                  <a:lnTo>
                    <a:pt x="290" y="374"/>
                  </a:lnTo>
                  <a:lnTo>
                    <a:pt x="279" y="404"/>
                  </a:lnTo>
                  <a:lnTo>
                    <a:pt x="268" y="436"/>
                  </a:lnTo>
                  <a:lnTo>
                    <a:pt x="259" y="468"/>
                  </a:lnTo>
                  <a:lnTo>
                    <a:pt x="250" y="500"/>
                  </a:lnTo>
                  <a:lnTo>
                    <a:pt x="245" y="522"/>
                  </a:lnTo>
                  <a:lnTo>
                    <a:pt x="240" y="544"/>
                  </a:lnTo>
                  <a:lnTo>
                    <a:pt x="236" y="564"/>
                  </a:lnTo>
                  <a:lnTo>
                    <a:pt x="233" y="586"/>
                  </a:lnTo>
                  <a:lnTo>
                    <a:pt x="231" y="594"/>
                  </a:lnTo>
                  <a:lnTo>
                    <a:pt x="227" y="624"/>
                  </a:lnTo>
                  <a:lnTo>
                    <a:pt x="226" y="630"/>
                  </a:lnTo>
                  <a:lnTo>
                    <a:pt x="252" y="630"/>
                  </a:lnTo>
                  <a:lnTo>
                    <a:pt x="253" y="620"/>
                  </a:lnTo>
                  <a:lnTo>
                    <a:pt x="255" y="606"/>
                  </a:lnTo>
                  <a:lnTo>
                    <a:pt x="257" y="592"/>
                  </a:lnTo>
                  <a:lnTo>
                    <a:pt x="382" y="592"/>
                  </a:lnTo>
                  <a:lnTo>
                    <a:pt x="442" y="584"/>
                  </a:lnTo>
                  <a:lnTo>
                    <a:pt x="500" y="572"/>
                  </a:lnTo>
                  <a:lnTo>
                    <a:pt x="505" y="570"/>
                  </a:lnTo>
                  <a:lnTo>
                    <a:pt x="299" y="570"/>
                  </a:lnTo>
                  <a:lnTo>
                    <a:pt x="271" y="568"/>
                  </a:lnTo>
                  <a:lnTo>
                    <a:pt x="263" y="568"/>
                  </a:lnTo>
                  <a:lnTo>
                    <a:pt x="262" y="564"/>
                  </a:lnTo>
                  <a:lnTo>
                    <a:pt x="263" y="556"/>
                  </a:lnTo>
                  <a:lnTo>
                    <a:pt x="269" y="530"/>
                  </a:lnTo>
                  <a:lnTo>
                    <a:pt x="271" y="522"/>
                  </a:lnTo>
                  <a:lnTo>
                    <a:pt x="272" y="520"/>
                  </a:lnTo>
                  <a:lnTo>
                    <a:pt x="406" y="520"/>
                  </a:lnTo>
                  <a:lnTo>
                    <a:pt x="461" y="514"/>
                  </a:lnTo>
                  <a:lnTo>
                    <a:pt x="534" y="498"/>
                  </a:lnTo>
                  <a:lnTo>
                    <a:pt x="305" y="498"/>
                  </a:lnTo>
                  <a:lnTo>
                    <a:pt x="283" y="496"/>
                  </a:lnTo>
                  <a:lnTo>
                    <a:pt x="277" y="494"/>
                  </a:lnTo>
                  <a:lnTo>
                    <a:pt x="291" y="446"/>
                  </a:lnTo>
                  <a:lnTo>
                    <a:pt x="372" y="446"/>
                  </a:lnTo>
                  <a:lnTo>
                    <a:pt x="410" y="444"/>
                  </a:lnTo>
                  <a:lnTo>
                    <a:pt x="448" y="440"/>
                  </a:lnTo>
                  <a:lnTo>
                    <a:pt x="487" y="434"/>
                  </a:lnTo>
                  <a:lnTo>
                    <a:pt x="543" y="422"/>
                  </a:lnTo>
                  <a:lnTo>
                    <a:pt x="299" y="422"/>
                  </a:lnTo>
                  <a:lnTo>
                    <a:pt x="301" y="416"/>
                  </a:lnTo>
                  <a:lnTo>
                    <a:pt x="305" y="406"/>
                  </a:lnTo>
                  <a:lnTo>
                    <a:pt x="309" y="394"/>
                  </a:lnTo>
                  <a:lnTo>
                    <a:pt x="314" y="382"/>
                  </a:lnTo>
                  <a:lnTo>
                    <a:pt x="319" y="368"/>
                  </a:lnTo>
                  <a:lnTo>
                    <a:pt x="393" y="368"/>
                  </a:lnTo>
                  <a:lnTo>
                    <a:pt x="500" y="356"/>
                  </a:lnTo>
                  <a:lnTo>
                    <a:pt x="535" y="350"/>
                  </a:lnTo>
                  <a:lnTo>
                    <a:pt x="561" y="344"/>
                  </a:lnTo>
                  <a:lnTo>
                    <a:pt x="330" y="344"/>
                  </a:lnTo>
                  <a:lnTo>
                    <a:pt x="332" y="338"/>
                  </a:lnTo>
                  <a:lnTo>
                    <a:pt x="338" y="326"/>
                  </a:lnTo>
                  <a:lnTo>
                    <a:pt x="344" y="312"/>
                  </a:lnTo>
                  <a:lnTo>
                    <a:pt x="350" y="302"/>
                  </a:lnTo>
                  <a:lnTo>
                    <a:pt x="356" y="290"/>
                  </a:lnTo>
                  <a:lnTo>
                    <a:pt x="359" y="290"/>
                  </a:lnTo>
                  <a:lnTo>
                    <a:pt x="415" y="288"/>
                  </a:lnTo>
                  <a:lnTo>
                    <a:pt x="472" y="280"/>
                  </a:lnTo>
                  <a:lnTo>
                    <a:pt x="530" y="270"/>
                  </a:lnTo>
                  <a:lnTo>
                    <a:pt x="550" y="264"/>
                  </a:lnTo>
                  <a:lnTo>
                    <a:pt x="370" y="264"/>
                  </a:lnTo>
                  <a:lnTo>
                    <a:pt x="374" y="256"/>
                  </a:lnTo>
                  <a:lnTo>
                    <a:pt x="394" y="226"/>
                  </a:lnTo>
                  <a:lnTo>
                    <a:pt x="402" y="212"/>
                  </a:lnTo>
                  <a:lnTo>
                    <a:pt x="419" y="212"/>
                  </a:lnTo>
                  <a:lnTo>
                    <a:pt x="432" y="210"/>
                  </a:lnTo>
                  <a:lnTo>
                    <a:pt x="444" y="210"/>
                  </a:lnTo>
                  <a:lnTo>
                    <a:pt x="457" y="208"/>
                  </a:lnTo>
                  <a:lnTo>
                    <a:pt x="501" y="204"/>
                  </a:lnTo>
                  <a:lnTo>
                    <a:pt x="521" y="200"/>
                  </a:lnTo>
                  <a:lnTo>
                    <a:pt x="540" y="194"/>
                  </a:lnTo>
                  <a:lnTo>
                    <a:pt x="543" y="194"/>
                  </a:lnTo>
                  <a:lnTo>
                    <a:pt x="556" y="190"/>
                  </a:lnTo>
                  <a:lnTo>
                    <a:pt x="590" y="190"/>
                  </a:lnTo>
                  <a:lnTo>
                    <a:pt x="587" y="186"/>
                  </a:lnTo>
                  <a:lnTo>
                    <a:pt x="422" y="186"/>
                  </a:lnTo>
                  <a:lnTo>
                    <a:pt x="425" y="180"/>
                  </a:lnTo>
                  <a:lnTo>
                    <a:pt x="433" y="168"/>
                  </a:lnTo>
                  <a:lnTo>
                    <a:pt x="450" y="148"/>
                  </a:lnTo>
                  <a:lnTo>
                    <a:pt x="468" y="126"/>
                  </a:lnTo>
                  <a:lnTo>
                    <a:pt x="481" y="112"/>
                  </a:lnTo>
                  <a:lnTo>
                    <a:pt x="483" y="110"/>
                  </a:lnTo>
                  <a:lnTo>
                    <a:pt x="522" y="110"/>
                  </a:lnTo>
                  <a:lnTo>
                    <a:pt x="505" y="96"/>
                  </a:lnTo>
                  <a:lnTo>
                    <a:pt x="475" y="76"/>
                  </a:lnTo>
                  <a:close/>
                  <a:moveTo>
                    <a:pt x="442" y="60"/>
                  </a:moveTo>
                  <a:lnTo>
                    <a:pt x="342" y="60"/>
                  </a:lnTo>
                  <a:lnTo>
                    <a:pt x="353" y="62"/>
                  </a:lnTo>
                  <a:lnTo>
                    <a:pt x="364" y="62"/>
                  </a:lnTo>
                  <a:lnTo>
                    <a:pt x="384" y="66"/>
                  </a:lnTo>
                  <a:lnTo>
                    <a:pt x="386" y="68"/>
                  </a:lnTo>
                  <a:lnTo>
                    <a:pt x="390" y="70"/>
                  </a:lnTo>
                  <a:lnTo>
                    <a:pt x="387" y="74"/>
                  </a:lnTo>
                  <a:lnTo>
                    <a:pt x="341" y="128"/>
                  </a:lnTo>
                  <a:lnTo>
                    <a:pt x="299" y="186"/>
                  </a:lnTo>
                  <a:lnTo>
                    <a:pt x="262" y="248"/>
                  </a:lnTo>
                  <a:lnTo>
                    <a:pt x="230" y="314"/>
                  </a:lnTo>
                  <a:lnTo>
                    <a:pt x="204" y="380"/>
                  </a:lnTo>
                  <a:lnTo>
                    <a:pt x="184" y="450"/>
                  </a:lnTo>
                  <a:lnTo>
                    <a:pt x="170" y="520"/>
                  </a:lnTo>
                  <a:lnTo>
                    <a:pt x="162" y="592"/>
                  </a:lnTo>
                  <a:lnTo>
                    <a:pt x="161" y="598"/>
                  </a:lnTo>
                  <a:lnTo>
                    <a:pt x="187" y="598"/>
                  </a:lnTo>
                  <a:lnTo>
                    <a:pt x="189" y="568"/>
                  </a:lnTo>
                  <a:lnTo>
                    <a:pt x="190" y="558"/>
                  </a:lnTo>
                  <a:lnTo>
                    <a:pt x="193" y="532"/>
                  </a:lnTo>
                  <a:lnTo>
                    <a:pt x="197" y="506"/>
                  </a:lnTo>
                  <a:lnTo>
                    <a:pt x="202" y="482"/>
                  </a:lnTo>
                  <a:lnTo>
                    <a:pt x="208" y="454"/>
                  </a:lnTo>
                  <a:lnTo>
                    <a:pt x="226" y="394"/>
                  </a:lnTo>
                  <a:lnTo>
                    <a:pt x="248" y="336"/>
                  </a:lnTo>
                  <a:lnTo>
                    <a:pt x="274" y="278"/>
                  </a:lnTo>
                  <a:lnTo>
                    <a:pt x="305" y="224"/>
                  </a:lnTo>
                  <a:lnTo>
                    <a:pt x="326" y="190"/>
                  </a:lnTo>
                  <a:lnTo>
                    <a:pt x="348" y="158"/>
                  </a:lnTo>
                  <a:lnTo>
                    <a:pt x="372" y="128"/>
                  </a:lnTo>
                  <a:lnTo>
                    <a:pt x="398" y="98"/>
                  </a:lnTo>
                  <a:lnTo>
                    <a:pt x="401" y="94"/>
                  </a:lnTo>
                  <a:lnTo>
                    <a:pt x="415" y="80"/>
                  </a:lnTo>
                  <a:lnTo>
                    <a:pt x="418" y="76"/>
                  </a:lnTo>
                  <a:lnTo>
                    <a:pt x="475" y="76"/>
                  </a:lnTo>
                  <a:lnTo>
                    <a:pt x="462" y="68"/>
                  </a:lnTo>
                  <a:lnTo>
                    <a:pt x="442" y="60"/>
                  </a:lnTo>
                  <a:close/>
                  <a:moveTo>
                    <a:pt x="382" y="592"/>
                  </a:moveTo>
                  <a:lnTo>
                    <a:pt x="260" y="592"/>
                  </a:lnTo>
                  <a:lnTo>
                    <a:pt x="322" y="596"/>
                  </a:lnTo>
                  <a:lnTo>
                    <a:pt x="382" y="592"/>
                  </a:lnTo>
                  <a:close/>
                  <a:moveTo>
                    <a:pt x="606" y="484"/>
                  </a:moveTo>
                  <a:lnTo>
                    <a:pt x="578" y="484"/>
                  </a:lnTo>
                  <a:lnTo>
                    <a:pt x="573" y="494"/>
                  </a:lnTo>
                  <a:lnTo>
                    <a:pt x="567" y="504"/>
                  </a:lnTo>
                  <a:lnTo>
                    <a:pt x="561" y="514"/>
                  </a:lnTo>
                  <a:lnTo>
                    <a:pt x="553" y="526"/>
                  </a:lnTo>
                  <a:lnTo>
                    <a:pt x="551" y="526"/>
                  </a:lnTo>
                  <a:lnTo>
                    <a:pt x="549" y="528"/>
                  </a:lnTo>
                  <a:lnTo>
                    <a:pt x="476" y="552"/>
                  </a:lnTo>
                  <a:lnTo>
                    <a:pt x="451" y="558"/>
                  </a:lnTo>
                  <a:lnTo>
                    <a:pt x="422" y="562"/>
                  </a:lnTo>
                  <a:lnTo>
                    <a:pt x="357" y="570"/>
                  </a:lnTo>
                  <a:lnTo>
                    <a:pt x="505" y="570"/>
                  </a:lnTo>
                  <a:lnTo>
                    <a:pt x="515" y="566"/>
                  </a:lnTo>
                  <a:lnTo>
                    <a:pt x="552" y="566"/>
                  </a:lnTo>
                  <a:lnTo>
                    <a:pt x="554" y="564"/>
                  </a:lnTo>
                  <a:lnTo>
                    <a:pt x="575" y="536"/>
                  </a:lnTo>
                  <a:lnTo>
                    <a:pt x="594" y="508"/>
                  </a:lnTo>
                  <a:lnTo>
                    <a:pt x="606" y="484"/>
                  </a:lnTo>
                  <a:close/>
                  <a:moveTo>
                    <a:pt x="338" y="60"/>
                  </a:moveTo>
                  <a:lnTo>
                    <a:pt x="303" y="60"/>
                  </a:lnTo>
                  <a:lnTo>
                    <a:pt x="298" y="66"/>
                  </a:lnTo>
                  <a:lnTo>
                    <a:pt x="297" y="68"/>
                  </a:lnTo>
                  <a:lnTo>
                    <a:pt x="269" y="102"/>
                  </a:lnTo>
                  <a:lnTo>
                    <a:pt x="243" y="138"/>
                  </a:lnTo>
                  <a:lnTo>
                    <a:pt x="218" y="174"/>
                  </a:lnTo>
                  <a:lnTo>
                    <a:pt x="195" y="214"/>
                  </a:lnTo>
                  <a:lnTo>
                    <a:pt x="173" y="256"/>
                  </a:lnTo>
                  <a:lnTo>
                    <a:pt x="153" y="300"/>
                  </a:lnTo>
                  <a:lnTo>
                    <a:pt x="136" y="344"/>
                  </a:lnTo>
                  <a:lnTo>
                    <a:pt x="122" y="390"/>
                  </a:lnTo>
                  <a:lnTo>
                    <a:pt x="117" y="410"/>
                  </a:lnTo>
                  <a:lnTo>
                    <a:pt x="113" y="430"/>
                  </a:lnTo>
                  <a:lnTo>
                    <a:pt x="109" y="448"/>
                  </a:lnTo>
                  <a:lnTo>
                    <a:pt x="105" y="468"/>
                  </a:lnTo>
                  <a:lnTo>
                    <a:pt x="103" y="486"/>
                  </a:lnTo>
                  <a:lnTo>
                    <a:pt x="101" y="502"/>
                  </a:lnTo>
                  <a:lnTo>
                    <a:pt x="99" y="516"/>
                  </a:lnTo>
                  <a:lnTo>
                    <a:pt x="98" y="530"/>
                  </a:lnTo>
                  <a:lnTo>
                    <a:pt x="98" y="532"/>
                  </a:lnTo>
                  <a:lnTo>
                    <a:pt x="97" y="536"/>
                  </a:lnTo>
                  <a:lnTo>
                    <a:pt x="94" y="538"/>
                  </a:lnTo>
                  <a:lnTo>
                    <a:pt x="123" y="538"/>
                  </a:lnTo>
                  <a:lnTo>
                    <a:pt x="125" y="512"/>
                  </a:lnTo>
                  <a:lnTo>
                    <a:pt x="127" y="490"/>
                  </a:lnTo>
                  <a:lnTo>
                    <a:pt x="129" y="480"/>
                  </a:lnTo>
                  <a:lnTo>
                    <a:pt x="131" y="468"/>
                  </a:lnTo>
                  <a:lnTo>
                    <a:pt x="133" y="456"/>
                  </a:lnTo>
                  <a:lnTo>
                    <a:pt x="135" y="444"/>
                  </a:lnTo>
                  <a:lnTo>
                    <a:pt x="142" y="412"/>
                  </a:lnTo>
                  <a:lnTo>
                    <a:pt x="152" y="378"/>
                  </a:lnTo>
                  <a:lnTo>
                    <a:pt x="163" y="346"/>
                  </a:lnTo>
                  <a:lnTo>
                    <a:pt x="175" y="312"/>
                  </a:lnTo>
                  <a:lnTo>
                    <a:pt x="188" y="284"/>
                  </a:lnTo>
                  <a:lnTo>
                    <a:pt x="201" y="256"/>
                  </a:lnTo>
                  <a:lnTo>
                    <a:pt x="216" y="228"/>
                  </a:lnTo>
                  <a:lnTo>
                    <a:pt x="232" y="200"/>
                  </a:lnTo>
                  <a:lnTo>
                    <a:pt x="253" y="166"/>
                  </a:lnTo>
                  <a:lnTo>
                    <a:pt x="276" y="134"/>
                  </a:lnTo>
                  <a:lnTo>
                    <a:pt x="300" y="104"/>
                  </a:lnTo>
                  <a:lnTo>
                    <a:pt x="325" y="74"/>
                  </a:lnTo>
                  <a:lnTo>
                    <a:pt x="327" y="72"/>
                  </a:lnTo>
                  <a:lnTo>
                    <a:pt x="338" y="60"/>
                  </a:lnTo>
                  <a:close/>
                  <a:moveTo>
                    <a:pt x="406" y="520"/>
                  </a:moveTo>
                  <a:lnTo>
                    <a:pt x="274" y="520"/>
                  </a:lnTo>
                  <a:lnTo>
                    <a:pt x="313" y="522"/>
                  </a:lnTo>
                  <a:lnTo>
                    <a:pt x="388" y="522"/>
                  </a:lnTo>
                  <a:lnTo>
                    <a:pt x="406" y="520"/>
                  </a:lnTo>
                  <a:close/>
                  <a:moveTo>
                    <a:pt x="644" y="406"/>
                  </a:moveTo>
                  <a:lnTo>
                    <a:pt x="601" y="406"/>
                  </a:lnTo>
                  <a:lnTo>
                    <a:pt x="604" y="408"/>
                  </a:lnTo>
                  <a:lnTo>
                    <a:pt x="604" y="410"/>
                  </a:lnTo>
                  <a:lnTo>
                    <a:pt x="603" y="416"/>
                  </a:lnTo>
                  <a:lnTo>
                    <a:pt x="599" y="430"/>
                  </a:lnTo>
                  <a:lnTo>
                    <a:pt x="593" y="450"/>
                  </a:lnTo>
                  <a:lnTo>
                    <a:pt x="591" y="452"/>
                  </a:lnTo>
                  <a:lnTo>
                    <a:pt x="588" y="454"/>
                  </a:lnTo>
                  <a:lnTo>
                    <a:pt x="568" y="462"/>
                  </a:lnTo>
                  <a:lnTo>
                    <a:pt x="527" y="474"/>
                  </a:lnTo>
                  <a:lnTo>
                    <a:pt x="506" y="478"/>
                  </a:lnTo>
                  <a:lnTo>
                    <a:pt x="454" y="490"/>
                  </a:lnTo>
                  <a:lnTo>
                    <a:pt x="436" y="492"/>
                  </a:lnTo>
                  <a:lnTo>
                    <a:pt x="407" y="496"/>
                  </a:lnTo>
                  <a:lnTo>
                    <a:pt x="392" y="496"/>
                  </a:lnTo>
                  <a:lnTo>
                    <a:pt x="376" y="498"/>
                  </a:lnTo>
                  <a:lnTo>
                    <a:pt x="534" y="498"/>
                  </a:lnTo>
                  <a:lnTo>
                    <a:pt x="570" y="488"/>
                  </a:lnTo>
                  <a:lnTo>
                    <a:pt x="578" y="484"/>
                  </a:lnTo>
                  <a:lnTo>
                    <a:pt x="606" y="484"/>
                  </a:lnTo>
                  <a:lnTo>
                    <a:pt x="609" y="478"/>
                  </a:lnTo>
                  <a:lnTo>
                    <a:pt x="612" y="470"/>
                  </a:lnTo>
                  <a:lnTo>
                    <a:pt x="615" y="464"/>
                  </a:lnTo>
                  <a:lnTo>
                    <a:pt x="618" y="460"/>
                  </a:lnTo>
                  <a:lnTo>
                    <a:pt x="628" y="442"/>
                  </a:lnTo>
                  <a:lnTo>
                    <a:pt x="637" y="422"/>
                  </a:lnTo>
                  <a:lnTo>
                    <a:pt x="644" y="406"/>
                  </a:lnTo>
                  <a:close/>
                  <a:moveTo>
                    <a:pt x="227" y="86"/>
                  </a:moveTo>
                  <a:lnTo>
                    <a:pt x="193" y="86"/>
                  </a:lnTo>
                  <a:lnTo>
                    <a:pt x="184" y="100"/>
                  </a:lnTo>
                  <a:lnTo>
                    <a:pt x="141" y="162"/>
                  </a:lnTo>
                  <a:lnTo>
                    <a:pt x="105" y="228"/>
                  </a:lnTo>
                  <a:lnTo>
                    <a:pt x="78" y="296"/>
                  </a:lnTo>
                  <a:lnTo>
                    <a:pt x="58" y="366"/>
                  </a:lnTo>
                  <a:lnTo>
                    <a:pt x="46" y="438"/>
                  </a:lnTo>
                  <a:lnTo>
                    <a:pt x="45" y="448"/>
                  </a:lnTo>
                  <a:lnTo>
                    <a:pt x="70" y="448"/>
                  </a:lnTo>
                  <a:lnTo>
                    <a:pt x="72" y="432"/>
                  </a:lnTo>
                  <a:lnTo>
                    <a:pt x="78" y="392"/>
                  </a:lnTo>
                  <a:lnTo>
                    <a:pt x="87" y="352"/>
                  </a:lnTo>
                  <a:lnTo>
                    <a:pt x="98" y="314"/>
                  </a:lnTo>
                  <a:lnTo>
                    <a:pt x="112" y="276"/>
                  </a:lnTo>
                  <a:lnTo>
                    <a:pt x="135" y="226"/>
                  </a:lnTo>
                  <a:lnTo>
                    <a:pt x="161" y="178"/>
                  </a:lnTo>
                  <a:lnTo>
                    <a:pt x="191" y="132"/>
                  </a:lnTo>
                  <a:lnTo>
                    <a:pt x="224" y="90"/>
                  </a:lnTo>
                  <a:lnTo>
                    <a:pt x="227" y="86"/>
                  </a:lnTo>
                  <a:close/>
                  <a:moveTo>
                    <a:pt x="372" y="446"/>
                  </a:moveTo>
                  <a:lnTo>
                    <a:pt x="294" y="446"/>
                  </a:lnTo>
                  <a:lnTo>
                    <a:pt x="333" y="448"/>
                  </a:lnTo>
                  <a:lnTo>
                    <a:pt x="372" y="446"/>
                  </a:lnTo>
                  <a:close/>
                  <a:moveTo>
                    <a:pt x="663" y="332"/>
                  </a:moveTo>
                  <a:lnTo>
                    <a:pt x="609" y="332"/>
                  </a:lnTo>
                  <a:lnTo>
                    <a:pt x="610" y="350"/>
                  </a:lnTo>
                  <a:lnTo>
                    <a:pt x="610" y="364"/>
                  </a:lnTo>
                  <a:lnTo>
                    <a:pt x="609" y="376"/>
                  </a:lnTo>
                  <a:lnTo>
                    <a:pt x="607" y="376"/>
                  </a:lnTo>
                  <a:lnTo>
                    <a:pt x="574" y="388"/>
                  </a:lnTo>
                  <a:lnTo>
                    <a:pt x="472" y="412"/>
                  </a:lnTo>
                  <a:lnTo>
                    <a:pt x="406" y="420"/>
                  </a:lnTo>
                  <a:lnTo>
                    <a:pt x="373" y="422"/>
                  </a:lnTo>
                  <a:lnTo>
                    <a:pt x="543" y="422"/>
                  </a:lnTo>
                  <a:lnTo>
                    <a:pt x="562" y="418"/>
                  </a:lnTo>
                  <a:lnTo>
                    <a:pt x="599" y="406"/>
                  </a:lnTo>
                  <a:lnTo>
                    <a:pt x="644" y="406"/>
                  </a:lnTo>
                  <a:lnTo>
                    <a:pt x="645" y="404"/>
                  </a:lnTo>
                  <a:lnTo>
                    <a:pt x="652" y="382"/>
                  </a:lnTo>
                  <a:lnTo>
                    <a:pt x="657" y="362"/>
                  </a:lnTo>
                  <a:lnTo>
                    <a:pt x="662" y="340"/>
                  </a:lnTo>
                  <a:lnTo>
                    <a:pt x="663" y="332"/>
                  </a:lnTo>
                  <a:close/>
                  <a:moveTo>
                    <a:pt x="619" y="252"/>
                  </a:moveTo>
                  <a:lnTo>
                    <a:pt x="592" y="252"/>
                  </a:lnTo>
                  <a:lnTo>
                    <a:pt x="594" y="254"/>
                  </a:lnTo>
                  <a:lnTo>
                    <a:pt x="597" y="266"/>
                  </a:lnTo>
                  <a:lnTo>
                    <a:pt x="601" y="278"/>
                  </a:lnTo>
                  <a:lnTo>
                    <a:pt x="604" y="292"/>
                  </a:lnTo>
                  <a:lnTo>
                    <a:pt x="606" y="304"/>
                  </a:lnTo>
                  <a:lnTo>
                    <a:pt x="607" y="306"/>
                  </a:lnTo>
                  <a:lnTo>
                    <a:pt x="603" y="308"/>
                  </a:lnTo>
                  <a:lnTo>
                    <a:pt x="537" y="324"/>
                  </a:lnTo>
                  <a:lnTo>
                    <a:pt x="504" y="330"/>
                  </a:lnTo>
                  <a:lnTo>
                    <a:pt x="406" y="342"/>
                  </a:lnTo>
                  <a:lnTo>
                    <a:pt x="374" y="344"/>
                  </a:lnTo>
                  <a:lnTo>
                    <a:pt x="561" y="344"/>
                  </a:lnTo>
                  <a:lnTo>
                    <a:pt x="605" y="334"/>
                  </a:lnTo>
                  <a:lnTo>
                    <a:pt x="609" y="332"/>
                  </a:lnTo>
                  <a:lnTo>
                    <a:pt x="663" y="332"/>
                  </a:lnTo>
                  <a:lnTo>
                    <a:pt x="665" y="318"/>
                  </a:lnTo>
                  <a:lnTo>
                    <a:pt x="633" y="318"/>
                  </a:lnTo>
                  <a:lnTo>
                    <a:pt x="630" y="298"/>
                  </a:lnTo>
                  <a:lnTo>
                    <a:pt x="625" y="274"/>
                  </a:lnTo>
                  <a:lnTo>
                    <a:pt x="619" y="252"/>
                  </a:lnTo>
                  <a:close/>
                  <a:moveTo>
                    <a:pt x="755" y="0"/>
                  </a:moveTo>
                  <a:lnTo>
                    <a:pt x="748" y="2"/>
                  </a:lnTo>
                  <a:lnTo>
                    <a:pt x="731" y="6"/>
                  </a:lnTo>
                  <a:lnTo>
                    <a:pt x="714" y="12"/>
                  </a:lnTo>
                  <a:lnTo>
                    <a:pt x="699" y="18"/>
                  </a:lnTo>
                  <a:lnTo>
                    <a:pt x="684" y="26"/>
                  </a:lnTo>
                  <a:lnTo>
                    <a:pt x="672" y="34"/>
                  </a:lnTo>
                  <a:lnTo>
                    <a:pt x="661" y="44"/>
                  </a:lnTo>
                  <a:lnTo>
                    <a:pt x="651" y="54"/>
                  </a:lnTo>
                  <a:lnTo>
                    <a:pt x="643" y="64"/>
                  </a:lnTo>
                  <a:lnTo>
                    <a:pt x="635" y="80"/>
                  </a:lnTo>
                  <a:lnTo>
                    <a:pt x="630" y="94"/>
                  </a:lnTo>
                  <a:lnTo>
                    <a:pt x="626" y="110"/>
                  </a:lnTo>
                  <a:lnTo>
                    <a:pt x="624" y="126"/>
                  </a:lnTo>
                  <a:lnTo>
                    <a:pt x="624" y="136"/>
                  </a:lnTo>
                  <a:lnTo>
                    <a:pt x="625" y="142"/>
                  </a:lnTo>
                  <a:lnTo>
                    <a:pt x="625" y="152"/>
                  </a:lnTo>
                  <a:lnTo>
                    <a:pt x="627" y="166"/>
                  </a:lnTo>
                  <a:lnTo>
                    <a:pt x="635" y="198"/>
                  </a:lnTo>
                  <a:lnTo>
                    <a:pt x="638" y="216"/>
                  </a:lnTo>
                  <a:lnTo>
                    <a:pt x="641" y="234"/>
                  </a:lnTo>
                  <a:lnTo>
                    <a:pt x="642" y="252"/>
                  </a:lnTo>
                  <a:lnTo>
                    <a:pt x="643" y="256"/>
                  </a:lnTo>
                  <a:lnTo>
                    <a:pt x="643" y="284"/>
                  </a:lnTo>
                  <a:lnTo>
                    <a:pt x="642" y="292"/>
                  </a:lnTo>
                  <a:lnTo>
                    <a:pt x="641" y="306"/>
                  </a:lnTo>
                  <a:lnTo>
                    <a:pt x="641" y="308"/>
                  </a:lnTo>
                  <a:lnTo>
                    <a:pt x="640" y="318"/>
                  </a:lnTo>
                  <a:lnTo>
                    <a:pt x="665" y="318"/>
                  </a:lnTo>
                  <a:lnTo>
                    <a:pt x="667" y="296"/>
                  </a:lnTo>
                  <a:lnTo>
                    <a:pt x="668" y="284"/>
                  </a:lnTo>
                  <a:lnTo>
                    <a:pt x="668" y="258"/>
                  </a:lnTo>
                  <a:lnTo>
                    <a:pt x="667" y="244"/>
                  </a:lnTo>
                  <a:lnTo>
                    <a:pt x="666" y="232"/>
                  </a:lnTo>
                  <a:lnTo>
                    <a:pt x="664" y="218"/>
                  </a:lnTo>
                  <a:lnTo>
                    <a:pt x="662" y="204"/>
                  </a:lnTo>
                  <a:lnTo>
                    <a:pt x="659" y="192"/>
                  </a:lnTo>
                  <a:lnTo>
                    <a:pt x="658" y="188"/>
                  </a:lnTo>
                  <a:lnTo>
                    <a:pt x="654" y="168"/>
                  </a:lnTo>
                  <a:lnTo>
                    <a:pt x="652" y="162"/>
                  </a:lnTo>
                  <a:lnTo>
                    <a:pt x="650" y="150"/>
                  </a:lnTo>
                  <a:lnTo>
                    <a:pt x="650" y="140"/>
                  </a:lnTo>
                  <a:lnTo>
                    <a:pt x="649" y="126"/>
                  </a:lnTo>
                  <a:lnTo>
                    <a:pt x="651" y="116"/>
                  </a:lnTo>
                  <a:lnTo>
                    <a:pt x="655" y="98"/>
                  </a:lnTo>
                  <a:lnTo>
                    <a:pt x="663" y="80"/>
                  </a:lnTo>
                  <a:lnTo>
                    <a:pt x="674" y="66"/>
                  </a:lnTo>
                  <a:lnTo>
                    <a:pt x="688" y="54"/>
                  </a:lnTo>
                  <a:lnTo>
                    <a:pt x="700" y="46"/>
                  </a:lnTo>
                  <a:lnTo>
                    <a:pt x="713" y="38"/>
                  </a:lnTo>
                  <a:lnTo>
                    <a:pt x="728" y="34"/>
                  </a:lnTo>
                  <a:lnTo>
                    <a:pt x="744" y="28"/>
                  </a:lnTo>
                  <a:lnTo>
                    <a:pt x="745" y="28"/>
                  </a:lnTo>
                  <a:lnTo>
                    <a:pt x="752" y="26"/>
                  </a:lnTo>
                  <a:lnTo>
                    <a:pt x="760" y="24"/>
                  </a:lnTo>
                  <a:lnTo>
                    <a:pt x="764" y="18"/>
                  </a:lnTo>
                  <a:lnTo>
                    <a:pt x="762" y="6"/>
                  </a:lnTo>
                  <a:lnTo>
                    <a:pt x="755" y="0"/>
                  </a:lnTo>
                  <a:close/>
                  <a:moveTo>
                    <a:pt x="590" y="190"/>
                  </a:moveTo>
                  <a:lnTo>
                    <a:pt x="562" y="190"/>
                  </a:lnTo>
                  <a:lnTo>
                    <a:pt x="566" y="196"/>
                  </a:lnTo>
                  <a:lnTo>
                    <a:pt x="579" y="218"/>
                  </a:lnTo>
                  <a:lnTo>
                    <a:pt x="582" y="228"/>
                  </a:lnTo>
                  <a:lnTo>
                    <a:pt x="579" y="230"/>
                  </a:lnTo>
                  <a:lnTo>
                    <a:pt x="554" y="236"/>
                  </a:lnTo>
                  <a:lnTo>
                    <a:pt x="530" y="244"/>
                  </a:lnTo>
                  <a:lnTo>
                    <a:pt x="504" y="248"/>
                  </a:lnTo>
                  <a:lnTo>
                    <a:pt x="479" y="254"/>
                  </a:lnTo>
                  <a:lnTo>
                    <a:pt x="427" y="262"/>
                  </a:lnTo>
                  <a:lnTo>
                    <a:pt x="401" y="264"/>
                  </a:lnTo>
                  <a:lnTo>
                    <a:pt x="550" y="264"/>
                  </a:lnTo>
                  <a:lnTo>
                    <a:pt x="589" y="252"/>
                  </a:lnTo>
                  <a:lnTo>
                    <a:pt x="619" y="252"/>
                  </a:lnTo>
                  <a:lnTo>
                    <a:pt x="619" y="250"/>
                  </a:lnTo>
                  <a:lnTo>
                    <a:pt x="610" y="228"/>
                  </a:lnTo>
                  <a:lnTo>
                    <a:pt x="600" y="206"/>
                  </a:lnTo>
                  <a:lnTo>
                    <a:pt x="590" y="190"/>
                  </a:lnTo>
                  <a:close/>
                  <a:moveTo>
                    <a:pt x="522" y="110"/>
                  </a:moveTo>
                  <a:lnTo>
                    <a:pt x="483" y="110"/>
                  </a:lnTo>
                  <a:lnTo>
                    <a:pt x="486" y="112"/>
                  </a:lnTo>
                  <a:lnTo>
                    <a:pt x="501" y="124"/>
                  </a:lnTo>
                  <a:lnTo>
                    <a:pt x="515" y="136"/>
                  </a:lnTo>
                  <a:lnTo>
                    <a:pt x="528" y="148"/>
                  </a:lnTo>
                  <a:lnTo>
                    <a:pt x="541" y="164"/>
                  </a:lnTo>
                  <a:lnTo>
                    <a:pt x="545" y="168"/>
                  </a:lnTo>
                  <a:lnTo>
                    <a:pt x="539" y="168"/>
                  </a:lnTo>
                  <a:lnTo>
                    <a:pt x="514" y="176"/>
                  </a:lnTo>
                  <a:lnTo>
                    <a:pt x="458" y="184"/>
                  </a:lnTo>
                  <a:lnTo>
                    <a:pt x="428" y="186"/>
                  </a:lnTo>
                  <a:lnTo>
                    <a:pt x="587" y="186"/>
                  </a:lnTo>
                  <a:lnTo>
                    <a:pt x="573" y="164"/>
                  </a:lnTo>
                  <a:lnTo>
                    <a:pt x="542" y="126"/>
                  </a:lnTo>
                  <a:lnTo>
                    <a:pt x="522" y="11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a-DK"/>
            </a:p>
          </p:txBody>
        </p:sp>
      </p:grpSp>
      <p:sp>
        <p:nvSpPr>
          <p:cNvPr id="1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40</a:t>
            </a:fld>
            <a:endParaRPr lang="da-DK" sz="1800" b="1" dirty="0">
              <a:solidFill>
                <a:srgbClr val="C00000"/>
              </a:solidFill>
            </a:endParaRPr>
          </a:p>
        </p:txBody>
      </p:sp>
      <p:pic>
        <p:nvPicPr>
          <p:cNvPr id="18" name="Billede 17"/>
          <p:cNvPicPr>
            <a:picLocks noChangeAspect="1"/>
          </p:cNvPicPr>
          <p:nvPr/>
        </p:nvPicPr>
        <p:blipFill>
          <a:blip r:embed="rId3"/>
          <a:stretch>
            <a:fillRect/>
          </a:stretch>
        </p:blipFill>
        <p:spPr>
          <a:xfrm>
            <a:off x="10272464" y="1649157"/>
            <a:ext cx="537163" cy="541639"/>
          </a:xfrm>
          <a:prstGeom prst="rect">
            <a:avLst/>
          </a:prstGeom>
        </p:spPr>
      </p:pic>
      <p:grpSp>
        <p:nvGrpSpPr>
          <p:cNvPr id="19" name="Group 5"/>
          <p:cNvGrpSpPr>
            <a:grpSpLocks/>
          </p:cNvGrpSpPr>
          <p:nvPr/>
        </p:nvGrpSpPr>
        <p:grpSpPr bwMode="auto">
          <a:xfrm>
            <a:off x="838199" y="356444"/>
            <a:ext cx="602877" cy="615556"/>
            <a:chOff x="2940" y="-365"/>
            <a:chExt cx="977" cy="979"/>
          </a:xfrm>
        </p:grpSpPr>
        <p:sp>
          <p:nvSpPr>
            <p:cNvPr id="20"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0081118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dirty="0"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41</a:t>
            </a:fld>
            <a:endParaRPr lang="da-DK" dirty="0"/>
          </a:p>
        </p:txBody>
      </p:sp>
      <p:sp>
        <p:nvSpPr>
          <p:cNvPr id="6" name="Titel 5"/>
          <p:cNvSpPr>
            <a:spLocks noGrp="1"/>
          </p:cNvSpPr>
          <p:nvPr>
            <p:ph type="title"/>
          </p:nvPr>
        </p:nvSpPr>
        <p:spPr>
          <a:xfrm>
            <a:off x="879400" y="349744"/>
            <a:ext cx="10515600" cy="612000"/>
          </a:xfrm>
        </p:spPr>
        <p:txBody>
          <a:bodyPr/>
          <a:lstStyle/>
          <a:p>
            <a:r>
              <a:rPr lang="da-DK" dirty="0" smtClean="0"/>
              <a:t>Eksempel på helhedssyn </a:t>
            </a:r>
            <a:endParaRPr lang="da-DK" dirty="0"/>
          </a:p>
        </p:txBody>
      </p:sp>
      <p:graphicFrame>
        <p:nvGraphicFramePr>
          <p:cNvPr id="9" name="Tabel 8"/>
          <p:cNvGraphicFramePr>
            <a:graphicFrameLocks noGrp="1"/>
          </p:cNvGraphicFramePr>
          <p:nvPr>
            <p:extLst>
              <p:ext uri="{D42A27DB-BD31-4B8C-83A1-F6EECF244321}">
                <p14:modId xmlns:p14="http://schemas.microsoft.com/office/powerpoint/2010/main" val="2802340431"/>
              </p:ext>
            </p:extLst>
          </p:nvPr>
        </p:nvGraphicFramePr>
        <p:xfrm>
          <a:off x="838200" y="1628800"/>
          <a:ext cx="10515600" cy="3393440"/>
        </p:xfrm>
        <a:graphic>
          <a:graphicData uri="http://schemas.openxmlformats.org/drawingml/2006/table">
            <a:tbl>
              <a:tblPr firstRow="1" firstCol="1" lastRow="1" lastCol="1" bandRow="1" bandCol="1"/>
              <a:tblGrid>
                <a:gridCol w="3758502">
                  <a:extLst>
                    <a:ext uri="{9D8B030D-6E8A-4147-A177-3AD203B41FA5}">
                      <a16:colId xmlns:a16="http://schemas.microsoft.com/office/drawing/2014/main" val="706793292"/>
                    </a:ext>
                  </a:extLst>
                </a:gridCol>
                <a:gridCol w="6757098">
                  <a:extLst>
                    <a:ext uri="{9D8B030D-6E8A-4147-A177-3AD203B41FA5}">
                      <a16:colId xmlns:a16="http://schemas.microsoft.com/office/drawing/2014/main" val="531262370"/>
                    </a:ext>
                  </a:extLst>
                </a:gridCol>
              </a:tblGrid>
              <a:tr h="3327286">
                <a:tc>
                  <a:txBody>
                    <a:bodyPr/>
                    <a:lstStyle/>
                    <a:p>
                      <a:pPr marL="69850" algn="l">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Helhedssyn</a:t>
                      </a:r>
                    </a:p>
                    <a:p>
                      <a:pPr marL="69850" algn="l">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Er borgeren vejledt om alle relevante muligheder for støtte efter den sociale lovgivning?</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lgn="l">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(fx mentor, hjælpemidler og personlig hjælp og pleje)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5F91B0"/>
                    </a:solidFill>
                  </a:tcPr>
                </a:tc>
                <a:tc>
                  <a:txBody>
                    <a:bodyPr/>
                    <a:lstStyle/>
                    <a:p>
                      <a:pPr marL="70485" lvl="0" algn="l">
                        <a:spcBef>
                          <a:spcPts val="165"/>
                        </a:spcBef>
                        <a:spcAft>
                          <a:spcPts val="0"/>
                        </a:spcAft>
                      </a:pPr>
                      <a:endParaRPr lang="da-DK" sz="2400" dirty="0">
                        <a:effectLst/>
                        <a:latin typeface="Arial" panose="020B0604020202020204" pitchFamily="34" charset="0"/>
                        <a:ea typeface="Arial" panose="020B0604020202020204" pitchFamily="34" charset="0"/>
                        <a:cs typeface="Times New Roman" panose="02020603050405020304" pitchFamily="18" charset="0"/>
                      </a:endParaRPr>
                    </a:p>
                    <a:p>
                      <a:pPr marL="413385" lvl="1" algn="l">
                        <a:spcBef>
                          <a:spcPts val="165"/>
                        </a:spcBef>
                        <a:spcAft>
                          <a:spcPts val="0"/>
                        </a:spcAft>
                      </a:pPr>
                      <a:r>
                        <a:rPr lang="da-DK" sz="2400" dirty="0">
                          <a:effectLst/>
                          <a:latin typeface="Arial" panose="020B0604020202020204" pitchFamily="34" charset="0"/>
                          <a:ea typeface="Arial" panose="020B0604020202020204" pitchFamily="34" charset="0"/>
                          <a:cs typeface="Times New Roman" panose="02020603050405020304" pitchFamily="18" charset="0"/>
                        </a:rPr>
                        <a:t>X Ja [Servicelovens §§ 99, 82 b og 85, gratis     </a:t>
                      </a:r>
                      <a:r>
                        <a:rPr lang="da-DK" sz="2400" dirty="0" smtClean="0">
                          <a:effectLst/>
                          <a:latin typeface="Arial" panose="020B0604020202020204" pitchFamily="34" charset="0"/>
                          <a:ea typeface="Arial" panose="020B0604020202020204" pitchFamily="34" charset="0"/>
                          <a:cs typeface="Times New Roman" panose="02020603050405020304" pitchFamily="18" charset="0"/>
                        </a:rPr>
                        <a:t>anonym psykologhjælp </a:t>
                      </a:r>
                      <a:r>
                        <a:rPr lang="da-DK" sz="2400" dirty="0">
                          <a:effectLst/>
                          <a:latin typeface="Arial" panose="020B0604020202020204" pitchFamily="34" charset="0"/>
                          <a:ea typeface="Arial" panose="020B0604020202020204" pitchFamily="34" charset="0"/>
                          <a:cs typeface="Times New Roman" panose="02020603050405020304" pitchFamily="18" charset="0"/>
                        </a:rPr>
                        <a:t>ved banderelateret kriminalitet, uddannelsesmentor, helhedsorienteret plan jf. servicelovens § 141 stk. 7]</a:t>
                      </a:r>
                    </a:p>
                    <a:p>
                      <a:pPr marL="70485" lvl="0" algn="l">
                        <a:spcBef>
                          <a:spcPts val="165"/>
                        </a:spcBef>
                        <a:spcAft>
                          <a:spcPts val="0"/>
                        </a:spcAft>
                      </a:pPr>
                      <a:endParaRPr lang="da-DK" sz="2400" dirty="0">
                        <a:effectLst/>
                        <a:latin typeface="Arial" panose="020B0604020202020204" pitchFamily="34" charset="0"/>
                        <a:ea typeface="Arial" panose="020B0604020202020204" pitchFamily="34" charset="0"/>
                        <a:cs typeface="Times New Roman" panose="02020603050405020304" pitchFamily="18" charset="0"/>
                      </a:endParaRPr>
                    </a:p>
                    <a:p>
                      <a:pPr marL="413385" marR="0" lvl="1" indent="0" algn="l" defTabSz="685800" rtl="0" eaLnBrk="1" fontAlgn="auto" latinLnBrk="0" hangingPunct="1">
                        <a:lnSpc>
                          <a:spcPct val="100000"/>
                        </a:lnSpc>
                        <a:spcBef>
                          <a:spcPts val="165"/>
                        </a:spcBef>
                        <a:spcAft>
                          <a:spcPts val="0"/>
                        </a:spcAft>
                        <a:buClrTx/>
                        <a:buSzTx/>
                        <a:buFontTx/>
                        <a:buNone/>
                        <a:tabLst/>
                        <a:defRPr/>
                      </a:pPr>
                      <a:r>
                        <a:rPr lang="da-DK" sz="2400" dirty="0">
                          <a:effectLst/>
                          <a:latin typeface="Arial" panose="020B0604020202020204" pitchFamily="34" charset="0"/>
                          <a:ea typeface="Arial" panose="020B0604020202020204" pitchFamily="34" charset="0"/>
                          <a:cs typeface="Times New Roman" panose="02020603050405020304" pitchFamily="18" charset="0"/>
                        </a:rPr>
                        <a:t>    Nej</a:t>
                      </a:r>
                    </a:p>
                    <a:p>
                      <a:pPr marL="71755" marR="0" lvl="0" indent="0" algn="l" defTabSz="685800" rtl="0" eaLnBrk="1" fontAlgn="auto" latinLnBrk="0" hangingPunct="1">
                        <a:lnSpc>
                          <a:spcPct val="100000"/>
                        </a:lnSpc>
                        <a:spcBef>
                          <a:spcPts val="165"/>
                        </a:spcBef>
                        <a:spcAft>
                          <a:spcPts val="0"/>
                        </a:spcAft>
                        <a:buClrTx/>
                        <a:buSzTx/>
                        <a:buFontTx/>
                        <a:buNone/>
                        <a:tabLst>
                          <a:tab pos="250825" algn="l"/>
                        </a:tabLst>
                        <a:defRPr/>
                      </a:pPr>
                      <a:r>
                        <a:rPr lang="da-DK" sz="24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C3E7EF"/>
                    </a:solidFill>
                  </a:tcPr>
                </a:tc>
                <a:extLst>
                  <a:ext uri="{0D108BD9-81ED-4DB2-BD59-A6C34878D82A}">
                    <a16:rowId xmlns:a16="http://schemas.microsoft.com/office/drawing/2014/main" val="1727887357"/>
                  </a:ext>
                </a:extLst>
              </a:tr>
            </a:tbl>
          </a:graphicData>
        </a:graphic>
      </p:graphicFrame>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41</a:t>
            </a:fld>
            <a:endParaRPr lang="da-DK" sz="1800" b="1" dirty="0">
              <a:solidFill>
                <a:srgbClr val="C00000"/>
              </a:solidFill>
            </a:endParaRPr>
          </a:p>
        </p:txBody>
      </p:sp>
    </p:spTree>
    <p:extLst>
      <p:ext uri="{BB962C8B-B14F-4D97-AF65-F5344CB8AC3E}">
        <p14:creationId xmlns:p14="http://schemas.microsoft.com/office/powerpoint/2010/main" val="3887786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664551"/>
            <a:ext cx="5257802" cy="4212375"/>
          </a:xfrm>
        </p:spPr>
        <p:txBody>
          <a:bodyPr>
            <a:normAutofit lnSpcReduction="10000"/>
          </a:bodyPr>
          <a:lstStyle/>
          <a:p>
            <a:pPr marL="0" indent="0">
              <a:buNone/>
            </a:pPr>
            <a:r>
              <a:rPr lang="da-DK" b="1" dirty="0" smtClean="0"/>
              <a:t>Materialer: </a:t>
            </a:r>
          </a:p>
          <a:p>
            <a:r>
              <a:rPr lang="da-DK" dirty="0" smtClean="0"/>
              <a:t>Metodehåndbogen side 27-37</a:t>
            </a:r>
          </a:p>
          <a:p>
            <a:r>
              <a:rPr lang="da-DK" dirty="0" smtClean="0"/>
              <a:t>Eksempelhæfte</a:t>
            </a:r>
          </a:p>
          <a:p>
            <a:r>
              <a:rPr lang="da-DK" dirty="0" smtClean="0"/>
              <a:t>Analysemodellen </a:t>
            </a:r>
          </a:p>
          <a:p>
            <a:r>
              <a:rPr lang="da-DK" dirty="0" smtClean="0"/>
              <a:t>Øvelsesark 1A eller 1B - Delvist udfyldt </a:t>
            </a:r>
            <a:r>
              <a:rPr lang="da-DK" i="1" dirty="0" smtClean="0"/>
              <a:t>Sagsåbning</a:t>
            </a:r>
          </a:p>
          <a:p>
            <a:r>
              <a:rPr lang="da-DK" dirty="0" smtClean="0"/>
              <a:t>Case A</a:t>
            </a:r>
            <a:r>
              <a:rPr lang="da-DK" dirty="0"/>
              <a:t> </a:t>
            </a:r>
            <a:r>
              <a:rPr lang="da-DK" dirty="0" smtClean="0"/>
              <a:t>eller B</a:t>
            </a:r>
          </a:p>
          <a:p>
            <a:endParaRPr lang="da-DK" b="1" dirty="0" smtClean="0"/>
          </a:p>
          <a:p>
            <a:pPr marL="0" indent="0">
              <a:buNone/>
            </a:pPr>
            <a:r>
              <a:rPr lang="da-DK" b="1" dirty="0" smtClean="0"/>
              <a:t>Opgave:</a:t>
            </a:r>
          </a:p>
          <a:p>
            <a:pPr marL="0" indent="0">
              <a:buNone/>
            </a:pPr>
            <a:r>
              <a:rPr lang="da-DK" dirty="0" smtClean="0"/>
              <a:t>Udfyld felterne: </a:t>
            </a:r>
          </a:p>
          <a:p>
            <a:r>
              <a:rPr lang="da-DK" dirty="0" smtClean="0"/>
              <a:t>Borgerens ønsker for fremtiden</a:t>
            </a:r>
          </a:p>
          <a:p>
            <a:r>
              <a:rPr lang="da-DK" dirty="0" smtClean="0"/>
              <a:t>Formålet med udredningen</a:t>
            </a:r>
            <a:endParaRPr lang="da-DK"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42</a:t>
            </a:fld>
            <a:endParaRPr lang="da-DK" dirty="0"/>
          </a:p>
        </p:txBody>
      </p:sp>
      <p:sp>
        <p:nvSpPr>
          <p:cNvPr id="6" name="Titel 5"/>
          <p:cNvSpPr>
            <a:spLocks noGrp="1"/>
          </p:cNvSpPr>
          <p:nvPr>
            <p:ph type="title"/>
          </p:nvPr>
        </p:nvSpPr>
        <p:spPr>
          <a:xfrm>
            <a:off x="838200" y="360000"/>
            <a:ext cx="10515600" cy="1080000"/>
          </a:xfrm>
        </p:spPr>
        <p:txBody>
          <a:bodyPr/>
          <a:lstStyle/>
          <a:p>
            <a:r>
              <a:rPr lang="da-DK" dirty="0" smtClean="0">
                <a:latin typeface="Trebuchet MS" panose="020B0603020202020204" pitchFamily="34" charset="0"/>
              </a:rPr>
              <a:t>Øvelse 1.1: Brug af analyseredskabet i </a:t>
            </a:r>
            <a:r>
              <a:rPr lang="da-DK" i="1" dirty="0" smtClean="0">
                <a:latin typeface="Trebuchet MS" panose="020B0603020202020204" pitchFamily="34" charset="0"/>
              </a:rPr>
              <a:t>Sagsåbning</a:t>
            </a:r>
            <a:r>
              <a:rPr lang="da-DK" dirty="0" smtClean="0">
                <a:latin typeface="Trebuchet MS" panose="020B0603020202020204" pitchFamily="34" charset="0"/>
              </a:rPr>
              <a:t> </a:t>
            </a:r>
            <a:endParaRPr lang="da-DK" dirty="0">
              <a:latin typeface="Trebuchet MS" panose="020B0603020202020204" pitchFamily="34" charset="0"/>
            </a:endParaRPr>
          </a:p>
        </p:txBody>
      </p:sp>
      <p:pic>
        <p:nvPicPr>
          <p:cNvPr id="7" name="Pladsholder til billede 8"/>
          <p:cNvPicPr>
            <a:picLocks noGrp="1" noChangeAspect="1"/>
          </p:cNvPicPr>
          <p:nvPr>
            <p:ph type="pic" sz="quarter" idx="17"/>
          </p:nvPr>
        </p:nvPicPr>
        <p:blipFill>
          <a:blip r:embed="rId3"/>
          <a:srcRect l="10956" r="10956"/>
          <a:stretch>
            <a:fillRect/>
          </a:stretch>
        </p:blipFill>
        <p:spPr>
          <a:xfrm>
            <a:off x="6433458" y="1645220"/>
            <a:ext cx="4943628" cy="4231705"/>
          </a:xfrm>
          <a:prstGeom prst="rect">
            <a:avLst/>
          </a:prstGeom>
        </p:spPr>
      </p:pic>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42</a:t>
            </a:fld>
            <a:endParaRPr lang="da-DK" sz="1800" b="1" dirty="0">
              <a:solidFill>
                <a:srgbClr val="C00000"/>
              </a:solidFill>
            </a:endParaRPr>
          </a:p>
        </p:txBody>
      </p:sp>
    </p:spTree>
    <p:extLst>
      <p:ext uri="{BB962C8B-B14F-4D97-AF65-F5344CB8AC3E}">
        <p14:creationId xmlns:p14="http://schemas.microsoft.com/office/powerpoint/2010/main" val="24028875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664551"/>
            <a:ext cx="5257802" cy="4212375"/>
          </a:xfrm>
        </p:spPr>
        <p:txBody>
          <a:bodyPr>
            <a:normAutofit/>
          </a:bodyPr>
          <a:lstStyle/>
          <a:p>
            <a:pPr marL="0" indent="0">
              <a:buNone/>
            </a:pPr>
            <a:r>
              <a:rPr lang="da-DK" b="1" dirty="0" smtClean="0"/>
              <a:t>Materialer: </a:t>
            </a:r>
          </a:p>
          <a:p>
            <a:r>
              <a:rPr lang="da-DK" dirty="0" smtClean="0"/>
              <a:t>Metodehåndbogen side 41-42</a:t>
            </a:r>
          </a:p>
          <a:p>
            <a:r>
              <a:rPr lang="da-DK" dirty="0" smtClean="0"/>
              <a:t>Eksempelhæfte</a:t>
            </a:r>
          </a:p>
          <a:p>
            <a:r>
              <a:rPr lang="da-DK" dirty="0" smtClean="0"/>
              <a:t>Øvelsesark 1A eller 1B - Delvist udfyldt Sagsåbning</a:t>
            </a:r>
          </a:p>
          <a:p>
            <a:r>
              <a:rPr lang="da-DK" dirty="0" smtClean="0"/>
              <a:t>Case A</a:t>
            </a:r>
            <a:r>
              <a:rPr lang="da-DK" dirty="0"/>
              <a:t> </a:t>
            </a:r>
            <a:r>
              <a:rPr lang="da-DK" dirty="0" smtClean="0"/>
              <a:t>eller B</a:t>
            </a:r>
          </a:p>
          <a:p>
            <a:endParaRPr lang="da-DK" b="1" dirty="0" smtClean="0"/>
          </a:p>
          <a:p>
            <a:pPr marL="0" indent="0">
              <a:buNone/>
            </a:pPr>
            <a:r>
              <a:rPr lang="da-DK" b="1" dirty="0" smtClean="0"/>
              <a:t>Opgave:</a:t>
            </a:r>
          </a:p>
          <a:p>
            <a:pPr marL="0" indent="0">
              <a:buNone/>
            </a:pPr>
            <a:r>
              <a:rPr lang="da-DK" dirty="0" smtClean="0"/>
              <a:t>Udfyld feltet: </a:t>
            </a:r>
          </a:p>
          <a:p>
            <a:r>
              <a:rPr lang="da-DK" i="1" dirty="0" smtClean="0"/>
              <a:t>Helhedssyn</a:t>
            </a:r>
            <a:endParaRPr lang="da-DK" i="1"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43</a:t>
            </a:fld>
            <a:endParaRPr lang="da-DK" dirty="0"/>
          </a:p>
        </p:txBody>
      </p:sp>
      <p:sp>
        <p:nvSpPr>
          <p:cNvPr id="6" name="Titel 5"/>
          <p:cNvSpPr>
            <a:spLocks noGrp="1"/>
          </p:cNvSpPr>
          <p:nvPr>
            <p:ph type="title"/>
          </p:nvPr>
        </p:nvSpPr>
        <p:spPr>
          <a:xfrm>
            <a:off x="838200" y="360000"/>
            <a:ext cx="10515600" cy="1080000"/>
          </a:xfrm>
        </p:spPr>
        <p:txBody>
          <a:bodyPr/>
          <a:lstStyle/>
          <a:p>
            <a:r>
              <a:rPr lang="da-DK" dirty="0" smtClean="0">
                <a:latin typeface="Trebuchet MS" panose="020B0603020202020204" pitchFamily="34" charset="0"/>
              </a:rPr>
              <a:t>Øvelse 1.2: Brug af feltet </a:t>
            </a:r>
            <a:r>
              <a:rPr lang="da-DK" i="1" dirty="0" smtClean="0">
                <a:latin typeface="Trebuchet MS" panose="020B0603020202020204" pitchFamily="34" charset="0"/>
              </a:rPr>
              <a:t>Helhedssyn </a:t>
            </a:r>
            <a:r>
              <a:rPr lang="da-DK" dirty="0" smtClean="0">
                <a:latin typeface="Trebuchet MS" panose="020B0603020202020204" pitchFamily="34" charset="0"/>
              </a:rPr>
              <a:t>i </a:t>
            </a:r>
            <a:r>
              <a:rPr lang="da-DK" i="1" dirty="0" smtClean="0">
                <a:latin typeface="Trebuchet MS" panose="020B0603020202020204" pitchFamily="34" charset="0"/>
              </a:rPr>
              <a:t>Sagsåbning</a:t>
            </a:r>
            <a:endParaRPr lang="da-DK" i="1" dirty="0">
              <a:latin typeface="Trebuchet MS" panose="020B0603020202020204" pitchFamily="34" charset="0"/>
            </a:endParaRPr>
          </a:p>
        </p:txBody>
      </p:sp>
      <p:pic>
        <p:nvPicPr>
          <p:cNvPr id="7" name="Pladsholder til billede 8"/>
          <p:cNvPicPr>
            <a:picLocks noGrp="1" noChangeAspect="1"/>
          </p:cNvPicPr>
          <p:nvPr>
            <p:ph type="pic" sz="quarter" idx="17"/>
          </p:nvPr>
        </p:nvPicPr>
        <p:blipFill>
          <a:blip r:embed="rId3"/>
          <a:srcRect l="10956" r="10956"/>
          <a:stretch>
            <a:fillRect/>
          </a:stretch>
        </p:blipFill>
        <p:spPr>
          <a:xfrm>
            <a:off x="6433458" y="1645220"/>
            <a:ext cx="4943628" cy="4231705"/>
          </a:xfrm>
          <a:prstGeom prst="rect">
            <a:avLst/>
          </a:prstGeom>
        </p:spPr>
      </p:pic>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43</a:t>
            </a:fld>
            <a:endParaRPr lang="da-DK" sz="1800" b="1" dirty="0">
              <a:solidFill>
                <a:srgbClr val="C00000"/>
              </a:solidFill>
            </a:endParaRPr>
          </a:p>
        </p:txBody>
      </p:sp>
    </p:spTree>
    <p:extLst>
      <p:ext uri="{BB962C8B-B14F-4D97-AF65-F5344CB8AC3E}">
        <p14:creationId xmlns:p14="http://schemas.microsoft.com/office/powerpoint/2010/main" val="3496397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44</a:t>
            </a:fld>
            <a:endParaRPr lang="da-DK" dirty="0"/>
          </a:p>
        </p:txBody>
      </p:sp>
      <p:sp>
        <p:nvSpPr>
          <p:cNvPr id="7" name="Titel 5"/>
          <p:cNvSpPr>
            <a:spLocks noGrp="1"/>
          </p:cNvSpPr>
          <p:nvPr>
            <p:ph type="title"/>
          </p:nvPr>
        </p:nvSpPr>
        <p:spPr>
          <a:xfrm>
            <a:off x="838198" y="360000"/>
            <a:ext cx="10515601" cy="612000"/>
          </a:xfrm>
          <a:solidFill>
            <a:srgbClr val="D97126"/>
          </a:solidFill>
        </p:spPr>
        <p:txBody>
          <a:bodyPr/>
          <a:lstStyle/>
          <a:p>
            <a:r>
              <a:rPr lang="da-DK" sz="4000" b="0" dirty="0" smtClean="0">
                <a:solidFill>
                  <a:schemeClr val="bg1"/>
                </a:solidFill>
                <a:latin typeface="Trebuchet MS" panose="020B0603020202020204" pitchFamily="34" charset="0"/>
              </a:rPr>
              <a:t>Overblik over felter i redskabet </a:t>
            </a:r>
            <a:r>
              <a:rPr lang="da-DK" sz="4000" b="0" i="1" dirty="0" smtClean="0">
                <a:solidFill>
                  <a:schemeClr val="bg1"/>
                </a:solidFill>
                <a:latin typeface="Trebuchet MS" panose="020B0603020202020204" pitchFamily="34" charset="0"/>
              </a:rPr>
              <a:t>Sagsåbning</a:t>
            </a:r>
            <a:endParaRPr lang="da-DK" sz="4000" b="0" i="1" dirty="0">
              <a:solidFill>
                <a:schemeClr val="bg1"/>
              </a:solidFill>
              <a:latin typeface="Trebuchet MS" panose="020B0603020202020204" pitchFamily="34" charset="0"/>
            </a:endParaRPr>
          </a:p>
        </p:txBody>
      </p:sp>
      <p:sp>
        <p:nvSpPr>
          <p:cNvPr id="12"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44</a:t>
            </a:fld>
            <a:endParaRPr lang="da-DK" sz="1800" b="1" dirty="0">
              <a:solidFill>
                <a:srgbClr val="C00000"/>
              </a:solidFill>
            </a:endParaRPr>
          </a:p>
        </p:txBody>
      </p:sp>
      <p:sp>
        <p:nvSpPr>
          <p:cNvPr id="13" name="Venstrepil 8">
            <a:extLst>
              <a:ext uri="{FF2B5EF4-FFF2-40B4-BE49-F238E27FC236}">
                <a16:creationId xmlns:a16="http://schemas.microsoft.com/office/drawing/2014/main" id="{9AF67053-F7ED-41C1-ACE8-94D5088D7474}"/>
              </a:ext>
            </a:extLst>
          </p:cNvPr>
          <p:cNvSpPr/>
          <p:nvPr/>
        </p:nvSpPr>
        <p:spPr>
          <a:xfrm flipH="1">
            <a:off x="4295800" y="2799419"/>
            <a:ext cx="438787" cy="253656"/>
          </a:xfrm>
          <a:prstGeom prst="leftArrow">
            <a:avLst/>
          </a:prstGeom>
          <a:solidFill>
            <a:srgbClr val="FFFF00"/>
          </a:solidFill>
          <a:ln w="12700" cap="flat" cmpd="sng" algn="ctr">
            <a:solidFill>
              <a:srgbClr val="4472C4">
                <a:shade val="5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2" name="Venstrepil 8">
            <a:extLst>
              <a:ext uri="{FF2B5EF4-FFF2-40B4-BE49-F238E27FC236}">
                <a16:creationId xmlns:a16="http://schemas.microsoft.com/office/drawing/2014/main" id="{9AF67053-F7ED-41C1-ACE8-94D5088D7474}"/>
              </a:ext>
            </a:extLst>
          </p:cNvPr>
          <p:cNvSpPr/>
          <p:nvPr/>
        </p:nvSpPr>
        <p:spPr>
          <a:xfrm flipH="1">
            <a:off x="4194899" y="2542934"/>
            <a:ext cx="438787" cy="253656"/>
          </a:xfrm>
          <a:prstGeom prst="leftArrow">
            <a:avLst/>
          </a:prstGeom>
          <a:solidFill>
            <a:srgbClr val="FFFF00"/>
          </a:solidFill>
          <a:ln w="12700" cap="flat" cmpd="sng" algn="ctr">
            <a:solidFill>
              <a:srgbClr val="4472C4">
                <a:shade val="5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3" name="Venstrepil 8">
            <a:extLst>
              <a:ext uri="{FF2B5EF4-FFF2-40B4-BE49-F238E27FC236}">
                <a16:creationId xmlns:a16="http://schemas.microsoft.com/office/drawing/2014/main" id="{9AF67053-F7ED-41C1-ACE8-94D5088D7474}"/>
              </a:ext>
            </a:extLst>
          </p:cNvPr>
          <p:cNvSpPr/>
          <p:nvPr/>
        </p:nvSpPr>
        <p:spPr>
          <a:xfrm flipH="1">
            <a:off x="8398103" y="1554692"/>
            <a:ext cx="438787" cy="253656"/>
          </a:xfrm>
          <a:prstGeom prst="leftArrow">
            <a:avLst/>
          </a:prstGeom>
          <a:solidFill>
            <a:srgbClr val="FFFF00"/>
          </a:solidFill>
          <a:ln w="12700" cap="flat" cmpd="sng" algn="ctr">
            <a:solidFill>
              <a:srgbClr val="4472C4">
                <a:shade val="5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4" name="Tabel 7">
            <a:extLst>
              <a:ext uri="{FF2B5EF4-FFF2-40B4-BE49-F238E27FC236}">
                <a16:creationId xmlns:a16="http://schemas.microsoft.com/office/drawing/2014/main" id="{C4712F53-7CFD-47AF-8879-DDC9F2C63C4B}"/>
              </a:ext>
            </a:extLst>
          </p:cNvPr>
          <p:cNvGraphicFramePr>
            <a:graphicFrameLocks noGrp="1"/>
          </p:cNvGraphicFramePr>
          <p:nvPr>
            <p:extLst>
              <p:ext uri="{D42A27DB-BD31-4B8C-83A1-F6EECF244321}">
                <p14:modId xmlns:p14="http://schemas.microsoft.com/office/powerpoint/2010/main" val="2992323514"/>
              </p:ext>
            </p:extLst>
          </p:nvPr>
        </p:nvGraphicFramePr>
        <p:xfrm>
          <a:off x="854131" y="1485687"/>
          <a:ext cx="10515603" cy="4572000"/>
        </p:xfrm>
        <a:graphic>
          <a:graphicData uri="http://schemas.openxmlformats.org/drawingml/2006/table">
            <a:tbl>
              <a:tblPr firstRow="1" bandRow="1"/>
              <a:tblGrid>
                <a:gridCol w="3911883">
                  <a:extLst>
                    <a:ext uri="{9D8B030D-6E8A-4147-A177-3AD203B41FA5}">
                      <a16:colId xmlns:a16="http://schemas.microsoft.com/office/drawing/2014/main" val="1309198097"/>
                    </a:ext>
                  </a:extLst>
                </a:gridCol>
                <a:gridCol w="3373639">
                  <a:extLst>
                    <a:ext uri="{9D8B030D-6E8A-4147-A177-3AD203B41FA5}">
                      <a16:colId xmlns:a16="http://schemas.microsoft.com/office/drawing/2014/main" val="637967572"/>
                    </a:ext>
                  </a:extLst>
                </a:gridCol>
                <a:gridCol w="3230081">
                  <a:extLst>
                    <a:ext uri="{9D8B030D-6E8A-4147-A177-3AD203B41FA5}">
                      <a16:colId xmlns:a16="http://schemas.microsoft.com/office/drawing/2014/main" val="2607219797"/>
                    </a:ext>
                  </a:extLst>
                </a:gridCol>
              </a:tblGrid>
              <a:tr h="360346">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1800" dirty="0">
                          <a:solidFill>
                            <a:schemeClr val="tx1"/>
                          </a:solidFill>
                          <a:latin typeface="+mn-lt"/>
                        </a:rPr>
                        <a:t>Opstart af </a:t>
                      </a:r>
                      <a:r>
                        <a:rPr lang="da-DK" sz="1800" dirty="0" smtClean="0">
                          <a:solidFill>
                            <a:schemeClr val="tx1"/>
                          </a:solidFill>
                          <a:latin typeface="+mn-lt"/>
                        </a:rPr>
                        <a:t>sag</a:t>
                      </a:r>
                      <a:endParaRPr lang="da-DK" sz="18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B38A"/>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1800" dirty="0">
                          <a:solidFill>
                            <a:schemeClr val="tx1"/>
                          </a:solidFill>
                          <a:latin typeface="+mn-lt"/>
                        </a:rPr>
                        <a:t>Værgemål og </a:t>
                      </a:r>
                      <a:r>
                        <a:rPr lang="da-DK" sz="1800" dirty="0" smtClean="0">
                          <a:solidFill>
                            <a:schemeClr val="tx1"/>
                          </a:solidFill>
                          <a:latin typeface="+mn-lt"/>
                        </a:rPr>
                        <a:t>samtykke</a:t>
                      </a:r>
                      <a:endParaRPr lang="da-DK" sz="18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B38A"/>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1800" dirty="0" smtClean="0">
                          <a:solidFill>
                            <a:schemeClr val="tx1"/>
                          </a:solidFill>
                          <a:latin typeface="+mn-lt"/>
                        </a:rPr>
                        <a:t>Helhedssyn</a:t>
                      </a:r>
                      <a:endParaRPr lang="da-DK" sz="18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B38A"/>
                    </a:solidFill>
                  </a:tcPr>
                </a:tc>
                <a:extLst>
                  <a:ext uri="{0D108BD9-81ED-4DB2-BD59-A6C34878D82A}">
                    <a16:rowId xmlns:a16="http://schemas.microsoft.com/office/drawing/2014/main" val="2390314934"/>
                  </a:ext>
                </a:extLst>
              </a:tr>
              <a:tr h="4116303">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285750" indent="-285750">
                        <a:buFont typeface="Arial" panose="020B0604020202020204" pitchFamily="34" charset="0"/>
                        <a:buChar char="•"/>
                      </a:pPr>
                      <a:r>
                        <a:rPr lang="da-DK" sz="1800" b="1" dirty="0" smtClean="0">
                          <a:latin typeface="+mn-lt"/>
                        </a:rPr>
                        <a:t>Årsag til sagsåbning</a:t>
                      </a:r>
                    </a:p>
                    <a:p>
                      <a:pPr marL="285750" indent="-285750">
                        <a:buFont typeface="Arial" panose="020B0604020202020204" pitchFamily="34" charset="0"/>
                        <a:buChar char="•"/>
                      </a:pPr>
                      <a:r>
                        <a:rPr lang="da-DK" sz="1800" b="0" dirty="0" smtClean="0">
                          <a:latin typeface="+mn-lt"/>
                        </a:rPr>
                        <a:t>Henvendelse/opfølgning/egen drift</a:t>
                      </a:r>
                    </a:p>
                    <a:p>
                      <a:pPr marL="285750" indent="-285750">
                        <a:buFont typeface="Arial" panose="020B0604020202020204" pitchFamily="34" charset="0"/>
                        <a:buChar char="•"/>
                      </a:pPr>
                      <a:r>
                        <a:rPr lang="da-DK" sz="1800" b="0" dirty="0" smtClean="0">
                          <a:latin typeface="+mn-lt"/>
                        </a:rPr>
                        <a:t>Orientering af borgeren</a:t>
                      </a:r>
                    </a:p>
                    <a:p>
                      <a:pPr marL="285750" indent="-285750">
                        <a:buFont typeface="Arial" panose="020B0604020202020204" pitchFamily="34" charset="0"/>
                        <a:buChar char="•"/>
                      </a:pPr>
                      <a:r>
                        <a:rPr lang="da-DK" sz="1800" b="1" dirty="0" smtClean="0">
                          <a:latin typeface="+mn-lt"/>
                        </a:rPr>
                        <a:t>Henvendelser forud for sagsåbningen</a:t>
                      </a:r>
                    </a:p>
                    <a:p>
                      <a:pPr marL="285750" indent="-285750">
                        <a:buFont typeface="Arial" panose="020B0604020202020204" pitchFamily="34" charset="0"/>
                        <a:buChar char="•"/>
                      </a:pPr>
                      <a:r>
                        <a:rPr lang="da-DK" sz="1800" b="1" dirty="0" smtClean="0">
                          <a:latin typeface="+mn-lt"/>
                        </a:rPr>
                        <a:t>Borgerens eventuelle lægefaglige diagnoser</a:t>
                      </a:r>
                    </a:p>
                    <a:p>
                      <a:pPr marL="285750" indent="-285750">
                        <a:buFont typeface="Arial" panose="020B0604020202020204" pitchFamily="34" charset="0"/>
                        <a:buChar char="•"/>
                      </a:pPr>
                      <a:r>
                        <a:rPr lang="da-DK" sz="1800" b="1" dirty="0" smtClean="0">
                          <a:latin typeface="+mn-lt"/>
                        </a:rPr>
                        <a:t>Eksisterende oplysninger</a:t>
                      </a:r>
                    </a:p>
                    <a:p>
                      <a:pPr marL="285750" indent="-285750">
                        <a:buFont typeface="Arial" panose="020B0604020202020204" pitchFamily="34" charset="0"/>
                        <a:buChar char="•"/>
                      </a:pPr>
                      <a:r>
                        <a:rPr lang="da-DK" sz="1800" b="1" dirty="0" smtClean="0">
                          <a:latin typeface="+mn-lt"/>
                        </a:rPr>
                        <a:t>Borgerens ønsker for fremtiden</a:t>
                      </a:r>
                    </a:p>
                    <a:p>
                      <a:pPr marL="285750" indent="-285750">
                        <a:buFont typeface="Arial" panose="020B0604020202020204" pitchFamily="34" charset="0"/>
                        <a:buChar char="•"/>
                      </a:pPr>
                      <a:r>
                        <a:rPr lang="da-DK" sz="1800" b="1" dirty="0" smtClean="0">
                          <a:latin typeface="+mn-lt"/>
                        </a:rPr>
                        <a:t>Formålet med udredningen</a:t>
                      </a:r>
                    </a:p>
                    <a:p>
                      <a:pPr marL="285750" indent="-285750">
                        <a:buFont typeface="Arial" panose="020B0604020202020204" pitchFamily="34" charset="0"/>
                        <a:buChar char="•"/>
                      </a:pPr>
                      <a:r>
                        <a:rPr lang="da-DK" sz="1800" b="0" dirty="0" smtClean="0">
                          <a:latin typeface="+mn-lt"/>
                        </a:rPr>
                        <a:t>Klar sag</a:t>
                      </a:r>
                    </a:p>
                    <a:p>
                      <a:pPr marL="285750" indent="-285750">
                        <a:buFont typeface="Arial" panose="020B0604020202020204" pitchFamily="34" charset="0"/>
                        <a:buChar char="•"/>
                      </a:pPr>
                      <a:r>
                        <a:rPr lang="da-DK" sz="1800" b="0" dirty="0" smtClean="0">
                          <a:latin typeface="+mn-lt"/>
                        </a:rPr>
                        <a:t>Valg af ydelse ved klar sag</a:t>
                      </a:r>
                    </a:p>
                    <a:p>
                      <a:pPr marL="285750" indent="-285750">
                        <a:buFont typeface="Arial" panose="020B0604020202020204" pitchFamily="34" charset="0"/>
                        <a:buChar char="•"/>
                      </a:pPr>
                      <a:r>
                        <a:rPr lang="da-DK" sz="1800" b="0" dirty="0" smtClean="0">
                          <a:latin typeface="+mn-lt"/>
                        </a:rPr>
                        <a:t>Valg af tilbud ved klar sag</a:t>
                      </a:r>
                    </a:p>
                    <a:p>
                      <a:pPr marL="285750" indent="-285750">
                        <a:buFont typeface="Arial" panose="020B0604020202020204" pitchFamily="34" charset="0"/>
                        <a:buChar char="•"/>
                      </a:pPr>
                      <a:r>
                        <a:rPr lang="da-DK" sz="1800" b="0" dirty="0" smtClean="0">
                          <a:latin typeface="+mn-lt"/>
                        </a:rPr>
                        <a:t>Aftaler om det videre forløb</a:t>
                      </a:r>
                      <a:endParaRPr lang="da-DK"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6F1"/>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285750" indent="-285750">
                        <a:buFont typeface="Arial" panose="020B0604020202020204" pitchFamily="34" charset="0"/>
                        <a:buChar char="•"/>
                      </a:pPr>
                      <a:r>
                        <a:rPr lang="da-DK" sz="1800" b="0" dirty="0">
                          <a:latin typeface="+mn-lt"/>
                        </a:rPr>
                        <a:t>Værgemål</a:t>
                      </a:r>
                    </a:p>
                    <a:p>
                      <a:pPr marL="285750" indent="-285750">
                        <a:buFont typeface="Arial" panose="020B0604020202020204" pitchFamily="34" charset="0"/>
                        <a:buChar char="•"/>
                      </a:pPr>
                      <a:r>
                        <a:rPr lang="da-DK" sz="1800" b="0" dirty="0">
                          <a:latin typeface="+mn-lt"/>
                        </a:rPr>
                        <a:t>Værgemålsform</a:t>
                      </a:r>
                    </a:p>
                    <a:p>
                      <a:pPr marL="285750" indent="-285750">
                        <a:buFont typeface="Arial" panose="020B0604020202020204" pitchFamily="34" charset="0"/>
                        <a:buChar char="•"/>
                      </a:pPr>
                      <a:r>
                        <a:rPr lang="da-DK" sz="1800" b="0" dirty="0">
                          <a:latin typeface="+mn-lt"/>
                        </a:rPr>
                        <a:t>Værges kontaktoplysninger</a:t>
                      </a:r>
                    </a:p>
                    <a:p>
                      <a:pPr marL="285750" indent="-285750">
                        <a:buFont typeface="Arial" panose="020B0604020202020204" pitchFamily="34" charset="0"/>
                        <a:buChar char="•"/>
                      </a:pPr>
                      <a:r>
                        <a:rPr lang="da-DK" sz="1800" b="1" dirty="0">
                          <a:latin typeface="+mn-lt"/>
                        </a:rPr>
                        <a:t>Nærmere undersøgelse af værgemål</a:t>
                      </a:r>
                    </a:p>
                    <a:p>
                      <a:pPr marL="285750" indent="-285750">
                        <a:buFont typeface="Arial" panose="020B0604020202020204" pitchFamily="34" charset="0"/>
                        <a:buChar char="•"/>
                      </a:pPr>
                      <a:r>
                        <a:rPr lang="da-DK" sz="1800" b="0" dirty="0">
                          <a:latin typeface="+mn-lt"/>
                        </a:rPr>
                        <a:t>Ret til repræsentation</a:t>
                      </a:r>
                    </a:p>
                    <a:p>
                      <a:pPr marL="285750" indent="-285750">
                        <a:buFont typeface="Arial" panose="020B0604020202020204" pitchFamily="34" charset="0"/>
                        <a:buChar char="•"/>
                      </a:pPr>
                      <a:r>
                        <a:rPr lang="da-DK" sz="1800" b="0" dirty="0">
                          <a:latin typeface="+mn-lt"/>
                        </a:rPr>
                        <a:t>Repræsentation</a:t>
                      </a:r>
                    </a:p>
                    <a:p>
                      <a:pPr marL="285750" indent="-285750">
                        <a:buFont typeface="Arial" panose="020B0604020202020204" pitchFamily="34" charset="0"/>
                        <a:buChar char="•"/>
                      </a:pPr>
                      <a:r>
                        <a:rPr lang="da-DK" sz="1800" b="0" dirty="0">
                          <a:latin typeface="+mn-lt"/>
                        </a:rPr>
                        <a:t>Repræsentationsform</a:t>
                      </a:r>
                    </a:p>
                    <a:p>
                      <a:pPr marL="285750" indent="-285750">
                        <a:buFont typeface="Arial" panose="020B0604020202020204" pitchFamily="34" charset="0"/>
                        <a:buChar char="•"/>
                      </a:pPr>
                      <a:r>
                        <a:rPr lang="da-DK" sz="1800" b="0" dirty="0">
                          <a:latin typeface="+mn-lt"/>
                        </a:rPr>
                        <a:t>Fuldmagt</a:t>
                      </a:r>
                    </a:p>
                    <a:p>
                      <a:pPr marL="285750" indent="-285750">
                        <a:buFont typeface="Arial" panose="020B0604020202020204" pitchFamily="34" charset="0"/>
                        <a:buChar char="•"/>
                      </a:pPr>
                      <a:r>
                        <a:rPr lang="da-DK" sz="1800" b="0" dirty="0">
                          <a:latin typeface="+mn-lt"/>
                        </a:rPr>
                        <a:t>Elektronisk registrering</a:t>
                      </a:r>
                    </a:p>
                    <a:p>
                      <a:pPr marL="285750" indent="-285750">
                        <a:buFont typeface="Arial" panose="020B0604020202020204" pitchFamily="34" charset="0"/>
                        <a:buChar char="•"/>
                      </a:pPr>
                      <a:r>
                        <a:rPr lang="da-DK" sz="1800" b="0" dirty="0">
                          <a:latin typeface="+mn-lt"/>
                        </a:rPr>
                        <a:t>Samtykke</a:t>
                      </a:r>
                    </a:p>
                    <a:p>
                      <a:pPr marL="285750" indent="-285750">
                        <a:buFont typeface="Arial" panose="020B0604020202020204" pitchFamily="34" charset="0"/>
                        <a:buChar char="•"/>
                      </a:pPr>
                      <a:r>
                        <a:rPr lang="da-DK" sz="1800" b="0" dirty="0">
                          <a:latin typeface="+mn-lt"/>
                        </a:rPr>
                        <a:t>Samtykkeform</a:t>
                      </a:r>
                    </a:p>
                    <a:p>
                      <a:pPr marL="285750" indent="-285750">
                        <a:buFont typeface="Arial" panose="020B0604020202020204" pitchFamily="34" charset="0"/>
                        <a:buChar char="•"/>
                      </a:pPr>
                      <a:r>
                        <a:rPr lang="da-DK" sz="1800" b="0" dirty="0">
                          <a:latin typeface="+mn-lt"/>
                        </a:rPr>
                        <a:t>Indhentelse af oplysninger</a:t>
                      </a:r>
                    </a:p>
                    <a:p>
                      <a:pPr marL="285750" indent="-285750">
                        <a:buFont typeface="Arial" panose="020B0604020202020204" pitchFamily="34" charset="0"/>
                        <a:buChar char="•"/>
                      </a:pPr>
                      <a:r>
                        <a:rPr lang="da-DK" sz="1800" b="1" dirty="0">
                          <a:latin typeface="+mn-lt"/>
                        </a:rPr>
                        <a:t>Videregivelse af </a:t>
                      </a:r>
                      <a:r>
                        <a:rPr lang="da-DK" sz="1800" b="1" dirty="0" smtClean="0">
                          <a:latin typeface="+mn-lt"/>
                        </a:rPr>
                        <a:t>oplysninger</a:t>
                      </a:r>
                      <a:endParaRPr lang="da-DK"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6F1"/>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285750" indent="-285750">
                        <a:buFont typeface="Arial" panose="020B0604020202020204" pitchFamily="34" charset="0"/>
                        <a:buChar char="•"/>
                      </a:pPr>
                      <a:r>
                        <a:rPr lang="da-DK" sz="1800" b="1" dirty="0">
                          <a:latin typeface="+mn-lt"/>
                        </a:rPr>
                        <a:t>Helhedssyn</a:t>
                      </a:r>
                    </a:p>
                    <a:p>
                      <a:pPr marL="285750" indent="-285750">
                        <a:buFont typeface="Arial" panose="020B0604020202020204" pitchFamily="34" charset="0"/>
                        <a:buChar char="•"/>
                      </a:pPr>
                      <a:r>
                        <a:rPr lang="da-DK" sz="1800" b="0" dirty="0">
                          <a:latin typeface="+mn-lt"/>
                        </a:rPr>
                        <a:t>Forhold vedrørende borgersamarbejde</a:t>
                      </a:r>
                    </a:p>
                    <a:p>
                      <a:pPr marL="285750" indent="-285750">
                        <a:buFont typeface="Arial" panose="020B0604020202020204" pitchFamily="34" charset="0"/>
                        <a:buChar char="•"/>
                      </a:pPr>
                      <a:r>
                        <a:rPr lang="da-DK" sz="1800" b="0" dirty="0">
                          <a:latin typeface="+mn-lt"/>
                        </a:rPr>
                        <a:t>Handle- og </a:t>
                      </a:r>
                      <a:r>
                        <a:rPr lang="da-DK" sz="1800" b="0" dirty="0" smtClean="0">
                          <a:latin typeface="+mn-lt"/>
                        </a:rPr>
                        <a:t>betalingskommune</a:t>
                      </a:r>
                      <a:endParaRPr lang="da-DK" sz="1800" b="0" dirty="0">
                        <a:latin typeface="+mn-lt"/>
                      </a:endParaRPr>
                    </a:p>
                    <a:p>
                      <a:endParaRPr lang="da-DK"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6F1"/>
                    </a:solidFill>
                  </a:tcPr>
                </a:tc>
                <a:extLst>
                  <a:ext uri="{0D108BD9-81ED-4DB2-BD59-A6C34878D82A}">
                    <a16:rowId xmlns:a16="http://schemas.microsoft.com/office/drawing/2014/main" val="3651492001"/>
                  </a:ext>
                </a:extLst>
              </a:tr>
            </a:tbl>
          </a:graphicData>
        </a:graphic>
      </p:graphicFrame>
    </p:spTree>
    <p:extLst>
      <p:ext uri="{BB962C8B-B14F-4D97-AF65-F5344CB8AC3E}">
        <p14:creationId xmlns:p14="http://schemas.microsoft.com/office/powerpoint/2010/main" val="31302157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7"/>
          <p:cNvPicPr>
            <a:picLocks noChangeAspect="1"/>
          </p:cNvPicPr>
          <p:nvPr/>
        </p:nvPicPr>
        <p:blipFill rotWithShape="1">
          <a:blip r:embed="rId3"/>
          <a:srcRect l="7812" t="27176" r="42599"/>
          <a:stretch/>
        </p:blipFill>
        <p:spPr>
          <a:xfrm>
            <a:off x="1" y="0"/>
            <a:ext cx="12192000" cy="6858000"/>
          </a:xfrm>
          <a:prstGeom prst="rect">
            <a:avLst/>
          </a:prstGeom>
        </p:spPr>
      </p:pic>
      <p:sp>
        <p:nvSpPr>
          <p:cNvPr id="2" name="Pladsholder til tekst 1"/>
          <p:cNvSpPr>
            <a:spLocks noGrp="1"/>
          </p:cNvSpPr>
          <p:nvPr>
            <p:ph type="body" sz="quarter" idx="13"/>
          </p:nvPr>
        </p:nvSpPr>
        <p:spPr>
          <a:xfrm>
            <a:off x="838199" y="2196591"/>
            <a:ext cx="4680000" cy="3672061"/>
          </a:xfrm>
          <a:solidFill>
            <a:srgbClr val="EBE0D7"/>
          </a:solidFill>
          <a:ln w="38100">
            <a:noFill/>
          </a:ln>
        </p:spPr>
        <p:txBody>
          <a:bodyPr>
            <a:normAutofit fontScale="92500" lnSpcReduction="20000"/>
          </a:bodyPr>
          <a:lstStyle/>
          <a:p>
            <a:pPr marL="0" indent="0">
              <a:buNone/>
            </a:pPr>
            <a:r>
              <a:rPr lang="da-DK" sz="1900" b="1" dirty="0" smtClean="0"/>
              <a:t>Redskaber</a:t>
            </a:r>
          </a:p>
          <a:p>
            <a:pPr>
              <a:buFont typeface="Arial" panose="020B0604020202020204" pitchFamily="34" charset="0"/>
              <a:buChar char="»"/>
            </a:pPr>
            <a:r>
              <a:rPr lang="da-DK" sz="1900" dirty="0" smtClean="0"/>
              <a:t> Udredning – sagsoplysning</a:t>
            </a:r>
          </a:p>
          <a:p>
            <a:pPr marL="0" indent="0">
              <a:buNone/>
            </a:pPr>
            <a:r>
              <a:rPr lang="da-DK" sz="1900" b="1" dirty="0"/>
              <a:t>Formål</a:t>
            </a:r>
            <a:r>
              <a:rPr lang="da-DK" sz="1900" dirty="0"/>
              <a:t> </a:t>
            </a:r>
          </a:p>
          <a:p>
            <a:pPr>
              <a:buFont typeface="Arial" panose="020B0604020202020204" pitchFamily="34" charset="0"/>
              <a:buChar char="»"/>
            </a:pPr>
            <a:r>
              <a:rPr lang="da-DK" sz="1900" dirty="0" smtClean="0"/>
              <a:t>Udredning af borgerens ressourcer og udfordringer </a:t>
            </a:r>
          </a:p>
          <a:p>
            <a:pPr>
              <a:buFont typeface="Arial" panose="020B0604020202020204" pitchFamily="34" charset="0"/>
              <a:buChar char="»"/>
            </a:pPr>
            <a:r>
              <a:rPr lang="da-DK" sz="1900" dirty="0" smtClean="0"/>
              <a:t>Analyse og vurdering af borgerens funktionsniveau og funktionsevneniveau  </a:t>
            </a:r>
          </a:p>
          <a:p>
            <a:pPr>
              <a:buFont typeface="Arial" panose="020B0604020202020204" pitchFamily="34" charset="0"/>
              <a:buChar char="»"/>
            </a:pPr>
            <a:r>
              <a:rPr lang="da-DK" sz="1900" dirty="0" smtClean="0"/>
              <a:t>Grundlag for analyse og vurdering af borgerens behov for støtte</a:t>
            </a:r>
          </a:p>
          <a:p>
            <a:pPr marL="0" indent="0">
              <a:buNone/>
            </a:pPr>
            <a:r>
              <a:rPr lang="da-DK" dirty="0" smtClean="0"/>
              <a:t> </a:t>
            </a:r>
          </a:p>
          <a:p>
            <a:pPr marL="0" indent="0">
              <a:buNone/>
            </a:pPr>
            <a:endParaRPr lang="da-DK" dirty="0"/>
          </a:p>
          <a:p>
            <a:pPr marL="0" indent="0">
              <a:buNone/>
            </a:pPr>
            <a:r>
              <a:rPr lang="da-DK" dirty="0" smtClean="0"/>
              <a:t> </a:t>
            </a:r>
          </a:p>
          <a:p>
            <a:endParaRPr lang="da-DK" dirty="0"/>
          </a:p>
        </p:txBody>
      </p:sp>
      <p:sp>
        <p:nvSpPr>
          <p:cNvPr id="4" name="Pladsholder til sidefod 3"/>
          <p:cNvSpPr>
            <a:spLocks noGrp="1"/>
          </p:cNvSpPr>
          <p:nvPr>
            <p:ph type="ftr" sz="quarter" idx="15"/>
          </p:nvPr>
        </p:nvSpPr>
        <p:spPr/>
        <p:txBody>
          <a:bodyPr/>
          <a:lstStyle/>
          <a:p>
            <a:r>
              <a:rPr lang="da-DK" smtClean="0"/>
              <a:t>Voksenudredningsmetoden version 2.0</a:t>
            </a:r>
            <a:endParaRPr lang="da-DK" dirty="0"/>
          </a:p>
        </p:txBody>
      </p:sp>
      <p:sp>
        <p:nvSpPr>
          <p:cNvPr id="7" name="Titel 6"/>
          <p:cNvSpPr>
            <a:spLocks noGrp="1"/>
          </p:cNvSpPr>
          <p:nvPr>
            <p:ph type="title"/>
          </p:nvPr>
        </p:nvSpPr>
        <p:spPr>
          <a:xfrm>
            <a:off x="838199" y="945071"/>
            <a:ext cx="4680000" cy="1152000"/>
          </a:xfrm>
          <a:solidFill>
            <a:srgbClr val="F2BD0A"/>
          </a:solidFill>
        </p:spPr>
        <p:txBody>
          <a:bodyPr/>
          <a:lstStyle/>
          <a:p>
            <a:r>
              <a:rPr lang="da-DK" sz="4000" b="0" dirty="0" smtClean="0">
                <a:solidFill>
                  <a:schemeClr val="bg1"/>
                </a:solidFill>
                <a:latin typeface="Trebuchet MS" panose="020B0603020202020204" pitchFamily="34" charset="0"/>
              </a:rPr>
              <a:t>Fase: </a:t>
            </a:r>
            <a:br>
              <a:rPr lang="da-DK" sz="4000" b="0" dirty="0" smtClean="0">
                <a:solidFill>
                  <a:schemeClr val="bg1"/>
                </a:solidFill>
                <a:latin typeface="Trebuchet MS" panose="020B0603020202020204" pitchFamily="34" charset="0"/>
              </a:rPr>
            </a:br>
            <a:r>
              <a:rPr lang="da-DK" sz="4000" b="0" i="1" dirty="0" smtClean="0">
                <a:solidFill>
                  <a:schemeClr val="bg1"/>
                </a:solidFill>
                <a:latin typeface="Trebuchet MS" panose="020B0603020202020204" pitchFamily="34" charset="0"/>
              </a:rPr>
              <a:t>Sagsoplysning</a:t>
            </a:r>
            <a:r>
              <a:rPr lang="da-DK" dirty="0" smtClean="0">
                <a:solidFill>
                  <a:schemeClr val="bg1"/>
                </a:solidFill>
              </a:rPr>
              <a:t> </a:t>
            </a:r>
            <a:endParaRPr lang="da-DK" dirty="0">
              <a:solidFill>
                <a:schemeClr val="bg1"/>
              </a:solidFill>
            </a:endParaRPr>
          </a:p>
        </p:txBody>
      </p:sp>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45</a:t>
            </a:fld>
            <a:endParaRPr lang="da-DK" sz="1800" b="1" dirty="0">
              <a:solidFill>
                <a:srgbClr val="C00000"/>
              </a:solidFill>
            </a:endParaRPr>
          </a:p>
        </p:txBody>
      </p:sp>
    </p:spTree>
    <p:extLst>
      <p:ext uri="{BB962C8B-B14F-4D97-AF65-F5344CB8AC3E}">
        <p14:creationId xmlns:p14="http://schemas.microsoft.com/office/powerpoint/2010/main" val="32382158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340768"/>
            <a:ext cx="10515601" cy="4752527"/>
          </a:xfrm>
        </p:spPr>
        <p:txBody>
          <a:bodyPr>
            <a:normAutofit/>
          </a:bodyPr>
          <a:lstStyle/>
          <a:p>
            <a:pPr marL="0" indent="0">
              <a:buNone/>
            </a:pPr>
            <a:r>
              <a:rPr lang="da-DK" b="1" dirty="0"/>
              <a:t>Socialstyrelsen</a:t>
            </a:r>
            <a:r>
              <a:rPr lang="da-DK" dirty="0"/>
              <a:t> </a:t>
            </a:r>
          </a:p>
          <a:p>
            <a:pPr marL="171450" lvl="0" indent="-171450" defTabSz="914400">
              <a:spcBef>
                <a:spcPts val="0"/>
              </a:spcBef>
              <a:defRPr/>
            </a:pPr>
            <a:r>
              <a:rPr lang="da-DK" dirty="0"/>
              <a:t>Metodehåndbog (VUM 2.0) </a:t>
            </a:r>
            <a:r>
              <a:rPr lang="da-DK" u="sng" dirty="0">
                <a:hlinkClick r:id="rId2"/>
              </a:rPr>
              <a:t>Voksenudredningsmetoden version 2.0 – Inklusiv Fælles Faglige Begreber. Metodehåndbog.</a:t>
            </a:r>
            <a:r>
              <a:rPr lang="da-DK" u="sng" dirty="0"/>
              <a:t> </a:t>
            </a:r>
            <a:r>
              <a:rPr lang="da-DK" dirty="0"/>
              <a:t>side 46-73</a:t>
            </a:r>
          </a:p>
          <a:p>
            <a:pPr marL="171450" indent="-171450"/>
            <a:r>
              <a:rPr lang="da-DK" dirty="0"/>
              <a:t>Eksempelhæfte (VUM 2.0) </a:t>
            </a:r>
            <a:r>
              <a:rPr lang="da-DK" u="sng" dirty="0">
                <a:hlinkClick r:id="rId3"/>
              </a:rPr>
              <a:t>Eksempler på udredninger i VUM 2.0</a:t>
            </a:r>
            <a:endParaRPr lang="da-DK" u="sng" dirty="0"/>
          </a:p>
          <a:p>
            <a:pPr marL="171450" indent="-171450"/>
            <a:r>
              <a:rPr lang="da-DK" dirty="0"/>
              <a:t>Temahæfte (VUM 2.0) </a:t>
            </a:r>
            <a:r>
              <a:rPr lang="da-DK" u="sng" dirty="0">
                <a:hlinkClick r:id="rId4"/>
              </a:rPr>
              <a:t>Udredningstemaerne i VUM 2.0. Med inspirationsspørgsmål</a:t>
            </a:r>
            <a:endParaRPr lang="da-DK" dirty="0"/>
          </a:p>
          <a:p>
            <a:pPr marL="171450" indent="-171450"/>
            <a:r>
              <a:rPr lang="da-DK" dirty="0"/>
              <a:t>Temaoversigt (VUM 2.0) </a:t>
            </a:r>
            <a:r>
              <a:rPr lang="da-DK" u="sng" dirty="0">
                <a:hlinkClick r:id="rId5"/>
              </a:rPr>
              <a:t>Visuel oversigt over temaerne i VUM</a:t>
            </a:r>
            <a:r>
              <a:rPr lang="da-DK" dirty="0"/>
              <a:t> </a:t>
            </a:r>
          </a:p>
          <a:p>
            <a:pPr marL="171450" indent="-171450"/>
            <a:r>
              <a:rPr lang="da-DK" dirty="0">
                <a:latin typeface="Arial" panose="020B0604020202020204" pitchFamily="34" charset="0"/>
                <a:cs typeface="Arial" panose="020B0604020202020204" pitchFamily="34" charset="0"/>
              </a:rPr>
              <a:t>Pjece til borgeren (VUM 2.0) </a:t>
            </a:r>
            <a:r>
              <a:rPr lang="da-DK" u="sng" dirty="0">
                <a:hlinkClick r:id="rId6"/>
              </a:rPr>
              <a:t>Voksenudredningsmetoden (VUM) - til dig der skal </a:t>
            </a:r>
            <a:r>
              <a:rPr lang="da-DK" u="sng" dirty="0" smtClean="0">
                <a:hlinkClick r:id="rId6"/>
              </a:rPr>
              <a:t>udredes</a:t>
            </a:r>
            <a:endParaRPr lang="da-DK" u="sng" dirty="0"/>
          </a:p>
          <a:p>
            <a:pPr marL="171450" indent="-171450"/>
            <a:r>
              <a:rPr lang="da-DK" dirty="0">
                <a:latin typeface="Arial" panose="020B0604020202020204" pitchFamily="34" charset="0"/>
                <a:cs typeface="Arial" panose="020B0604020202020204" pitchFamily="34" charset="0"/>
              </a:rPr>
              <a:t>Analysemodellen (VUM </a:t>
            </a:r>
            <a:r>
              <a:rPr lang="da-DK" dirty="0" smtClean="0">
                <a:latin typeface="Arial" panose="020B0604020202020204" pitchFamily="34" charset="0"/>
                <a:cs typeface="Arial" panose="020B0604020202020204" pitchFamily="34" charset="0"/>
              </a:rPr>
              <a:t>2.0) </a:t>
            </a:r>
            <a:r>
              <a:rPr lang="da-DK" dirty="0" smtClean="0">
                <a:latin typeface="Arial" panose="020B0604020202020204" pitchFamily="34" charset="0"/>
                <a:cs typeface="Arial" panose="020B0604020202020204" pitchFamily="34" charset="0"/>
                <a:hlinkClick r:id="rId7"/>
              </a:rPr>
              <a:t>Analysemodellen VUM 2.0</a:t>
            </a:r>
            <a:endParaRPr lang="da-DK" dirty="0">
              <a:solidFill>
                <a:srgbClr val="FF0000"/>
              </a:solidFill>
              <a:latin typeface="Arial" panose="020B0604020202020204" pitchFamily="34" charset="0"/>
              <a:cs typeface="Arial" panose="020B0604020202020204" pitchFamily="34" charset="0"/>
            </a:endParaRPr>
          </a:p>
          <a:p>
            <a:pPr marL="0" indent="0">
              <a:buNone/>
            </a:pPr>
            <a:r>
              <a:rPr lang="da-DK" b="1" dirty="0">
                <a:latin typeface="Arial" panose="020B0604020202020204" pitchFamily="34" charset="0"/>
                <a:cs typeface="Arial" panose="020B0604020202020204" pitchFamily="34" charset="0"/>
              </a:rPr>
              <a:t>KL</a:t>
            </a:r>
          </a:p>
          <a:p>
            <a:pPr marL="171450" indent="-171450"/>
            <a:r>
              <a:rPr lang="da-DK" dirty="0"/>
              <a:t>Guide til FFB </a:t>
            </a:r>
            <a:r>
              <a:rPr lang="da-DK" u="sng" dirty="0">
                <a:hlinkClick r:id="rId8"/>
              </a:rPr>
              <a:t>Fælles Faglige Begreber. Guide til FFB V.I.20</a:t>
            </a:r>
            <a:endParaRPr lang="da-DK" dirty="0"/>
          </a:p>
          <a:p>
            <a:pPr marL="171450" indent="-171450"/>
            <a:r>
              <a:rPr lang="da-DK" dirty="0" smtClean="0"/>
              <a:t>Funktionsevneguiden </a:t>
            </a:r>
            <a:r>
              <a:rPr lang="da-DK" dirty="0"/>
              <a:t>(FFB) </a:t>
            </a:r>
            <a:r>
              <a:rPr lang="da-DK" u="sng" dirty="0">
                <a:hlinkClick r:id="rId9"/>
              </a:rPr>
              <a:t>Funktionsevneguide. Fælles arbejdsredskab til myndighed og udfører. Fælles Faglige Begreber.</a:t>
            </a:r>
            <a:r>
              <a:rPr lang="da-DK" dirty="0"/>
              <a:t> </a:t>
            </a:r>
          </a:p>
          <a:p>
            <a:pPr marL="171450" indent="-171450"/>
            <a:r>
              <a:rPr lang="da-DK" dirty="0">
                <a:latin typeface="Arial" panose="020B0604020202020204" pitchFamily="34" charset="0"/>
                <a:cs typeface="Arial" panose="020B0604020202020204" pitchFamily="34" charset="0"/>
              </a:rPr>
              <a:t>Øvrige materialer på kl.dk/</a:t>
            </a:r>
            <a:r>
              <a:rPr lang="da-DK" dirty="0" err="1">
                <a:latin typeface="Arial" panose="020B0604020202020204" pitchFamily="34" charset="0"/>
                <a:cs typeface="Arial" panose="020B0604020202020204" pitchFamily="34" charset="0"/>
              </a:rPr>
              <a:t>ffb</a:t>
            </a:r>
            <a:endParaRPr lang="da-DK" dirty="0">
              <a:latin typeface="Arial" panose="020B0604020202020204" pitchFamily="34" charset="0"/>
              <a:cs typeface="Arial" panose="020B0604020202020204" pitchFamily="34" charset="0"/>
            </a:endParaRPr>
          </a:p>
          <a:p>
            <a:endParaRPr lang="da-DK"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46</a:t>
            </a:fld>
            <a:endParaRPr lang="da-DK" dirty="0"/>
          </a:p>
        </p:txBody>
      </p:sp>
      <p:sp>
        <p:nvSpPr>
          <p:cNvPr id="6" name="Titel 5"/>
          <p:cNvSpPr>
            <a:spLocks noGrp="1"/>
          </p:cNvSpPr>
          <p:nvPr>
            <p:ph type="title"/>
          </p:nvPr>
        </p:nvSpPr>
        <p:spPr/>
        <p:txBody>
          <a:bodyPr/>
          <a:lstStyle/>
          <a:p>
            <a:r>
              <a:rPr lang="da-DK" dirty="0"/>
              <a:t>Relevante materialer til denne fase</a:t>
            </a:r>
            <a:br>
              <a:rPr lang="da-DK" dirty="0"/>
            </a:br>
            <a:endParaRPr lang="da-DK" dirty="0"/>
          </a:p>
        </p:txBody>
      </p:sp>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46</a:t>
            </a:fld>
            <a:endParaRPr lang="da-DK" sz="1800" b="1" dirty="0">
              <a:solidFill>
                <a:srgbClr val="C00000"/>
              </a:solidFill>
            </a:endParaRPr>
          </a:p>
        </p:txBody>
      </p:sp>
    </p:spTree>
    <p:extLst>
      <p:ext uri="{BB962C8B-B14F-4D97-AF65-F5344CB8AC3E}">
        <p14:creationId xmlns:p14="http://schemas.microsoft.com/office/powerpoint/2010/main" val="6769585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797777"/>
                </a:solidFill>
                <a:effectLst/>
                <a:uLnTx/>
                <a:uFillTx/>
                <a:latin typeface="Arial" panose="020B0604020202020204"/>
                <a:ea typeface="+mn-ea"/>
                <a:cs typeface="+mn-cs"/>
              </a:rPr>
              <a:t>Voksenudredningsmetoden version 2.0</a:t>
            </a:r>
            <a:endParaRPr kumimoji="0" lang="da-DK" sz="900" b="0" i="0" u="none" strike="noStrike" kern="1200" cap="none" spc="0" normalizeH="0" baseline="0" noProof="0" dirty="0">
              <a:ln>
                <a:noFill/>
              </a:ln>
              <a:solidFill>
                <a:srgbClr val="797777"/>
              </a:solidFill>
              <a:effectLst/>
              <a:uLnTx/>
              <a:uFillTx/>
              <a:latin typeface="Arial" panose="020B0604020202020204"/>
              <a:ea typeface="+mn-ea"/>
              <a:cs typeface="+mn-cs"/>
            </a:endParaRPr>
          </a:p>
        </p:txBody>
      </p:sp>
      <p:sp>
        <p:nvSpPr>
          <p:cNvPr id="4" name="Pladsholder til slidenummer 3"/>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DB2EE-0873-4EBD-BD17-6A767A2B9A33}" type="slidenum">
              <a:rPr kumimoji="0" lang="da-DK" sz="9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da-DK" sz="9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Titel 5"/>
          <p:cNvSpPr>
            <a:spLocks noGrp="1"/>
          </p:cNvSpPr>
          <p:nvPr>
            <p:ph type="title"/>
          </p:nvPr>
        </p:nvSpPr>
        <p:spPr>
          <a:xfrm>
            <a:off x="838199" y="360000"/>
            <a:ext cx="10672686" cy="612000"/>
          </a:xfrm>
        </p:spPr>
        <p:txBody>
          <a:bodyPr/>
          <a:lstStyle/>
          <a:p>
            <a:r>
              <a:rPr lang="da-DK" dirty="0"/>
              <a:t>Faser og redskaber i VUM </a:t>
            </a:r>
          </a:p>
        </p:txBody>
      </p:sp>
      <p:pic>
        <p:nvPicPr>
          <p:cNvPr id="2" name="Billede 1"/>
          <p:cNvPicPr>
            <a:picLocks noChangeAspect="1"/>
          </p:cNvPicPr>
          <p:nvPr/>
        </p:nvPicPr>
        <p:blipFill>
          <a:blip r:embed="rId3"/>
          <a:stretch>
            <a:fillRect/>
          </a:stretch>
        </p:blipFill>
        <p:spPr>
          <a:xfrm>
            <a:off x="838200" y="1409594"/>
            <a:ext cx="10515600" cy="4454790"/>
          </a:xfrm>
          <a:prstGeom prst="rect">
            <a:avLst/>
          </a:prstGeom>
        </p:spPr>
      </p:pic>
      <p:sp>
        <p:nvSpPr>
          <p:cNvPr id="7" name="Ellipse 6"/>
          <p:cNvSpPr/>
          <p:nvPr/>
        </p:nvSpPr>
        <p:spPr>
          <a:xfrm>
            <a:off x="2711624" y="1124744"/>
            <a:ext cx="2016224" cy="34920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47</a:t>
            </a:fld>
            <a:endParaRPr lang="da-DK" sz="1800" b="1" dirty="0">
              <a:solidFill>
                <a:srgbClr val="C00000"/>
              </a:solidFill>
            </a:endParaRPr>
          </a:p>
        </p:txBody>
      </p:sp>
    </p:spTree>
    <p:extLst>
      <p:ext uri="{BB962C8B-B14F-4D97-AF65-F5344CB8AC3E}">
        <p14:creationId xmlns:p14="http://schemas.microsoft.com/office/powerpoint/2010/main" val="41565266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164680"/>
            <a:ext cx="10515601" cy="4856608"/>
          </a:xfrm>
        </p:spPr>
        <p:txBody>
          <a:bodyPr>
            <a:normAutofit lnSpcReduction="10000"/>
          </a:bodyPr>
          <a:lstStyle/>
          <a:p>
            <a:r>
              <a:rPr lang="da-DK" b="1" dirty="0"/>
              <a:t>Nye udredningstemaer</a:t>
            </a:r>
          </a:p>
          <a:p>
            <a:r>
              <a:rPr lang="da-DK" b="1" dirty="0"/>
              <a:t>Nyt i angivelsen af funktionsevneniveauet </a:t>
            </a:r>
          </a:p>
          <a:p>
            <a:r>
              <a:rPr lang="da-DK" b="1" dirty="0" smtClean="0"/>
              <a:t>Nyt </a:t>
            </a:r>
            <a:r>
              <a:rPr lang="da-DK" b="1" dirty="0"/>
              <a:t>indhold i feltet </a:t>
            </a:r>
            <a:r>
              <a:rPr lang="da-DK" b="1" dirty="0" smtClean="0"/>
              <a:t>Sagsbehandlers bemærkninger</a:t>
            </a:r>
          </a:p>
          <a:p>
            <a:pPr lvl="1"/>
            <a:r>
              <a:rPr lang="da-DK" dirty="0" smtClean="0"/>
              <a:t>observationer</a:t>
            </a:r>
            <a:r>
              <a:rPr lang="da-DK" dirty="0"/>
              <a:t>, analyse og begrundelse for vurdering af </a:t>
            </a:r>
            <a:r>
              <a:rPr lang="da-DK" dirty="0" smtClean="0"/>
              <a:t>funktionsevneniveau</a:t>
            </a:r>
            <a:endParaRPr lang="da-DK" dirty="0"/>
          </a:p>
          <a:p>
            <a:pPr lvl="2"/>
            <a:r>
              <a:rPr lang="da-DK" dirty="0" smtClean="0"/>
              <a:t>giver mulighed for at:</a:t>
            </a:r>
          </a:p>
          <a:p>
            <a:pPr lvl="3"/>
            <a:r>
              <a:rPr lang="da-DK" i="0" dirty="0" smtClean="0"/>
              <a:t>samle </a:t>
            </a:r>
            <a:r>
              <a:rPr lang="da-DK" i="0" dirty="0"/>
              <a:t>op på temaet og fremhæve de udsagn og observationer, du lægger vægt på i vurderingen af borgerens funktionsniveau eller </a:t>
            </a:r>
            <a:r>
              <a:rPr lang="da-DK" i="0" dirty="0" smtClean="0"/>
              <a:t>funktionsevneniveau. </a:t>
            </a:r>
          </a:p>
          <a:p>
            <a:pPr lvl="3"/>
            <a:r>
              <a:rPr lang="da-DK" i="0" dirty="0"/>
              <a:t>sammenholde oplysningerne fra forskellige parter og tage stilling til, hvordan de skal afvejes i forhold til </a:t>
            </a:r>
            <a:r>
              <a:rPr lang="da-DK" i="0" dirty="0" smtClean="0"/>
              <a:t>hinanden.</a:t>
            </a:r>
            <a:endParaRPr lang="da-DK" i="0" dirty="0"/>
          </a:p>
          <a:p>
            <a:r>
              <a:rPr lang="da-DK" b="1" dirty="0" smtClean="0"/>
              <a:t>Nye indtastningsfelter:</a:t>
            </a:r>
          </a:p>
          <a:p>
            <a:pPr lvl="1"/>
            <a:r>
              <a:rPr lang="da-DK" b="1" dirty="0"/>
              <a:t>Delanalyse på kategorien </a:t>
            </a:r>
            <a:r>
              <a:rPr lang="da-DK" i="1" dirty="0"/>
              <a:t>Funktioner og forhold </a:t>
            </a:r>
            <a:endParaRPr lang="da-DK" i="1" dirty="0" smtClean="0"/>
          </a:p>
          <a:p>
            <a:pPr lvl="1"/>
            <a:r>
              <a:rPr lang="da-DK" b="1" dirty="0" smtClean="0"/>
              <a:t>Delanalyse </a:t>
            </a:r>
            <a:r>
              <a:rPr lang="da-DK" b="1" dirty="0"/>
              <a:t>på kategorien </a:t>
            </a:r>
            <a:r>
              <a:rPr lang="da-DK" i="1" dirty="0" smtClean="0"/>
              <a:t>Omgivelsesfaktorer</a:t>
            </a:r>
          </a:p>
          <a:p>
            <a:pPr lvl="1"/>
            <a:r>
              <a:rPr lang="da-DK" b="1" dirty="0"/>
              <a:t>Delanalyse på kategorien </a:t>
            </a:r>
            <a:r>
              <a:rPr lang="da-DK" dirty="0" smtClean="0"/>
              <a:t>Aktivitet og deltagelse</a:t>
            </a:r>
          </a:p>
          <a:p>
            <a:pPr lvl="2"/>
            <a:r>
              <a:rPr lang="da-DK" dirty="0" smtClean="0"/>
              <a:t>Giver mulighed for analyse </a:t>
            </a:r>
            <a:r>
              <a:rPr lang="da-DK" dirty="0"/>
              <a:t>af sammenhæng, afhængigheder og modsætninger på tværs af temaer i </a:t>
            </a:r>
            <a:r>
              <a:rPr lang="da-DK" dirty="0" smtClean="0"/>
              <a:t>kategorien.</a:t>
            </a:r>
            <a:r>
              <a:rPr lang="da-DK" dirty="0"/>
              <a:t>	</a:t>
            </a:r>
            <a:endParaRPr lang="da-DK" dirty="0" smtClean="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7" name="Titel 5"/>
          <p:cNvSpPr txBox="1">
            <a:spLocks/>
          </p:cNvSpPr>
          <p:nvPr/>
        </p:nvSpPr>
        <p:spPr>
          <a:xfrm>
            <a:off x="838198" y="360000"/>
            <a:ext cx="10515601" cy="612000"/>
          </a:xfrm>
          <a:prstGeom prst="rect">
            <a:avLst/>
          </a:prstGeom>
          <a:solidFill>
            <a:srgbClr val="F2BD0A"/>
          </a:solidFill>
        </p:spPr>
        <p:txBody>
          <a:bodyPr vert="horz" lIns="0" tIns="0" rIns="0" bIns="0" rtlCol="0" anchor="t">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sz="4000" b="0" dirty="0" smtClean="0">
                <a:solidFill>
                  <a:schemeClr val="bg1"/>
                </a:solidFill>
                <a:latin typeface="Trebuchet MS" panose="020B0603020202020204" pitchFamily="34" charset="0"/>
              </a:rPr>
              <a:t>Hvad </a:t>
            </a:r>
            <a:r>
              <a:rPr lang="da-DK" sz="4000" b="0" dirty="0">
                <a:solidFill>
                  <a:schemeClr val="bg1"/>
                </a:solidFill>
                <a:latin typeface="Trebuchet MS" panose="020B0603020202020204" pitchFamily="34" charset="0"/>
              </a:rPr>
              <a:t>er nyt i </a:t>
            </a:r>
            <a:r>
              <a:rPr lang="da-DK" sz="4000" b="0" dirty="0" smtClean="0">
                <a:solidFill>
                  <a:schemeClr val="bg1"/>
                </a:solidFill>
                <a:latin typeface="Trebuchet MS" panose="020B0603020202020204" pitchFamily="34" charset="0"/>
              </a:rPr>
              <a:t>sagsoplysningen</a:t>
            </a:r>
            <a:r>
              <a:rPr lang="da-DK" sz="4000" b="0" i="1" dirty="0" smtClean="0">
                <a:solidFill>
                  <a:schemeClr val="bg1"/>
                </a:solidFill>
                <a:latin typeface="Trebuchet MS" panose="020B0603020202020204" pitchFamily="34" charset="0"/>
              </a:rPr>
              <a:t> </a:t>
            </a:r>
            <a:r>
              <a:rPr lang="da-DK" sz="4000" b="0" dirty="0">
                <a:solidFill>
                  <a:schemeClr val="bg1"/>
                </a:solidFill>
                <a:latin typeface="Trebuchet MS" panose="020B0603020202020204" pitchFamily="34" charset="0"/>
              </a:rPr>
              <a:t>og hvorfor</a:t>
            </a:r>
            <a:r>
              <a:rPr lang="da-DK" sz="4000" b="0" dirty="0" smtClean="0">
                <a:solidFill>
                  <a:schemeClr val="bg1"/>
                </a:solidFill>
                <a:latin typeface="Trebuchet MS" panose="020B0603020202020204" pitchFamily="34" charset="0"/>
              </a:rPr>
              <a:t>?</a:t>
            </a:r>
            <a:endParaRPr lang="da-DK" sz="4000" b="0" dirty="0">
              <a:solidFill>
                <a:schemeClr val="bg1"/>
              </a:solidFill>
              <a:latin typeface="Trebuchet MS" panose="020B0603020202020204" pitchFamily="34" charset="0"/>
            </a:endParaRPr>
          </a:p>
        </p:txBody>
      </p:sp>
      <p:sp>
        <p:nvSpPr>
          <p:cNvPr id="11"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48</a:t>
            </a:fld>
            <a:endParaRPr lang="da-DK" sz="1800" b="1" dirty="0">
              <a:solidFill>
                <a:srgbClr val="C00000"/>
              </a:solidFill>
            </a:endParaRPr>
          </a:p>
        </p:txBody>
      </p:sp>
    </p:spTree>
    <p:extLst>
      <p:ext uri="{BB962C8B-B14F-4D97-AF65-F5344CB8AC3E}">
        <p14:creationId xmlns:p14="http://schemas.microsoft.com/office/powerpoint/2010/main" val="25497393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97794" y="1273986"/>
            <a:ext cx="10516035" cy="4636130"/>
          </a:xfrm>
        </p:spPr>
        <p:txBody>
          <a:bodyPr>
            <a:normAutofit/>
          </a:bodyPr>
          <a:lstStyle/>
          <a:p>
            <a:pPr defTabSz="914377"/>
            <a:r>
              <a:rPr lang="da-DK" sz="2100" b="1" dirty="0">
                <a:solidFill>
                  <a:prstClr val="black"/>
                </a:solidFill>
              </a:rPr>
              <a:t>Tilstrækkelig oplysning af sagen</a:t>
            </a:r>
          </a:p>
          <a:p>
            <a:pPr marL="914388" lvl="1" indent="-457200" defTabSz="914377"/>
            <a:r>
              <a:rPr lang="da-DK" sz="2100" dirty="0">
                <a:solidFill>
                  <a:prstClr val="black"/>
                </a:solidFill>
              </a:rPr>
              <a:t>Forvaltningsloven § 32, Retssikkerhedsloven § 10, Databeskyttelsesforordningen og Databeskyttelsesloven § 5</a:t>
            </a:r>
          </a:p>
          <a:p>
            <a:pPr marL="914388" lvl="1" indent="-457200" defTabSz="914377"/>
            <a:endParaRPr lang="da-DK" sz="2100" dirty="0">
              <a:solidFill>
                <a:prstClr val="black"/>
              </a:solidFill>
            </a:endParaRPr>
          </a:p>
          <a:p>
            <a:pPr defTabSz="914377"/>
            <a:r>
              <a:rPr lang="da-DK" sz="2100" b="1" dirty="0">
                <a:solidFill>
                  <a:prstClr val="black"/>
                </a:solidFill>
              </a:rPr>
              <a:t>Behandling af oplysninger</a:t>
            </a:r>
          </a:p>
          <a:p>
            <a:pPr marL="914388" lvl="1" indent="-457200" defTabSz="914377"/>
            <a:r>
              <a:rPr lang="da-DK" sz="2100" dirty="0">
                <a:solidFill>
                  <a:prstClr val="black"/>
                </a:solidFill>
              </a:rPr>
              <a:t>Databeskyttelsesforordningen og Databeskyttelsesloven § 5</a:t>
            </a:r>
          </a:p>
          <a:p>
            <a:pPr marL="914388" lvl="1" indent="-457200" defTabSz="914377"/>
            <a:endParaRPr lang="da-DK" sz="2100" b="1" dirty="0">
              <a:solidFill>
                <a:prstClr val="black"/>
              </a:solidFill>
            </a:endParaRPr>
          </a:p>
          <a:p>
            <a:pPr defTabSz="914377"/>
            <a:r>
              <a:rPr lang="da-DK" sz="2100" b="1" dirty="0">
                <a:solidFill>
                  <a:prstClr val="black"/>
                </a:solidFill>
              </a:rPr>
              <a:t>Partshøring </a:t>
            </a:r>
          </a:p>
          <a:p>
            <a:pPr marL="914388" lvl="1" indent="-457200" defTabSz="914377"/>
            <a:r>
              <a:rPr lang="da-DK" sz="2100" dirty="0">
                <a:solidFill>
                  <a:prstClr val="black"/>
                </a:solidFill>
              </a:rPr>
              <a:t>Forvaltningsloven §§ 19 og 20 </a:t>
            </a:r>
          </a:p>
          <a:p>
            <a:pPr marL="914388" lvl="1" indent="-457200" defTabSz="914377"/>
            <a:endParaRPr lang="da-DK" sz="2100" b="1" dirty="0">
              <a:solidFill>
                <a:prstClr val="black"/>
              </a:solidFill>
            </a:endParaRPr>
          </a:p>
          <a:p>
            <a:pPr defTabSz="914377"/>
            <a:r>
              <a:rPr lang="da-DK" sz="2100" b="1" dirty="0">
                <a:solidFill>
                  <a:prstClr val="black"/>
                </a:solidFill>
              </a:rPr>
              <a:t>Borgersamarbejde </a:t>
            </a:r>
          </a:p>
          <a:p>
            <a:pPr marL="914388" lvl="1" indent="-457200" defTabSz="914377"/>
            <a:r>
              <a:rPr lang="da-DK" sz="2100" dirty="0">
                <a:solidFill>
                  <a:prstClr val="black"/>
                </a:solidFill>
              </a:rPr>
              <a:t>Retssikkerhedsloven § 4</a:t>
            </a:r>
            <a:endParaRPr lang="da-DK" sz="2100" b="1" dirty="0">
              <a:solidFill>
                <a:prstClr val="black"/>
              </a:solidFill>
            </a:endParaRPr>
          </a:p>
          <a:p>
            <a:pPr>
              <a:buFont typeface="Arial" panose="020B0604020202020204" pitchFamily="34" charset="0"/>
              <a:buChar char="»"/>
            </a:pPr>
            <a:endParaRPr lang="da-DK" sz="2100" b="1" i="0"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6" name="Titel 5"/>
          <p:cNvSpPr>
            <a:spLocks noGrp="1"/>
          </p:cNvSpPr>
          <p:nvPr>
            <p:ph type="title"/>
          </p:nvPr>
        </p:nvSpPr>
        <p:spPr>
          <a:xfrm>
            <a:off x="911174" y="360000"/>
            <a:ext cx="10515601" cy="612000"/>
          </a:xfrm>
          <a:solidFill>
            <a:srgbClr val="F2BD0A"/>
          </a:solidFill>
        </p:spPr>
        <p:txBody>
          <a:bodyPr/>
          <a:lstStyle/>
          <a:p>
            <a:r>
              <a:rPr lang="da-DK" dirty="0" smtClean="0">
                <a:solidFill>
                  <a:schemeClr val="bg1"/>
                </a:solidFill>
              </a:rPr>
              <a:t>	Hvad siger lovgivningen om sagsoplysning?</a:t>
            </a:r>
            <a:endParaRPr lang="da-DK" dirty="0">
              <a:solidFill>
                <a:schemeClr val="bg1"/>
              </a:solidFill>
            </a:endParaRPr>
          </a:p>
        </p:txBody>
      </p:sp>
      <p:grpSp>
        <p:nvGrpSpPr>
          <p:cNvPr id="9" name="Group 5"/>
          <p:cNvGrpSpPr>
            <a:grpSpLocks/>
          </p:cNvGrpSpPr>
          <p:nvPr/>
        </p:nvGrpSpPr>
        <p:grpSpPr bwMode="auto">
          <a:xfrm>
            <a:off x="911174" y="359567"/>
            <a:ext cx="577282" cy="612433"/>
            <a:chOff x="2938" y="-344"/>
            <a:chExt cx="979" cy="979"/>
          </a:xfrm>
        </p:grpSpPr>
        <p:sp>
          <p:nvSpPr>
            <p:cNvPr id="13" name="Rectangle 6"/>
            <p:cNvSpPr>
              <a:spLocks noChangeArrowheads="1"/>
            </p:cNvSpPr>
            <p:nvPr/>
          </p:nvSpPr>
          <p:spPr bwMode="auto">
            <a:xfrm>
              <a:off x="2937" y="-345"/>
              <a:ext cx="979"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AutoShape 7"/>
            <p:cNvSpPr>
              <a:spLocks/>
            </p:cNvSpPr>
            <p:nvPr/>
          </p:nvSpPr>
          <p:spPr bwMode="auto">
            <a:xfrm>
              <a:off x="3106" y="-188"/>
              <a:ext cx="642" cy="674"/>
            </a:xfrm>
            <a:custGeom>
              <a:avLst/>
              <a:gdLst>
                <a:gd name="T0" fmla="+- 0 3337 3106"/>
                <a:gd name="T1" fmla="*/ T0 w 642"/>
                <a:gd name="T2" fmla="+- 0 150 -188"/>
                <a:gd name="T3" fmla="*/ 150 h 674"/>
                <a:gd name="T4" fmla="+- 0 3276 3106"/>
                <a:gd name="T5" fmla="*/ T4 w 642"/>
                <a:gd name="T6" fmla="+- 0 183 -188"/>
                <a:gd name="T7" fmla="*/ 183 h 674"/>
                <a:gd name="T8" fmla="+- 0 3298 3106"/>
                <a:gd name="T9" fmla="*/ T8 w 642"/>
                <a:gd name="T10" fmla="+- 0 110 -188"/>
                <a:gd name="T11" fmla="*/ 110 h 674"/>
                <a:gd name="T12" fmla="+- 0 3306 3106"/>
                <a:gd name="T13" fmla="*/ T12 w 642"/>
                <a:gd name="T14" fmla="+- 0 83 -188"/>
                <a:gd name="T15" fmla="*/ 83 h 674"/>
                <a:gd name="T16" fmla="+- 0 3242 3106"/>
                <a:gd name="T17" fmla="*/ T16 w 642"/>
                <a:gd name="T18" fmla="+- 0 187 -188"/>
                <a:gd name="T19" fmla="*/ 187 h 674"/>
                <a:gd name="T20" fmla="+- 0 3270 3106"/>
                <a:gd name="T21" fmla="*/ T20 w 642"/>
                <a:gd name="T22" fmla="+- 0 233 -188"/>
                <a:gd name="T23" fmla="*/ 233 h 674"/>
                <a:gd name="T24" fmla="+- 0 3326 3106"/>
                <a:gd name="T25" fmla="*/ T24 w 642"/>
                <a:gd name="T26" fmla="+- 0 231 -188"/>
                <a:gd name="T27" fmla="*/ 231 h 674"/>
                <a:gd name="T28" fmla="+- 0 3544 3106"/>
                <a:gd name="T29" fmla="*/ T28 w 642"/>
                <a:gd name="T30" fmla="+- 0 336 -188"/>
                <a:gd name="T31" fmla="*/ 336 h 674"/>
                <a:gd name="T32" fmla="+- 0 3322 3106"/>
                <a:gd name="T33" fmla="*/ T32 w 642"/>
                <a:gd name="T34" fmla="+- 0 329 -188"/>
                <a:gd name="T35" fmla="*/ 329 h 674"/>
                <a:gd name="T36" fmla="+- 0 3532 3106"/>
                <a:gd name="T37" fmla="*/ T36 w 642"/>
                <a:gd name="T38" fmla="+- 0 346 -188"/>
                <a:gd name="T39" fmla="*/ 346 h 674"/>
                <a:gd name="T40" fmla="+- 0 3542 3106"/>
                <a:gd name="T41" fmla="*/ T40 w 642"/>
                <a:gd name="T42" fmla="+- 0 -140 -188"/>
                <a:gd name="T43" fmla="*/ -140 h 674"/>
                <a:gd name="T44" fmla="+- 0 3544 3106"/>
                <a:gd name="T45" fmla="*/ T44 w 642"/>
                <a:gd name="T46" fmla="+- 0 -106 -188"/>
                <a:gd name="T47" fmla="*/ -106 h 674"/>
                <a:gd name="T48" fmla="+- 0 3573 3106"/>
                <a:gd name="T49" fmla="*/ T48 w 642"/>
                <a:gd name="T50" fmla="+- 0 26 -188"/>
                <a:gd name="T51" fmla="*/ 26 h 674"/>
                <a:gd name="T52" fmla="+- 0 3433 3106"/>
                <a:gd name="T53" fmla="*/ T52 w 642"/>
                <a:gd name="T54" fmla="+- 0 -25 -188"/>
                <a:gd name="T55" fmla="*/ -25 h 674"/>
                <a:gd name="T56" fmla="+- 0 3286 3106"/>
                <a:gd name="T57" fmla="*/ T56 w 642"/>
                <a:gd name="T58" fmla="+- 0 25 -188"/>
                <a:gd name="T59" fmla="*/ 25 h 674"/>
                <a:gd name="T60" fmla="+- 0 3320 3106"/>
                <a:gd name="T61" fmla="*/ T60 w 642"/>
                <a:gd name="T62" fmla="+- 0 60 -188"/>
                <a:gd name="T63" fmla="*/ 60 h 674"/>
                <a:gd name="T64" fmla="+- 0 3422 3106"/>
                <a:gd name="T65" fmla="*/ T64 w 642"/>
                <a:gd name="T66" fmla="+- 0 299 -188"/>
                <a:gd name="T67" fmla="*/ 299 h 674"/>
                <a:gd name="T68" fmla="+- 0 3357 3106"/>
                <a:gd name="T69" fmla="*/ T68 w 642"/>
                <a:gd name="T70" fmla="+- 0 317 -188"/>
                <a:gd name="T71" fmla="*/ 317 h 674"/>
                <a:gd name="T72" fmla="+- 0 3509 3106"/>
                <a:gd name="T73" fmla="*/ T72 w 642"/>
                <a:gd name="T74" fmla="+- 0 305 -188"/>
                <a:gd name="T75" fmla="*/ 305 h 674"/>
                <a:gd name="T76" fmla="+- 0 3490 3106"/>
                <a:gd name="T77" fmla="*/ T76 w 642"/>
                <a:gd name="T78" fmla="+- 0 42 -188"/>
                <a:gd name="T79" fmla="*/ 42 h 674"/>
                <a:gd name="T80" fmla="+- 0 3549 3106"/>
                <a:gd name="T81" fmla="*/ T80 w 642"/>
                <a:gd name="T82" fmla="+- 0 65 -188"/>
                <a:gd name="T83" fmla="*/ 65 h 674"/>
                <a:gd name="T84" fmla="+- 0 3587 3106"/>
                <a:gd name="T85" fmla="*/ T84 w 642"/>
                <a:gd name="T86" fmla="+- 0 43 -188"/>
                <a:gd name="T87" fmla="*/ 43 h 674"/>
                <a:gd name="T88" fmla="+- 0 3584 3106"/>
                <a:gd name="T89" fmla="*/ T88 w 642"/>
                <a:gd name="T90" fmla="+- 0 -77 -188"/>
                <a:gd name="T91" fmla="*/ -77 h 674"/>
                <a:gd name="T92" fmla="+- 0 3620 3106"/>
                <a:gd name="T93" fmla="*/ T92 w 642"/>
                <a:gd name="T94" fmla="+- 0 190 -188"/>
                <a:gd name="T95" fmla="*/ 190 h 674"/>
                <a:gd name="T96" fmla="+- 0 3529 3106"/>
                <a:gd name="T97" fmla="*/ T96 w 642"/>
                <a:gd name="T98" fmla="+- 0 183 -188"/>
                <a:gd name="T99" fmla="*/ 183 h 674"/>
                <a:gd name="T100" fmla="+- 0 3576 3106"/>
                <a:gd name="T101" fmla="*/ T100 w 642"/>
                <a:gd name="T102" fmla="+- 0 95 -188"/>
                <a:gd name="T103" fmla="*/ 95 h 674"/>
                <a:gd name="T104" fmla="+- 0 3507 3106"/>
                <a:gd name="T105" fmla="*/ T104 w 642"/>
                <a:gd name="T106" fmla="+- 0 188 -188"/>
                <a:gd name="T107" fmla="*/ 188 h 674"/>
                <a:gd name="T108" fmla="+- 0 3523 3106"/>
                <a:gd name="T109" fmla="*/ T108 w 642"/>
                <a:gd name="T110" fmla="+- 0 224 -188"/>
                <a:gd name="T111" fmla="*/ 224 h 674"/>
                <a:gd name="T112" fmla="+- 0 3574 3106"/>
                <a:gd name="T113" fmla="*/ T112 w 642"/>
                <a:gd name="T114" fmla="+- 0 237 -188"/>
                <a:gd name="T115" fmla="*/ 237 h 674"/>
                <a:gd name="T116" fmla="+- 0 3619 3106"/>
                <a:gd name="T117" fmla="*/ T116 w 642"/>
                <a:gd name="T118" fmla="+- 0 206 -188"/>
                <a:gd name="T119" fmla="*/ 206 h 674"/>
                <a:gd name="T120" fmla="+- 0 3641 3106"/>
                <a:gd name="T121" fmla="*/ T120 w 642"/>
                <a:gd name="T122" fmla="+- 0 -44 -188"/>
                <a:gd name="T123" fmla="*/ -44 h 674"/>
                <a:gd name="T124" fmla="+- 0 3676 3106"/>
                <a:gd name="T125" fmla="*/ T124 w 642"/>
                <a:gd name="T126" fmla="+- 0 -44 -188"/>
                <a:gd name="T127" fmla="*/ -44 h 674"/>
                <a:gd name="T128" fmla="+- 0 3682 3106"/>
                <a:gd name="T129" fmla="*/ T128 w 642"/>
                <a:gd name="T130" fmla="+- 0 35 -188"/>
                <a:gd name="T131" fmla="*/ 35 h 674"/>
                <a:gd name="T132" fmla="+- 0 3740 3106"/>
                <a:gd name="T133" fmla="*/ T132 w 642"/>
                <a:gd name="T134" fmla="+- 0 81 -188"/>
                <a:gd name="T135" fmla="*/ 81 h 674"/>
                <a:gd name="T136" fmla="+- 0 3714 3106"/>
                <a:gd name="T137" fmla="*/ T136 w 642"/>
                <a:gd name="T138" fmla="+- 0 107 -188"/>
                <a:gd name="T139" fmla="*/ 107 h 674"/>
                <a:gd name="T140" fmla="+- 0 3747 3106"/>
                <a:gd name="T141" fmla="*/ T140 w 642"/>
                <a:gd name="T142" fmla="+- 0 155 -188"/>
                <a:gd name="T143" fmla="*/ 155 h 674"/>
                <a:gd name="T144" fmla="+- 0 3718 3106"/>
                <a:gd name="T145" fmla="*/ T144 w 642"/>
                <a:gd name="T146" fmla="+- 0 180 -188"/>
                <a:gd name="T147" fmla="*/ 180 h 674"/>
                <a:gd name="T148" fmla="+- 0 3704 3106"/>
                <a:gd name="T149" fmla="*/ T148 w 642"/>
                <a:gd name="T150" fmla="+- 0 256 -188"/>
                <a:gd name="T151" fmla="*/ 256 h 674"/>
                <a:gd name="T152" fmla="+- 0 3600 3106"/>
                <a:gd name="T153" fmla="*/ T152 w 642"/>
                <a:gd name="T154" fmla="+- 0 400 -188"/>
                <a:gd name="T155" fmla="*/ 400 h 674"/>
                <a:gd name="T156" fmla="+- 0 3441 3106"/>
                <a:gd name="T157" fmla="*/ T156 w 642"/>
                <a:gd name="T158" fmla="+- 0 457 -188"/>
                <a:gd name="T159" fmla="*/ 457 h 674"/>
                <a:gd name="T160" fmla="+- 0 3381 3106"/>
                <a:gd name="T161" fmla="*/ T160 w 642"/>
                <a:gd name="T162" fmla="+- 0 453 -188"/>
                <a:gd name="T163" fmla="*/ 453 h 674"/>
                <a:gd name="T164" fmla="+- 0 3272 3106"/>
                <a:gd name="T165" fmla="*/ T164 w 642"/>
                <a:gd name="T166" fmla="+- 0 413 -188"/>
                <a:gd name="T167" fmla="*/ 413 h 674"/>
                <a:gd name="T168" fmla="+- 0 3143 3106"/>
                <a:gd name="T169" fmla="*/ T168 w 642"/>
                <a:gd name="T170" fmla="+- 0 235 -188"/>
                <a:gd name="T171" fmla="*/ 235 h 674"/>
                <a:gd name="T172" fmla="+- 0 3138 3106"/>
                <a:gd name="T173" fmla="*/ T172 w 642"/>
                <a:gd name="T174" fmla="+- 0 117 -188"/>
                <a:gd name="T175" fmla="*/ 117 h 674"/>
                <a:gd name="T176" fmla="+- 0 3173 3106"/>
                <a:gd name="T177" fmla="*/ T176 w 642"/>
                <a:gd name="T178" fmla="+- 0 20 -188"/>
                <a:gd name="T179" fmla="*/ 20 h 674"/>
                <a:gd name="T180" fmla="+- 0 3277 3106"/>
                <a:gd name="T181" fmla="*/ T180 w 642"/>
                <a:gd name="T182" fmla="+- 0 -86 -188"/>
                <a:gd name="T183" fmla="*/ -86 h 674"/>
                <a:gd name="T184" fmla="+- 0 3373 3106"/>
                <a:gd name="T185" fmla="*/ T184 w 642"/>
                <a:gd name="T186" fmla="+- 0 -123 -188"/>
                <a:gd name="T187" fmla="*/ -123 h 674"/>
                <a:gd name="T188" fmla="+- 0 3384 3106"/>
                <a:gd name="T189" fmla="*/ T188 w 642"/>
                <a:gd name="T190" fmla="+- 0 -108 -188"/>
                <a:gd name="T191" fmla="*/ -108 h 674"/>
                <a:gd name="T192" fmla="+- 0 3464 3106"/>
                <a:gd name="T193" fmla="*/ T192 w 642"/>
                <a:gd name="T194" fmla="+- 0 -137 -188"/>
                <a:gd name="T195" fmla="*/ -137 h 674"/>
                <a:gd name="T196" fmla="+- 0 3389 3106"/>
                <a:gd name="T197" fmla="*/ T196 w 642"/>
                <a:gd name="T198" fmla="+- 0 -181 -188"/>
                <a:gd name="T199" fmla="*/ -181 h 674"/>
                <a:gd name="T200" fmla="+- 0 3388 3106"/>
                <a:gd name="T201" fmla="*/ T200 w 642"/>
                <a:gd name="T202" fmla="+- 0 -154 -188"/>
                <a:gd name="T203" fmla="*/ -154 h 674"/>
                <a:gd name="T204" fmla="+- 0 3280 3106"/>
                <a:gd name="T205" fmla="*/ T204 w 642"/>
                <a:gd name="T206" fmla="+- 0 -120 -188"/>
                <a:gd name="T207" fmla="*/ -120 h 674"/>
                <a:gd name="T208" fmla="+- 0 3153 3106"/>
                <a:gd name="T209" fmla="*/ T208 w 642"/>
                <a:gd name="T210" fmla="+- 0 -2 -188"/>
                <a:gd name="T211" fmla="*/ -2 h 674"/>
                <a:gd name="T212" fmla="+- 0 3109 3106"/>
                <a:gd name="T213" fmla="*/ T212 w 642"/>
                <a:gd name="T214" fmla="+- 0 119 -188"/>
                <a:gd name="T215" fmla="*/ 119 h 674"/>
                <a:gd name="T216" fmla="+- 0 3109 3106"/>
                <a:gd name="T217" fmla="*/ T216 w 642"/>
                <a:gd name="T218" fmla="+- 0 210 -188"/>
                <a:gd name="T219" fmla="*/ 210 h 674"/>
                <a:gd name="T220" fmla="+- 0 3158 3106"/>
                <a:gd name="T221" fmla="*/ T220 w 642"/>
                <a:gd name="T222" fmla="+- 0 339 -188"/>
                <a:gd name="T223" fmla="*/ 339 h 674"/>
                <a:gd name="T224" fmla="+- 0 3280 3106"/>
                <a:gd name="T225" fmla="*/ T224 w 642"/>
                <a:gd name="T226" fmla="+- 0 449 -188"/>
                <a:gd name="T227" fmla="*/ 449 h 674"/>
                <a:gd name="T228" fmla="+- 0 3431 3106"/>
                <a:gd name="T229" fmla="*/ T228 w 642"/>
                <a:gd name="T230" fmla="+- 0 485 -188"/>
                <a:gd name="T231" fmla="*/ 485 h 674"/>
                <a:gd name="T232" fmla="+- 0 3524 3106"/>
                <a:gd name="T233" fmla="*/ T232 w 642"/>
                <a:gd name="T234" fmla="+- 0 470 -188"/>
                <a:gd name="T235" fmla="*/ 470 h 674"/>
                <a:gd name="T236" fmla="+- 0 3636 3106"/>
                <a:gd name="T237" fmla="*/ T236 w 642"/>
                <a:gd name="T238" fmla="+- 0 407 -188"/>
                <a:gd name="T239" fmla="*/ 407 h 674"/>
                <a:gd name="T240" fmla="+- 0 3724 3106"/>
                <a:gd name="T241" fmla="*/ T240 w 642"/>
                <a:gd name="T242" fmla="+- 0 286 -188"/>
                <a:gd name="T243" fmla="*/ 286 h 674"/>
                <a:gd name="T244" fmla="+- 0 3747 3106"/>
                <a:gd name="T245" fmla="*/ T244 w 642"/>
                <a:gd name="T246" fmla="+- 0 186 -188"/>
                <a:gd name="T247" fmla="*/ 186 h 6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642" h="674">
                  <a:moveTo>
                    <a:pt x="249" y="383"/>
                  </a:moveTo>
                  <a:lnTo>
                    <a:pt x="249" y="377"/>
                  </a:lnTo>
                  <a:lnTo>
                    <a:pt x="246" y="371"/>
                  </a:lnTo>
                  <a:lnTo>
                    <a:pt x="238" y="355"/>
                  </a:lnTo>
                  <a:lnTo>
                    <a:pt x="231" y="338"/>
                  </a:lnTo>
                  <a:lnTo>
                    <a:pt x="225" y="326"/>
                  </a:lnTo>
                  <a:lnTo>
                    <a:pt x="225" y="370"/>
                  </a:lnTo>
                  <a:lnTo>
                    <a:pt x="214" y="371"/>
                  </a:lnTo>
                  <a:lnTo>
                    <a:pt x="193" y="371"/>
                  </a:lnTo>
                  <a:lnTo>
                    <a:pt x="170" y="371"/>
                  </a:lnTo>
                  <a:lnTo>
                    <a:pt x="158" y="371"/>
                  </a:lnTo>
                  <a:lnTo>
                    <a:pt x="163" y="359"/>
                  </a:lnTo>
                  <a:lnTo>
                    <a:pt x="174" y="336"/>
                  </a:lnTo>
                  <a:lnTo>
                    <a:pt x="186" y="312"/>
                  </a:lnTo>
                  <a:lnTo>
                    <a:pt x="192" y="298"/>
                  </a:lnTo>
                  <a:lnTo>
                    <a:pt x="225" y="370"/>
                  </a:lnTo>
                  <a:lnTo>
                    <a:pt x="225" y="326"/>
                  </a:lnTo>
                  <a:lnTo>
                    <a:pt x="213" y="298"/>
                  </a:lnTo>
                  <a:lnTo>
                    <a:pt x="206" y="284"/>
                  </a:lnTo>
                  <a:lnTo>
                    <a:pt x="200" y="271"/>
                  </a:lnTo>
                  <a:lnTo>
                    <a:pt x="199" y="270"/>
                  </a:lnTo>
                  <a:lnTo>
                    <a:pt x="191" y="267"/>
                  </a:lnTo>
                  <a:lnTo>
                    <a:pt x="186" y="270"/>
                  </a:lnTo>
                  <a:lnTo>
                    <a:pt x="172" y="299"/>
                  </a:lnTo>
                  <a:lnTo>
                    <a:pt x="136" y="375"/>
                  </a:lnTo>
                  <a:lnTo>
                    <a:pt x="136" y="376"/>
                  </a:lnTo>
                  <a:lnTo>
                    <a:pt x="136" y="383"/>
                  </a:lnTo>
                  <a:lnTo>
                    <a:pt x="138" y="395"/>
                  </a:lnTo>
                  <a:lnTo>
                    <a:pt x="144" y="404"/>
                  </a:lnTo>
                  <a:lnTo>
                    <a:pt x="164" y="421"/>
                  </a:lnTo>
                  <a:lnTo>
                    <a:pt x="178" y="425"/>
                  </a:lnTo>
                  <a:lnTo>
                    <a:pt x="189" y="425"/>
                  </a:lnTo>
                  <a:lnTo>
                    <a:pt x="201" y="424"/>
                  </a:lnTo>
                  <a:lnTo>
                    <a:pt x="211" y="422"/>
                  </a:lnTo>
                  <a:lnTo>
                    <a:pt x="220" y="419"/>
                  </a:lnTo>
                  <a:lnTo>
                    <a:pt x="228" y="415"/>
                  </a:lnTo>
                  <a:lnTo>
                    <a:pt x="238" y="408"/>
                  </a:lnTo>
                  <a:lnTo>
                    <a:pt x="245" y="400"/>
                  </a:lnTo>
                  <a:lnTo>
                    <a:pt x="249" y="383"/>
                  </a:lnTo>
                  <a:close/>
                  <a:moveTo>
                    <a:pt x="438" y="524"/>
                  </a:moveTo>
                  <a:lnTo>
                    <a:pt x="437" y="520"/>
                  </a:lnTo>
                  <a:lnTo>
                    <a:pt x="432" y="516"/>
                  </a:lnTo>
                  <a:lnTo>
                    <a:pt x="429" y="516"/>
                  </a:lnTo>
                  <a:lnTo>
                    <a:pt x="223" y="516"/>
                  </a:lnTo>
                  <a:lnTo>
                    <a:pt x="216" y="517"/>
                  </a:lnTo>
                  <a:lnTo>
                    <a:pt x="213" y="521"/>
                  </a:lnTo>
                  <a:lnTo>
                    <a:pt x="213" y="530"/>
                  </a:lnTo>
                  <a:lnTo>
                    <a:pt x="217" y="534"/>
                  </a:lnTo>
                  <a:lnTo>
                    <a:pt x="221" y="534"/>
                  </a:lnTo>
                  <a:lnTo>
                    <a:pt x="426" y="534"/>
                  </a:lnTo>
                  <a:lnTo>
                    <a:pt x="433" y="534"/>
                  </a:lnTo>
                  <a:lnTo>
                    <a:pt x="436" y="531"/>
                  </a:lnTo>
                  <a:lnTo>
                    <a:pt x="438" y="524"/>
                  </a:lnTo>
                  <a:close/>
                  <a:moveTo>
                    <a:pt x="444" y="56"/>
                  </a:moveTo>
                  <a:lnTo>
                    <a:pt x="436" y="48"/>
                  </a:lnTo>
                  <a:lnTo>
                    <a:pt x="417" y="48"/>
                  </a:lnTo>
                  <a:lnTo>
                    <a:pt x="409" y="56"/>
                  </a:lnTo>
                  <a:lnTo>
                    <a:pt x="409" y="73"/>
                  </a:lnTo>
                  <a:lnTo>
                    <a:pt x="415" y="83"/>
                  </a:lnTo>
                  <a:lnTo>
                    <a:pt x="438" y="82"/>
                  </a:lnTo>
                  <a:lnTo>
                    <a:pt x="444" y="74"/>
                  </a:lnTo>
                  <a:lnTo>
                    <a:pt x="444" y="56"/>
                  </a:lnTo>
                  <a:close/>
                  <a:moveTo>
                    <a:pt x="481" y="231"/>
                  </a:moveTo>
                  <a:lnTo>
                    <a:pt x="478" y="223"/>
                  </a:lnTo>
                  <a:lnTo>
                    <a:pt x="467" y="214"/>
                  </a:lnTo>
                  <a:lnTo>
                    <a:pt x="462" y="213"/>
                  </a:lnTo>
                  <a:lnTo>
                    <a:pt x="333" y="213"/>
                  </a:lnTo>
                  <a:lnTo>
                    <a:pt x="333" y="175"/>
                  </a:lnTo>
                  <a:lnTo>
                    <a:pt x="333" y="166"/>
                  </a:lnTo>
                  <a:lnTo>
                    <a:pt x="327" y="163"/>
                  </a:lnTo>
                  <a:lnTo>
                    <a:pt x="318" y="165"/>
                  </a:lnTo>
                  <a:lnTo>
                    <a:pt x="315" y="169"/>
                  </a:lnTo>
                  <a:lnTo>
                    <a:pt x="316" y="213"/>
                  </a:lnTo>
                  <a:lnTo>
                    <a:pt x="203" y="213"/>
                  </a:lnTo>
                  <a:lnTo>
                    <a:pt x="180" y="213"/>
                  </a:lnTo>
                  <a:lnTo>
                    <a:pt x="170" y="223"/>
                  </a:lnTo>
                  <a:lnTo>
                    <a:pt x="170" y="246"/>
                  </a:lnTo>
                  <a:lnTo>
                    <a:pt x="180" y="256"/>
                  </a:lnTo>
                  <a:lnTo>
                    <a:pt x="204" y="258"/>
                  </a:lnTo>
                  <a:lnTo>
                    <a:pt x="214" y="248"/>
                  </a:lnTo>
                  <a:lnTo>
                    <a:pt x="216" y="236"/>
                  </a:lnTo>
                  <a:lnTo>
                    <a:pt x="216" y="230"/>
                  </a:lnTo>
                  <a:lnTo>
                    <a:pt x="266" y="230"/>
                  </a:lnTo>
                  <a:lnTo>
                    <a:pt x="316" y="230"/>
                  </a:lnTo>
                  <a:lnTo>
                    <a:pt x="316" y="487"/>
                  </a:lnTo>
                  <a:lnTo>
                    <a:pt x="259" y="487"/>
                  </a:lnTo>
                  <a:lnTo>
                    <a:pt x="251" y="488"/>
                  </a:lnTo>
                  <a:lnTo>
                    <a:pt x="247" y="492"/>
                  </a:lnTo>
                  <a:lnTo>
                    <a:pt x="247" y="501"/>
                  </a:lnTo>
                  <a:lnTo>
                    <a:pt x="251" y="505"/>
                  </a:lnTo>
                  <a:lnTo>
                    <a:pt x="256" y="505"/>
                  </a:lnTo>
                  <a:lnTo>
                    <a:pt x="392" y="505"/>
                  </a:lnTo>
                  <a:lnTo>
                    <a:pt x="399" y="505"/>
                  </a:lnTo>
                  <a:lnTo>
                    <a:pt x="402" y="501"/>
                  </a:lnTo>
                  <a:lnTo>
                    <a:pt x="403" y="493"/>
                  </a:lnTo>
                  <a:lnTo>
                    <a:pt x="401" y="489"/>
                  </a:lnTo>
                  <a:lnTo>
                    <a:pt x="395" y="487"/>
                  </a:lnTo>
                  <a:lnTo>
                    <a:pt x="334" y="487"/>
                  </a:lnTo>
                  <a:lnTo>
                    <a:pt x="334" y="230"/>
                  </a:lnTo>
                  <a:lnTo>
                    <a:pt x="384" y="230"/>
                  </a:lnTo>
                  <a:lnTo>
                    <a:pt x="434" y="230"/>
                  </a:lnTo>
                  <a:lnTo>
                    <a:pt x="434" y="234"/>
                  </a:lnTo>
                  <a:lnTo>
                    <a:pt x="434" y="236"/>
                  </a:lnTo>
                  <a:lnTo>
                    <a:pt x="437" y="246"/>
                  </a:lnTo>
                  <a:lnTo>
                    <a:pt x="443" y="253"/>
                  </a:lnTo>
                  <a:lnTo>
                    <a:pt x="452" y="257"/>
                  </a:lnTo>
                  <a:lnTo>
                    <a:pt x="462" y="257"/>
                  </a:lnTo>
                  <a:lnTo>
                    <a:pt x="471" y="254"/>
                  </a:lnTo>
                  <a:lnTo>
                    <a:pt x="477" y="248"/>
                  </a:lnTo>
                  <a:lnTo>
                    <a:pt x="481" y="231"/>
                  </a:lnTo>
                  <a:close/>
                  <a:moveTo>
                    <a:pt x="512" y="92"/>
                  </a:moveTo>
                  <a:lnTo>
                    <a:pt x="505" y="85"/>
                  </a:lnTo>
                  <a:lnTo>
                    <a:pt x="486" y="84"/>
                  </a:lnTo>
                  <a:lnTo>
                    <a:pt x="478" y="92"/>
                  </a:lnTo>
                  <a:lnTo>
                    <a:pt x="478" y="111"/>
                  </a:lnTo>
                  <a:lnTo>
                    <a:pt x="485" y="119"/>
                  </a:lnTo>
                  <a:lnTo>
                    <a:pt x="505" y="119"/>
                  </a:lnTo>
                  <a:lnTo>
                    <a:pt x="512" y="111"/>
                  </a:lnTo>
                  <a:lnTo>
                    <a:pt x="512" y="92"/>
                  </a:lnTo>
                  <a:close/>
                  <a:moveTo>
                    <a:pt x="514" y="378"/>
                  </a:moveTo>
                  <a:lnTo>
                    <a:pt x="514" y="376"/>
                  </a:lnTo>
                  <a:lnTo>
                    <a:pt x="511" y="371"/>
                  </a:lnTo>
                  <a:lnTo>
                    <a:pt x="490" y="327"/>
                  </a:lnTo>
                  <a:lnTo>
                    <a:pt x="490" y="371"/>
                  </a:lnTo>
                  <a:lnTo>
                    <a:pt x="423" y="371"/>
                  </a:lnTo>
                  <a:lnTo>
                    <a:pt x="457" y="298"/>
                  </a:lnTo>
                  <a:lnTo>
                    <a:pt x="490" y="371"/>
                  </a:lnTo>
                  <a:lnTo>
                    <a:pt x="490" y="327"/>
                  </a:lnTo>
                  <a:lnTo>
                    <a:pt x="477" y="298"/>
                  </a:lnTo>
                  <a:lnTo>
                    <a:pt x="470" y="283"/>
                  </a:lnTo>
                  <a:lnTo>
                    <a:pt x="465" y="272"/>
                  </a:lnTo>
                  <a:lnTo>
                    <a:pt x="463" y="270"/>
                  </a:lnTo>
                  <a:lnTo>
                    <a:pt x="455" y="268"/>
                  </a:lnTo>
                  <a:lnTo>
                    <a:pt x="451" y="270"/>
                  </a:lnTo>
                  <a:lnTo>
                    <a:pt x="401" y="376"/>
                  </a:lnTo>
                  <a:lnTo>
                    <a:pt x="401" y="377"/>
                  </a:lnTo>
                  <a:lnTo>
                    <a:pt x="401" y="382"/>
                  </a:lnTo>
                  <a:lnTo>
                    <a:pt x="403" y="396"/>
                  </a:lnTo>
                  <a:lnTo>
                    <a:pt x="409" y="404"/>
                  </a:lnTo>
                  <a:lnTo>
                    <a:pt x="417" y="412"/>
                  </a:lnTo>
                  <a:lnTo>
                    <a:pt x="427" y="418"/>
                  </a:lnTo>
                  <a:lnTo>
                    <a:pt x="436" y="422"/>
                  </a:lnTo>
                  <a:lnTo>
                    <a:pt x="447" y="425"/>
                  </a:lnTo>
                  <a:lnTo>
                    <a:pt x="457" y="425"/>
                  </a:lnTo>
                  <a:lnTo>
                    <a:pt x="468" y="425"/>
                  </a:lnTo>
                  <a:lnTo>
                    <a:pt x="478" y="422"/>
                  </a:lnTo>
                  <a:lnTo>
                    <a:pt x="487" y="419"/>
                  </a:lnTo>
                  <a:lnTo>
                    <a:pt x="496" y="413"/>
                  </a:lnTo>
                  <a:lnTo>
                    <a:pt x="507" y="405"/>
                  </a:lnTo>
                  <a:lnTo>
                    <a:pt x="513" y="394"/>
                  </a:lnTo>
                  <a:lnTo>
                    <a:pt x="514" y="378"/>
                  </a:lnTo>
                  <a:close/>
                  <a:moveTo>
                    <a:pt x="570" y="144"/>
                  </a:moveTo>
                  <a:lnTo>
                    <a:pt x="562" y="136"/>
                  </a:lnTo>
                  <a:lnTo>
                    <a:pt x="543" y="136"/>
                  </a:lnTo>
                  <a:lnTo>
                    <a:pt x="535" y="144"/>
                  </a:lnTo>
                  <a:lnTo>
                    <a:pt x="535" y="163"/>
                  </a:lnTo>
                  <a:lnTo>
                    <a:pt x="543" y="171"/>
                  </a:lnTo>
                  <a:lnTo>
                    <a:pt x="562" y="171"/>
                  </a:lnTo>
                  <a:lnTo>
                    <a:pt x="569" y="163"/>
                  </a:lnTo>
                  <a:lnTo>
                    <a:pt x="570" y="144"/>
                  </a:lnTo>
                  <a:close/>
                  <a:moveTo>
                    <a:pt x="611" y="204"/>
                  </a:moveTo>
                  <a:lnTo>
                    <a:pt x="603" y="196"/>
                  </a:lnTo>
                  <a:lnTo>
                    <a:pt x="584" y="196"/>
                  </a:lnTo>
                  <a:lnTo>
                    <a:pt x="577" y="204"/>
                  </a:lnTo>
                  <a:lnTo>
                    <a:pt x="576" y="223"/>
                  </a:lnTo>
                  <a:lnTo>
                    <a:pt x="584" y="231"/>
                  </a:lnTo>
                  <a:lnTo>
                    <a:pt x="603" y="231"/>
                  </a:lnTo>
                  <a:lnTo>
                    <a:pt x="611" y="223"/>
                  </a:lnTo>
                  <a:lnTo>
                    <a:pt x="611" y="204"/>
                  </a:lnTo>
                  <a:close/>
                  <a:moveTo>
                    <a:pt x="634" y="269"/>
                  </a:moveTo>
                  <a:lnTo>
                    <a:pt x="626" y="261"/>
                  </a:lnTo>
                  <a:lnTo>
                    <a:pt x="608" y="261"/>
                  </a:lnTo>
                  <a:lnTo>
                    <a:pt x="600" y="269"/>
                  </a:lnTo>
                  <a:lnTo>
                    <a:pt x="600" y="288"/>
                  </a:lnTo>
                  <a:lnTo>
                    <a:pt x="608" y="295"/>
                  </a:lnTo>
                  <a:lnTo>
                    <a:pt x="627" y="295"/>
                  </a:lnTo>
                  <a:lnTo>
                    <a:pt x="634" y="288"/>
                  </a:lnTo>
                  <a:lnTo>
                    <a:pt x="634" y="269"/>
                  </a:lnTo>
                  <a:close/>
                  <a:moveTo>
                    <a:pt x="642" y="353"/>
                  </a:moveTo>
                  <a:lnTo>
                    <a:pt x="641" y="343"/>
                  </a:lnTo>
                  <a:lnTo>
                    <a:pt x="635" y="338"/>
                  </a:lnTo>
                  <a:lnTo>
                    <a:pt x="620" y="338"/>
                  </a:lnTo>
                  <a:lnTo>
                    <a:pt x="614" y="343"/>
                  </a:lnTo>
                  <a:lnTo>
                    <a:pt x="613" y="351"/>
                  </a:lnTo>
                  <a:lnTo>
                    <a:pt x="612" y="368"/>
                  </a:lnTo>
                  <a:lnTo>
                    <a:pt x="612" y="380"/>
                  </a:lnTo>
                  <a:lnTo>
                    <a:pt x="610" y="391"/>
                  </a:lnTo>
                  <a:lnTo>
                    <a:pt x="609" y="402"/>
                  </a:lnTo>
                  <a:lnTo>
                    <a:pt x="604" y="423"/>
                  </a:lnTo>
                  <a:lnTo>
                    <a:pt x="598" y="444"/>
                  </a:lnTo>
                  <a:lnTo>
                    <a:pt x="591" y="464"/>
                  </a:lnTo>
                  <a:lnTo>
                    <a:pt x="582" y="483"/>
                  </a:lnTo>
                  <a:lnTo>
                    <a:pt x="558" y="523"/>
                  </a:lnTo>
                  <a:lnTo>
                    <a:pt x="529" y="558"/>
                  </a:lnTo>
                  <a:lnTo>
                    <a:pt x="494" y="588"/>
                  </a:lnTo>
                  <a:lnTo>
                    <a:pt x="455" y="612"/>
                  </a:lnTo>
                  <a:lnTo>
                    <a:pt x="426" y="625"/>
                  </a:lnTo>
                  <a:lnTo>
                    <a:pt x="397" y="635"/>
                  </a:lnTo>
                  <a:lnTo>
                    <a:pt x="366" y="641"/>
                  </a:lnTo>
                  <a:lnTo>
                    <a:pt x="335" y="645"/>
                  </a:lnTo>
                  <a:lnTo>
                    <a:pt x="323" y="645"/>
                  </a:lnTo>
                  <a:lnTo>
                    <a:pt x="311" y="645"/>
                  </a:lnTo>
                  <a:lnTo>
                    <a:pt x="300" y="644"/>
                  </a:lnTo>
                  <a:lnTo>
                    <a:pt x="288" y="643"/>
                  </a:lnTo>
                  <a:lnTo>
                    <a:pt x="275" y="641"/>
                  </a:lnTo>
                  <a:lnTo>
                    <a:pt x="262" y="639"/>
                  </a:lnTo>
                  <a:lnTo>
                    <a:pt x="250" y="636"/>
                  </a:lnTo>
                  <a:lnTo>
                    <a:pt x="237" y="633"/>
                  </a:lnTo>
                  <a:lnTo>
                    <a:pt x="200" y="619"/>
                  </a:lnTo>
                  <a:lnTo>
                    <a:pt x="166" y="601"/>
                  </a:lnTo>
                  <a:lnTo>
                    <a:pt x="134" y="578"/>
                  </a:lnTo>
                  <a:lnTo>
                    <a:pt x="106" y="551"/>
                  </a:lnTo>
                  <a:lnTo>
                    <a:pt x="75" y="511"/>
                  </a:lnTo>
                  <a:lnTo>
                    <a:pt x="52" y="469"/>
                  </a:lnTo>
                  <a:lnTo>
                    <a:pt x="37" y="423"/>
                  </a:lnTo>
                  <a:lnTo>
                    <a:pt x="29" y="374"/>
                  </a:lnTo>
                  <a:lnTo>
                    <a:pt x="28" y="356"/>
                  </a:lnTo>
                  <a:lnTo>
                    <a:pt x="29" y="339"/>
                  </a:lnTo>
                  <a:lnTo>
                    <a:pt x="30" y="322"/>
                  </a:lnTo>
                  <a:lnTo>
                    <a:pt x="32" y="305"/>
                  </a:lnTo>
                  <a:lnTo>
                    <a:pt x="36" y="287"/>
                  </a:lnTo>
                  <a:lnTo>
                    <a:pt x="40" y="270"/>
                  </a:lnTo>
                  <a:lnTo>
                    <a:pt x="46" y="253"/>
                  </a:lnTo>
                  <a:lnTo>
                    <a:pt x="53" y="236"/>
                  </a:lnTo>
                  <a:lnTo>
                    <a:pt x="67" y="208"/>
                  </a:lnTo>
                  <a:lnTo>
                    <a:pt x="84" y="181"/>
                  </a:lnTo>
                  <a:lnTo>
                    <a:pt x="104" y="157"/>
                  </a:lnTo>
                  <a:lnTo>
                    <a:pt x="127" y="134"/>
                  </a:lnTo>
                  <a:lnTo>
                    <a:pt x="148" y="117"/>
                  </a:lnTo>
                  <a:lnTo>
                    <a:pt x="171" y="102"/>
                  </a:lnTo>
                  <a:lnTo>
                    <a:pt x="195" y="89"/>
                  </a:lnTo>
                  <a:lnTo>
                    <a:pt x="221" y="78"/>
                  </a:lnTo>
                  <a:lnTo>
                    <a:pt x="236" y="73"/>
                  </a:lnTo>
                  <a:lnTo>
                    <a:pt x="252" y="69"/>
                  </a:lnTo>
                  <a:lnTo>
                    <a:pt x="267" y="65"/>
                  </a:lnTo>
                  <a:lnTo>
                    <a:pt x="283" y="63"/>
                  </a:lnTo>
                  <a:lnTo>
                    <a:pt x="299" y="61"/>
                  </a:lnTo>
                  <a:lnTo>
                    <a:pt x="299" y="62"/>
                  </a:lnTo>
                  <a:lnTo>
                    <a:pt x="289" y="70"/>
                  </a:lnTo>
                  <a:lnTo>
                    <a:pt x="278" y="80"/>
                  </a:lnTo>
                  <a:lnTo>
                    <a:pt x="281" y="92"/>
                  </a:lnTo>
                  <a:lnTo>
                    <a:pt x="297" y="97"/>
                  </a:lnTo>
                  <a:lnTo>
                    <a:pt x="301" y="96"/>
                  </a:lnTo>
                  <a:lnTo>
                    <a:pt x="350" y="58"/>
                  </a:lnTo>
                  <a:lnTo>
                    <a:pt x="358" y="51"/>
                  </a:lnTo>
                  <a:lnTo>
                    <a:pt x="359" y="40"/>
                  </a:lnTo>
                  <a:lnTo>
                    <a:pt x="300" y="1"/>
                  </a:lnTo>
                  <a:lnTo>
                    <a:pt x="297" y="0"/>
                  </a:lnTo>
                  <a:lnTo>
                    <a:pt x="288" y="1"/>
                  </a:lnTo>
                  <a:lnTo>
                    <a:pt x="283" y="7"/>
                  </a:lnTo>
                  <a:lnTo>
                    <a:pt x="282" y="19"/>
                  </a:lnTo>
                  <a:lnTo>
                    <a:pt x="284" y="24"/>
                  </a:lnTo>
                  <a:lnTo>
                    <a:pt x="297" y="32"/>
                  </a:lnTo>
                  <a:lnTo>
                    <a:pt x="296" y="33"/>
                  </a:lnTo>
                  <a:lnTo>
                    <a:pt x="282" y="34"/>
                  </a:lnTo>
                  <a:lnTo>
                    <a:pt x="259" y="38"/>
                  </a:lnTo>
                  <a:lnTo>
                    <a:pt x="242" y="42"/>
                  </a:lnTo>
                  <a:lnTo>
                    <a:pt x="225" y="46"/>
                  </a:lnTo>
                  <a:lnTo>
                    <a:pt x="209" y="52"/>
                  </a:lnTo>
                  <a:lnTo>
                    <a:pt x="174" y="68"/>
                  </a:lnTo>
                  <a:lnTo>
                    <a:pt x="141" y="87"/>
                  </a:lnTo>
                  <a:lnTo>
                    <a:pt x="111" y="110"/>
                  </a:lnTo>
                  <a:lnTo>
                    <a:pt x="84" y="136"/>
                  </a:lnTo>
                  <a:lnTo>
                    <a:pt x="64" y="160"/>
                  </a:lnTo>
                  <a:lnTo>
                    <a:pt x="47" y="186"/>
                  </a:lnTo>
                  <a:lnTo>
                    <a:pt x="32" y="213"/>
                  </a:lnTo>
                  <a:lnTo>
                    <a:pt x="20" y="241"/>
                  </a:lnTo>
                  <a:lnTo>
                    <a:pt x="13" y="263"/>
                  </a:lnTo>
                  <a:lnTo>
                    <a:pt x="7" y="285"/>
                  </a:lnTo>
                  <a:lnTo>
                    <a:pt x="3" y="307"/>
                  </a:lnTo>
                  <a:lnTo>
                    <a:pt x="1" y="329"/>
                  </a:lnTo>
                  <a:lnTo>
                    <a:pt x="0" y="342"/>
                  </a:lnTo>
                  <a:lnTo>
                    <a:pt x="0" y="355"/>
                  </a:lnTo>
                  <a:lnTo>
                    <a:pt x="2" y="382"/>
                  </a:lnTo>
                  <a:lnTo>
                    <a:pt x="3" y="398"/>
                  </a:lnTo>
                  <a:lnTo>
                    <a:pt x="6" y="413"/>
                  </a:lnTo>
                  <a:lnTo>
                    <a:pt x="9" y="428"/>
                  </a:lnTo>
                  <a:lnTo>
                    <a:pt x="20" y="463"/>
                  </a:lnTo>
                  <a:lnTo>
                    <a:pt x="34" y="496"/>
                  </a:lnTo>
                  <a:lnTo>
                    <a:pt x="52" y="527"/>
                  </a:lnTo>
                  <a:lnTo>
                    <a:pt x="74" y="557"/>
                  </a:lnTo>
                  <a:lnTo>
                    <a:pt x="96" y="581"/>
                  </a:lnTo>
                  <a:lnTo>
                    <a:pt x="120" y="602"/>
                  </a:lnTo>
                  <a:lnTo>
                    <a:pt x="146" y="621"/>
                  </a:lnTo>
                  <a:lnTo>
                    <a:pt x="174" y="637"/>
                  </a:lnTo>
                  <a:lnTo>
                    <a:pt x="205" y="652"/>
                  </a:lnTo>
                  <a:lnTo>
                    <a:pt x="238" y="662"/>
                  </a:lnTo>
                  <a:lnTo>
                    <a:pt x="271" y="669"/>
                  </a:lnTo>
                  <a:lnTo>
                    <a:pt x="306" y="673"/>
                  </a:lnTo>
                  <a:lnTo>
                    <a:pt x="325" y="673"/>
                  </a:lnTo>
                  <a:lnTo>
                    <a:pt x="344" y="672"/>
                  </a:lnTo>
                  <a:lnTo>
                    <a:pt x="362" y="671"/>
                  </a:lnTo>
                  <a:lnTo>
                    <a:pt x="381" y="668"/>
                  </a:lnTo>
                  <a:lnTo>
                    <a:pt x="400" y="663"/>
                  </a:lnTo>
                  <a:lnTo>
                    <a:pt x="418" y="658"/>
                  </a:lnTo>
                  <a:lnTo>
                    <a:pt x="436" y="652"/>
                  </a:lnTo>
                  <a:lnTo>
                    <a:pt x="453" y="645"/>
                  </a:lnTo>
                  <a:lnTo>
                    <a:pt x="481" y="631"/>
                  </a:lnTo>
                  <a:lnTo>
                    <a:pt x="506" y="614"/>
                  </a:lnTo>
                  <a:lnTo>
                    <a:pt x="530" y="595"/>
                  </a:lnTo>
                  <a:lnTo>
                    <a:pt x="553" y="574"/>
                  </a:lnTo>
                  <a:lnTo>
                    <a:pt x="572" y="551"/>
                  </a:lnTo>
                  <a:lnTo>
                    <a:pt x="590" y="527"/>
                  </a:lnTo>
                  <a:lnTo>
                    <a:pt x="605" y="502"/>
                  </a:lnTo>
                  <a:lnTo>
                    <a:pt x="618" y="474"/>
                  </a:lnTo>
                  <a:lnTo>
                    <a:pt x="625" y="455"/>
                  </a:lnTo>
                  <a:lnTo>
                    <a:pt x="631" y="435"/>
                  </a:lnTo>
                  <a:lnTo>
                    <a:pt x="636" y="415"/>
                  </a:lnTo>
                  <a:lnTo>
                    <a:pt x="639" y="394"/>
                  </a:lnTo>
                  <a:lnTo>
                    <a:pt x="641" y="374"/>
                  </a:lnTo>
                  <a:lnTo>
                    <a:pt x="642" y="3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12"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49</a:t>
            </a:fld>
            <a:endParaRPr lang="da-DK" sz="1800" b="1" dirty="0">
              <a:solidFill>
                <a:srgbClr val="C00000"/>
              </a:solidFill>
            </a:endParaRPr>
          </a:p>
        </p:txBody>
      </p:sp>
    </p:spTree>
    <p:extLst>
      <p:ext uri="{BB962C8B-B14F-4D97-AF65-F5344CB8AC3E}">
        <p14:creationId xmlns:p14="http://schemas.microsoft.com/office/powerpoint/2010/main" val="7125299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124745"/>
            <a:ext cx="5977882" cy="4752182"/>
          </a:xfrm>
        </p:spPr>
        <p:txBody>
          <a:bodyPr/>
          <a:lstStyle/>
          <a:p>
            <a:endParaRPr lang="da-DK" sz="2100" b="1" dirty="0" smtClean="0"/>
          </a:p>
          <a:p>
            <a:r>
              <a:rPr lang="da-DK" sz="2100" b="1" dirty="0" smtClean="0"/>
              <a:t>Temaoversigt</a:t>
            </a:r>
            <a:endParaRPr lang="da-DK" sz="2100" b="1" dirty="0"/>
          </a:p>
          <a:p>
            <a:pPr marL="180000" lvl="1" indent="0">
              <a:buNone/>
            </a:pPr>
            <a:r>
              <a:rPr lang="da-DK" sz="2100" u="sng" dirty="0">
                <a:hlinkClick r:id="rId2"/>
              </a:rPr>
              <a:t>Visuel oversigt over temaerne i VUM</a:t>
            </a:r>
            <a:r>
              <a:rPr lang="da-DK" sz="2100" dirty="0"/>
              <a:t> </a:t>
            </a:r>
            <a:endParaRPr lang="da-DK" sz="2100" dirty="0" smtClean="0"/>
          </a:p>
          <a:p>
            <a:pPr marL="180000" lvl="1" indent="0">
              <a:buNone/>
            </a:pPr>
            <a:endParaRPr lang="da-DK" sz="2100" dirty="0" smtClean="0"/>
          </a:p>
          <a:p>
            <a:pPr marL="180000" lvl="1" indent="0">
              <a:buNone/>
            </a:pPr>
            <a:endParaRPr lang="da-DK" sz="2100" dirty="0" smtClean="0"/>
          </a:p>
          <a:p>
            <a:pPr marL="180000" lvl="1" indent="0">
              <a:buNone/>
            </a:pPr>
            <a:endParaRPr lang="da-DK" sz="2100" dirty="0"/>
          </a:p>
          <a:p>
            <a:r>
              <a:rPr lang="da-DK" sz="2100" b="1" dirty="0"/>
              <a:t>Analysemodel</a:t>
            </a:r>
          </a:p>
          <a:p>
            <a:pPr marL="180000" lvl="1" indent="0">
              <a:buNone/>
            </a:pPr>
            <a:r>
              <a:rPr lang="da-DK" sz="2100" dirty="0">
                <a:hlinkClick r:id="rId3"/>
              </a:rPr>
              <a:t>Oversigt over analysemodellen i VUM 2.0 </a:t>
            </a:r>
            <a:endParaRPr lang="da-DK" sz="2100" dirty="0"/>
          </a:p>
          <a:p>
            <a:pPr marL="0" indent="0">
              <a:buNone/>
            </a:pPr>
            <a:endParaRPr lang="da-DK"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5</a:t>
            </a:fld>
            <a:endParaRPr lang="da-DK" dirty="0"/>
          </a:p>
        </p:txBody>
      </p:sp>
      <p:sp>
        <p:nvSpPr>
          <p:cNvPr id="6" name="Titel 5"/>
          <p:cNvSpPr>
            <a:spLocks noGrp="1"/>
          </p:cNvSpPr>
          <p:nvPr>
            <p:ph type="title"/>
          </p:nvPr>
        </p:nvSpPr>
        <p:spPr/>
        <p:txBody>
          <a:bodyPr/>
          <a:lstStyle/>
          <a:p>
            <a:r>
              <a:rPr lang="da-DK" dirty="0"/>
              <a:t>VUM-materialer</a:t>
            </a:r>
          </a:p>
        </p:txBody>
      </p:sp>
      <p:pic>
        <p:nvPicPr>
          <p:cNvPr id="8" name="Billede 7"/>
          <p:cNvPicPr>
            <a:picLocks noChangeAspect="1"/>
          </p:cNvPicPr>
          <p:nvPr/>
        </p:nvPicPr>
        <p:blipFill rotWithShape="1">
          <a:blip r:embed="rId4" cstate="email">
            <a:extLst>
              <a:ext uri="{28A0092B-C50C-407E-A947-70E740481C1C}">
                <a14:useLocalDpi xmlns:a14="http://schemas.microsoft.com/office/drawing/2010/main"/>
              </a:ext>
            </a:extLst>
          </a:blip>
          <a:srcRect l="4443" t="14078" r="5620" b="6945"/>
          <a:stretch/>
        </p:blipFill>
        <p:spPr>
          <a:xfrm>
            <a:off x="7184278" y="666000"/>
            <a:ext cx="3589933" cy="2231579"/>
          </a:xfrm>
          <a:prstGeom prst="rect">
            <a:avLst/>
          </a:prstGeom>
        </p:spPr>
      </p:pic>
      <p:pic>
        <p:nvPicPr>
          <p:cNvPr id="9" name="Billede 8"/>
          <p:cNvPicPr>
            <a:picLocks noChangeAspect="1"/>
          </p:cNvPicPr>
          <p:nvPr/>
        </p:nvPicPr>
        <p:blipFill>
          <a:blip r:embed="rId5"/>
          <a:stretch>
            <a:fillRect/>
          </a:stretch>
        </p:blipFill>
        <p:spPr>
          <a:xfrm>
            <a:off x="7184278" y="3045079"/>
            <a:ext cx="2047113" cy="2938987"/>
          </a:xfrm>
          <a:prstGeom prst="rect">
            <a:avLst/>
          </a:prstGeom>
        </p:spPr>
      </p:pic>
    </p:spTree>
    <p:extLst>
      <p:ext uri="{BB962C8B-B14F-4D97-AF65-F5344CB8AC3E}">
        <p14:creationId xmlns:p14="http://schemas.microsoft.com/office/powerpoint/2010/main" val="27916141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50</a:t>
            </a:fld>
            <a:endParaRPr lang="da-DK" dirty="0"/>
          </a:p>
        </p:txBody>
      </p:sp>
      <p:graphicFrame>
        <p:nvGraphicFramePr>
          <p:cNvPr id="7" name="Tabel 6"/>
          <p:cNvGraphicFramePr>
            <a:graphicFrameLocks noGrp="1"/>
          </p:cNvGraphicFramePr>
          <p:nvPr>
            <p:extLst>
              <p:ext uri="{D42A27DB-BD31-4B8C-83A1-F6EECF244321}">
                <p14:modId xmlns:p14="http://schemas.microsoft.com/office/powerpoint/2010/main" val="814629762"/>
              </p:ext>
            </p:extLst>
          </p:nvPr>
        </p:nvGraphicFramePr>
        <p:xfrm>
          <a:off x="1875669" y="1068912"/>
          <a:ext cx="4968657" cy="2360670"/>
        </p:xfrm>
        <a:graphic>
          <a:graphicData uri="http://schemas.openxmlformats.org/drawingml/2006/table">
            <a:tbl>
              <a:tblPr firstRow="1" firstCol="1" lastRow="1" lastCol="1" bandRow="1" bandCol="1"/>
              <a:tblGrid>
                <a:gridCol w="2758702">
                  <a:extLst>
                    <a:ext uri="{9D8B030D-6E8A-4147-A177-3AD203B41FA5}">
                      <a16:colId xmlns:a16="http://schemas.microsoft.com/office/drawing/2014/main" val="4063072362"/>
                    </a:ext>
                  </a:extLst>
                </a:gridCol>
                <a:gridCol w="2209955">
                  <a:extLst>
                    <a:ext uri="{9D8B030D-6E8A-4147-A177-3AD203B41FA5}">
                      <a16:colId xmlns:a16="http://schemas.microsoft.com/office/drawing/2014/main" val="2239927904"/>
                    </a:ext>
                  </a:extLst>
                </a:gridCol>
              </a:tblGrid>
              <a:tr h="502666">
                <a:tc>
                  <a:txBody>
                    <a:bodyPr/>
                    <a:lstStyle/>
                    <a:p>
                      <a:pPr marL="69850">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Oplysninger fra borgeren </a:t>
                      </a: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D97126"/>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150495">
                        <a:lnSpc>
                          <a:spcPts val="1200"/>
                        </a:lnSpc>
                        <a:spcBef>
                          <a:spcPts val="310"/>
                        </a:spcBef>
                        <a:spcAft>
                          <a:spcPts val="0"/>
                        </a:spcAft>
                      </a:pPr>
                      <a:r>
                        <a:rPr lang="da-DK" sz="400" dirty="0">
                          <a:effectLst/>
                          <a:latin typeface="Arial" panose="020B0604020202020204" pitchFamily="34" charset="0"/>
                          <a:ea typeface="Arial" panose="020B0604020202020204" pitchFamily="34" charset="0"/>
                          <a:cs typeface="Times New Roman" panose="02020603050405020304" pitchFamily="18" charset="0"/>
                        </a:rPr>
                        <a:t> </a:t>
                      </a:r>
                      <a:endParaRPr lang="da-DK" sz="5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D97126"/>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652824824"/>
                  </a:ext>
                </a:extLst>
              </a:tr>
              <a:tr h="578066">
                <a:tc>
                  <a:txBody>
                    <a:bodyPr/>
                    <a:lstStyle/>
                    <a:p>
                      <a:pPr marL="69850" marR="511810">
                        <a:lnSpc>
                          <a:spcPct val="115000"/>
                        </a:lnSpc>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Oplysninger fra andre</a:t>
                      </a: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431800" algn="just">
                        <a:lnSpc>
                          <a:spcPct val="115000"/>
                        </a:lnSpc>
                        <a:spcBef>
                          <a:spcPts val="845"/>
                        </a:spcBef>
                        <a:spcAft>
                          <a:spcPts val="0"/>
                        </a:spcAft>
                      </a:pPr>
                      <a:r>
                        <a:rPr lang="da-DK" sz="400" dirty="0">
                          <a:effectLst/>
                          <a:latin typeface="Arial" panose="020B0604020202020204" pitchFamily="34" charset="0"/>
                          <a:ea typeface="Arial" panose="020B0604020202020204" pitchFamily="34" charset="0"/>
                          <a:cs typeface="Times New Roman" panose="02020603050405020304" pitchFamily="18" charset="0"/>
                        </a:rPr>
                        <a:t> </a:t>
                      </a:r>
                      <a:endParaRPr lang="da-DK" sz="5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718468143"/>
                  </a:ext>
                </a:extLst>
              </a:tr>
              <a:tr h="502666">
                <a:tc>
                  <a:txBody>
                    <a:bodyPr/>
                    <a:lstStyle/>
                    <a:p>
                      <a:pPr marL="69850">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Sagsbehandlers bemærkninger </a:t>
                      </a: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spcBef>
                          <a:spcPts val="10"/>
                        </a:spcBef>
                        <a:spcAft>
                          <a:spcPts val="0"/>
                        </a:spcAft>
                      </a:pPr>
                      <a:r>
                        <a:rPr lang="da-DK" sz="400" dirty="0">
                          <a:effectLst/>
                          <a:latin typeface="Arial" panose="020B0604020202020204" pitchFamily="34" charset="0"/>
                          <a:ea typeface="Arial" panose="020B0604020202020204" pitchFamily="34" charset="0"/>
                          <a:cs typeface="Times New Roman" panose="02020603050405020304" pitchFamily="18" charset="0"/>
                        </a:rPr>
                        <a:t> </a:t>
                      </a:r>
                      <a:endParaRPr lang="da-DK" sz="5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195265600"/>
                  </a:ext>
                </a:extLst>
              </a:tr>
              <a:tr h="632454">
                <a:tc>
                  <a:txBody>
                    <a:bodyPr/>
                    <a:lstStyle/>
                    <a:p>
                      <a:pPr marL="69850">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Delanalyse på kategorien x</a:t>
                      </a: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D97126"/>
                      </a:solidFill>
                      <a:prstDash val="solid"/>
                      <a:round/>
                      <a:headEnd type="none" w="med" len="med"/>
                      <a:tailEnd type="none" w="med" len="med"/>
                    </a:lnB>
                    <a:solidFill>
                      <a:srgbClr val="5F91B0"/>
                    </a:solidFill>
                  </a:tcPr>
                </a:tc>
                <a:tc>
                  <a:txBody>
                    <a:bodyPr/>
                    <a:lstStyle/>
                    <a:p>
                      <a:pPr marL="70485" marR="138430">
                        <a:lnSpc>
                          <a:spcPct val="115000"/>
                        </a:lnSpc>
                        <a:spcBef>
                          <a:spcPts val="475"/>
                        </a:spcBef>
                        <a:spcAft>
                          <a:spcPts val="0"/>
                        </a:spcAft>
                      </a:pPr>
                      <a:r>
                        <a:rPr lang="da-DK" sz="4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endParaRPr lang="da-DK" sz="5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D97126"/>
                      </a:solidFill>
                      <a:prstDash val="solid"/>
                      <a:round/>
                      <a:headEnd type="none" w="med" len="med"/>
                      <a:tailEnd type="none" w="med" len="med"/>
                    </a:lnB>
                    <a:solidFill>
                      <a:srgbClr val="C3E7EF"/>
                    </a:solidFill>
                  </a:tcPr>
                </a:tc>
                <a:extLst>
                  <a:ext uri="{0D108BD9-81ED-4DB2-BD59-A6C34878D82A}">
                    <a16:rowId xmlns:a16="http://schemas.microsoft.com/office/drawing/2014/main" val="2939435274"/>
                  </a:ext>
                </a:extLst>
              </a:tr>
            </a:tbl>
          </a:graphicData>
        </a:graphic>
      </p:graphicFrame>
      <p:sp>
        <p:nvSpPr>
          <p:cNvPr id="8" name="Titel 5"/>
          <p:cNvSpPr txBox="1">
            <a:spLocks/>
          </p:cNvSpPr>
          <p:nvPr/>
        </p:nvSpPr>
        <p:spPr>
          <a:xfrm>
            <a:off x="838198" y="360000"/>
            <a:ext cx="10515601" cy="612000"/>
          </a:xfrm>
          <a:prstGeom prst="rect">
            <a:avLst/>
          </a:prstGeom>
          <a:solidFill>
            <a:srgbClr val="F2BD0A"/>
          </a:solidFill>
        </p:spPr>
        <p:txBody>
          <a:bodyPr vert="horz" lIns="0" tIns="0" rIns="0" bIns="0" rtlCol="0" anchor="t">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sz="4000" b="0" dirty="0">
                <a:solidFill>
                  <a:schemeClr val="bg1"/>
                </a:solidFill>
                <a:latin typeface="Trebuchet MS" panose="020B0603020202020204" pitchFamily="34" charset="0"/>
              </a:rPr>
              <a:t>	</a:t>
            </a:r>
            <a:r>
              <a:rPr lang="da-DK" sz="4000" b="0" dirty="0" smtClean="0">
                <a:solidFill>
                  <a:schemeClr val="bg1"/>
                </a:solidFill>
                <a:latin typeface="Trebuchet MS" panose="020B0603020202020204" pitchFamily="34" charset="0"/>
              </a:rPr>
              <a:t>Analysemodellen i sagsoplysningen</a:t>
            </a:r>
            <a:endParaRPr lang="da-DK" sz="4000" b="0" dirty="0">
              <a:solidFill>
                <a:schemeClr val="bg1"/>
              </a:solidFill>
              <a:latin typeface="Trebuchet MS" panose="020B0603020202020204" pitchFamily="34" charset="0"/>
            </a:endParaRPr>
          </a:p>
        </p:txBody>
      </p:sp>
      <p:grpSp>
        <p:nvGrpSpPr>
          <p:cNvPr id="10" name="Group 147"/>
          <p:cNvGrpSpPr>
            <a:grpSpLocks/>
          </p:cNvGrpSpPr>
          <p:nvPr/>
        </p:nvGrpSpPr>
        <p:grpSpPr bwMode="auto">
          <a:xfrm>
            <a:off x="835021" y="360000"/>
            <a:ext cx="577282" cy="617820"/>
            <a:chOff x="2940" y="716"/>
            <a:chExt cx="977" cy="979"/>
          </a:xfrm>
        </p:grpSpPr>
        <p:sp>
          <p:nvSpPr>
            <p:cNvPr id="11" name="Rectangle 148"/>
            <p:cNvSpPr>
              <a:spLocks noChangeArrowheads="1"/>
            </p:cNvSpPr>
            <p:nvPr/>
          </p:nvSpPr>
          <p:spPr bwMode="auto">
            <a:xfrm>
              <a:off x="2940" y="715"/>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AutoShape 149"/>
            <p:cNvSpPr>
              <a:spLocks/>
            </p:cNvSpPr>
            <p:nvPr/>
          </p:nvSpPr>
          <p:spPr bwMode="auto">
            <a:xfrm>
              <a:off x="3100" y="873"/>
              <a:ext cx="594" cy="594"/>
            </a:xfrm>
            <a:custGeom>
              <a:avLst/>
              <a:gdLst>
                <a:gd name="T0" fmla="+- 0 3397 3101"/>
                <a:gd name="T1" fmla="*/ T0 w 594"/>
                <a:gd name="T2" fmla="+- 0 874 874"/>
                <a:gd name="T3" fmla="*/ 874 h 594"/>
                <a:gd name="T4" fmla="+- 0 3366 3101"/>
                <a:gd name="T5" fmla="*/ T4 w 594"/>
                <a:gd name="T6" fmla="+- 0 875 874"/>
                <a:gd name="T7" fmla="*/ 875 h 594"/>
                <a:gd name="T8" fmla="+- 0 3335 3101"/>
                <a:gd name="T9" fmla="*/ T8 w 594"/>
                <a:gd name="T10" fmla="+- 0 881 874"/>
                <a:gd name="T11" fmla="*/ 881 h 594"/>
                <a:gd name="T12" fmla="+- 0 3268 3101"/>
                <a:gd name="T13" fmla="*/ T12 w 594"/>
                <a:gd name="T14" fmla="+- 0 904 874"/>
                <a:gd name="T15" fmla="*/ 904 h 594"/>
                <a:gd name="T16" fmla="+- 0 3209 3101"/>
                <a:gd name="T17" fmla="*/ T16 w 594"/>
                <a:gd name="T18" fmla="+- 0 942 874"/>
                <a:gd name="T19" fmla="*/ 942 h 594"/>
                <a:gd name="T20" fmla="+- 0 3156 3101"/>
                <a:gd name="T21" fmla="*/ T20 w 594"/>
                <a:gd name="T22" fmla="+- 0 998 874"/>
                <a:gd name="T23" fmla="*/ 998 h 594"/>
                <a:gd name="T24" fmla="+- 0 3120 3101"/>
                <a:gd name="T25" fmla="*/ T24 w 594"/>
                <a:gd name="T26" fmla="+- 0 1066 874"/>
                <a:gd name="T27" fmla="*/ 1066 h 594"/>
                <a:gd name="T28" fmla="+- 0 3106 3101"/>
                <a:gd name="T29" fmla="*/ T28 w 594"/>
                <a:gd name="T30" fmla="+- 0 1112 874"/>
                <a:gd name="T31" fmla="*/ 1112 h 594"/>
                <a:gd name="T32" fmla="+- 0 3101 3101"/>
                <a:gd name="T33" fmla="*/ T32 w 594"/>
                <a:gd name="T34" fmla="+- 0 1159 874"/>
                <a:gd name="T35" fmla="*/ 1159 h 594"/>
                <a:gd name="T36" fmla="+- 0 3101 3101"/>
                <a:gd name="T37" fmla="*/ T36 w 594"/>
                <a:gd name="T38" fmla="+- 0 1178 874"/>
                <a:gd name="T39" fmla="*/ 1178 h 594"/>
                <a:gd name="T40" fmla="+- 0 3102 3101"/>
                <a:gd name="T41" fmla="*/ T40 w 594"/>
                <a:gd name="T42" fmla="+- 0 1196 874"/>
                <a:gd name="T43" fmla="*/ 1196 h 594"/>
                <a:gd name="T44" fmla="+- 0 3105 3101"/>
                <a:gd name="T45" fmla="*/ T44 w 594"/>
                <a:gd name="T46" fmla="+- 0 1221 874"/>
                <a:gd name="T47" fmla="*/ 1221 h 594"/>
                <a:gd name="T48" fmla="+- 0 3110 3101"/>
                <a:gd name="T49" fmla="*/ T48 w 594"/>
                <a:gd name="T50" fmla="+- 0 1244 874"/>
                <a:gd name="T51" fmla="*/ 1244 h 594"/>
                <a:gd name="T52" fmla="+- 0 3145 3101"/>
                <a:gd name="T53" fmla="*/ T52 w 594"/>
                <a:gd name="T54" fmla="+- 0 1326 874"/>
                <a:gd name="T55" fmla="*/ 1326 h 594"/>
                <a:gd name="T56" fmla="+- 0 3202 3101"/>
                <a:gd name="T57" fmla="*/ T56 w 594"/>
                <a:gd name="T58" fmla="+- 0 1393 874"/>
                <a:gd name="T59" fmla="*/ 1393 h 594"/>
                <a:gd name="T60" fmla="+- 0 3259 3101"/>
                <a:gd name="T61" fmla="*/ T60 w 594"/>
                <a:gd name="T62" fmla="+- 0 1433 874"/>
                <a:gd name="T63" fmla="*/ 1433 h 594"/>
                <a:gd name="T64" fmla="+- 0 3323 3101"/>
                <a:gd name="T65" fmla="*/ T64 w 594"/>
                <a:gd name="T66" fmla="+- 0 1458 874"/>
                <a:gd name="T67" fmla="*/ 1458 h 594"/>
                <a:gd name="T68" fmla="+- 0 3349 3101"/>
                <a:gd name="T69" fmla="*/ T68 w 594"/>
                <a:gd name="T70" fmla="+- 0 1463 874"/>
                <a:gd name="T71" fmla="*/ 1463 h 594"/>
                <a:gd name="T72" fmla="+- 0 3375 3101"/>
                <a:gd name="T73" fmla="*/ T72 w 594"/>
                <a:gd name="T74" fmla="+- 0 1466 874"/>
                <a:gd name="T75" fmla="*/ 1466 h 594"/>
                <a:gd name="T76" fmla="+- 0 3389 3101"/>
                <a:gd name="T77" fmla="*/ T76 w 594"/>
                <a:gd name="T78" fmla="+- 0 1467 874"/>
                <a:gd name="T79" fmla="*/ 1467 h 594"/>
                <a:gd name="T80" fmla="+- 0 3402 3101"/>
                <a:gd name="T81" fmla="*/ T80 w 594"/>
                <a:gd name="T82" fmla="+- 0 1467 874"/>
                <a:gd name="T83" fmla="*/ 1467 h 594"/>
                <a:gd name="T84" fmla="+- 0 3405 3101"/>
                <a:gd name="T85" fmla="*/ T84 w 594"/>
                <a:gd name="T86" fmla="+- 0 1461 874"/>
                <a:gd name="T87" fmla="*/ 1461 h 594"/>
                <a:gd name="T88" fmla="+- 0 3390 3101"/>
                <a:gd name="T89" fmla="*/ T88 w 594"/>
                <a:gd name="T90" fmla="+- 0 1451 874"/>
                <a:gd name="T91" fmla="*/ 1451 h 594"/>
                <a:gd name="T92" fmla="+- 0 3361 3101"/>
                <a:gd name="T93" fmla="*/ T92 w 594"/>
                <a:gd name="T94" fmla="+- 0 1449 874"/>
                <a:gd name="T95" fmla="*/ 1449 h 594"/>
                <a:gd name="T96" fmla="+- 0 3311 3101"/>
                <a:gd name="T97" fmla="*/ T96 w 594"/>
                <a:gd name="T98" fmla="+- 0 1438 874"/>
                <a:gd name="T99" fmla="*/ 1438 h 594"/>
                <a:gd name="T100" fmla="+- 0 3248 3101"/>
                <a:gd name="T101" fmla="*/ T100 w 594"/>
                <a:gd name="T102" fmla="+- 0 1408 874"/>
                <a:gd name="T103" fmla="*/ 1408 h 594"/>
                <a:gd name="T104" fmla="+- 0 3182 3101"/>
                <a:gd name="T105" fmla="*/ T104 w 594"/>
                <a:gd name="T106" fmla="+- 0 1350 874"/>
                <a:gd name="T107" fmla="*/ 1350 h 594"/>
                <a:gd name="T108" fmla="+- 0 3128 3101"/>
                <a:gd name="T109" fmla="*/ T108 w 594"/>
                <a:gd name="T110" fmla="+- 0 1250 874"/>
                <a:gd name="T111" fmla="*/ 1250 h 594"/>
                <a:gd name="T112" fmla="+- 0 3122 3101"/>
                <a:gd name="T113" fmla="*/ T112 w 594"/>
                <a:gd name="T114" fmla="+- 0 1114 874"/>
                <a:gd name="T115" fmla="*/ 1114 h 594"/>
                <a:gd name="T116" fmla="+- 0 3182 3101"/>
                <a:gd name="T117" fmla="*/ T116 w 594"/>
                <a:gd name="T118" fmla="+- 0 991 874"/>
                <a:gd name="T119" fmla="*/ 991 h 594"/>
                <a:gd name="T120" fmla="+- 0 3296 3101"/>
                <a:gd name="T121" fmla="*/ T120 w 594"/>
                <a:gd name="T122" fmla="+- 0 908 874"/>
                <a:gd name="T123" fmla="*/ 908 h 594"/>
                <a:gd name="T124" fmla="+- 0 3497 3101"/>
                <a:gd name="T125" fmla="*/ T124 w 594"/>
                <a:gd name="T126" fmla="+- 0 891 874"/>
                <a:gd name="T127" fmla="*/ 891 h 594"/>
                <a:gd name="T128" fmla="+- 0 3449 3101"/>
                <a:gd name="T129" fmla="*/ T128 w 594"/>
                <a:gd name="T130" fmla="+- 0 878 874"/>
                <a:gd name="T131" fmla="*/ 878 h 594"/>
                <a:gd name="T132" fmla="+- 0 3408 3101"/>
                <a:gd name="T133" fmla="*/ T132 w 594"/>
                <a:gd name="T134" fmla="+- 0 874 874"/>
                <a:gd name="T135" fmla="*/ 874 h 594"/>
                <a:gd name="T136" fmla="+- 0 3497 3101"/>
                <a:gd name="T137" fmla="*/ T136 w 594"/>
                <a:gd name="T138" fmla="+- 0 891 874"/>
                <a:gd name="T139" fmla="*/ 891 h 594"/>
                <a:gd name="T140" fmla="+- 0 3434 3101"/>
                <a:gd name="T141" fmla="*/ T140 w 594"/>
                <a:gd name="T142" fmla="+- 0 892 874"/>
                <a:gd name="T143" fmla="*/ 892 h 594"/>
                <a:gd name="T144" fmla="+- 0 3573 3101"/>
                <a:gd name="T145" fmla="*/ T144 w 594"/>
                <a:gd name="T146" fmla="+- 0 951 874"/>
                <a:gd name="T147" fmla="*/ 951 h 594"/>
                <a:gd name="T148" fmla="+- 0 3664 3101"/>
                <a:gd name="T149" fmla="*/ T148 w 594"/>
                <a:gd name="T150" fmla="+- 0 1080 874"/>
                <a:gd name="T151" fmla="*/ 1080 h 594"/>
                <a:gd name="T152" fmla="+- 0 3678 3101"/>
                <a:gd name="T153" fmla="*/ T152 w 594"/>
                <a:gd name="T154" fmla="+- 0 1163 874"/>
                <a:gd name="T155" fmla="*/ 1163 h 594"/>
                <a:gd name="T156" fmla="+- 0 3393 3101"/>
                <a:gd name="T157" fmla="*/ T156 w 594"/>
                <a:gd name="T158" fmla="+- 0 1163 874"/>
                <a:gd name="T159" fmla="*/ 1163 h 594"/>
                <a:gd name="T160" fmla="+- 0 3390 3101"/>
                <a:gd name="T161" fmla="*/ T160 w 594"/>
                <a:gd name="T162" fmla="+- 0 1170 874"/>
                <a:gd name="T163" fmla="*/ 1170 h 594"/>
                <a:gd name="T164" fmla="+- 0 3405 3101"/>
                <a:gd name="T165" fmla="*/ T164 w 594"/>
                <a:gd name="T166" fmla="+- 0 1451 874"/>
                <a:gd name="T167" fmla="*/ 1451 h 594"/>
                <a:gd name="T168" fmla="+- 0 3686 3101"/>
                <a:gd name="T169" fmla="*/ T168 w 594"/>
                <a:gd name="T170" fmla="+- 0 1178 874"/>
                <a:gd name="T171" fmla="*/ 1178 h 594"/>
                <a:gd name="T172" fmla="+- 0 3694 3101"/>
                <a:gd name="T173" fmla="*/ T172 w 594"/>
                <a:gd name="T174" fmla="+- 0 1175 874"/>
                <a:gd name="T175" fmla="*/ 1175 h 594"/>
                <a:gd name="T176" fmla="+- 0 3694 3101"/>
                <a:gd name="T177" fmla="*/ T176 w 594"/>
                <a:gd name="T178" fmla="+- 0 1158 874"/>
                <a:gd name="T179" fmla="*/ 1158 h 594"/>
                <a:gd name="T180" fmla="+- 0 3692 3101"/>
                <a:gd name="T181" fmla="*/ T180 w 594"/>
                <a:gd name="T182" fmla="+- 0 1135 874"/>
                <a:gd name="T183" fmla="*/ 1135 h 594"/>
                <a:gd name="T184" fmla="+- 0 3686 3101"/>
                <a:gd name="T185" fmla="*/ T184 w 594"/>
                <a:gd name="T186" fmla="+- 0 1103 874"/>
                <a:gd name="T187" fmla="*/ 1103 h 594"/>
                <a:gd name="T188" fmla="+- 0 3674 3101"/>
                <a:gd name="T189" fmla="*/ T188 w 594"/>
                <a:gd name="T190" fmla="+- 0 1062 874"/>
                <a:gd name="T191" fmla="*/ 1062 h 594"/>
                <a:gd name="T192" fmla="+- 0 3643 3101"/>
                <a:gd name="T193" fmla="*/ T192 w 594"/>
                <a:gd name="T194" fmla="+- 0 1004 874"/>
                <a:gd name="T195" fmla="*/ 1004 h 594"/>
                <a:gd name="T196" fmla="+- 0 3583 3101"/>
                <a:gd name="T197" fmla="*/ T196 w 594"/>
                <a:gd name="T198" fmla="+- 0 939 874"/>
                <a:gd name="T199" fmla="*/ 939 h 594"/>
                <a:gd name="T200" fmla="+- 0 3515 3101"/>
                <a:gd name="T201" fmla="*/ T200 w 594"/>
                <a:gd name="T202" fmla="+- 0 898 874"/>
                <a:gd name="T203" fmla="*/ 898 h 594"/>
                <a:gd name="T204" fmla="+- 0 3686 3101"/>
                <a:gd name="T205" fmla="*/ T204 w 594"/>
                <a:gd name="T206" fmla="+- 0 1178 874"/>
                <a:gd name="T207" fmla="*/ 1178 h 594"/>
                <a:gd name="T208" fmla="+- 0 3685 3101"/>
                <a:gd name="T209" fmla="*/ T208 w 594"/>
                <a:gd name="T210" fmla="+- 0 1178 874"/>
                <a:gd name="T211" fmla="*/ 1178 h 5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594" h="594">
                  <a:moveTo>
                    <a:pt x="302" y="0"/>
                  </a:moveTo>
                  <a:lnTo>
                    <a:pt x="296" y="0"/>
                  </a:lnTo>
                  <a:lnTo>
                    <a:pt x="280" y="0"/>
                  </a:lnTo>
                  <a:lnTo>
                    <a:pt x="265" y="1"/>
                  </a:lnTo>
                  <a:lnTo>
                    <a:pt x="249" y="4"/>
                  </a:lnTo>
                  <a:lnTo>
                    <a:pt x="234" y="7"/>
                  </a:lnTo>
                  <a:lnTo>
                    <a:pt x="199" y="16"/>
                  </a:lnTo>
                  <a:lnTo>
                    <a:pt x="167" y="30"/>
                  </a:lnTo>
                  <a:lnTo>
                    <a:pt x="136" y="47"/>
                  </a:lnTo>
                  <a:lnTo>
                    <a:pt x="108" y="68"/>
                  </a:lnTo>
                  <a:lnTo>
                    <a:pt x="79" y="95"/>
                  </a:lnTo>
                  <a:lnTo>
                    <a:pt x="55" y="124"/>
                  </a:lnTo>
                  <a:lnTo>
                    <a:pt x="35" y="157"/>
                  </a:lnTo>
                  <a:lnTo>
                    <a:pt x="19" y="192"/>
                  </a:lnTo>
                  <a:lnTo>
                    <a:pt x="11" y="215"/>
                  </a:lnTo>
                  <a:lnTo>
                    <a:pt x="5" y="238"/>
                  </a:lnTo>
                  <a:lnTo>
                    <a:pt x="2" y="262"/>
                  </a:lnTo>
                  <a:lnTo>
                    <a:pt x="0" y="285"/>
                  </a:lnTo>
                  <a:lnTo>
                    <a:pt x="0" y="289"/>
                  </a:lnTo>
                  <a:lnTo>
                    <a:pt x="0" y="304"/>
                  </a:lnTo>
                  <a:lnTo>
                    <a:pt x="0" y="309"/>
                  </a:lnTo>
                  <a:lnTo>
                    <a:pt x="1" y="322"/>
                  </a:lnTo>
                  <a:lnTo>
                    <a:pt x="2" y="335"/>
                  </a:lnTo>
                  <a:lnTo>
                    <a:pt x="4" y="347"/>
                  </a:lnTo>
                  <a:lnTo>
                    <a:pt x="7" y="359"/>
                  </a:lnTo>
                  <a:lnTo>
                    <a:pt x="9" y="370"/>
                  </a:lnTo>
                  <a:lnTo>
                    <a:pt x="24" y="413"/>
                  </a:lnTo>
                  <a:lnTo>
                    <a:pt x="44" y="452"/>
                  </a:lnTo>
                  <a:lnTo>
                    <a:pt x="69" y="487"/>
                  </a:lnTo>
                  <a:lnTo>
                    <a:pt x="101" y="519"/>
                  </a:lnTo>
                  <a:lnTo>
                    <a:pt x="128" y="541"/>
                  </a:lnTo>
                  <a:lnTo>
                    <a:pt x="158" y="559"/>
                  </a:lnTo>
                  <a:lnTo>
                    <a:pt x="189" y="573"/>
                  </a:lnTo>
                  <a:lnTo>
                    <a:pt x="222" y="584"/>
                  </a:lnTo>
                  <a:lnTo>
                    <a:pt x="235" y="587"/>
                  </a:lnTo>
                  <a:lnTo>
                    <a:pt x="248" y="589"/>
                  </a:lnTo>
                  <a:lnTo>
                    <a:pt x="261" y="591"/>
                  </a:lnTo>
                  <a:lnTo>
                    <a:pt x="274" y="592"/>
                  </a:lnTo>
                  <a:lnTo>
                    <a:pt x="281" y="593"/>
                  </a:lnTo>
                  <a:lnTo>
                    <a:pt x="288" y="593"/>
                  </a:lnTo>
                  <a:lnTo>
                    <a:pt x="297" y="593"/>
                  </a:lnTo>
                  <a:lnTo>
                    <a:pt x="301" y="593"/>
                  </a:lnTo>
                  <a:lnTo>
                    <a:pt x="304" y="590"/>
                  </a:lnTo>
                  <a:lnTo>
                    <a:pt x="304" y="587"/>
                  </a:lnTo>
                  <a:lnTo>
                    <a:pt x="304" y="577"/>
                  </a:lnTo>
                  <a:lnTo>
                    <a:pt x="289" y="577"/>
                  </a:lnTo>
                  <a:lnTo>
                    <a:pt x="285" y="577"/>
                  </a:lnTo>
                  <a:lnTo>
                    <a:pt x="260" y="575"/>
                  </a:lnTo>
                  <a:lnTo>
                    <a:pt x="235" y="570"/>
                  </a:lnTo>
                  <a:lnTo>
                    <a:pt x="210" y="564"/>
                  </a:lnTo>
                  <a:lnTo>
                    <a:pt x="186" y="555"/>
                  </a:lnTo>
                  <a:lnTo>
                    <a:pt x="147" y="534"/>
                  </a:lnTo>
                  <a:lnTo>
                    <a:pt x="111" y="508"/>
                  </a:lnTo>
                  <a:lnTo>
                    <a:pt x="81" y="476"/>
                  </a:lnTo>
                  <a:lnTo>
                    <a:pt x="55" y="440"/>
                  </a:lnTo>
                  <a:lnTo>
                    <a:pt x="27" y="376"/>
                  </a:lnTo>
                  <a:lnTo>
                    <a:pt x="16" y="308"/>
                  </a:lnTo>
                  <a:lnTo>
                    <a:pt x="21" y="240"/>
                  </a:lnTo>
                  <a:lnTo>
                    <a:pt x="43" y="175"/>
                  </a:lnTo>
                  <a:lnTo>
                    <a:pt x="81" y="117"/>
                  </a:lnTo>
                  <a:lnTo>
                    <a:pt x="134" y="68"/>
                  </a:lnTo>
                  <a:lnTo>
                    <a:pt x="195" y="34"/>
                  </a:lnTo>
                  <a:lnTo>
                    <a:pt x="263" y="17"/>
                  </a:lnTo>
                  <a:lnTo>
                    <a:pt x="396" y="17"/>
                  </a:lnTo>
                  <a:lnTo>
                    <a:pt x="382" y="12"/>
                  </a:lnTo>
                  <a:lnTo>
                    <a:pt x="348" y="4"/>
                  </a:lnTo>
                  <a:lnTo>
                    <a:pt x="313" y="0"/>
                  </a:lnTo>
                  <a:lnTo>
                    <a:pt x="307" y="0"/>
                  </a:lnTo>
                  <a:lnTo>
                    <a:pt x="302" y="0"/>
                  </a:lnTo>
                  <a:close/>
                  <a:moveTo>
                    <a:pt x="396" y="17"/>
                  </a:moveTo>
                  <a:lnTo>
                    <a:pt x="263" y="17"/>
                  </a:lnTo>
                  <a:lnTo>
                    <a:pt x="333" y="18"/>
                  </a:lnTo>
                  <a:lnTo>
                    <a:pt x="402" y="36"/>
                  </a:lnTo>
                  <a:lnTo>
                    <a:pt x="472" y="77"/>
                  </a:lnTo>
                  <a:lnTo>
                    <a:pt x="527" y="135"/>
                  </a:lnTo>
                  <a:lnTo>
                    <a:pt x="563" y="206"/>
                  </a:lnTo>
                  <a:lnTo>
                    <a:pt x="577" y="285"/>
                  </a:lnTo>
                  <a:lnTo>
                    <a:pt x="577" y="289"/>
                  </a:lnTo>
                  <a:lnTo>
                    <a:pt x="297" y="289"/>
                  </a:lnTo>
                  <a:lnTo>
                    <a:pt x="292" y="289"/>
                  </a:lnTo>
                  <a:lnTo>
                    <a:pt x="289" y="292"/>
                  </a:lnTo>
                  <a:lnTo>
                    <a:pt x="289" y="296"/>
                  </a:lnTo>
                  <a:lnTo>
                    <a:pt x="289" y="577"/>
                  </a:lnTo>
                  <a:lnTo>
                    <a:pt x="304" y="577"/>
                  </a:lnTo>
                  <a:lnTo>
                    <a:pt x="304" y="304"/>
                  </a:lnTo>
                  <a:lnTo>
                    <a:pt x="585" y="304"/>
                  </a:lnTo>
                  <a:lnTo>
                    <a:pt x="590" y="304"/>
                  </a:lnTo>
                  <a:lnTo>
                    <a:pt x="593" y="301"/>
                  </a:lnTo>
                  <a:lnTo>
                    <a:pt x="593" y="292"/>
                  </a:lnTo>
                  <a:lnTo>
                    <a:pt x="593" y="284"/>
                  </a:lnTo>
                  <a:lnTo>
                    <a:pt x="592" y="272"/>
                  </a:lnTo>
                  <a:lnTo>
                    <a:pt x="591" y="261"/>
                  </a:lnTo>
                  <a:lnTo>
                    <a:pt x="590" y="251"/>
                  </a:lnTo>
                  <a:lnTo>
                    <a:pt x="585" y="229"/>
                  </a:lnTo>
                  <a:lnTo>
                    <a:pt x="580" y="209"/>
                  </a:lnTo>
                  <a:lnTo>
                    <a:pt x="573" y="188"/>
                  </a:lnTo>
                  <a:lnTo>
                    <a:pt x="564" y="169"/>
                  </a:lnTo>
                  <a:lnTo>
                    <a:pt x="542" y="130"/>
                  </a:lnTo>
                  <a:lnTo>
                    <a:pt x="514" y="95"/>
                  </a:lnTo>
                  <a:lnTo>
                    <a:pt x="482" y="65"/>
                  </a:lnTo>
                  <a:lnTo>
                    <a:pt x="445" y="40"/>
                  </a:lnTo>
                  <a:lnTo>
                    <a:pt x="414" y="24"/>
                  </a:lnTo>
                  <a:lnTo>
                    <a:pt x="396" y="17"/>
                  </a:lnTo>
                  <a:close/>
                  <a:moveTo>
                    <a:pt x="585" y="304"/>
                  </a:moveTo>
                  <a:lnTo>
                    <a:pt x="304" y="304"/>
                  </a:lnTo>
                  <a:lnTo>
                    <a:pt x="584" y="304"/>
                  </a:lnTo>
                  <a:lnTo>
                    <a:pt x="585" y="3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AutoShape 150"/>
            <p:cNvSpPr>
              <a:spLocks/>
            </p:cNvSpPr>
            <p:nvPr/>
          </p:nvSpPr>
          <p:spPr bwMode="auto">
            <a:xfrm>
              <a:off x="3100" y="873"/>
              <a:ext cx="594" cy="594"/>
            </a:xfrm>
            <a:custGeom>
              <a:avLst/>
              <a:gdLst>
                <a:gd name="T0" fmla="+- 0 3399 3101"/>
                <a:gd name="T1" fmla="*/ T0 w 594"/>
                <a:gd name="T2" fmla="+- 0 1163 874"/>
                <a:gd name="T3" fmla="*/ 1163 h 594"/>
                <a:gd name="T4" fmla="+- 0 3397 3101"/>
                <a:gd name="T5" fmla="*/ T4 w 594"/>
                <a:gd name="T6" fmla="+- 0 1163 874"/>
                <a:gd name="T7" fmla="*/ 1163 h 594"/>
                <a:gd name="T8" fmla="+- 0 3390 3101"/>
                <a:gd name="T9" fmla="*/ T8 w 594"/>
                <a:gd name="T10" fmla="+- 0 1166 874"/>
                <a:gd name="T11" fmla="*/ 1166 h 594"/>
                <a:gd name="T12" fmla="+- 0 3390 3101"/>
                <a:gd name="T13" fmla="*/ T12 w 594"/>
                <a:gd name="T14" fmla="+- 0 1171 874"/>
                <a:gd name="T15" fmla="*/ 1171 h 594"/>
                <a:gd name="T16" fmla="+- 0 3390 3101"/>
                <a:gd name="T17" fmla="*/ T16 w 594"/>
                <a:gd name="T18" fmla="+- 0 1173 874"/>
                <a:gd name="T19" fmla="*/ 1173 h 594"/>
                <a:gd name="T20" fmla="+- 0 3390 3101"/>
                <a:gd name="T21" fmla="*/ T20 w 594"/>
                <a:gd name="T22" fmla="+- 0 1451 874"/>
                <a:gd name="T23" fmla="*/ 1451 h 594"/>
                <a:gd name="T24" fmla="+- 0 3361 3101"/>
                <a:gd name="T25" fmla="*/ T24 w 594"/>
                <a:gd name="T26" fmla="+- 0 1449 874"/>
                <a:gd name="T27" fmla="*/ 1449 h 594"/>
                <a:gd name="T28" fmla="+- 0 3311 3101"/>
                <a:gd name="T29" fmla="*/ T28 w 594"/>
                <a:gd name="T30" fmla="+- 0 1438 874"/>
                <a:gd name="T31" fmla="*/ 1438 h 594"/>
                <a:gd name="T32" fmla="+- 0 3248 3101"/>
                <a:gd name="T33" fmla="*/ T32 w 594"/>
                <a:gd name="T34" fmla="+- 0 1408 874"/>
                <a:gd name="T35" fmla="*/ 1408 h 594"/>
                <a:gd name="T36" fmla="+- 0 3182 3101"/>
                <a:gd name="T37" fmla="*/ T36 w 594"/>
                <a:gd name="T38" fmla="+- 0 1350 874"/>
                <a:gd name="T39" fmla="*/ 1350 h 594"/>
                <a:gd name="T40" fmla="+- 0 3128 3101"/>
                <a:gd name="T41" fmla="*/ T40 w 594"/>
                <a:gd name="T42" fmla="+- 0 1250 874"/>
                <a:gd name="T43" fmla="*/ 1250 h 594"/>
                <a:gd name="T44" fmla="+- 0 3122 3101"/>
                <a:gd name="T45" fmla="*/ T44 w 594"/>
                <a:gd name="T46" fmla="+- 0 1114 874"/>
                <a:gd name="T47" fmla="*/ 1114 h 594"/>
                <a:gd name="T48" fmla="+- 0 3182 3101"/>
                <a:gd name="T49" fmla="*/ T48 w 594"/>
                <a:gd name="T50" fmla="+- 0 991 874"/>
                <a:gd name="T51" fmla="*/ 991 h 594"/>
                <a:gd name="T52" fmla="+- 0 3296 3101"/>
                <a:gd name="T53" fmla="*/ T52 w 594"/>
                <a:gd name="T54" fmla="+- 0 908 874"/>
                <a:gd name="T55" fmla="*/ 908 h 594"/>
                <a:gd name="T56" fmla="+- 0 3434 3101"/>
                <a:gd name="T57" fmla="*/ T56 w 594"/>
                <a:gd name="T58" fmla="+- 0 892 874"/>
                <a:gd name="T59" fmla="*/ 892 h 594"/>
                <a:gd name="T60" fmla="+- 0 3573 3101"/>
                <a:gd name="T61" fmla="*/ T60 w 594"/>
                <a:gd name="T62" fmla="+- 0 951 874"/>
                <a:gd name="T63" fmla="*/ 951 h 594"/>
                <a:gd name="T64" fmla="+- 0 3664 3101"/>
                <a:gd name="T65" fmla="*/ T64 w 594"/>
                <a:gd name="T66" fmla="+- 0 1080 874"/>
                <a:gd name="T67" fmla="*/ 1080 h 594"/>
                <a:gd name="T68" fmla="+- 0 3678 3101"/>
                <a:gd name="T69" fmla="*/ T68 w 594"/>
                <a:gd name="T70" fmla="+- 0 1163 874"/>
                <a:gd name="T71" fmla="*/ 1163 h 594"/>
                <a:gd name="T72" fmla="+- 0 3691 3101"/>
                <a:gd name="T73" fmla="*/ T72 w 594"/>
                <a:gd name="T74" fmla="+- 0 1178 874"/>
                <a:gd name="T75" fmla="*/ 1178 h 594"/>
                <a:gd name="T76" fmla="+- 0 3694 3101"/>
                <a:gd name="T77" fmla="*/ T76 w 594"/>
                <a:gd name="T78" fmla="+- 0 1170 874"/>
                <a:gd name="T79" fmla="*/ 1170 h 594"/>
                <a:gd name="T80" fmla="+- 0 3693 3101"/>
                <a:gd name="T81" fmla="*/ T80 w 594"/>
                <a:gd name="T82" fmla="+- 0 1146 874"/>
                <a:gd name="T83" fmla="*/ 1146 h 594"/>
                <a:gd name="T84" fmla="+- 0 3691 3101"/>
                <a:gd name="T85" fmla="*/ T84 w 594"/>
                <a:gd name="T86" fmla="+- 0 1125 874"/>
                <a:gd name="T87" fmla="*/ 1125 h 594"/>
                <a:gd name="T88" fmla="+- 0 3681 3101"/>
                <a:gd name="T89" fmla="*/ T88 w 594"/>
                <a:gd name="T90" fmla="+- 0 1083 874"/>
                <a:gd name="T91" fmla="*/ 1083 h 594"/>
                <a:gd name="T92" fmla="+- 0 3665 3101"/>
                <a:gd name="T93" fmla="*/ T92 w 594"/>
                <a:gd name="T94" fmla="+- 0 1043 874"/>
                <a:gd name="T95" fmla="*/ 1043 h 594"/>
                <a:gd name="T96" fmla="+- 0 3615 3101"/>
                <a:gd name="T97" fmla="*/ T96 w 594"/>
                <a:gd name="T98" fmla="+- 0 969 874"/>
                <a:gd name="T99" fmla="*/ 969 h 594"/>
                <a:gd name="T100" fmla="+- 0 3546 3101"/>
                <a:gd name="T101" fmla="*/ T100 w 594"/>
                <a:gd name="T102" fmla="+- 0 914 874"/>
                <a:gd name="T103" fmla="*/ 914 h 594"/>
                <a:gd name="T104" fmla="+- 0 3483 3101"/>
                <a:gd name="T105" fmla="*/ T104 w 594"/>
                <a:gd name="T106" fmla="+- 0 886 874"/>
                <a:gd name="T107" fmla="*/ 886 h 594"/>
                <a:gd name="T108" fmla="+- 0 3414 3101"/>
                <a:gd name="T109" fmla="*/ T108 w 594"/>
                <a:gd name="T110" fmla="+- 0 874 874"/>
                <a:gd name="T111" fmla="*/ 874 h 594"/>
                <a:gd name="T112" fmla="+- 0 3403 3101"/>
                <a:gd name="T113" fmla="*/ T112 w 594"/>
                <a:gd name="T114" fmla="+- 0 874 874"/>
                <a:gd name="T115" fmla="*/ 874 h 594"/>
                <a:gd name="T116" fmla="+- 0 3381 3101"/>
                <a:gd name="T117" fmla="*/ T116 w 594"/>
                <a:gd name="T118" fmla="+- 0 874 874"/>
                <a:gd name="T119" fmla="*/ 874 h 594"/>
                <a:gd name="T120" fmla="+- 0 3350 3101"/>
                <a:gd name="T121" fmla="*/ T120 w 594"/>
                <a:gd name="T122" fmla="+- 0 878 874"/>
                <a:gd name="T123" fmla="*/ 878 h 594"/>
                <a:gd name="T124" fmla="+- 0 3300 3101"/>
                <a:gd name="T125" fmla="*/ T124 w 594"/>
                <a:gd name="T126" fmla="+- 0 890 874"/>
                <a:gd name="T127" fmla="*/ 890 h 594"/>
                <a:gd name="T128" fmla="+- 0 3237 3101"/>
                <a:gd name="T129" fmla="*/ T128 w 594"/>
                <a:gd name="T130" fmla="+- 0 921 874"/>
                <a:gd name="T131" fmla="*/ 921 h 594"/>
                <a:gd name="T132" fmla="+- 0 3180 3101"/>
                <a:gd name="T133" fmla="*/ T132 w 594"/>
                <a:gd name="T134" fmla="+- 0 969 874"/>
                <a:gd name="T135" fmla="*/ 969 h 594"/>
                <a:gd name="T136" fmla="+- 0 3136 3101"/>
                <a:gd name="T137" fmla="*/ T136 w 594"/>
                <a:gd name="T138" fmla="+- 0 1031 874"/>
                <a:gd name="T139" fmla="*/ 1031 h 594"/>
                <a:gd name="T140" fmla="+- 0 3112 3101"/>
                <a:gd name="T141" fmla="*/ T140 w 594"/>
                <a:gd name="T142" fmla="+- 0 1089 874"/>
                <a:gd name="T143" fmla="*/ 1089 h 594"/>
                <a:gd name="T144" fmla="+- 0 3103 3101"/>
                <a:gd name="T145" fmla="*/ T144 w 594"/>
                <a:gd name="T146" fmla="+- 0 1136 874"/>
                <a:gd name="T147" fmla="*/ 1136 h 594"/>
                <a:gd name="T148" fmla="+- 0 3101 3101"/>
                <a:gd name="T149" fmla="*/ T148 w 594"/>
                <a:gd name="T150" fmla="+- 0 1171 874"/>
                <a:gd name="T151" fmla="*/ 1171 h 594"/>
                <a:gd name="T152" fmla="+- 0 3102 3101"/>
                <a:gd name="T153" fmla="*/ T152 w 594"/>
                <a:gd name="T154" fmla="+- 0 1196 874"/>
                <a:gd name="T155" fmla="*/ 1196 h 594"/>
                <a:gd name="T156" fmla="+- 0 3105 3101"/>
                <a:gd name="T157" fmla="*/ T156 w 594"/>
                <a:gd name="T158" fmla="+- 0 1221 874"/>
                <a:gd name="T159" fmla="*/ 1221 h 594"/>
                <a:gd name="T160" fmla="+- 0 3110 3101"/>
                <a:gd name="T161" fmla="*/ T160 w 594"/>
                <a:gd name="T162" fmla="+- 0 1244 874"/>
                <a:gd name="T163" fmla="*/ 1244 h 594"/>
                <a:gd name="T164" fmla="+- 0 3145 3101"/>
                <a:gd name="T165" fmla="*/ T164 w 594"/>
                <a:gd name="T166" fmla="+- 0 1326 874"/>
                <a:gd name="T167" fmla="*/ 1326 h 594"/>
                <a:gd name="T168" fmla="+- 0 3202 3101"/>
                <a:gd name="T169" fmla="*/ T168 w 594"/>
                <a:gd name="T170" fmla="+- 0 1393 874"/>
                <a:gd name="T171" fmla="*/ 1393 h 594"/>
                <a:gd name="T172" fmla="+- 0 3259 3101"/>
                <a:gd name="T173" fmla="*/ T172 w 594"/>
                <a:gd name="T174" fmla="+- 0 1433 874"/>
                <a:gd name="T175" fmla="*/ 1433 h 594"/>
                <a:gd name="T176" fmla="+- 0 3323 3101"/>
                <a:gd name="T177" fmla="*/ T176 w 594"/>
                <a:gd name="T178" fmla="+- 0 1458 874"/>
                <a:gd name="T179" fmla="*/ 1458 h 594"/>
                <a:gd name="T180" fmla="+- 0 3349 3101"/>
                <a:gd name="T181" fmla="*/ T180 w 594"/>
                <a:gd name="T182" fmla="+- 0 1463 874"/>
                <a:gd name="T183" fmla="*/ 1463 h 594"/>
                <a:gd name="T184" fmla="+- 0 3375 3101"/>
                <a:gd name="T185" fmla="*/ T184 w 594"/>
                <a:gd name="T186" fmla="+- 0 1466 874"/>
                <a:gd name="T187" fmla="*/ 1466 h 594"/>
                <a:gd name="T188" fmla="+- 0 3389 3101"/>
                <a:gd name="T189" fmla="*/ T188 w 594"/>
                <a:gd name="T190" fmla="+- 0 1467 874"/>
                <a:gd name="T191" fmla="*/ 1467 h 594"/>
                <a:gd name="T192" fmla="+- 0 3398 3101"/>
                <a:gd name="T193" fmla="*/ T192 w 594"/>
                <a:gd name="T194" fmla="+- 0 1467 874"/>
                <a:gd name="T195" fmla="*/ 1467 h 594"/>
                <a:gd name="T196" fmla="+- 0 3405 3101"/>
                <a:gd name="T197" fmla="*/ T196 w 594"/>
                <a:gd name="T198" fmla="+- 0 1464 874"/>
                <a:gd name="T199" fmla="*/ 1464 h 594"/>
                <a:gd name="T200" fmla="+- 0 3405 3101"/>
                <a:gd name="T201" fmla="*/ T200 w 594"/>
                <a:gd name="T202" fmla="+- 0 1458 874"/>
                <a:gd name="T203" fmla="*/ 1458 h 594"/>
                <a:gd name="T204" fmla="+- 0 3405 3101"/>
                <a:gd name="T205" fmla="*/ T204 w 594"/>
                <a:gd name="T206" fmla="+- 0 1457 874"/>
                <a:gd name="T207" fmla="*/ 1457 h 594"/>
                <a:gd name="T208" fmla="+- 0 3405 3101"/>
                <a:gd name="T209" fmla="*/ T208 w 594"/>
                <a:gd name="T210" fmla="+- 0 1178 874"/>
                <a:gd name="T211" fmla="*/ 1178 h 594"/>
                <a:gd name="T212" fmla="+- 0 3684 3101"/>
                <a:gd name="T213" fmla="*/ T212 w 594"/>
                <a:gd name="T214" fmla="+- 0 1178 874"/>
                <a:gd name="T215" fmla="*/ 1178 h 594"/>
                <a:gd name="T216" fmla="+- 0 3687 3101"/>
                <a:gd name="T217" fmla="*/ T216 w 594"/>
                <a:gd name="T218" fmla="+- 0 1178 874"/>
                <a:gd name="T219" fmla="*/ 1178 h 5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594" h="594">
                  <a:moveTo>
                    <a:pt x="299" y="289"/>
                  </a:moveTo>
                  <a:lnTo>
                    <a:pt x="298" y="289"/>
                  </a:lnTo>
                  <a:lnTo>
                    <a:pt x="297" y="289"/>
                  </a:lnTo>
                  <a:lnTo>
                    <a:pt x="296" y="289"/>
                  </a:lnTo>
                  <a:lnTo>
                    <a:pt x="292" y="289"/>
                  </a:lnTo>
                  <a:lnTo>
                    <a:pt x="289" y="292"/>
                  </a:lnTo>
                  <a:lnTo>
                    <a:pt x="289" y="296"/>
                  </a:lnTo>
                  <a:lnTo>
                    <a:pt x="289" y="297"/>
                  </a:lnTo>
                  <a:lnTo>
                    <a:pt x="289" y="298"/>
                  </a:lnTo>
                  <a:lnTo>
                    <a:pt x="289" y="299"/>
                  </a:lnTo>
                  <a:lnTo>
                    <a:pt x="289" y="300"/>
                  </a:lnTo>
                  <a:lnTo>
                    <a:pt x="289" y="577"/>
                  </a:lnTo>
                  <a:lnTo>
                    <a:pt x="285" y="577"/>
                  </a:lnTo>
                  <a:lnTo>
                    <a:pt x="260" y="575"/>
                  </a:lnTo>
                  <a:lnTo>
                    <a:pt x="235" y="570"/>
                  </a:lnTo>
                  <a:lnTo>
                    <a:pt x="210" y="564"/>
                  </a:lnTo>
                  <a:lnTo>
                    <a:pt x="186" y="555"/>
                  </a:lnTo>
                  <a:lnTo>
                    <a:pt x="147" y="534"/>
                  </a:lnTo>
                  <a:lnTo>
                    <a:pt x="111" y="508"/>
                  </a:lnTo>
                  <a:lnTo>
                    <a:pt x="81" y="476"/>
                  </a:lnTo>
                  <a:lnTo>
                    <a:pt x="55" y="440"/>
                  </a:lnTo>
                  <a:lnTo>
                    <a:pt x="27" y="376"/>
                  </a:lnTo>
                  <a:lnTo>
                    <a:pt x="16" y="308"/>
                  </a:lnTo>
                  <a:lnTo>
                    <a:pt x="21" y="240"/>
                  </a:lnTo>
                  <a:lnTo>
                    <a:pt x="43" y="175"/>
                  </a:lnTo>
                  <a:lnTo>
                    <a:pt x="81" y="117"/>
                  </a:lnTo>
                  <a:lnTo>
                    <a:pt x="134" y="68"/>
                  </a:lnTo>
                  <a:lnTo>
                    <a:pt x="195" y="34"/>
                  </a:lnTo>
                  <a:lnTo>
                    <a:pt x="263" y="17"/>
                  </a:lnTo>
                  <a:lnTo>
                    <a:pt x="333" y="18"/>
                  </a:lnTo>
                  <a:lnTo>
                    <a:pt x="402" y="36"/>
                  </a:lnTo>
                  <a:lnTo>
                    <a:pt x="472" y="77"/>
                  </a:lnTo>
                  <a:lnTo>
                    <a:pt x="527" y="135"/>
                  </a:lnTo>
                  <a:lnTo>
                    <a:pt x="563" y="206"/>
                  </a:lnTo>
                  <a:lnTo>
                    <a:pt x="577" y="285"/>
                  </a:lnTo>
                  <a:lnTo>
                    <a:pt x="577" y="289"/>
                  </a:lnTo>
                  <a:moveTo>
                    <a:pt x="586" y="304"/>
                  </a:moveTo>
                  <a:lnTo>
                    <a:pt x="590" y="304"/>
                  </a:lnTo>
                  <a:lnTo>
                    <a:pt x="593" y="301"/>
                  </a:lnTo>
                  <a:lnTo>
                    <a:pt x="593" y="296"/>
                  </a:lnTo>
                  <a:lnTo>
                    <a:pt x="593" y="284"/>
                  </a:lnTo>
                  <a:lnTo>
                    <a:pt x="592" y="272"/>
                  </a:lnTo>
                  <a:lnTo>
                    <a:pt x="591" y="261"/>
                  </a:lnTo>
                  <a:lnTo>
                    <a:pt x="590" y="251"/>
                  </a:lnTo>
                  <a:lnTo>
                    <a:pt x="585" y="229"/>
                  </a:lnTo>
                  <a:lnTo>
                    <a:pt x="580" y="209"/>
                  </a:lnTo>
                  <a:lnTo>
                    <a:pt x="573" y="188"/>
                  </a:lnTo>
                  <a:lnTo>
                    <a:pt x="564" y="169"/>
                  </a:lnTo>
                  <a:lnTo>
                    <a:pt x="542" y="130"/>
                  </a:lnTo>
                  <a:lnTo>
                    <a:pt x="514" y="95"/>
                  </a:lnTo>
                  <a:lnTo>
                    <a:pt x="482" y="65"/>
                  </a:lnTo>
                  <a:lnTo>
                    <a:pt x="445" y="40"/>
                  </a:lnTo>
                  <a:lnTo>
                    <a:pt x="414" y="24"/>
                  </a:lnTo>
                  <a:lnTo>
                    <a:pt x="382" y="12"/>
                  </a:lnTo>
                  <a:lnTo>
                    <a:pt x="348" y="4"/>
                  </a:lnTo>
                  <a:lnTo>
                    <a:pt x="313" y="0"/>
                  </a:lnTo>
                  <a:lnTo>
                    <a:pt x="307" y="0"/>
                  </a:lnTo>
                  <a:lnTo>
                    <a:pt x="302" y="0"/>
                  </a:lnTo>
                  <a:lnTo>
                    <a:pt x="296" y="0"/>
                  </a:lnTo>
                  <a:lnTo>
                    <a:pt x="280" y="0"/>
                  </a:lnTo>
                  <a:lnTo>
                    <a:pt x="265" y="1"/>
                  </a:lnTo>
                  <a:lnTo>
                    <a:pt x="249" y="4"/>
                  </a:lnTo>
                  <a:lnTo>
                    <a:pt x="234" y="7"/>
                  </a:lnTo>
                  <a:lnTo>
                    <a:pt x="199" y="16"/>
                  </a:lnTo>
                  <a:lnTo>
                    <a:pt x="167" y="30"/>
                  </a:lnTo>
                  <a:lnTo>
                    <a:pt x="136" y="47"/>
                  </a:lnTo>
                  <a:lnTo>
                    <a:pt x="108" y="68"/>
                  </a:lnTo>
                  <a:lnTo>
                    <a:pt x="79" y="95"/>
                  </a:lnTo>
                  <a:lnTo>
                    <a:pt x="55" y="124"/>
                  </a:lnTo>
                  <a:lnTo>
                    <a:pt x="35" y="157"/>
                  </a:lnTo>
                  <a:lnTo>
                    <a:pt x="19" y="192"/>
                  </a:lnTo>
                  <a:lnTo>
                    <a:pt x="11" y="215"/>
                  </a:lnTo>
                  <a:lnTo>
                    <a:pt x="5" y="238"/>
                  </a:lnTo>
                  <a:lnTo>
                    <a:pt x="2" y="262"/>
                  </a:lnTo>
                  <a:lnTo>
                    <a:pt x="0" y="286"/>
                  </a:lnTo>
                  <a:lnTo>
                    <a:pt x="0" y="297"/>
                  </a:lnTo>
                  <a:lnTo>
                    <a:pt x="0" y="309"/>
                  </a:lnTo>
                  <a:lnTo>
                    <a:pt x="1" y="322"/>
                  </a:lnTo>
                  <a:lnTo>
                    <a:pt x="2" y="335"/>
                  </a:lnTo>
                  <a:lnTo>
                    <a:pt x="4" y="347"/>
                  </a:lnTo>
                  <a:lnTo>
                    <a:pt x="7" y="359"/>
                  </a:lnTo>
                  <a:lnTo>
                    <a:pt x="9" y="370"/>
                  </a:lnTo>
                  <a:lnTo>
                    <a:pt x="24" y="413"/>
                  </a:lnTo>
                  <a:lnTo>
                    <a:pt x="44" y="452"/>
                  </a:lnTo>
                  <a:lnTo>
                    <a:pt x="69" y="487"/>
                  </a:lnTo>
                  <a:lnTo>
                    <a:pt x="101" y="519"/>
                  </a:lnTo>
                  <a:lnTo>
                    <a:pt x="128" y="541"/>
                  </a:lnTo>
                  <a:lnTo>
                    <a:pt x="158" y="559"/>
                  </a:lnTo>
                  <a:lnTo>
                    <a:pt x="189" y="573"/>
                  </a:lnTo>
                  <a:lnTo>
                    <a:pt x="222" y="584"/>
                  </a:lnTo>
                  <a:lnTo>
                    <a:pt x="235" y="587"/>
                  </a:lnTo>
                  <a:lnTo>
                    <a:pt x="248" y="589"/>
                  </a:lnTo>
                  <a:lnTo>
                    <a:pt x="261" y="591"/>
                  </a:lnTo>
                  <a:lnTo>
                    <a:pt x="274" y="592"/>
                  </a:lnTo>
                  <a:lnTo>
                    <a:pt x="281" y="593"/>
                  </a:lnTo>
                  <a:lnTo>
                    <a:pt x="288" y="593"/>
                  </a:lnTo>
                  <a:lnTo>
                    <a:pt x="297" y="593"/>
                  </a:lnTo>
                  <a:lnTo>
                    <a:pt x="301" y="593"/>
                  </a:lnTo>
                  <a:lnTo>
                    <a:pt x="304" y="590"/>
                  </a:lnTo>
                  <a:lnTo>
                    <a:pt x="304" y="585"/>
                  </a:lnTo>
                  <a:lnTo>
                    <a:pt x="304" y="584"/>
                  </a:lnTo>
                  <a:lnTo>
                    <a:pt x="304" y="583"/>
                  </a:lnTo>
                  <a:lnTo>
                    <a:pt x="304" y="581"/>
                  </a:lnTo>
                  <a:lnTo>
                    <a:pt x="304" y="304"/>
                  </a:lnTo>
                  <a:lnTo>
                    <a:pt x="582" y="304"/>
                  </a:lnTo>
                  <a:lnTo>
                    <a:pt x="583" y="304"/>
                  </a:lnTo>
                  <a:lnTo>
                    <a:pt x="584" y="304"/>
                  </a:lnTo>
                  <a:lnTo>
                    <a:pt x="586" y="304"/>
                  </a:lnTo>
                  <a:close/>
                </a:path>
              </a:pathLst>
            </a:custGeom>
            <a:noFill/>
            <a:ln w="4877">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14" name="Picture 1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0" y="1203"/>
              <a:ext cx="357"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Billede 8"/>
          <p:cNvPicPr>
            <a:picLocks noChangeAspect="1"/>
          </p:cNvPicPr>
          <p:nvPr/>
        </p:nvPicPr>
        <p:blipFill>
          <a:blip r:embed="rId4"/>
          <a:stretch>
            <a:fillRect/>
          </a:stretch>
        </p:blipFill>
        <p:spPr>
          <a:xfrm>
            <a:off x="7032104" y="1045390"/>
            <a:ext cx="2017083" cy="2384192"/>
          </a:xfrm>
          <a:prstGeom prst="rect">
            <a:avLst/>
          </a:prstGeom>
        </p:spPr>
      </p:pic>
      <p:pic>
        <p:nvPicPr>
          <p:cNvPr id="6" name="Billede 5"/>
          <p:cNvPicPr>
            <a:picLocks noChangeAspect="1"/>
          </p:cNvPicPr>
          <p:nvPr/>
        </p:nvPicPr>
        <p:blipFill>
          <a:blip r:embed="rId5"/>
          <a:stretch>
            <a:fillRect/>
          </a:stretch>
        </p:blipFill>
        <p:spPr>
          <a:xfrm>
            <a:off x="1842017" y="3544147"/>
            <a:ext cx="8507967" cy="2888405"/>
          </a:xfrm>
          <a:prstGeom prst="rect">
            <a:avLst/>
          </a:prstGeom>
        </p:spPr>
      </p:pic>
      <p:sp>
        <p:nvSpPr>
          <p:cNvPr id="16"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50</a:t>
            </a:fld>
            <a:endParaRPr lang="da-DK" sz="1800" b="1" dirty="0">
              <a:solidFill>
                <a:srgbClr val="C00000"/>
              </a:solidFill>
            </a:endParaRPr>
          </a:p>
        </p:txBody>
      </p:sp>
    </p:spTree>
    <p:extLst>
      <p:ext uri="{BB962C8B-B14F-4D97-AF65-F5344CB8AC3E}">
        <p14:creationId xmlns:p14="http://schemas.microsoft.com/office/powerpoint/2010/main" val="22703237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9" y="1268761"/>
            <a:ext cx="10515600" cy="4464496"/>
          </a:xfrm>
        </p:spPr>
        <p:txBody>
          <a:bodyPr>
            <a:normAutofit lnSpcReduction="10000"/>
          </a:bodyPr>
          <a:lstStyle/>
          <a:p>
            <a:pPr marL="0" indent="0">
              <a:buNone/>
            </a:pPr>
            <a:r>
              <a:rPr lang="da-DK" b="1" dirty="0" smtClean="0"/>
              <a:t>Formål</a:t>
            </a:r>
            <a:r>
              <a:rPr lang="da-DK" dirty="0" smtClean="0"/>
              <a:t>:</a:t>
            </a:r>
          </a:p>
          <a:p>
            <a:r>
              <a:rPr lang="da-DK" dirty="0" smtClean="0"/>
              <a:t>Systematisk afdækning af </a:t>
            </a:r>
            <a:r>
              <a:rPr lang="da-DK" b="1" i="1" dirty="0"/>
              <a:t>borgerens funktionsevne </a:t>
            </a:r>
            <a:r>
              <a:rPr lang="da-DK" dirty="0"/>
              <a:t>i forhold til at kunne deltage aktivt i samfundet og udføre daglige aktiviteter, herunder hvilke udfordringer og ressourcer borgeren har i forhold til de enkelte aktiviteter. </a:t>
            </a:r>
            <a:endParaRPr lang="da-DK" dirty="0" smtClean="0"/>
          </a:p>
          <a:p>
            <a:endParaRPr lang="da-DK" b="1" dirty="0" smtClean="0"/>
          </a:p>
          <a:p>
            <a:pPr marL="0" indent="0">
              <a:buNone/>
            </a:pPr>
            <a:r>
              <a:rPr lang="da-DK" b="1" dirty="0" smtClean="0"/>
              <a:t>Bygget op om</a:t>
            </a:r>
            <a:r>
              <a:rPr lang="da-DK" dirty="0" smtClean="0"/>
              <a:t>:</a:t>
            </a:r>
          </a:p>
          <a:p>
            <a:r>
              <a:rPr lang="da-DK" dirty="0" smtClean="0"/>
              <a:t>Tre </a:t>
            </a:r>
            <a:r>
              <a:rPr lang="da-DK" b="1" dirty="0" smtClean="0"/>
              <a:t>udredningskategorier </a:t>
            </a:r>
          </a:p>
          <a:p>
            <a:endParaRPr lang="da-DK" dirty="0" smtClean="0"/>
          </a:p>
          <a:p>
            <a:endParaRPr lang="da-DK" dirty="0" smtClean="0"/>
          </a:p>
          <a:p>
            <a:r>
              <a:rPr lang="da-DK" dirty="0" smtClean="0"/>
              <a:t>11 </a:t>
            </a:r>
            <a:r>
              <a:rPr lang="da-DK" b="1" dirty="0" smtClean="0"/>
              <a:t>overtemaer,</a:t>
            </a:r>
            <a:r>
              <a:rPr lang="da-DK" dirty="0" smtClean="0"/>
              <a:t> der dækker over forskellige aspekter af borgerens liv og situation.</a:t>
            </a:r>
          </a:p>
          <a:p>
            <a:r>
              <a:rPr lang="da-DK" dirty="0" smtClean="0"/>
              <a:t>3-9 </a:t>
            </a:r>
            <a:r>
              <a:rPr lang="da-DK" b="1" dirty="0" smtClean="0"/>
              <a:t>undertemaer</a:t>
            </a:r>
            <a:r>
              <a:rPr lang="da-DK" dirty="0" smtClean="0"/>
              <a:t> for hvert overtema </a:t>
            </a:r>
          </a:p>
          <a:p>
            <a:endParaRPr lang="da-DK" dirty="0" smtClean="0"/>
          </a:p>
          <a:p>
            <a:r>
              <a:rPr lang="da-DK" dirty="0" smtClean="0"/>
              <a:t>Det er kun de temaer, der er relevante i forhold til den enkelte borgers sag, der skal oplyses. </a:t>
            </a:r>
            <a:endParaRPr lang="da-DK"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6" name="Titel 5"/>
          <p:cNvSpPr>
            <a:spLocks noGrp="1"/>
          </p:cNvSpPr>
          <p:nvPr>
            <p:ph type="title"/>
          </p:nvPr>
        </p:nvSpPr>
        <p:spPr>
          <a:xfrm>
            <a:off x="838198" y="360000"/>
            <a:ext cx="10515601" cy="612000"/>
          </a:xfrm>
          <a:solidFill>
            <a:srgbClr val="F2BD0A"/>
          </a:solidFill>
        </p:spPr>
        <p:txBody>
          <a:bodyPr/>
          <a:lstStyle/>
          <a:p>
            <a:r>
              <a:rPr lang="da-DK" dirty="0" smtClean="0">
                <a:solidFill>
                  <a:schemeClr val="bg1"/>
                </a:solidFill>
              </a:rPr>
              <a:t>Udredningsmetoden</a:t>
            </a:r>
            <a:r>
              <a:rPr lang="da-DK" dirty="0" smtClean="0"/>
              <a:t> </a:t>
            </a:r>
            <a:endParaRPr lang="da-DK" dirty="0"/>
          </a:p>
        </p:txBody>
      </p:sp>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51</a:t>
            </a:fld>
            <a:endParaRPr lang="da-DK" sz="1800" b="1" dirty="0">
              <a:solidFill>
                <a:srgbClr val="C00000"/>
              </a:solidFill>
            </a:endParaRPr>
          </a:p>
        </p:txBody>
      </p:sp>
      <p:pic>
        <p:nvPicPr>
          <p:cNvPr id="7" name="Billede 6"/>
          <p:cNvPicPr>
            <a:picLocks noChangeAspect="1"/>
          </p:cNvPicPr>
          <p:nvPr/>
        </p:nvPicPr>
        <p:blipFill>
          <a:blip r:embed="rId3"/>
          <a:stretch>
            <a:fillRect/>
          </a:stretch>
        </p:blipFill>
        <p:spPr>
          <a:xfrm>
            <a:off x="4413843" y="2346942"/>
            <a:ext cx="2770435" cy="1407741"/>
          </a:xfrm>
          <a:prstGeom prst="rect">
            <a:avLst/>
          </a:prstGeom>
        </p:spPr>
      </p:pic>
      <p:pic>
        <p:nvPicPr>
          <p:cNvPr id="4" name="Billede 3"/>
          <p:cNvPicPr>
            <a:picLocks noChangeAspect="1"/>
          </p:cNvPicPr>
          <p:nvPr/>
        </p:nvPicPr>
        <p:blipFill>
          <a:blip r:embed="rId4"/>
          <a:stretch>
            <a:fillRect/>
          </a:stretch>
        </p:blipFill>
        <p:spPr>
          <a:xfrm>
            <a:off x="7489556" y="2200988"/>
            <a:ext cx="2645044" cy="1699647"/>
          </a:xfrm>
          <a:prstGeom prst="rect">
            <a:avLst/>
          </a:prstGeom>
        </p:spPr>
      </p:pic>
    </p:spTree>
    <p:extLst>
      <p:ext uri="{BB962C8B-B14F-4D97-AF65-F5344CB8AC3E}">
        <p14:creationId xmlns:p14="http://schemas.microsoft.com/office/powerpoint/2010/main" val="20990491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p:cNvPicPr>
            <a:picLocks noChangeAspect="1"/>
          </p:cNvPicPr>
          <p:nvPr/>
        </p:nvPicPr>
        <p:blipFill>
          <a:blip r:embed="rId3"/>
          <a:stretch>
            <a:fillRect/>
          </a:stretch>
        </p:blipFill>
        <p:spPr>
          <a:xfrm>
            <a:off x="3863752" y="1920065"/>
            <a:ext cx="8005458" cy="4067815"/>
          </a:xfrm>
          <a:prstGeom prst="rect">
            <a:avLst/>
          </a:prstGeom>
        </p:spPr>
      </p:pic>
      <p:sp>
        <p:nvSpPr>
          <p:cNvPr id="2" name="Pladsholder til tekst 1"/>
          <p:cNvSpPr>
            <a:spLocks noGrp="1"/>
          </p:cNvSpPr>
          <p:nvPr>
            <p:ph type="body" sz="quarter" idx="13"/>
          </p:nvPr>
        </p:nvSpPr>
        <p:spPr>
          <a:xfrm>
            <a:off x="838199" y="2069575"/>
            <a:ext cx="3961658" cy="3951713"/>
          </a:xfrm>
        </p:spPr>
        <p:txBody>
          <a:bodyPr>
            <a:normAutofit/>
          </a:bodyPr>
          <a:lstStyle/>
          <a:p>
            <a:r>
              <a:rPr lang="da-DK" sz="2000" b="1" dirty="0" smtClean="0"/>
              <a:t>Funktioner og forhold </a:t>
            </a:r>
          </a:p>
          <a:p>
            <a:pPr lvl="1"/>
            <a:r>
              <a:rPr lang="da-DK" dirty="0" smtClean="0"/>
              <a:t>Objektive kriterier/forhold om borgerens faktiske </a:t>
            </a:r>
            <a:r>
              <a:rPr lang="da-DK" dirty="0"/>
              <a:t>funktionsniveau</a:t>
            </a:r>
          </a:p>
          <a:p>
            <a:r>
              <a:rPr lang="da-DK" sz="2000" b="1" dirty="0" smtClean="0"/>
              <a:t>Omgivelsesfaktorer</a:t>
            </a:r>
          </a:p>
          <a:p>
            <a:pPr lvl="1"/>
            <a:r>
              <a:rPr lang="da-DK" dirty="0" smtClean="0"/>
              <a:t>Faktorer i borgerens omgivelser med betydning for borgerens funktionsevneniveau</a:t>
            </a:r>
          </a:p>
          <a:p>
            <a:r>
              <a:rPr lang="da-DK" sz="2000" b="1" dirty="0" smtClean="0"/>
              <a:t>Aktivitet og deltagelse</a:t>
            </a:r>
            <a:r>
              <a:rPr lang="da-DK" b="1" dirty="0" smtClean="0"/>
              <a:t> </a:t>
            </a:r>
            <a:endParaRPr lang="da-DK" b="1" dirty="0"/>
          </a:p>
          <a:p>
            <a:pPr lvl="1"/>
            <a:r>
              <a:rPr lang="da-DK" dirty="0" smtClean="0"/>
              <a:t>Borgerens </a:t>
            </a:r>
            <a:r>
              <a:rPr lang="da-DK" b="1" dirty="0" smtClean="0"/>
              <a:t>funktionsevneniveau </a:t>
            </a:r>
            <a:r>
              <a:rPr lang="da-DK" dirty="0" smtClean="0"/>
              <a:t>i forhold til at udføre og deltage i aktiviteter</a:t>
            </a:r>
            <a:endParaRPr lang="da-DK" dirty="0"/>
          </a:p>
        </p:txBody>
      </p:sp>
      <p:sp>
        <p:nvSpPr>
          <p:cNvPr id="3" name="Pladsholder til sidefod 2"/>
          <p:cNvSpPr>
            <a:spLocks noGrp="1"/>
          </p:cNvSpPr>
          <p:nvPr>
            <p:ph type="ftr" sz="quarter" idx="15"/>
          </p:nvPr>
        </p:nvSpPr>
        <p:spPr/>
        <p:txBody>
          <a:bodyPr/>
          <a:lstStyle/>
          <a:p>
            <a:r>
              <a:rPr lang="da-DK" dirty="0" smtClean="0"/>
              <a:t>Voksenudredningsmetoden version 2.0</a:t>
            </a:r>
            <a:endParaRPr lang="da-DK" dirty="0"/>
          </a:p>
        </p:txBody>
      </p:sp>
      <p:sp>
        <p:nvSpPr>
          <p:cNvPr id="6" name="Titel 5"/>
          <p:cNvSpPr>
            <a:spLocks noGrp="1"/>
          </p:cNvSpPr>
          <p:nvPr>
            <p:ph type="title"/>
          </p:nvPr>
        </p:nvSpPr>
        <p:spPr>
          <a:xfrm>
            <a:off x="838198" y="360000"/>
            <a:ext cx="10515601" cy="612000"/>
          </a:xfrm>
          <a:solidFill>
            <a:srgbClr val="F2BD0A"/>
          </a:solidFill>
        </p:spPr>
        <p:txBody>
          <a:bodyPr/>
          <a:lstStyle/>
          <a:p>
            <a:r>
              <a:rPr lang="da-DK" dirty="0" smtClean="0">
                <a:solidFill>
                  <a:schemeClr val="bg1"/>
                </a:solidFill>
              </a:rPr>
              <a:t>Udredningsmetoden</a:t>
            </a:r>
            <a:r>
              <a:rPr lang="da-DK" dirty="0" smtClean="0"/>
              <a:t> </a:t>
            </a:r>
            <a:endParaRPr lang="da-DK" dirty="0"/>
          </a:p>
        </p:txBody>
      </p:sp>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52</a:t>
            </a:fld>
            <a:endParaRPr lang="da-DK" sz="1800" b="1" dirty="0">
              <a:solidFill>
                <a:srgbClr val="C00000"/>
              </a:solidFill>
            </a:endParaRPr>
          </a:p>
        </p:txBody>
      </p:sp>
      <p:sp>
        <p:nvSpPr>
          <p:cNvPr id="4" name="Tekstfelt 3"/>
          <p:cNvSpPr txBox="1"/>
          <p:nvPr/>
        </p:nvSpPr>
        <p:spPr>
          <a:xfrm>
            <a:off x="838198" y="1308206"/>
            <a:ext cx="9506274" cy="369332"/>
          </a:xfrm>
          <a:prstGeom prst="rect">
            <a:avLst/>
          </a:prstGeom>
          <a:noFill/>
        </p:spPr>
        <p:txBody>
          <a:bodyPr wrap="square" lIns="0" tIns="0" rIns="0" bIns="0" rtlCol="0">
            <a:spAutoFit/>
          </a:bodyPr>
          <a:lstStyle/>
          <a:p>
            <a:r>
              <a:rPr lang="da-DK" sz="2400" b="1" dirty="0"/>
              <a:t>Kategorier og overtemaer i </a:t>
            </a:r>
            <a:r>
              <a:rPr lang="da-DK" sz="2400" b="1" dirty="0" smtClean="0"/>
              <a:t>udredningsmetoden</a:t>
            </a:r>
            <a:endParaRPr lang="da-DK" sz="2400" b="1" dirty="0"/>
          </a:p>
        </p:txBody>
      </p:sp>
    </p:spTree>
    <p:extLst>
      <p:ext uri="{BB962C8B-B14F-4D97-AF65-F5344CB8AC3E}">
        <p14:creationId xmlns:p14="http://schemas.microsoft.com/office/powerpoint/2010/main" val="1175165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6506900" y="1553796"/>
            <a:ext cx="4560084" cy="4802556"/>
          </a:xfrm>
        </p:spPr>
        <p:txBody>
          <a:bodyPr/>
          <a:lstStyle/>
          <a:p>
            <a:r>
              <a:rPr lang="da-DK" dirty="0" smtClean="0"/>
              <a:t>Borgerens </a:t>
            </a:r>
            <a:r>
              <a:rPr lang="da-DK" b="1" i="1" dirty="0"/>
              <a:t>funktionsevneniveau </a:t>
            </a:r>
            <a:r>
              <a:rPr lang="da-DK" dirty="0"/>
              <a:t>vil være påvirket af </a:t>
            </a:r>
            <a:r>
              <a:rPr lang="da-DK" dirty="0" smtClean="0"/>
              <a:t>borgerens:</a:t>
            </a:r>
          </a:p>
          <a:p>
            <a:pPr lvl="1"/>
            <a:r>
              <a:rPr lang="da-DK" dirty="0" smtClean="0"/>
              <a:t> </a:t>
            </a:r>
            <a:r>
              <a:rPr lang="da-DK" b="1" dirty="0" smtClean="0"/>
              <a:t>funktionsniveau</a:t>
            </a:r>
          </a:p>
          <a:p>
            <a:pPr lvl="1"/>
            <a:r>
              <a:rPr lang="da-DK" dirty="0" smtClean="0"/>
              <a:t>faktorer </a:t>
            </a:r>
            <a:r>
              <a:rPr lang="da-DK" dirty="0"/>
              <a:t>i </a:t>
            </a:r>
            <a:r>
              <a:rPr lang="da-DK" b="1" i="1" dirty="0"/>
              <a:t>borgerens </a:t>
            </a:r>
            <a:r>
              <a:rPr lang="da-DK" b="1" i="1" dirty="0" smtClean="0"/>
              <a:t>omgivelser</a:t>
            </a:r>
          </a:p>
          <a:p>
            <a:pPr lvl="1"/>
            <a:r>
              <a:rPr lang="da-DK" dirty="0" smtClean="0"/>
              <a:t>borgerens </a:t>
            </a:r>
            <a:r>
              <a:rPr lang="da-DK" b="1" i="1" dirty="0" err="1" smtClean="0"/>
              <a:t>mestringsevne</a:t>
            </a:r>
            <a:r>
              <a:rPr lang="da-DK" dirty="0" smtClean="0"/>
              <a:t> </a:t>
            </a:r>
          </a:p>
          <a:p>
            <a:pPr lvl="1"/>
            <a:endParaRPr lang="da-DK" dirty="0" smtClean="0"/>
          </a:p>
          <a:p>
            <a:r>
              <a:rPr lang="da-DK" dirty="0" smtClean="0"/>
              <a:t>Funktionsevnen er </a:t>
            </a:r>
            <a:r>
              <a:rPr lang="da-DK" b="1" i="1" dirty="0" smtClean="0"/>
              <a:t>de afledte konsekvenser </a:t>
            </a:r>
            <a:r>
              <a:rPr lang="da-DK" dirty="0" smtClean="0"/>
              <a:t>af borgerens funktionsniveau, påvirkninger fra omgivelserne og borgerens </a:t>
            </a:r>
            <a:r>
              <a:rPr lang="da-DK" dirty="0" err="1" smtClean="0"/>
              <a:t>mestringsevne</a:t>
            </a:r>
            <a:r>
              <a:rPr lang="da-DK" dirty="0" smtClean="0"/>
              <a:t> </a:t>
            </a:r>
            <a:endParaRPr lang="da-DK"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53</a:t>
            </a:fld>
            <a:endParaRPr lang="da-DK" dirty="0"/>
          </a:p>
        </p:txBody>
      </p:sp>
      <p:sp>
        <p:nvSpPr>
          <p:cNvPr id="6" name="Titel 5"/>
          <p:cNvSpPr>
            <a:spLocks noGrp="1"/>
          </p:cNvSpPr>
          <p:nvPr>
            <p:ph type="title"/>
          </p:nvPr>
        </p:nvSpPr>
        <p:spPr>
          <a:xfrm>
            <a:off x="838200" y="360000"/>
            <a:ext cx="10515600" cy="612000"/>
          </a:xfrm>
          <a:solidFill>
            <a:srgbClr val="F2BD0A"/>
          </a:solidFill>
        </p:spPr>
        <p:txBody>
          <a:bodyPr/>
          <a:lstStyle/>
          <a:p>
            <a:r>
              <a:rPr lang="da-DK" dirty="0" smtClean="0">
                <a:solidFill>
                  <a:schemeClr val="bg1"/>
                </a:solidFill>
              </a:rPr>
              <a:t>Sammenhæng mellem de tre kategorier</a:t>
            </a:r>
            <a:endParaRPr lang="da-DK" dirty="0">
              <a:solidFill>
                <a:schemeClr val="bg1"/>
              </a:solidFill>
            </a:endParaRPr>
          </a:p>
        </p:txBody>
      </p:sp>
      <p:sp>
        <p:nvSpPr>
          <p:cNvPr id="10"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53</a:t>
            </a:fld>
            <a:endParaRPr lang="da-DK" sz="1800" b="1" dirty="0">
              <a:solidFill>
                <a:srgbClr val="C00000"/>
              </a:solidFill>
            </a:endParaRPr>
          </a:p>
        </p:txBody>
      </p:sp>
      <p:pic>
        <p:nvPicPr>
          <p:cNvPr id="5" name="Billede 4"/>
          <p:cNvPicPr>
            <a:picLocks noChangeAspect="1"/>
          </p:cNvPicPr>
          <p:nvPr/>
        </p:nvPicPr>
        <p:blipFill>
          <a:blip r:embed="rId3"/>
          <a:stretch>
            <a:fillRect/>
          </a:stretch>
        </p:blipFill>
        <p:spPr>
          <a:xfrm>
            <a:off x="733702" y="1916832"/>
            <a:ext cx="5072732" cy="3096344"/>
          </a:xfrm>
          <a:prstGeom prst="rect">
            <a:avLst/>
          </a:prstGeom>
        </p:spPr>
      </p:pic>
    </p:spTree>
    <p:extLst>
      <p:ext uri="{BB962C8B-B14F-4D97-AF65-F5344CB8AC3E}">
        <p14:creationId xmlns:p14="http://schemas.microsoft.com/office/powerpoint/2010/main" val="20658506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200" y="1196752"/>
            <a:ext cx="7634064" cy="4780148"/>
          </a:xfrm>
        </p:spPr>
        <p:txBody>
          <a:bodyPr>
            <a:normAutofit/>
          </a:bodyPr>
          <a:lstStyle/>
          <a:p>
            <a:pPr marL="0" indent="0">
              <a:buNone/>
            </a:pPr>
            <a:r>
              <a:rPr lang="da-DK" b="1" dirty="0" smtClean="0"/>
              <a:t>Borgerens </a:t>
            </a:r>
            <a:r>
              <a:rPr lang="da-DK" b="1" dirty="0"/>
              <a:t>evne til at mestre sin funktionsnedsættelse og/eller sociale </a:t>
            </a:r>
            <a:r>
              <a:rPr lang="da-DK" b="1" dirty="0" smtClean="0"/>
              <a:t>problem</a:t>
            </a:r>
            <a:r>
              <a:rPr lang="da-DK" dirty="0" smtClean="0"/>
              <a:t> </a:t>
            </a:r>
          </a:p>
          <a:p>
            <a:r>
              <a:rPr lang="da-DK" dirty="0" smtClean="0"/>
              <a:t>Udgøres </a:t>
            </a:r>
            <a:r>
              <a:rPr lang="da-DK" dirty="0"/>
              <a:t>af de </a:t>
            </a:r>
            <a:r>
              <a:rPr lang="da-DK" b="1" i="1" dirty="0"/>
              <a:t>indre træk ved borgeren</a:t>
            </a:r>
            <a:r>
              <a:rPr lang="da-DK" dirty="0"/>
              <a:t>, som har betydning for, hvordan borgeren </a:t>
            </a:r>
            <a:r>
              <a:rPr lang="da-DK" b="1" i="1" dirty="0"/>
              <a:t>begriber, håndterer og handler </a:t>
            </a:r>
            <a:r>
              <a:rPr lang="da-DK" dirty="0"/>
              <a:t>i forskellige situationer. </a:t>
            </a:r>
            <a:endParaRPr lang="da-DK" dirty="0" smtClean="0"/>
          </a:p>
          <a:p>
            <a:r>
              <a:rPr lang="da-DK" dirty="0" smtClean="0"/>
              <a:t>Er </a:t>
            </a:r>
            <a:r>
              <a:rPr lang="da-DK" b="1" i="1" dirty="0"/>
              <a:t>dels medfødt</a:t>
            </a:r>
            <a:r>
              <a:rPr lang="da-DK" dirty="0"/>
              <a:t>, </a:t>
            </a:r>
            <a:r>
              <a:rPr lang="da-DK" b="1" i="1" dirty="0"/>
              <a:t>dels påvirket </a:t>
            </a:r>
            <a:r>
              <a:rPr lang="da-DK" dirty="0"/>
              <a:t>af livserfaringer, kulturelle normer, opdragelse, holdninger med videre. </a:t>
            </a:r>
            <a:endParaRPr lang="da-DK" dirty="0" smtClean="0"/>
          </a:p>
          <a:p>
            <a:r>
              <a:rPr lang="da-DK" dirty="0" smtClean="0"/>
              <a:t>Omfatter </a:t>
            </a:r>
            <a:r>
              <a:rPr lang="da-DK" dirty="0"/>
              <a:t>for eksempel </a:t>
            </a:r>
            <a:r>
              <a:rPr lang="da-DK" b="1" i="1" dirty="0"/>
              <a:t>strategier og fremgangsmåder</a:t>
            </a:r>
            <a:r>
              <a:rPr lang="da-DK" dirty="0"/>
              <a:t>, som en borger bruger for at klare eller håndtere nye, svære eller truende situationer</a:t>
            </a:r>
            <a:r>
              <a:rPr lang="da-DK" dirty="0" smtClean="0"/>
              <a:t>.</a:t>
            </a:r>
            <a:endParaRPr lang="da-DK" dirty="0"/>
          </a:p>
          <a:p>
            <a:r>
              <a:rPr lang="da-DK" dirty="0" err="1"/>
              <a:t>Mestringsevnen</a:t>
            </a:r>
            <a:r>
              <a:rPr lang="da-DK" dirty="0"/>
              <a:t> udredes som </a:t>
            </a:r>
            <a:r>
              <a:rPr lang="da-DK" b="1" dirty="0"/>
              <a:t>led i din udredning af borgerens funktionsevneniveau </a:t>
            </a:r>
            <a:r>
              <a:rPr lang="da-DK" dirty="0"/>
              <a:t>- dokumenter borgerens evne til at mestre sin funktionsnedsættelse og/eller sociale problem under hvert relevant tema.</a:t>
            </a:r>
          </a:p>
          <a:p>
            <a:endParaRPr lang="da-DK"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54</a:t>
            </a:fld>
            <a:endParaRPr lang="da-DK" dirty="0"/>
          </a:p>
        </p:txBody>
      </p:sp>
      <p:sp>
        <p:nvSpPr>
          <p:cNvPr id="6" name="Titel 5"/>
          <p:cNvSpPr>
            <a:spLocks noGrp="1"/>
          </p:cNvSpPr>
          <p:nvPr>
            <p:ph type="title"/>
          </p:nvPr>
        </p:nvSpPr>
        <p:spPr>
          <a:xfrm>
            <a:off x="838200" y="360000"/>
            <a:ext cx="10515600" cy="612000"/>
          </a:xfrm>
          <a:solidFill>
            <a:srgbClr val="F2BD0A"/>
          </a:solidFill>
        </p:spPr>
        <p:txBody>
          <a:bodyPr/>
          <a:lstStyle/>
          <a:p>
            <a:r>
              <a:rPr lang="da-DK" dirty="0" smtClean="0">
                <a:solidFill>
                  <a:schemeClr val="bg1"/>
                </a:solidFill>
              </a:rPr>
              <a:t>Borgerens </a:t>
            </a:r>
            <a:r>
              <a:rPr lang="da-DK" dirty="0" err="1" smtClean="0">
                <a:solidFill>
                  <a:schemeClr val="bg1"/>
                </a:solidFill>
              </a:rPr>
              <a:t>mestringsevne</a:t>
            </a:r>
            <a:endParaRPr lang="da-DK" dirty="0">
              <a:solidFill>
                <a:schemeClr val="bg1"/>
              </a:solidFill>
            </a:endParaRPr>
          </a:p>
        </p:txBody>
      </p:sp>
      <p:sp>
        <p:nvSpPr>
          <p:cNvPr id="10"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54</a:t>
            </a:fld>
            <a:endParaRPr lang="da-DK" sz="1800" b="1" dirty="0">
              <a:solidFill>
                <a:srgbClr val="C00000"/>
              </a:solidFill>
            </a:endParaRPr>
          </a:p>
        </p:txBody>
      </p:sp>
      <p:pic>
        <p:nvPicPr>
          <p:cNvPr id="7" name="Billede 6">
            <a:extLst>
              <a:ext uri="{FF2B5EF4-FFF2-40B4-BE49-F238E27FC236}">
                <a16:creationId xmlns:a16="http://schemas.microsoft.com/office/drawing/2014/main" id="{FD6FEBAA-9CF4-4E84-887E-56F60E1ECF4A}"/>
              </a:ext>
            </a:extLst>
          </p:cNvPr>
          <p:cNvPicPr>
            <a:picLocks noChangeAspect="1"/>
          </p:cNvPicPr>
          <p:nvPr/>
        </p:nvPicPr>
        <p:blipFill>
          <a:blip r:embed="rId3"/>
          <a:stretch>
            <a:fillRect/>
          </a:stretch>
        </p:blipFill>
        <p:spPr>
          <a:xfrm>
            <a:off x="8669244" y="1196752"/>
            <a:ext cx="2625911" cy="1616576"/>
          </a:xfrm>
          <a:prstGeom prst="rect">
            <a:avLst/>
          </a:prstGeom>
        </p:spPr>
      </p:pic>
      <p:sp>
        <p:nvSpPr>
          <p:cNvPr id="8" name="Billedforklaring: nedadgående pil 13">
            <a:extLst>
              <a:ext uri="{FF2B5EF4-FFF2-40B4-BE49-F238E27FC236}">
                <a16:creationId xmlns:a16="http://schemas.microsoft.com/office/drawing/2014/main" id="{5359DDED-20D5-49B6-941A-6B51644A2B23}"/>
              </a:ext>
            </a:extLst>
          </p:cNvPr>
          <p:cNvSpPr/>
          <p:nvPr/>
        </p:nvSpPr>
        <p:spPr>
          <a:xfrm>
            <a:off x="9406135" y="1196752"/>
            <a:ext cx="1152128" cy="640845"/>
          </a:xfrm>
          <a:prstGeom prst="downArrowCallout">
            <a:avLst>
              <a:gd name="adj1" fmla="val 50000"/>
              <a:gd name="adj2" fmla="val 25000"/>
              <a:gd name="adj3" fmla="val 25000"/>
              <a:gd name="adj4" fmla="val 70592"/>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9" name="Billedforklaring: nedadgående pil 5">
            <a:extLst>
              <a:ext uri="{FF2B5EF4-FFF2-40B4-BE49-F238E27FC236}">
                <a16:creationId xmlns:a16="http://schemas.microsoft.com/office/drawing/2014/main" id="{C319F7EC-2065-4A7D-BC7C-E55F83C681B9}"/>
              </a:ext>
            </a:extLst>
          </p:cNvPr>
          <p:cNvSpPr/>
          <p:nvPr/>
        </p:nvSpPr>
        <p:spPr>
          <a:xfrm>
            <a:off x="8611653" y="1782244"/>
            <a:ext cx="1152128" cy="640845"/>
          </a:xfrm>
          <a:prstGeom prst="downArrowCallout">
            <a:avLst>
              <a:gd name="adj1" fmla="val 50000"/>
              <a:gd name="adj2" fmla="val 25000"/>
              <a:gd name="adj3" fmla="val 25000"/>
              <a:gd name="adj4" fmla="val 70592"/>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1" name="Rektangel 10">
            <a:extLst>
              <a:ext uri="{FF2B5EF4-FFF2-40B4-BE49-F238E27FC236}">
                <a16:creationId xmlns:a16="http://schemas.microsoft.com/office/drawing/2014/main" id="{E96AE1D7-42A0-4B76-8350-CA32E0FD9834}"/>
              </a:ext>
            </a:extLst>
          </p:cNvPr>
          <p:cNvSpPr/>
          <p:nvPr/>
        </p:nvSpPr>
        <p:spPr>
          <a:xfrm>
            <a:off x="10215034" y="1770767"/>
            <a:ext cx="1080120" cy="468545"/>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Tree>
    <p:extLst>
      <p:ext uri="{BB962C8B-B14F-4D97-AF65-F5344CB8AC3E}">
        <p14:creationId xmlns:p14="http://schemas.microsoft.com/office/powerpoint/2010/main" val="24223931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55</a:t>
            </a:fld>
            <a:endParaRPr lang="da-DK" dirty="0"/>
          </a:p>
        </p:txBody>
      </p:sp>
      <p:pic>
        <p:nvPicPr>
          <p:cNvPr id="7" name="Billede 6"/>
          <p:cNvPicPr>
            <a:picLocks noChangeAspect="1"/>
          </p:cNvPicPr>
          <p:nvPr/>
        </p:nvPicPr>
        <p:blipFill>
          <a:blip r:embed="rId3"/>
          <a:stretch>
            <a:fillRect/>
          </a:stretch>
        </p:blipFill>
        <p:spPr>
          <a:xfrm>
            <a:off x="838199" y="19594"/>
            <a:ext cx="10208599" cy="6741368"/>
          </a:xfrm>
          <a:prstGeom prst="rect">
            <a:avLst/>
          </a:prstGeom>
        </p:spPr>
      </p:pic>
      <p:sp>
        <p:nvSpPr>
          <p:cNvPr id="5"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55</a:t>
            </a:fld>
            <a:endParaRPr lang="da-DK" sz="1800" b="1" dirty="0">
              <a:solidFill>
                <a:srgbClr val="C00000"/>
              </a:solidFill>
            </a:endParaRPr>
          </a:p>
        </p:txBody>
      </p:sp>
    </p:spTree>
    <p:extLst>
      <p:ext uri="{BB962C8B-B14F-4D97-AF65-F5344CB8AC3E}">
        <p14:creationId xmlns:p14="http://schemas.microsoft.com/office/powerpoint/2010/main" val="2464792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56</a:t>
            </a:fld>
            <a:endParaRPr lang="da-DK" dirty="0"/>
          </a:p>
        </p:txBody>
      </p:sp>
      <p:sp>
        <p:nvSpPr>
          <p:cNvPr id="6" name="Titel 5"/>
          <p:cNvSpPr>
            <a:spLocks noGrp="1"/>
          </p:cNvSpPr>
          <p:nvPr>
            <p:ph type="title"/>
          </p:nvPr>
        </p:nvSpPr>
        <p:spPr>
          <a:xfrm>
            <a:off x="838200" y="360000"/>
            <a:ext cx="10515600" cy="1080000"/>
          </a:xfrm>
          <a:solidFill>
            <a:srgbClr val="F2BD0A"/>
          </a:solidFill>
        </p:spPr>
        <p:txBody>
          <a:bodyPr/>
          <a:lstStyle/>
          <a:p>
            <a:r>
              <a:rPr lang="da-DK" dirty="0" smtClean="0">
                <a:solidFill>
                  <a:schemeClr val="bg1"/>
                </a:solidFill>
              </a:rPr>
              <a:t>Udredningstemaer i kategorien </a:t>
            </a:r>
            <a:br>
              <a:rPr lang="da-DK" dirty="0" smtClean="0">
                <a:solidFill>
                  <a:schemeClr val="bg1"/>
                </a:solidFill>
              </a:rPr>
            </a:br>
            <a:r>
              <a:rPr lang="da-DK" i="1" dirty="0" smtClean="0">
                <a:solidFill>
                  <a:schemeClr val="bg1"/>
                </a:solidFill>
              </a:rPr>
              <a:t>Funktioner og forhold </a:t>
            </a:r>
            <a:endParaRPr lang="da-DK" i="1" dirty="0">
              <a:solidFill>
                <a:schemeClr val="bg1"/>
              </a:solidFill>
            </a:endParaRPr>
          </a:p>
        </p:txBody>
      </p:sp>
      <p:pic>
        <p:nvPicPr>
          <p:cNvPr id="2" name="Billede 1"/>
          <p:cNvPicPr>
            <a:picLocks noChangeAspect="1"/>
          </p:cNvPicPr>
          <p:nvPr/>
        </p:nvPicPr>
        <p:blipFill rotWithShape="1">
          <a:blip r:embed="rId3"/>
          <a:srcRect t="17550" r="6989" b="4731"/>
          <a:stretch/>
        </p:blipFill>
        <p:spPr>
          <a:xfrm>
            <a:off x="31361" y="2608197"/>
            <a:ext cx="12192000" cy="3528392"/>
          </a:xfrm>
          <a:prstGeom prst="rect">
            <a:avLst/>
          </a:prstGeom>
        </p:spPr>
      </p:pic>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56</a:t>
            </a:fld>
            <a:endParaRPr lang="da-DK" sz="1800" b="1" dirty="0">
              <a:solidFill>
                <a:srgbClr val="C00000"/>
              </a:solidFill>
            </a:endParaRPr>
          </a:p>
        </p:txBody>
      </p:sp>
      <p:sp>
        <p:nvSpPr>
          <p:cNvPr id="5" name="Tekstfelt 4"/>
          <p:cNvSpPr txBox="1"/>
          <p:nvPr/>
        </p:nvSpPr>
        <p:spPr>
          <a:xfrm>
            <a:off x="838199" y="1441901"/>
            <a:ext cx="8352930" cy="1000274"/>
          </a:xfrm>
          <a:prstGeom prst="rect">
            <a:avLst/>
          </a:prstGeom>
          <a:noFill/>
        </p:spPr>
        <p:txBody>
          <a:bodyPr wrap="square" lIns="0" tIns="0" rIns="0" bIns="0" rtlCol="0">
            <a:spAutoFit/>
          </a:bodyPr>
          <a:lstStyle/>
          <a:p>
            <a:endParaRPr lang="da-DK" dirty="0" smtClean="0"/>
          </a:p>
          <a:p>
            <a:r>
              <a:rPr lang="da-DK" dirty="0" smtClean="0"/>
              <a:t>Her vurderes borgerens </a:t>
            </a:r>
            <a:r>
              <a:rPr lang="da-DK" b="1" dirty="0" smtClean="0"/>
              <a:t>funktionsniveau,</a:t>
            </a:r>
            <a:r>
              <a:rPr lang="da-DK" dirty="0" smtClean="0"/>
              <a:t> og om borgeren er </a:t>
            </a:r>
            <a:r>
              <a:rPr lang="da-DK" b="1" dirty="0" smtClean="0"/>
              <a:t>i målgruppen</a:t>
            </a:r>
            <a:r>
              <a:rPr lang="da-DK" dirty="0" smtClean="0"/>
              <a:t> for servicelovens bestemmelser </a:t>
            </a:r>
          </a:p>
          <a:p>
            <a:endParaRPr lang="da-DK" sz="1100" dirty="0" smtClean="0"/>
          </a:p>
        </p:txBody>
      </p:sp>
      <p:sp>
        <p:nvSpPr>
          <p:cNvPr id="10" name="Venstrepil 9"/>
          <p:cNvSpPr/>
          <p:nvPr/>
        </p:nvSpPr>
        <p:spPr>
          <a:xfrm>
            <a:off x="1199456" y="4399012"/>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1" name="Venstrepil 10"/>
          <p:cNvSpPr/>
          <p:nvPr/>
        </p:nvSpPr>
        <p:spPr>
          <a:xfrm>
            <a:off x="4295800" y="2627042"/>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2" name="Venstrepil 11"/>
          <p:cNvSpPr/>
          <p:nvPr/>
        </p:nvSpPr>
        <p:spPr>
          <a:xfrm rot="3139148">
            <a:off x="11247279" y="3111212"/>
            <a:ext cx="686697"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pic>
        <p:nvPicPr>
          <p:cNvPr id="17" name="Billede 16">
            <a:extLst>
              <a:ext uri="{FF2B5EF4-FFF2-40B4-BE49-F238E27FC236}">
                <a16:creationId xmlns:a16="http://schemas.microsoft.com/office/drawing/2014/main" id="{FD6FEBAA-9CF4-4E84-887E-56F60E1ECF4A}"/>
              </a:ext>
            </a:extLst>
          </p:cNvPr>
          <p:cNvPicPr>
            <a:picLocks noChangeAspect="1"/>
          </p:cNvPicPr>
          <p:nvPr/>
        </p:nvPicPr>
        <p:blipFill>
          <a:blip r:embed="rId4"/>
          <a:stretch>
            <a:fillRect/>
          </a:stretch>
        </p:blipFill>
        <p:spPr>
          <a:xfrm>
            <a:off x="9517280" y="1442294"/>
            <a:ext cx="1801416" cy="1108996"/>
          </a:xfrm>
          <a:prstGeom prst="rect">
            <a:avLst/>
          </a:prstGeom>
        </p:spPr>
      </p:pic>
      <p:sp>
        <p:nvSpPr>
          <p:cNvPr id="18" name="Billedforklaring: nedadgående pil 5">
            <a:extLst>
              <a:ext uri="{FF2B5EF4-FFF2-40B4-BE49-F238E27FC236}">
                <a16:creationId xmlns:a16="http://schemas.microsoft.com/office/drawing/2014/main" id="{C319F7EC-2065-4A7D-BC7C-E55F83C681B9}"/>
              </a:ext>
            </a:extLst>
          </p:cNvPr>
          <p:cNvSpPr/>
          <p:nvPr/>
        </p:nvSpPr>
        <p:spPr>
          <a:xfrm>
            <a:off x="10020813" y="1440000"/>
            <a:ext cx="794350" cy="474103"/>
          </a:xfrm>
          <a:prstGeom prst="downArrowCallout">
            <a:avLst>
              <a:gd name="adj1" fmla="val 50000"/>
              <a:gd name="adj2" fmla="val 25000"/>
              <a:gd name="adj3" fmla="val 25000"/>
              <a:gd name="adj4" fmla="val 70592"/>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9" name="Billedforklaring: nedadgående pil 13">
            <a:extLst>
              <a:ext uri="{FF2B5EF4-FFF2-40B4-BE49-F238E27FC236}">
                <a16:creationId xmlns:a16="http://schemas.microsoft.com/office/drawing/2014/main" id="{5359DDED-20D5-49B6-941A-6B51644A2B23}"/>
              </a:ext>
            </a:extLst>
          </p:cNvPr>
          <p:cNvSpPr/>
          <p:nvPr/>
        </p:nvSpPr>
        <p:spPr>
          <a:xfrm rot="10800000">
            <a:off x="9841924" y="2058756"/>
            <a:ext cx="1150620" cy="547540"/>
          </a:xfrm>
          <a:prstGeom prst="downArrowCallout">
            <a:avLst>
              <a:gd name="adj1" fmla="val 50000"/>
              <a:gd name="adj2" fmla="val 25000"/>
              <a:gd name="adj3" fmla="val 25000"/>
              <a:gd name="adj4" fmla="val 70592"/>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0" name="Rektangel 19">
            <a:extLst>
              <a:ext uri="{FF2B5EF4-FFF2-40B4-BE49-F238E27FC236}">
                <a16:creationId xmlns:a16="http://schemas.microsoft.com/office/drawing/2014/main" id="{E96AE1D7-42A0-4B76-8350-CA32E0FD9834}"/>
              </a:ext>
            </a:extLst>
          </p:cNvPr>
          <p:cNvSpPr/>
          <p:nvPr/>
        </p:nvSpPr>
        <p:spPr>
          <a:xfrm>
            <a:off x="10563220" y="1686592"/>
            <a:ext cx="1080120" cy="468545"/>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Tree>
    <p:extLst>
      <p:ext uri="{BB962C8B-B14F-4D97-AF65-F5344CB8AC3E}">
        <p14:creationId xmlns:p14="http://schemas.microsoft.com/office/powerpoint/2010/main" val="14609432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6" name="Titel 5"/>
          <p:cNvSpPr>
            <a:spLocks noGrp="1"/>
          </p:cNvSpPr>
          <p:nvPr>
            <p:ph type="title"/>
          </p:nvPr>
        </p:nvSpPr>
        <p:spPr>
          <a:xfrm>
            <a:off x="838200" y="360000"/>
            <a:ext cx="10515600" cy="1080000"/>
          </a:xfrm>
          <a:solidFill>
            <a:srgbClr val="F2BD0A"/>
          </a:solidFill>
        </p:spPr>
        <p:txBody>
          <a:bodyPr/>
          <a:lstStyle/>
          <a:p>
            <a:r>
              <a:rPr lang="da-DK" dirty="0" smtClean="0">
                <a:solidFill>
                  <a:schemeClr val="bg1"/>
                </a:solidFill>
              </a:rPr>
              <a:t>Udredningstemaerne i kategorien </a:t>
            </a:r>
            <a:r>
              <a:rPr lang="da-DK" i="1" dirty="0" smtClean="0">
                <a:solidFill>
                  <a:schemeClr val="bg1"/>
                </a:solidFill>
              </a:rPr>
              <a:t>Omgivelsesfaktorer</a:t>
            </a:r>
            <a:endParaRPr lang="da-DK" i="1" dirty="0">
              <a:solidFill>
                <a:schemeClr val="bg1"/>
              </a:solidFill>
            </a:endParaRPr>
          </a:p>
        </p:txBody>
      </p:sp>
      <p:pic>
        <p:nvPicPr>
          <p:cNvPr id="8" name="Billede 7"/>
          <p:cNvPicPr>
            <a:picLocks noChangeAspect="1"/>
          </p:cNvPicPr>
          <p:nvPr/>
        </p:nvPicPr>
        <p:blipFill>
          <a:blip r:embed="rId3"/>
          <a:stretch>
            <a:fillRect/>
          </a:stretch>
        </p:blipFill>
        <p:spPr>
          <a:xfrm>
            <a:off x="-10061" y="3161303"/>
            <a:ext cx="12192000" cy="1800200"/>
          </a:xfrm>
          <a:prstGeom prst="rect">
            <a:avLst/>
          </a:prstGeom>
        </p:spPr>
      </p:pic>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57</a:t>
            </a:fld>
            <a:endParaRPr lang="da-DK" sz="1800" b="1" dirty="0">
              <a:solidFill>
                <a:srgbClr val="C00000"/>
              </a:solidFill>
            </a:endParaRPr>
          </a:p>
        </p:txBody>
      </p:sp>
      <p:grpSp>
        <p:nvGrpSpPr>
          <p:cNvPr id="7" name="Gruppe 6"/>
          <p:cNvGrpSpPr>
            <a:grpSpLocks/>
          </p:cNvGrpSpPr>
          <p:nvPr/>
        </p:nvGrpSpPr>
        <p:grpSpPr bwMode="auto">
          <a:xfrm>
            <a:off x="11267243" y="3315756"/>
            <a:ext cx="477913" cy="508680"/>
            <a:chOff x="2940" y="-405"/>
            <a:chExt cx="977" cy="979"/>
          </a:xfrm>
          <a:solidFill>
            <a:schemeClr val="bg1"/>
          </a:solidFill>
        </p:grpSpPr>
        <p:sp>
          <p:nvSpPr>
            <p:cNvPr id="10" name="Rectangle 303"/>
            <p:cNvSpPr>
              <a:spLocks noChangeArrowheads="1"/>
            </p:cNvSpPr>
            <p:nvPr/>
          </p:nvSpPr>
          <p:spPr bwMode="auto">
            <a:xfrm>
              <a:off x="2940" y="-405"/>
              <a:ext cx="977" cy="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da-DK"/>
            </a:p>
          </p:txBody>
        </p:sp>
        <p:sp>
          <p:nvSpPr>
            <p:cNvPr id="11" name="AutoShape 304"/>
            <p:cNvSpPr>
              <a:spLocks/>
            </p:cNvSpPr>
            <p:nvPr/>
          </p:nvSpPr>
          <p:spPr bwMode="auto">
            <a:xfrm>
              <a:off x="3070" y="-250"/>
              <a:ext cx="765" cy="668"/>
            </a:xfrm>
            <a:custGeom>
              <a:avLst/>
              <a:gdLst>
                <a:gd name="T0" fmla="+- 0 3209 3070"/>
                <a:gd name="T1" fmla="*/ T0 w 765"/>
                <a:gd name="T2" fmla="+- 0 -161 -249"/>
                <a:gd name="T3" fmla="*/ -161 h 668"/>
                <a:gd name="T4" fmla="+- 0 3071 3070"/>
                <a:gd name="T5" fmla="*/ T4 w 765"/>
                <a:gd name="T6" fmla="+- 0 125 -249"/>
                <a:gd name="T7" fmla="*/ 125 h 668"/>
                <a:gd name="T8" fmla="+- 0 3202 3070"/>
                <a:gd name="T9" fmla="*/ T8 w 765"/>
                <a:gd name="T10" fmla="+- 0 361 -249"/>
                <a:gd name="T11" fmla="*/ 361 h 668"/>
                <a:gd name="T12" fmla="+- 0 3488 3070"/>
                <a:gd name="T13" fmla="*/ T12 w 765"/>
                <a:gd name="T14" fmla="+- 0 403 -249"/>
                <a:gd name="T15" fmla="*/ 403 h 668"/>
                <a:gd name="T16" fmla="+- 0 3256 3070"/>
                <a:gd name="T17" fmla="*/ T16 w 765"/>
                <a:gd name="T18" fmla="+- 0 363 -249"/>
                <a:gd name="T19" fmla="*/ 363 h 668"/>
                <a:gd name="T20" fmla="+- 0 3191 3070"/>
                <a:gd name="T21" fmla="*/ T20 w 765"/>
                <a:gd name="T22" fmla="+- 0 319 -249"/>
                <a:gd name="T23" fmla="*/ 319 h 668"/>
                <a:gd name="T24" fmla="+- 0 3139 3070"/>
                <a:gd name="T25" fmla="*/ T24 w 765"/>
                <a:gd name="T26" fmla="+- 0 217 -249"/>
                <a:gd name="T27" fmla="*/ 217 h 668"/>
                <a:gd name="T28" fmla="+- 0 3095 3070"/>
                <a:gd name="T29" fmla="*/ T28 w 765"/>
                <a:gd name="T30" fmla="+- 0 89 -249"/>
                <a:gd name="T31" fmla="*/ 89 h 668"/>
                <a:gd name="T32" fmla="+- 0 3157 3070"/>
                <a:gd name="T33" fmla="*/ T32 w 765"/>
                <a:gd name="T34" fmla="+- 0 -77 -249"/>
                <a:gd name="T35" fmla="*/ -77 h 668"/>
                <a:gd name="T36" fmla="+- 0 3312 3070"/>
                <a:gd name="T37" fmla="*/ T36 w 765"/>
                <a:gd name="T38" fmla="+- 0 -179 -249"/>
                <a:gd name="T39" fmla="*/ -179 h 668"/>
                <a:gd name="T40" fmla="+- 0 3470 3070"/>
                <a:gd name="T41" fmla="*/ T40 w 765"/>
                <a:gd name="T42" fmla="+- 0 -205 -249"/>
                <a:gd name="T43" fmla="*/ -205 h 668"/>
                <a:gd name="T44" fmla="+- 0 3480 3070"/>
                <a:gd name="T45" fmla="*/ T44 w 765"/>
                <a:gd name="T46" fmla="+- 0 379 -249"/>
                <a:gd name="T47" fmla="*/ 379 h 668"/>
                <a:gd name="T48" fmla="+- 0 3622 3070"/>
                <a:gd name="T49" fmla="*/ T48 w 765"/>
                <a:gd name="T50" fmla="+- 0 317 -249"/>
                <a:gd name="T51" fmla="*/ 317 h 668"/>
                <a:gd name="T52" fmla="+- 0 3528 3070"/>
                <a:gd name="T53" fmla="*/ T52 w 765"/>
                <a:gd name="T54" fmla="+- 0 -149 -249"/>
                <a:gd name="T55" fmla="*/ -149 h 668"/>
                <a:gd name="T56" fmla="+- 0 3377 3070"/>
                <a:gd name="T57" fmla="*/ T56 w 765"/>
                <a:gd name="T58" fmla="+- 0 85 -249"/>
                <a:gd name="T59" fmla="*/ 85 h 668"/>
                <a:gd name="T60" fmla="+- 0 3303 3070"/>
                <a:gd name="T61" fmla="*/ T60 w 765"/>
                <a:gd name="T62" fmla="+- 0 337 -249"/>
                <a:gd name="T63" fmla="*/ 337 h 668"/>
                <a:gd name="T64" fmla="+- 0 3512 3070"/>
                <a:gd name="T65" fmla="*/ T64 w 765"/>
                <a:gd name="T66" fmla="+- 0 335 -249"/>
                <a:gd name="T67" fmla="*/ 335 h 668"/>
                <a:gd name="T68" fmla="+- 0 3341 3070"/>
                <a:gd name="T69" fmla="*/ T68 w 765"/>
                <a:gd name="T70" fmla="+- 0 273 -249"/>
                <a:gd name="T71" fmla="*/ 273 h 668"/>
                <a:gd name="T72" fmla="+- 0 3442 3070"/>
                <a:gd name="T73" fmla="*/ T72 w 765"/>
                <a:gd name="T74" fmla="+- 0 197 -249"/>
                <a:gd name="T75" fmla="*/ 197 h 668"/>
                <a:gd name="T76" fmla="+- 0 3384 3070"/>
                <a:gd name="T77" fmla="*/ T76 w 765"/>
                <a:gd name="T78" fmla="+- 0 133 -249"/>
                <a:gd name="T79" fmla="*/ 133 h 668"/>
                <a:gd name="T80" fmla="+- 0 3414 3070"/>
                <a:gd name="T81" fmla="*/ T80 w 765"/>
                <a:gd name="T82" fmla="+- 0 63 -249"/>
                <a:gd name="T83" fmla="*/ 63 h 668"/>
                <a:gd name="T84" fmla="+- 0 3444 3070"/>
                <a:gd name="T85" fmla="*/ T84 w 765"/>
                <a:gd name="T86" fmla="+- 0 7 -249"/>
                <a:gd name="T87" fmla="*/ 7 h 668"/>
                <a:gd name="T88" fmla="+- 0 3610 3070"/>
                <a:gd name="T89" fmla="*/ T88 w 765"/>
                <a:gd name="T90" fmla="+- 0 -55 -249"/>
                <a:gd name="T91" fmla="*/ -55 h 668"/>
                <a:gd name="T92" fmla="+- 0 3538 3070"/>
                <a:gd name="T93" fmla="*/ T92 w 765"/>
                <a:gd name="T94" fmla="+- 0 -123 -249"/>
                <a:gd name="T95" fmla="*/ -123 h 668"/>
                <a:gd name="T96" fmla="+- 0 3434 3070"/>
                <a:gd name="T97" fmla="*/ T96 w 765"/>
                <a:gd name="T98" fmla="+- 0 -187 -249"/>
                <a:gd name="T99" fmla="*/ -187 h 668"/>
                <a:gd name="T100" fmla="+- 0 3274 3070"/>
                <a:gd name="T101" fmla="*/ T100 w 765"/>
                <a:gd name="T102" fmla="+- 0 131 -249"/>
                <a:gd name="T103" fmla="*/ 131 h 668"/>
                <a:gd name="T104" fmla="+- 0 3267 3070"/>
                <a:gd name="T105" fmla="*/ T104 w 765"/>
                <a:gd name="T106" fmla="+- 0 257 -249"/>
                <a:gd name="T107" fmla="*/ 257 h 668"/>
                <a:gd name="T108" fmla="+- 0 3442 3070"/>
                <a:gd name="T109" fmla="*/ T108 w 765"/>
                <a:gd name="T110" fmla="+- 0 -121 -249"/>
                <a:gd name="T111" fmla="*/ -121 h 668"/>
                <a:gd name="T112" fmla="+- 0 3330 3070"/>
                <a:gd name="T113" fmla="*/ T112 w 765"/>
                <a:gd name="T114" fmla="+- 0 343 -249"/>
                <a:gd name="T115" fmla="*/ 343 h 668"/>
                <a:gd name="T116" fmla="+- 0 3623 3070"/>
                <a:gd name="T117" fmla="*/ T116 w 765"/>
                <a:gd name="T118" fmla="+- 0 277 -249"/>
                <a:gd name="T119" fmla="*/ 277 h 668"/>
                <a:gd name="T120" fmla="+- 0 3622 3070"/>
                <a:gd name="T121" fmla="*/ T120 w 765"/>
                <a:gd name="T122" fmla="+- 0 317 -249"/>
                <a:gd name="T123" fmla="*/ 317 h 668"/>
                <a:gd name="T124" fmla="+- 0 3367 3070"/>
                <a:gd name="T125" fmla="*/ T124 w 765"/>
                <a:gd name="T126" fmla="+- 0 -181 -249"/>
                <a:gd name="T127" fmla="*/ -181 h 668"/>
                <a:gd name="T128" fmla="+- 0 3187 3070"/>
                <a:gd name="T129" fmla="*/ T128 w 765"/>
                <a:gd name="T130" fmla="+- 0 161 -249"/>
                <a:gd name="T131" fmla="*/ 161 h 668"/>
                <a:gd name="T132" fmla="+- 0 3167 3070"/>
                <a:gd name="T133" fmla="*/ T132 w 765"/>
                <a:gd name="T134" fmla="+- 0 287 -249"/>
                <a:gd name="T135" fmla="*/ 287 h 668"/>
                <a:gd name="T136" fmla="+- 0 3212 3070"/>
                <a:gd name="T137" fmla="*/ T136 w 765"/>
                <a:gd name="T138" fmla="+- 0 163 -249"/>
                <a:gd name="T139" fmla="*/ 163 h 668"/>
                <a:gd name="T140" fmla="+- 0 3346 3070"/>
                <a:gd name="T141" fmla="*/ T140 w 765"/>
                <a:gd name="T142" fmla="+- 0 -115 -249"/>
                <a:gd name="T143" fmla="*/ -115 h 668"/>
                <a:gd name="T144" fmla="+- 0 3476 3070"/>
                <a:gd name="T145" fmla="*/ T144 w 765"/>
                <a:gd name="T146" fmla="+- 0 271 -249"/>
                <a:gd name="T147" fmla="*/ 271 h 668"/>
                <a:gd name="T148" fmla="+- 0 3658 3070"/>
                <a:gd name="T149" fmla="*/ T148 w 765"/>
                <a:gd name="T150" fmla="+- 0 205 -249"/>
                <a:gd name="T151" fmla="*/ 205 h 668"/>
                <a:gd name="T152" fmla="+- 0 3604 3070"/>
                <a:gd name="T153" fmla="*/ T152 w 765"/>
                <a:gd name="T154" fmla="+- 0 249 -249"/>
                <a:gd name="T155" fmla="*/ 249 h 668"/>
                <a:gd name="T156" fmla="+- 0 3707 3070"/>
                <a:gd name="T157" fmla="*/ T156 w 765"/>
                <a:gd name="T158" fmla="+- 0 173 -249"/>
                <a:gd name="T159" fmla="*/ 173 h 668"/>
                <a:gd name="T160" fmla="+- 0 3116 3070"/>
                <a:gd name="T161" fmla="*/ T160 w 765"/>
                <a:gd name="T162" fmla="+- 0 189 -249"/>
                <a:gd name="T163" fmla="*/ 189 h 668"/>
                <a:gd name="T164" fmla="+- 0 3231 3070"/>
                <a:gd name="T165" fmla="*/ T164 w 765"/>
                <a:gd name="T166" fmla="+- 0 -71 -249"/>
                <a:gd name="T167" fmla="*/ -71 h 668"/>
                <a:gd name="T168" fmla="+- 0 3679 3070"/>
                <a:gd name="T169" fmla="*/ T168 w 765"/>
                <a:gd name="T170" fmla="+- 0 83 -249"/>
                <a:gd name="T171" fmla="*/ 83 h 668"/>
                <a:gd name="T172" fmla="+- 0 3613 3070"/>
                <a:gd name="T173" fmla="*/ T172 w 765"/>
                <a:gd name="T174" fmla="+- 0 173 -249"/>
                <a:gd name="T175" fmla="*/ 173 h 668"/>
                <a:gd name="T176" fmla="+- 0 3689 3070"/>
                <a:gd name="T177" fmla="*/ T176 w 765"/>
                <a:gd name="T178" fmla="+- 0 3 -249"/>
                <a:gd name="T179" fmla="*/ 3 h 668"/>
                <a:gd name="T180" fmla="+- 0 3607 3070"/>
                <a:gd name="T181" fmla="*/ T180 w 765"/>
                <a:gd name="T182" fmla="+- 0 75 -249"/>
                <a:gd name="T183" fmla="*/ 75 h 668"/>
                <a:gd name="T184" fmla="+- 0 3703 3070"/>
                <a:gd name="T185" fmla="*/ T184 w 765"/>
                <a:gd name="T186" fmla="+- 0 69 -249"/>
                <a:gd name="T187" fmla="*/ 69 h 668"/>
                <a:gd name="T188" fmla="+- 0 3754 3070"/>
                <a:gd name="T189" fmla="*/ T188 w 765"/>
                <a:gd name="T190" fmla="+- 0 -223 -249"/>
                <a:gd name="T191" fmla="*/ -223 h 668"/>
                <a:gd name="T192" fmla="+- 0 3694 3070"/>
                <a:gd name="T193" fmla="*/ T192 w 765"/>
                <a:gd name="T194" fmla="+- 0 -113 -249"/>
                <a:gd name="T195" fmla="*/ -113 h 668"/>
                <a:gd name="T196" fmla="+- 0 3713 3070"/>
                <a:gd name="T197" fmla="*/ T196 w 765"/>
                <a:gd name="T198" fmla="+- 0 35 -249"/>
                <a:gd name="T199" fmla="*/ 35 h 668"/>
                <a:gd name="T200" fmla="+- 0 3737 3070"/>
                <a:gd name="T201" fmla="*/ T200 w 765"/>
                <a:gd name="T202" fmla="+- 0 -5 -249"/>
                <a:gd name="T203" fmla="*/ -5 h 668"/>
                <a:gd name="T204" fmla="+- 0 3720 3070"/>
                <a:gd name="T205" fmla="*/ T204 w 765"/>
                <a:gd name="T206" fmla="+- 0 -109 -249"/>
                <a:gd name="T207" fmla="*/ -109 h 668"/>
                <a:gd name="T208" fmla="+- 0 3798 3070"/>
                <a:gd name="T209" fmla="*/ T208 w 765"/>
                <a:gd name="T210" fmla="+- 0 -215 -249"/>
                <a:gd name="T211" fmla="*/ -215 h 668"/>
                <a:gd name="T212" fmla="+- 0 3632 3070"/>
                <a:gd name="T213" fmla="*/ T212 w 765"/>
                <a:gd name="T214" fmla="+- 0 -59 -249"/>
                <a:gd name="T215" fmla="*/ -59 h 668"/>
                <a:gd name="T216" fmla="+- 0 3497 3070"/>
                <a:gd name="T217" fmla="*/ T216 w 765"/>
                <a:gd name="T218" fmla="+- 0 13 -249"/>
                <a:gd name="T219" fmla="*/ 13 h 668"/>
                <a:gd name="T220" fmla="+- 0 3592 3070"/>
                <a:gd name="T221" fmla="*/ T220 w 765"/>
                <a:gd name="T222" fmla="+- 0 -139 -249"/>
                <a:gd name="T223" fmla="*/ -139 h 668"/>
                <a:gd name="T224" fmla="+- 0 3584 3070"/>
                <a:gd name="T225" fmla="*/ T224 w 765"/>
                <a:gd name="T226" fmla="+- 0 -73 -249"/>
                <a:gd name="T227" fmla="*/ -73 h 6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765" h="668">
                  <a:moveTo>
                    <a:pt x="334" y="34"/>
                  </a:moveTo>
                  <a:lnTo>
                    <a:pt x="303" y="34"/>
                  </a:lnTo>
                  <a:lnTo>
                    <a:pt x="289" y="36"/>
                  </a:lnTo>
                  <a:lnTo>
                    <a:pt x="275" y="36"/>
                  </a:lnTo>
                  <a:lnTo>
                    <a:pt x="261" y="38"/>
                  </a:lnTo>
                  <a:lnTo>
                    <a:pt x="237" y="44"/>
                  </a:lnTo>
                  <a:lnTo>
                    <a:pt x="189" y="60"/>
                  </a:lnTo>
                  <a:lnTo>
                    <a:pt x="167" y="72"/>
                  </a:lnTo>
                  <a:lnTo>
                    <a:pt x="139" y="88"/>
                  </a:lnTo>
                  <a:lnTo>
                    <a:pt x="113" y="108"/>
                  </a:lnTo>
                  <a:lnTo>
                    <a:pt x="90" y="130"/>
                  </a:lnTo>
                  <a:lnTo>
                    <a:pt x="69" y="154"/>
                  </a:lnTo>
                  <a:lnTo>
                    <a:pt x="41" y="196"/>
                  </a:lnTo>
                  <a:lnTo>
                    <a:pt x="20" y="240"/>
                  </a:lnTo>
                  <a:lnTo>
                    <a:pt x="6" y="288"/>
                  </a:lnTo>
                  <a:lnTo>
                    <a:pt x="0" y="336"/>
                  </a:lnTo>
                  <a:lnTo>
                    <a:pt x="0" y="360"/>
                  </a:lnTo>
                  <a:lnTo>
                    <a:pt x="1" y="374"/>
                  </a:lnTo>
                  <a:lnTo>
                    <a:pt x="3" y="392"/>
                  </a:lnTo>
                  <a:lnTo>
                    <a:pt x="5" y="410"/>
                  </a:lnTo>
                  <a:lnTo>
                    <a:pt x="12" y="440"/>
                  </a:lnTo>
                  <a:lnTo>
                    <a:pt x="22" y="468"/>
                  </a:lnTo>
                  <a:lnTo>
                    <a:pt x="34" y="496"/>
                  </a:lnTo>
                  <a:lnTo>
                    <a:pt x="49" y="522"/>
                  </a:lnTo>
                  <a:lnTo>
                    <a:pt x="73" y="554"/>
                  </a:lnTo>
                  <a:lnTo>
                    <a:pt x="101" y="584"/>
                  </a:lnTo>
                  <a:lnTo>
                    <a:pt x="132" y="610"/>
                  </a:lnTo>
                  <a:lnTo>
                    <a:pt x="167" y="630"/>
                  </a:lnTo>
                  <a:lnTo>
                    <a:pt x="198" y="646"/>
                  </a:lnTo>
                  <a:lnTo>
                    <a:pt x="231" y="658"/>
                  </a:lnTo>
                  <a:lnTo>
                    <a:pt x="265" y="664"/>
                  </a:lnTo>
                  <a:lnTo>
                    <a:pt x="301" y="668"/>
                  </a:lnTo>
                  <a:lnTo>
                    <a:pt x="351" y="668"/>
                  </a:lnTo>
                  <a:lnTo>
                    <a:pt x="368" y="664"/>
                  </a:lnTo>
                  <a:lnTo>
                    <a:pt x="394" y="660"/>
                  </a:lnTo>
                  <a:lnTo>
                    <a:pt x="418" y="652"/>
                  </a:lnTo>
                  <a:lnTo>
                    <a:pt x="439" y="644"/>
                  </a:lnTo>
                  <a:lnTo>
                    <a:pt x="302" y="644"/>
                  </a:lnTo>
                  <a:lnTo>
                    <a:pt x="254" y="638"/>
                  </a:lnTo>
                  <a:lnTo>
                    <a:pt x="251" y="636"/>
                  </a:lnTo>
                  <a:lnTo>
                    <a:pt x="252" y="630"/>
                  </a:lnTo>
                  <a:lnTo>
                    <a:pt x="226" y="630"/>
                  </a:lnTo>
                  <a:lnTo>
                    <a:pt x="211" y="624"/>
                  </a:lnTo>
                  <a:lnTo>
                    <a:pt x="200" y="620"/>
                  </a:lnTo>
                  <a:lnTo>
                    <a:pt x="186" y="612"/>
                  </a:lnTo>
                  <a:lnTo>
                    <a:pt x="186" y="606"/>
                  </a:lnTo>
                  <a:lnTo>
                    <a:pt x="187" y="598"/>
                  </a:lnTo>
                  <a:lnTo>
                    <a:pt x="161" y="598"/>
                  </a:lnTo>
                  <a:lnTo>
                    <a:pt x="157" y="596"/>
                  </a:lnTo>
                  <a:lnTo>
                    <a:pt x="155" y="594"/>
                  </a:lnTo>
                  <a:lnTo>
                    <a:pt x="144" y="588"/>
                  </a:lnTo>
                  <a:lnTo>
                    <a:pt x="134" y="580"/>
                  </a:lnTo>
                  <a:lnTo>
                    <a:pt x="122" y="570"/>
                  </a:lnTo>
                  <a:lnTo>
                    <a:pt x="121" y="568"/>
                  </a:lnTo>
                  <a:lnTo>
                    <a:pt x="123" y="538"/>
                  </a:lnTo>
                  <a:lnTo>
                    <a:pt x="94" y="538"/>
                  </a:lnTo>
                  <a:lnTo>
                    <a:pt x="90" y="536"/>
                  </a:lnTo>
                  <a:lnTo>
                    <a:pt x="89" y="534"/>
                  </a:lnTo>
                  <a:lnTo>
                    <a:pt x="69" y="506"/>
                  </a:lnTo>
                  <a:lnTo>
                    <a:pt x="68" y="504"/>
                  </a:lnTo>
                  <a:lnTo>
                    <a:pt x="68" y="490"/>
                  </a:lnTo>
                  <a:lnTo>
                    <a:pt x="68" y="482"/>
                  </a:lnTo>
                  <a:lnTo>
                    <a:pt x="69" y="466"/>
                  </a:lnTo>
                  <a:lnTo>
                    <a:pt x="70" y="450"/>
                  </a:lnTo>
                  <a:lnTo>
                    <a:pt x="70" y="448"/>
                  </a:lnTo>
                  <a:lnTo>
                    <a:pt x="45" y="448"/>
                  </a:lnTo>
                  <a:lnTo>
                    <a:pt x="40" y="440"/>
                  </a:lnTo>
                  <a:lnTo>
                    <a:pt x="35" y="428"/>
                  </a:lnTo>
                  <a:lnTo>
                    <a:pt x="30" y="406"/>
                  </a:lnTo>
                  <a:lnTo>
                    <a:pt x="27" y="382"/>
                  </a:lnTo>
                  <a:lnTo>
                    <a:pt x="25" y="362"/>
                  </a:lnTo>
                  <a:lnTo>
                    <a:pt x="25" y="338"/>
                  </a:lnTo>
                  <a:lnTo>
                    <a:pt x="27" y="320"/>
                  </a:lnTo>
                  <a:lnTo>
                    <a:pt x="30" y="300"/>
                  </a:lnTo>
                  <a:lnTo>
                    <a:pt x="34" y="280"/>
                  </a:lnTo>
                  <a:lnTo>
                    <a:pt x="39" y="260"/>
                  </a:lnTo>
                  <a:lnTo>
                    <a:pt x="46" y="242"/>
                  </a:lnTo>
                  <a:lnTo>
                    <a:pt x="55" y="222"/>
                  </a:lnTo>
                  <a:lnTo>
                    <a:pt x="64" y="204"/>
                  </a:lnTo>
                  <a:lnTo>
                    <a:pt x="75" y="188"/>
                  </a:lnTo>
                  <a:lnTo>
                    <a:pt x="87" y="172"/>
                  </a:lnTo>
                  <a:lnTo>
                    <a:pt x="100" y="156"/>
                  </a:lnTo>
                  <a:lnTo>
                    <a:pt x="114" y="142"/>
                  </a:lnTo>
                  <a:lnTo>
                    <a:pt x="129" y="128"/>
                  </a:lnTo>
                  <a:lnTo>
                    <a:pt x="145" y="116"/>
                  </a:lnTo>
                  <a:lnTo>
                    <a:pt x="162" y="104"/>
                  </a:lnTo>
                  <a:lnTo>
                    <a:pt x="193" y="86"/>
                  </a:lnTo>
                  <a:lnTo>
                    <a:pt x="227" y="86"/>
                  </a:lnTo>
                  <a:lnTo>
                    <a:pt x="229" y="84"/>
                  </a:lnTo>
                  <a:lnTo>
                    <a:pt x="242" y="70"/>
                  </a:lnTo>
                  <a:lnTo>
                    <a:pt x="244" y="68"/>
                  </a:lnTo>
                  <a:lnTo>
                    <a:pt x="246" y="68"/>
                  </a:lnTo>
                  <a:lnTo>
                    <a:pt x="258" y="66"/>
                  </a:lnTo>
                  <a:lnTo>
                    <a:pt x="270" y="62"/>
                  </a:lnTo>
                  <a:lnTo>
                    <a:pt x="282" y="62"/>
                  </a:lnTo>
                  <a:lnTo>
                    <a:pt x="294" y="60"/>
                  </a:lnTo>
                  <a:lnTo>
                    <a:pt x="442" y="60"/>
                  </a:lnTo>
                  <a:lnTo>
                    <a:pt x="432" y="56"/>
                  </a:lnTo>
                  <a:lnTo>
                    <a:pt x="400" y="44"/>
                  </a:lnTo>
                  <a:lnTo>
                    <a:pt x="368" y="38"/>
                  </a:lnTo>
                  <a:lnTo>
                    <a:pt x="334" y="34"/>
                  </a:lnTo>
                  <a:close/>
                  <a:moveTo>
                    <a:pt x="552" y="566"/>
                  </a:moveTo>
                  <a:lnTo>
                    <a:pt x="515" y="566"/>
                  </a:lnTo>
                  <a:lnTo>
                    <a:pt x="503" y="578"/>
                  </a:lnTo>
                  <a:lnTo>
                    <a:pt x="482" y="594"/>
                  </a:lnTo>
                  <a:lnTo>
                    <a:pt x="459" y="608"/>
                  </a:lnTo>
                  <a:lnTo>
                    <a:pt x="435" y="620"/>
                  </a:lnTo>
                  <a:lnTo>
                    <a:pt x="410" y="628"/>
                  </a:lnTo>
                  <a:lnTo>
                    <a:pt x="388" y="636"/>
                  </a:lnTo>
                  <a:lnTo>
                    <a:pt x="365" y="640"/>
                  </a:lnTo>
                  <a:lnTo>
                    <a:pt x="318" y="644"/>
                  </a:lnTo>
                  <a:lnTo>
                    <a:pt x="439" y="644"/>
                  </a:lnTo>
                  <a:lnTo>
                    <a:pt x="449" y="640"/>
                  </a:lnTo>
                  <a:lnTo>
                    <a:pt x="477" y="626"/>
                  </a:lnTo>
                  <a:lnTo>
                    <a:pt x="504" y="608"/>
                  </a:lnTo>
                  <a:lnTo>
                    <a:pt x="530" y="588"/>
                  </a:lnTo>
                  <a:lnTo>
                    <a:pt x="552" y="566"/>
                  </a:lnTo>
                  <a:close/>
                  <a:moveTo>
                    <a:pt x="475" y="76"/>
                  </a:moveTo>
                  <a:lnTo>
                    <a:pt x="418" y="76"/>
                  </a:lnTo>
                  <a:lnTo>
                    <a:pt x="420" y="78"/>
                  </a:lnTo>
                  <a:lnTo>
                    <a:pt x="430" y="82"/>
                  </a:lnTo>
                  <a:lnTo>
                    <a:pt x="440" y="86"/>
                  </a:lnTo>
                  <a:lnTo>
                    <a:pt x="449" y="90"/>
                  </a:lnTo>
                  <a:lnTo>
                    <a:pt x="457" y="94"/>
                  </a:lnTo>
                  <a:lnTo>
                    <a:pt x="461" y="96"/>
                  </a:lnTo>
                  <a:lnTo>
                    <a:pt x="458" y="100"/>
                  </a:lnTo>
                  <a:lnTo>
                    <a:pt x="457" y="102"/>
                  </a:lnTo>
                  <a:lnTo>
                    <a:pt x="456" y="102"/>
                  </a:lnTo>
                  <a:lnTo>
                    <a:pt x="433" y="128"/>
                  </a:lnTo>
                  <a:lnTo>
                    <a:pt x="410" y="156"/>
                  </a:lnTo>
                  <a:lnTo>
                    <a:pt x="388" y="188"/>
                  </a:lnTo>
                  <a:lnTo>
                    <a:pt x="367" y="220"/>
                  </a:lnTo>
                  <a:lnTo>
                    <a:pt x="345" y="256"/>
                  </a:lnTo>
                  <a:lnTo>
                    <a:pt x="325" y="294"/>
                  </a:lnTo>
                  <a:lnTo>
                    <a:pt x="307" y="334"/>
                  </a:lnTo>
                  <a:lnTo>
                    <a:pt x="290" y="374"/>
                  </a:lnTo>
                  <a:lnTo>
                    <a:pt x="279" y="404"/>
                  </a:lnTo>
                  <a:lnTo>
                    <a:pt x="268" y="436"/>
                  </a:lnTo>
                  <a:lnTo>
                    <a:pt x="259" y="468"/>
                  </a:lnTo>
                  <a:lnTo>
                    <a:pt x="250" y="500"/>
                  </a:lnTo>
                  <a:lnTo>
                    <a:pt x="245" y="522"/>
                  </a:lnTo>
                  <a:lnTo>
                    <a:pt x="240" y="544"/>
                  </a:lnTo>
                  <a:lnTo>
                    <a:pt x="236" y="564"/>
                  </a:lnTo>
                  <a:lnTo>
                    <a:pt x="233" y="586"/>
                  </a:lnTo>
                  <a:lnTo>
                    <a:pt x="231" y="594"/>
                  </a:lnTo>
                  <a:lnTo>
                    <a:pt x="227" y="624"/>
                  </a:lnTo>
                  <a:lnTo>
                    <a:pt x="226" y="630"/>
                  </a:lnTo>
                  <a:lnTo>
                    <a:pt x="252" y="630"/>
                  </a:lnTo>
                  <a:lnTo>
                    <a:pt x="253" y="620"/>
                  </a:lnTo>
                  <a:lnTo>
                    <a:pt x="255" y="606"/>
                  </a:lnTo>
                  <a:lnTo>
                    <a:pt x="257" y="592"/>
                  </a:lnTo>
                  <a:lnTo>
                    <a:pt x="382" y="592"/>
                  </a:lnTo>
                  <a:lnTo>
                    <a:pt x="442" y="584"/>
                  </a:lnTo>
                  <a:lnTo>
                    <a:pt x="500" y="572"/>
                  </a:lnTo>
                  <a:lnTo>
                    <a:pt x="505" y="570"/>
                  </a:lnTo>
                  <a:lnTo>
                    <a:pt x="299" y="570"/>
                  </a:lnTo>
                  <a:lnTo>
                    <a:pt x="271" y="568"/>
                  </a:lnTo>
                  <a:lnTo>
                    <a:pt x="263" y="568"/>
                  </a:lnTo>
                  <a:lnTo>
                    <a:pt x="262" y="564"/>
                  </a:lnTo>
                  <a:lnTo>
                    <a:pt x="263" y="556"/>
                  </a:lnTo>
                  <a:lnTo>
                    <a:pt x="269" y="530"/>
                  </a:lnTo>
                  <a:lnTo>
                    <a:pt x="271" y="522"/>
                  </a:lnTo>
                  <a:lnTo>
                    <a:pt x="272" y="520"/>
                  </a:lnTo>
                  <a:lnTo>
                    <a:pt x="406" y="520"/>
                  </a:lnTo>
                  <a:lnTo>
                    <a:pt x="461" y="514"/>
                  </a:lnTo>
                  <a:lnTo>
                    <a:pt x="534" y="498"/>
                  </a:lnTo>
                  <a:lnTo>
                    <a:pt x="305" y="498"/>
                  </a:lnTo>
                  <a:lnTo>
                    <a:pt x="283" y="496"/>
                  </a:lnTo>
                  <a:lnTo>
                    <a:pt x="277" y="494"/>
                  </a:lnTo>
                  <a:lnTo>
                    <a:pt x="291" y="446"/>
                  </a:lnTo>
                  <a:lnTo>
                    <a:pt x="372" y="446"/>
                  </a:lnTo>
                  <a:lnTo>
                    <a:pt x="410" y="444"/>
                  </a:lnTo>
                  <a:lnTo>
                    <a:pt x="448" y="440"/>
                  </a:lnTo>
                  <a:lnTo>
                    <a:pt x="487" y="434"/>
                  </a:lnTo>
                  <a:lnTo>
                    <a:pt x="543" y="422"/>
                  </a:lnTo>
                  <a:lnTo>
                    <a:pt x="299" y="422"/>
                  </a:lnTo>
                  <a:lnTo>
                    <a:pt x="301" y="416"/>
                  </a:lnTo>
                  <a:lnTo>
                    <a:pt x="305" y="406"/>
                  </a:lnTo>
                  <a:lnTo>
                    <a:pt x="309" y="394"/>
                  </a:lnTo>
                  <a:lnTo>
                    <a:pt x="314" y="382"/>
                  </a:lnTo>
                  <a:lnTo>
                    <a:pt x="319" y="368"/>
                  </a:lnTo>
                  <a:lnTo>
                    <a:pt x="393" y="368"/>
                  </a:lnTo>
                  <a:lnTo>
                    <a:pt x="500" y="356"/>
                  </a:lnTo>
                  <a:lnTo>
                    <a:pt x="535" y="350"/>
                  </a:lnTo>
                  <a:lnTo>
                    <a:pt x="561" y="344"/>
                  </a:lnTo>
                  <a:lnTo>
                    <a:pt x="330" y="344"/>
                  </a:lnTo>
                  <a:lnTo>
                    <a:pt x="332" y="338"/>
                  </a:lnTo>
                  <a:lnTo>
                    <a:pt x="338" y="326"/>
                  </a:lnTo>
                  <a:lnTo>
                    <a:pt x="344" y="312"/>
                  </a:lnTo>
                  <a:lnTo>
                    <a:pt x="350" y="302"/>
                  </a:lnTo>
                  <a:lnTo>
                    <a:pt x="356" y="290"/>
                  </a:lnTo>
                  <a:lnTo>
                    <a:pt x="359" y="290"/>
                  </a:lnTo>
                  <a:lnTo>
                    <a:pt x="415" y="288"/>
                  </a:lnTo>
                  <a:lnTo>
                    <a:pt x="472" y="280"/>
                  </a:lnTo>
                  <a:lnTo>
                    <a:pt x="530" y="270"/>
                  </a:lnTo>
                  <a:lnTo>
                    <a:pt x="550" y="264"/>
                  </a:lnTo>
                  <a:lnTo>
                    <a:pt x="370" y="264"/>
                  </a:lnTo>
                  <a:lnTo>
                    <a:pt x="374" y="256"/>
                  </a:lnTo>
                  <a:lnTo>
                    <a:pt x="394" y="226"/>
                  </a:lnTo>
                  <a:lnTo>
                    <a:pt x="402" y="212"/>
                  </a:lnTo>
                  <a:lnTo>
                    <a:pt x="419" y="212"/>
                  </a:lnTo>
                  <a:lnTo>
                    <a:pt x="432" y="210"/>
                  </a:lnTo>
                  <a:lnTo>
                    <a:pt x="444" y="210"/>
                  </a:lnTo>
                  <a:lnTo>
                    <a:pt x="457" y="208"/>
                  </a:lnTo>
                  <a:lnTo>
                    <a:pt x="501" y="204"/>
                  </a:lnTo>
                  <a:lnTo>
                    <a:pt x="521" y="200"/>
                  </a:lnTo>
                  <a:lnTo>
                    <a:pt x="540" y="194"/>
                  </a:lnTo>
                  <a:lnTo>
                    <a:pt x="543" y="194"/>
                  </a:lnTo>
                  <a:lnTo>
                    <a:pt x="556" y="190"/>
                  </a:lnTo>
                  <a:lnTo>
                    <a:pt x="590" y="190"/>
                  </a:lnTo>
                  <a:lnTo>
                    <a:pt x="587" y="186"/>
                  </a:lnTo>
                  <a:lnTo>
                    <a:pt x="422" y="186"/>
                  </a:lnTo>
                  <a:lnTo>
                    <a:pt x="425" y="180"/>
                  </a:lnTo>
                  <a:lnTo>
                    <a:pt x="433" y="168"/>
                  </a:lnTo>
                  <a:lnTo>
                    <a:pt x="450" y="148"/>
                  </a:lnTo>
                  <a:lnTo>
                    <a:pt x="468" y="126"/>
                  </a:lnTo>
                  <a:lnTo>
                    <a:pt x="481" y="112"/>
                  </a:lnTo>
                  <a:lnTo>
                    <a:pt x="483" y="110"/>
                  </a:lnTo>
                  <a:lnTo>
                    <a:pt x="522" y="110"/>
                  </a:lnTo>
                  <a:lnTo>
                    <a:pt x="505" y="96"/>
                  </a:lnTo>
                  <a:lnTo>
                    <a:pt x="475" y="76"/>
                  </a:lnTo>
                  <a:close/>
                  <a:moveTo>
                    <a:pt x="442" y="60"/>
                  </a:moveTo>
                  <a:lnTo>
                    <a:pt x="342" y="60"/>
                  </a:lnTo>
                  <a:lnTo>
                    <a:pt x="353" y="62"/>
                  </a:lnTo>
                  <a:lnTo>
                    <a:pt x="364" y="62"/>
                  </a:lnTo>
                  <a:lnTo>
                    <a:pt x="384" y="66"/>
                  </a:lnTo>
                  <a:lnTo>
                    <a:pt x="386" y="68"/>
                  </a:lnTo>
                  <a:lnTo>
                    <a:pt x="390" y="70"/>
                  </a:lnTo>
                  <a:lnTo>
                    <a:pt x="387" y="74"/>
                  </a:lnTo>
                  <a:lnTo>
                    <a:pt x="341" y="128"/>
                  </a:lnTo>
                  <a:lnTo>
                    <a:pt x="299" y="186"/>
                  </a:lnTo>
                  <a:lnTo>
                    <a:pt x="262" y="248"/>
                  </a:lnTo>
                  <a:lnTo>
                    <a:pt x="230" y="314"/>
                  </a:lnTo>
                  <a:lnTo>
                    <a:pt x="204" y="380"/>
                  </a:lnTo>
                  <a:lnTo>
                    <a:pt x="184" y="450"/>
                  </a:lnTo>
                  <a:lnTo>
                    <a:pt x="170" y="520"/>
                  </a:lnTo>
                  <a:lnTo>
                    <a:pt x="162" y="592"/>
                  </a:lnTo>
                  <a:lnTo>
                    <a:pt x="161" y="598"/>
                  </a:lnTo>
                  <a:lnTo>
                    <a:pt x="187" y="598"/>
                  </a:lnTo>
                  <a:lnTo>
                    <a:pt x="189" y="568"/>
                  </a:lnTo>
                  <a:lnTo>
                    <a:pt x="190" y="558"/>
                  </a:lnTo>
                  <a:lnTo>
                    <a:pt x="193" y="532"/>
                  </a:lnTo>
                  <a:lnTo>
                    <a:pt x="197" y="506"/>
                  </a:lnTo>
                  <a:lnTo>
                    <a:pt x="202" y="482"/>
                  </a:lnTo>
                  <a:lnTo>
                    <a:pt x="208" y="454"/>
                  </a:lnTo>
                  <a:lnTo>
                    <a:pt x="226" y="394"/>
                  </a:lnTo>
                  <a:lnTo>
                    <a:pt x="248" y="336"/>
                  </a:lnTo>
                  <a:lnTo>
                    <a:pt x="274" y="278"/>
                  </a:lnTo>
                  <a:lnTo>
                    <a:pt x="305" y="224"/>
                  </a:lnTo>
                  <a:lnTo>
                    <a:pt x="326" y="190"/>
                  </a:lnTo>
                  <a:lnTo>
                    <a:pt x="348" y="158"/>
                  </a:lnTo>
                  <a:lnTo>
                    <a:pt x="372" y="128"/>
                  </a:lnTo>
                  <a:lnTo>
                    <a:pt x="398" y="98"/>
                  </a:lnTo>
                  <a:lnTo>
                    <a:pt x="401" y="94"/>
                  </a:lnTo>
                  <a:lnTo>
                    <a:pt x="415" y="80"/>
                  </a:lnTo>
                  <a:lnTo>
                    <a:pt x="418" y="76"/>
                  </a:lnTo>
                  <a:lnTo>
                    <a:pt x="475" y="76"/>
                  </a:lnTo>
                  <a:lnTo>
                    <a:pt x="462" y="68"/>
                  </a:lnTo>
                  <a:lnTo>
                    <a:pt x="442" y="60"/>
                  </a:lnTo>
                  <a:close/>
                  <a:moveTo>
                    <a:pt x="382" y="592"/>
                  </a:moveTo>
                  <a:lnTo>
                    <a:pt x="260" y="592"/>
                  </a:lnTo>
                  <a:lnTo>
                    <a:pt x="322" y="596"/>
                  </a:lnTo>
                  <a:lnTo>
                    <a:pt x="382" y="592"/>
                  </a:lnTo>
                  <a:close/>
                  <a:moveTo>
                    <a:pt x="606" y="484"/>
                  </a:moveTo>
                  <a:lnTo>
                    <a:pt x="578" y="484"/>
                  </a:lnTo>
                  <a:lnTo>
                    <a:pt x="573" y="494"/>
                  </a:lnTo>
                  <a:lnTo>
                    <a:pt x="567" y="504"/>
                  </a:lnTo>
                  <a:lnTo>
                    <a:pt x="561" y="514"/>
                  </a:lnTo>
                  <a:lnTo>
                    <a:pt x="553" y="526"/>
                  </a:lnTo>
                  <a:lnTo>
                    <a:pt x="551" y="526"/>
                  </a:lnTo>
                  <a:lnTo>
                    <a:pt x="549" y="528"/>
                  </a:lnTo>
                  <a:lnTo>
                    <a:pt x="476" y="552"/>
                  </a:lnTo>
                  <a:lnTo>
                    <a:pt x="451" y="558"/>
                  </a:lnTo>
                  <a:lnTo>
                    <a:pt x="422" y="562"/>
                  </a:lnTo>
                  <a:lnTo>
                    <a:pt x="357" y="570"/>
                  </a:lnTo>
                  <a:lnTo>
                    <a:pt x="505" y="570"/>
                  </a:lnTo>
                  <a:lnTo>
                    <a:pt x="515" y="566"/>
                  </a:lnTo>
                  <a:lnTo>
                    <a:pt x="552" y="566"/>
                  </a:lnTo>
                  <a:lnTo>
                    <a:pt x="554" y="564"/>
                  </a:lnTo>
                  <a:lnTo>
                    <a:pt x="575" y="536"/>
                  </a:lnTo>
                  <a:lnTo>
                    <a:pt x="594" y="508"/>
                  </a:lnTo>
                  <a:lnTo>
                    <a:pt x="606" y="484"/>
                  </a:lnTo>
                  <a:close/>
                  <a:moveTo>
                    <a:pt x="338" y="60"/>
                  </a:moveTo>
                  <a:lnTo>
                    <a:pt x="303" y="60"/>
                  </a:lnTo>
                  <a:lnTo>
                    <a:pt x="298" y="66"/>
                  </a:lnTo>
                  <a:lnTo>
                    <a:pt x="297" y="68"/>
                  </a:lnTo>
                  <a:lnTo>
                    <a:pt x="269" y="102"/>
                  </a:lnTo>
                  <a:lnTo>
                    <a:pt x="243" y="138"/>
                  </a:lnTo>
                  <a:lnTo>
                    <a:pt x="218" y="174"/>
                  </a:lnTo>
                  <a:lnTo>
                    <a:pt x="195" y="214"/>
                  </a:lnTo>
                  <a:lnTo>
                    <a:pt x="173" y="256"/>
                  </a:lnTo>
                  <a:lnTo>
                    <a:pt x="153" y="300"/>
                  </a:lnTo>
                  <a:lnTo>
                    <a:pt x="136" y="344"/>
                  </a:lnTo>
                  <a:lnTo>
                    <a:pt x="122" y="390"/>
                  </a:lnTo>
                  <a:lnTo>
                    <a:pt x="117" y="410"/>
                  </a:lnTo>
                  <a:lnTo>
                    <a:pt x="113" y="430"/>
                  </a:lnTo>
                  <a:lnTo>
                    <a:pt x="109" y="448"/>
                  </a:lnTo>
                  <a:lnTo>
                    <a:pt x="105" y="468"/>
                  </a:lnTo>
                  <a:lnTo>
                    <a:pt x="103" y="486"/>
                  </a:lnTo>
                  <a:lnTo>
                    <a:pt x="101" y="502"/>
                  </a:lnTo>
                  <a:lnTo>
                    <a:pt x="99" y="516"/>
                  </a:lnTo>
                  <a:lnTo>
                    <a:pt x="98" y="530"/>
                  </a:lnTo>
                  <a:lnTo>
                    <a:pt x="98" y="532"/>
                  </a:lnTo>
                  <a:lnTo>
                    <a:pt x="97" y="536"/>
                  </a:lnTo>
                  <a:lnTo>
                    <a:pt x="94" y="538"/>
                  </a:lnTo>
                  <a:lnTo>
                    <a:pt x="123" y="538"/>
                  </a:lnTo>
                  <a:lnTo>
                    <a:pt x="125" y="512"/>
                  </a:lnTo>
                  <a:lnTo>
                    <a:pt x="127" y="490"/>
                  </a:lnTo>
                  <a:lnTo>
                    <a:pt x="129" y="480"/>
                  </a:lnTo>
                  <a:lnTo>
                    <a:pt x="131" y="468"/>
                  </a:lnTo>
                  <a:lnTo>
                    <a:pt x="133" y="456"/>
                  </a:lnTo>
                  <a:lnTo>
                    <a:pt x="135" y="444"/>
                  </a:lnTo>
                  <a:lnTo>
                    <a:pt x="142" y="412"/>
                  </a:lnTo>
                  <a:lnTo>
                    <a:pt x="152" y="378"/>
                  </a:lnTo>
                  <a:lnTo>
                    <a:pt x="163" y="346"/>
                  </a:lnTo>
                  <a:lnTo>
                    <a:pt x="175" y="312"/>
                  </a:lnTo>
                  <a:lnTo>
                    <a:pt x="188" y="284"/>
                  </a:lnTo>
                  <a:lnTo>
                    <a:pt x="201" y="256"/>
                  </a:lnTo>
                  <a:lnTo>
                    <a:pt x="216" y="228"/>
                  </a:lnTo>
                  <a:lnTo>
                    <a:pt x="232" y="200"/>
                  </a:lnTo>
                  <a:lnTo>
                    <a:pt x="253" y="166"/>
                  </a:lnTo>
                  <a:lnTo>
                    <a:pt x="276" y="134"/>
                  </a:lnTo>
                  <a:lnTo>
                    <a:pt x="300" y="104"/>
                  </a:lnTo>
                  <a:lnTo>
                    <a:pt x="325" y="74"/>
                  </a:lnTo>
                  <a:lnTo>
                    <a:pt x="327" y="72"/>
                  </a:lnTo>
                  <a:lnTo>
                    <a:pt x="338" y="60"/>
                  </a:lnTo>
                  <a:close/>
                  <a:moveTo>
                    <a:pt x="406" y="520"/>
                  </a:moveTo>
                  <a:lnTo>
                    <a:pt x="274" y="520"/>
                  </a:lnTo>
                  <a:lnTo>
                    <a:pt x="313" y="522"/>
                  </a:lnTo>
                  <a:lnTo>
                    <a:pt x="388" y="522"/>
                  </a:lnTo>
                  <a:lnTo>
                    <a:pt x="406" y="520"/>
                  </a:lnTo>
                  <a:close/>
                  <a:moveTo>
                    <a:pt x="644" y="406"/>
                  </a:moveTo>
                  <a:lnTo>
                    <a:pt x="601" y="406"/>
                  </a:lnTo>
                  <a:lnTo>
                    <a:pt x="604" y="408"/>
                  </a:lnTo>
                  <a:lnTo>
                    <a:pt x="604" y="410"/>
                  </a:lnTo>
                  <a:lnTo>
                    <a:pt x="603" y="416"/>
                  </a:lnTo>
                  <a:lnTo>
                    <a:pt x="599" y="430"/>
                  </a:lnTo>
                  <a:lnTo>
                    <a:pt x="593" y="450"/>
                  </a:lnTo>
                  <a:lnTo>
                    <a:pt x="591" y="452"/>
                  </a:lnTo>
                  <a:lnTo>
                    <a:pt x="588" y="454"/>
                  </a:lnTo>
                  <a:lnTo>
                    <a:pt x="568" y="462"/>
                  </a:lnTo>
                  <a:lnTo>
                    <a:pt x="527" y="474"/>
                  </a:lnTo>
                  <a:lnTo>
                    <a:pt x="506" y="478"/>
                  </a:lnTo>
                  <a:lnTo>
                    <a:pt x="454" y="490"/>
                  </a:lnTo>
                  <a:lnTo>
                    <a:pt x="436" y="492"/>
                  </a:lnTo>
                  <a:lnTo>
                    <a:pt x="407" y="496"/>
                  </a:lnTo>
                  <a:lnTo>
                    <a:pt x="392" y="496"/>
                  </a:lnTo>
                  <a:lnTo>
                    <a:pt x="376" y="498"/>
                  </a:lnTo>
                  <a:lnTo>
                    <a:pt x="534" y="498"/>
                  </a:lnTo>
                  <a:lnTo>
                    <a:pt x="570" y="488"/>
                  </a:lnTo>
                  <a:lnTo>
                    <a:pt x="578" y="484"/>
                  </a:lnTo>
                  <a:lnTo>
                    <a:pt x="606" y="484"/>
                  </a:lnTo>
                  <a:lnTo>
                    <a:pt x="609" y="478"/>
                  </a:lnTo>
                  <a:lnTo>
                    <a:pt x="612" y="470"/>
                  </a:lnTo>
                  <a:lnTo>
                    <a:pt x="615" y="464"/>
                  </a:lnTo>
                  <a:lnTo>
                    <a:pt x="618" y="460"/>
                  </a:lnTo>
                  <a:lnTo>
                    <a:pt x="628" y="442"/>
                  </a:lnTo>
                  <a:lnTo>
                    <a:pt x="637" y="422"/>
                  </a:lnTo>
                  <a:lnTo>
                    <a:pt x="644" y="406"/>
                  </a:lnTo>
                  <a:close/>
                  <a:moveTo>
                    <a:pt x="227" y="86"/>
                  </a:moveTo>
                  <a:lnTo>
                    <a:pt x="193" y="86"/>
                  </a:lnTo>
                  <a:lnTo>
                    <a:pt x="184" y="100"/>
                  </a:lnTo>
                  <a:lnTo>
                    <a:pt x="141" y="162"/>
                  </a:lnTo>
                  <a:lnTo>
                    <a:pt x="105" y="228"/>
                  </a:lnTo>
                  <a:lnTo>
                    <a:pt x="78" y="296"/>
                  </a:lnTo>
                  <a:lnTo>
                    <a:pt x="58" y="366"/>
                  </a:lnTo>
                  <a:lnTo>
                    <a:pt x="46" y="438"/>
                  </a:lnTo>
                  <a:lnTo>
                    <a:pt x="45" y="448"/>
                  </a:lnTo>
                  <a:lnTo>
                    <a:pt x="70" y="448"/>
                  </a:lnTo>
                  <a:lnTo>
                    <a:pt x="72" y="432"/>
                  </a:lnTo>
                  <a:lnTo>
                    <a:pt x="78" y="392"/>
                  </a:lnTo>
                  <a:lnTo>
                    <a:pt x="87" y="352"/>
                  </a:lnTo>
                  <a:lnTo>
                    <a:pt x="98" y="314"/>
                  </a:lnTo>
                  <a:lnTo>
                    <a:pt x="112" y="276"/>
                  </a:lnTo>
                  <a:lnTo>
                    <a:pt x="135" y="226"/>
                  </a:lnTo>
                  <a:lnTo>
                    <a:pt x="161" y="178"/>
                  </a:lnTo>
                  <a:lnTo>
                    <a:pt x="191" y="132"/>
                  </a:lnTo>
                  <a:lnTo>
                    <a:pt x="224" y="90"/>
                  </a:lnTo>
                  <a:lnTo>
                    <a:pt x="227" y="86"/>
                  </a:lnTo>
                  <a:close/>
                  <a:moveTo>
                    <a:pt x="372" y="446"/>
                  </a:moveTo>
                  <a:lnTo>
                    <a:pt x="294" y="446"/>
                  </a:lnTo>
                  <a:lnTo>
                    <a:pt x="333" y="448"/>
                  </a:lnTo>
                  <a:lnTo>
                    <a:pt x="372" y="446"/>
                  </a:lnTo>
                  <a:close/>
                  <a:moveTo>
                    <a:pt x="663" y="332"/>
                  </a:moveTo>
                  <a:lnTo>
                    <a:pt x="609" y="332"/>
                  </a:lnTo>
                  <a:lnTo>
                    <a:pt x="610" y="350"/>
                  </a:lnTo>
                  <a:lnTo>
                    <a:pt x="610" y="364"/>
                  </a:lnTo>
                  <a:lnTo>
                    <a:pt x="609" y="376"/>
                  </a:lnTo>
                  <a:lnTo>
                    <a:pt x="607" y="376"/>
                  </a:lnTo>
                  <a:lnTo>
                    <a:pt x="574" y="388"/>
                  </a:lnTo>
                  <a:lnTo>
                    <a:pt x="472" y="412"/>
                  </a:lnTo>
                  <a:lnTo>
                    <a:pt x="406" y="420"/>
                  </a:lnTo>
                  <a:lnTo>
                    <a:pt x="373" y="422"/>
                  </a:lnTo>
                  <a:lnTo>
                    <a:pt x="543" y="422"/>
                  </a:lnTo>
                  <a:lnTo>
                    <a:pt x="562" y="418"/>
                  </a:lnTo>
                  <a:lnTo>
                    <a:pt x="599" y="406"/>
                  </a:lnTo>
                  <a:lnTo>
                    <a:pt x="644" y="406"/>
                  </a:lnTo>
                  <a:lnTo>
                    <a:pt x="645" y="404"/>
                  </a:lnTo>
                  <a:lnTo>
                    <a:pt x="652" y="382"/>
                  </a:lnTo>
                  <a:lnTo>
                    <a:pt x="657" y="362"/>
                  </a:lnTo>
                  <a:lnTo>
                    <a:pt x="662" y="340"/>
                  </a:lnTo>
                  <a:lnTo>
                    <a:pt x="663" y="332"/>
                  </a:lnTo>
                  <a:close/>
                  <a:moveTo>
                    <a:pt x="619" y="252"/>
                  </a:moveTo>
                  <a:lnTo>
                    <a:pt x="592" y="252"/>
                  </a:lnTo>
                  <a:lnTo>
                    <a:pt x="594" y="254"/>
                  </a:lnTo>
                  <a:lnTo>
                    <a:pt x="597" y="266"/>
                  </a:lnTo>
                  <a:lnTo>
                    <a:pt x="601" y="278"/>
                  </a:lnTo>
                  <a:lnTo>
                    <a:pt x="604" y="292"/>
                  </a:lnTo>
                  <a:lnTo>
                    <a:pt x="606" y="304"/>
                  </a:lnTo>
                  <a:lnTo>
                    <a:pt x="607" y="306"/>
                  </a:lnTo>
                  <a:lnTo>
                    <a:pt x="603" y="308"/>
                  </a:lnTo>
                  <a:lnTo>
                    <a:pt x="537" y="324"/>
                  </a:lnTo>
                  <a:lnTo>
                    <a:pt x="504" y="330"/>
                  </a:lnTo>
                  <a:lnTo>
                    <a:pt x="406" y="342"/>
                  </a:lnTo>
                  <a:lnTo>
                    <a:pt x="374" y="344"/>
                  </a:lnTo>
                  <a:lnTo>
                    <a:pt x="561" y="344"/>
                  </a:lnTo>
                  <a:lnTo>
                    <a:pt x="605" y="334"/>
                  </a:lnTo>
                  <a:lnTo>
                    <a:pt x="609" y="332"/>
                  </a:lnTo>
                  <a:lnTo>
                    <a:pt x="663" y="332"/>
                  </a:lnTo>
                  <a:lnTo>
                    <a:pt x="665" y="318"/>
                  </a:lnTo>
                  <a:lnTo>
                    <a:pt x="633" y="318"/>
                  </a:lnTo>
                  <a:lnTo>
                    <a:pt x="630" y="298"/>
                  </a:lnTo>
                  <a:lnTo>
                    <a:pt x="625" y="274"/>
                  </a:lnTo>
                  <a:lnTo>
                    <a:pt x="619" y="252"/>
                  </a:lnTo>
                  <a:close/>
                  <a:moveTo>
                    <a:pt x="755" y="0"/>
                  </a:moveTo>
                  <a:lnTo>
                    <a:pt x="748" y="2"/>
                  </a:lnTo>
                  <a:lnTo>
                    <a:pt x="731" y="6"/>
                  </a:lnTo>
                  <a:lnTo>
                    <a:pt x="714" y="12"/>
                  </a:lnTo>
                  <a:lnTo>
                    <a:pt x="699" y="18"/>
                  </a:lnTo>
                  <a:lnTo>
                    <a:pt x="684" y="26"/>
                  </a:lnTo>
                  <a:lnTo>
                    <a:pt x="672" y="34"/>
                  </a:lnTo>
                  <a:lnTo>
                    <a:pt x="661" y="44"/>
                  </a:lnTo>
                  <a:lnTo>
                    <a:pt x="651" y="54"/>
                  </a:lnTo>
                  <a:lnTo>
                    <a:pt x="643" y="64"/>
                  </a:lnTo>
                  <a:lnTo>
                    <a:pt x="635" y="80"/>
                  </a:lnTo>
                  <a:lnTo>
                    <a:pt x="630" y="94"/>
                  </a:lnTo>
                  <a:lnTo>
                    <a:pt x="626" y="110"/>
                  </a:lnTo>
                  <a:lnTo>
                    <a:pt x="624" y="126"/>
                  </a:lnTo>
                  <a:lnTo>
                    <a:pt x="624" y="136"/>
                  </a:lnTo>
                  <a:lnTo>
                    <a:pt x="625" y="142"/>
                  </a:lnTo>
                  <a:lnTo>
                    <a:pt x="625" y="152"/>
                  </a:lnTo>
                  <a:lnTo>
                    <a:pt x="627" y="166"/>
                  </a:lnTo>
                  <a:lnTo>
                    <a:pt x="635" y="198"/>
                  </a:lnTo>
                  <a:lnTo>
                    <a:pt x="638" y="216"/>
                  </a:lnTo>
                  <a:lnTo>
                    <a:pt x="641" y="234"/>
                  </a:lnTo>
                  <a:lnTo>
                    <a:pt x="642" y="252"/>
                  </a:lnTo>
                  <a:lnTo>
                    <a:pt x="643" y="256"/>
                  </a:lnTo>
                  <a:lnTo>
                    <a:pt x="643" y="284"/>
                  </a:lnTo>
                  <a:lnTo>
                    <a:pt x="642" y="292"/>
                  </a:lnTo>
                  <a:lnTo>
                    <a:pt x="641" y="306"/>
                  </a:lnTo>
                  <a:lnTo>
                    <a:pt x="641" y="308"/>
                  </a:lnTo>
                  <a:lnTo>
                    <a:pt x="640" y="318"/>
                  </a:lnTo>
                  <a:lnTo>
                    <a:pt x="665" y="318"/>
                  </a:lnTo>
                  <a:lnTo>
                    <a:pt x="667" y="296"/>
                  </a:lnTo>
                  <a:lnTo>
                    <a:pt x="668" y="284"/>
                  </a:lnTo>
                  <a:lnTo>
                    <a:pt x="668" y="258"/>
                  </a:lnTo>
                  <a:lnTo>
                    <a:pt x="667" y="244"/>
                  </a:lnTo>
                  <a:lnTo>
                    <a:pt x="666" y="232"/>
                  </a:lnTo>
                  <a:lnTo>
                    <a:pt x="664" y="218"/>
                  </a:lnTo>
                  <a:lnTo>
                    <a:pt x="662" y="204"/>
                  </a:lnTo>
                  <a:lnTo>
                    <a:pt x="659" y="192"/>
                  </a:lnTo>
                  <a:lnTo>
                    <a:pt x="658" y="188"/>
                  </a:lnTo>
                  <a:lnTo>
                    <a:pt x="654" y="168"/>
                  </a:lnTo>
                  <a:lnTo>
                    <a:pt x="652" y="162"/>
                  </a:lnTo>
                  <a:lnTo>
                    <a:pt x="650" y="150"/>
                  </a:lnTo>
                  <a:lnTo>
                    <a:pt x="650" y="140"/>
                  </a:lnTo>
                  <a:lnTo>
                    <a:pt x="649" y="126"/>
                  </a:lnTo>
                  <a:lnTo>
                    <a:pt x="651" y="116"/>
                  </a:lnTo>
                  <a:lnTo>
                    <a:pt x="655" y="98"/>
                  </a:lnTo>
                  <a:lnTo>
                    <a:pt x="663" y="80"/>
                  </a:lnTo>
                  <a:lnTo>
                    <a:pt x="674" y="66"/>
                  </a:lnTo>
                  <a:lnTo>
                    <a:pt x="688" y="54"/>
                  </a:lnTo>
                  <a:lnTo>
                    <a:pt x="700" y="46"/>
                  </a:lnTo>
                  <a:lnTo>
                    <a:pt x="713" y="38"/>
                  </a:lnTo>
                  <a:lnTo>
                    <a:pt x="728" y="34"/>
                  </a:lnTo>
                  <a:lnTo>
                    <a:pt x="744" y="28"/>
                  </a:lnTo>
                  <a:lnTo>
                    <a:pt x="745" y="28"/>
                  </a:lnTo>
                  <a:lnTo>
                    <a:pt x="752" y="26"/>
                  </a:lnTo>
                  <a:lnTo>
                    <a:pt x="760" y="24"/>
                  </a:lnTo>
                  <a:lnTo>
                    <a:pt x="764" y="18"/>
                  </a:lnTo>
                  <a:lnTo>
                    <a:pt x="762" y="6"/>
                  </a:lnTo>
                  <a:lnTo>
                    <a:pt x="755" y="0"/>
                  </a:lnTo>
                  <a:close/>
                  <a:moveTo>
                    <a:pt x="590" y="190"/>
                  </a:moveTo>
                  <a:lnTo>
                    <a:pt x="562" y="190"/>
                  </a:lnTo>
                  <a:lnTo>
                    <a:pt x="566" y="196"/>
                  </a:lnTo>
                  <a:lnTo>
                    <a:pt x="579" y="218"/>
                  </a:lnTo>
                  <a:lnTo>
                    <a:pt x="582" y="228"/>
                  </a:lnTo>
                  <a:lnTo>
                    <a:pt x="579" y="230"/>
                  </a:lnTo>
                  <a:lnTo>
                    <a:pt x="554" y="236"/>
                  </a:lnTo>
                  <a:lnTo>
                    <a:pt x="530" y="244"/>
                  </a:lnTo>
                  <a:lnTo>
                    <a:pt x="504" y="248"/>
                  </a:lnTo>
                  <a:lnTo>
                    <a:pt x="479" y="254"/>
                  </a:lnTo>
                  <a:lnTo>
                    <a:pt x="427" y="262"/>
                  </a:lnTo>
                  <a:lnTo>
                    <a:pt x="401" y="264"/>
                  </a:lnTo>
                  <a:lnTo>
                    <a:pt x="550" y="264"/>
                  </a:lnTo>
                  <a:lnTo>
                    <a:pt x="589" y="252"/>
                  </a:lnTo>
                  <a:lnTo>
                    <a:pt x="619" y="252"/>
                  </a:lnTo>
                  <a:lnTo>
                    <a:pt x="619" y="250"/>
                  </a:lnTo>
                  <a:lnTo>
                    <a:pt x="610" y="228"/>
                  </a:lnTo>
                  <a:lnTo>
                    <a:pt x="600" y="206"/>
                  </a:lnTo>
                  <a:lnTo>
                    <a:pt x="590" y="190"/>
                  </a:lnTo>
                  <a:close/>
                  <a:moveTo>
                    <a:pt x="522" y="110"/>
                  </a:moveTo>
                  <a:lnTo>
                    <a:pt x="483" y="110"/>
                  </a:lnTo>
                  <a:lnTo>
                    <a:pt x="486" y="112"/>
                  </a:lnTo>
                  <a:lnTo>
                    <a:pt x="501" y="124"/>
                  </a:lnTo>
                  <a:lnTo>
                    <a:pt x="515" y="136"/>
                  </a:lnTo>
                  <a:lnTo>
                    <a:pt x="528" y="148"/>
                  </a:lnTo>
                  <a:lnTo>
                    <a:pt x="541" y="164"/>
                  </a:lnTo>
                  <a:lnTo>
                    <a:pt x="545" y="168"/>
                  </a:lnTo>
                  <a:lnTo>
                    <a:pt x="539" y="168"/>
                  </a:lnTo>
                  <a:lnTo>
                    <a:pt x="514" y="176"/>
                  </a:lnTo>
                  <a:lnTo>
                    <a:pt x="458" y="184"/>
                  </a:lnTo>
                  <a:lnTo>
                    <a:pt x="428" y="186"/>
                  </a:lnTo>
                  <a:lnTo>
                    <a:pt x="587" y="186"/>
                  </a:lnTo>
                  <a:lnTo>
                    <a:pt x="573" y="164"/>
                  </a:lnTo>
                  <a:lnTo>
                    <a:pt x="542" y="126"/>
                  </a:lnTo>
                  <a:lnTo>
                    <a:pt x="522" y="11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a-DK"/>
            </a:p>
          </p:txBody>
        </p:sp>
      </p:grpSp>
      <p:sp>
        <p:nvSpPr>
          <p:cNvPr id="2" name="Tekstfelt 1"/>
          <p:cNvSpPr txBox="1"/>
          <p:nvPr/>
        </p:nvSpPr>
        <p:spPr>
          <a:xfrm>
            <a:off x="838199" y="4965971"/>
            <a:ext cx="8066112" cy="1107996"/>
          </a:xfrm>
          <a:prstGeom prst="rect">
            <a:avLst/>
          </a:prstGeom>
          <a:noFill/>
        </p:spPr>
        <p:txBody>
          <a:bodyPr wrap="square" lIns="0" tIns="0" rIns="0" bIns="0" rtlCol="0">
            <a:spAutoFit/>
          </a:bodyPr>
          <a:lstStyle/>
          <a:p>
            <a:pPr marL="285750" indent="-285750">
              <a:buFontTx/>
              <a:buChar char="-"/>
            </a:pPr>
            <a:r>
              <a:rPr lang="da-DK" dirty="0" smtClean="0"/>
              <a:t>de </a:t>
            </a:r>
            <a:r>
              <a:rPr lang="da-DK" b="1" dirty="0"/>
              <a:t>fysiske og sociale rammer </a:t>
            </a:r>
            <a:r>
              <a:rPr lang="da-DK" dirty="0"/>
              <a:t>i borgerens </a:t>
            </a:r>
            <a:r>
              <a:rPr lang="da-DK" b="1" dirty="0" smtClean="0"/>
              <a:t>boligområde </a:t>
            </a:r>
            <a:r>
              <a:rPr lang="da-DK" dirty="0" smtClean="0"/>
              <a:t>- infrastruktur </a:t>
            </a:r>
            <a:r>
              <a:rPr lang="da-DK" dirty="0"/>
              <a:t>og adgangsforhold, transportmuligheder og aktivitetsmuligheder i dagligdagen.  </a:t>
            </a:r>
            <a:endParaRPr lang="da-DK" dirty="0" smtClean="0"/>
          </a:p>
          <a:p>
            <a:pPr marL="285750" indent="-285750">
              <a:buFontTx/>
              <a:buChar char="-"/>
            </a:pPr>
            <a:r>
              <a:rPr lang="da-DK" dirty="0" smtClean="0"/>
              <a:t>sociale </a:t>
            </a:r>
            <a:r>
              <a:rPr lang="da-DK" b="1" dirty="0"/>
              <a:t>normer og holdninger</a:t>
            </a:r>
            <a:r>
              <a:rPr lang="da-DK" dirty="0"/>
              <a:t> i borgerens </a:t>
            </a:r>
            <a:r>
              <a:rPr lang="da-DK" dirty="0" smtClean="0"/>
              <a:t>omgivelser</a:t>
            </a:r>
            <a:r>
              <a:rPr lang="da-DK" dirty="0"/>
              <a:t>.</a:t>
            </a:r>
            <a:endParaRPr lang="da-DK" dirty="0" smtClean="0"/>
          </a:p>
          <a:p>
            <a:pPr marL="285750" indent="-285750">
              <a:buFontTx/>
              <a:buChar char="-"/>
            </a:pPr>
            <a:r>
              <a:rPr lang="da-DK" b="1" dirty="0" smtClean="0"/>
              <a:t>personer</a:t>
            </a:r>
            <a:r>
              <a:rPr lang="da-DK" dirty="0" smtClean="0"/>
              <a:t> </a:t>
            </a:r>
            <a:r>
              <a:rPr lang="da-DK" dirty="0"/>
              <a:t>i borgerens </a:t>
            </a:r>
            <a:r>
              <a:rPr lang="da-DK" b="1" dirty="0" smtClean="0"/>
              <a:t>netværk</a:t>
            </a:r>
            <a:r>
              <a:rPr lang="da-DK" dirty="0" smtClean="0"/>
              <a:t>.</a:t>
            </a:r>
            <a:endParaRPr lang="da-DK" sz="1100" dirty="0" smtClean="0"/>
          </a:p>
        </p:txBody>
      </p:sp>
      <p:pic>
        <p:nvPicPr>
          <p:cNvPr id="12" name="Billede 11">
            <a:extLst>
              <a:ext uri="{FF2B5EF4-FFF2-40B4-BE49-F238E27FC236}">
                <a16:creationId xmlns:a16="http://schemas.microsoft.com/office/drawing/2014/main" id="{FD6FEBAA-9CF4-4E84-887E-56F60E1ECF4A}"/>
              </a:ext>
            </a:extLst>
          </p:cNvPr>
          <p:cNvPicPr>
            <a:picLocks noChangeAspect="1"/>
          </p:cNvPicPr>
          <p:nvPr/>
        </p:nvPicPr>
        <p:blipFill>
          <a:blip r:embed="rId4"/>
          <a:stretch>
            <a:fillRect/>
          </a:stretch>
        </p:blipFill>
        <p:spPr>
          <a:xfrm>
            <a:off x="8704923" y="1499804"/>
            <a:ext cx="2625911" cy="1616576"/>
          </a:xfrm>
          <a:prstGeom prst="rect">
            <a:avLst/>
          </a:prstGeom>
        </p:spPr>
      </p:pic>
      <p:sp>
        <p:nvSpPr>
          <p:cNvPr id="13" name="Billedforklaring: nedadgående pil 5">
            <a:extLst>
              <a:ext uri="{FF2B5EF4-FFF2-40B4-BE49-F238E27FC236}">
                <a16:creationId xmlns:a16="http://schemas.microsoft.com/office/drawing/2014/main" id="{C319F7EC-2065-4A7D-BC7C-E55F83C681B9}"/>
              </a:ext>
            </a:extLst>
          </p:cNvPr>
          <p:cNvSpPr/>
          <p:nvPr/>
        </p:nvSpPr>
        <p:spPr>
          <a:xfrm>
            <a:off x="8704921" y="2075806"/>
            <a:ext cx="1047651" cy="640845"/>
          </a:xfrm>
          <a:prstGeom prst="downArrowCallout">
            <a:avLst>
              <a:gd name="adj1" fmla="val 50000"/>
              <a:gd name="adj2" fmla="val 25000"/>
              <a:gd name="adj3" fmla="val 25000"/>
              <a:gd name="adj4" fmla="val 70592"/>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4" name="Billedforklaring: nedadgående pil 13">
            <a:extLst>
              <a:ext uri="{FF2B5EF4-FFF2-40B4-BE49-F238E27FC236}">
                <a16:creationId xmlns:a16="http://schemas.microsoft.com/office/drawing/2014/main" id="{5359DDED-20D5-49B6-941A-6B51644A2B23}"/>
              </a:ext>
            </a:extLst>
          </p:cNvPr>
          <p:cNvSpPr/>
          <p:nvPr/>
        </p:nvSpPr>
        <p:spPr>
          <a:xfrm rot="10800000">
            <a:off x="9441814" y="2451685"/>
            <a:ext cx="1152128" cy="640845"/>
          </a:xfrm>
          <a:prstGeom prst="downArrowCallout">
            <a:avLst>
              <a:gd name="adj1" fmla="val 50000"/>
              <a:gd name="adj2" fmla="val 25000"/>
              <a:gd name="adj3" fmla="val 25000"/>
              <a:gd name="adj4" fmla="val 70592"/>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5" name="Rektangel 14">
            <a:extLst>
              <a:ext uri="{FF2B5EF4-FFF2-40B4-BE49-F238E27FC236}">
                <a16:creationId xmlns:a16="http://schemas.microsoft.com/office/drawing/2014/main" id="{E96AE1D7-42A0-4B76-8350-CA32E0FD9834}"/>
              </a:ext>
            </a:extLst>
          </p:cNvPr>
          <p:cNvSpPr/>
          <p:nvPr/>
        </p:nvSpPr>
        <p:spPr>
          <a:xfrm>
            <a:off x="10227895" y="2088316"/>
            <a:ext cx="1080120" cy="468545"/>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6" name="Tekstfelt 15"/>
          <p:cNvSpPr txBox="1"/>
          <p:nvPr/>
        </p:nvSpPr>
        <p:spPr>
          <a:xfrm>
            <a:off x="838199" y="2119229"/>
            <a:ext cx="8066112" cy="553998"/>
          </a:xfrm>
          <a:prstGeom prst="rect">
            <a:avLst/>
          </a:prstGeom>
          <a:noFill/>
        </p:spPr>
        <p:txBody>
          <a:bodyPr wrap="square" lIns="0" tIns="0" rIns="0" bIns="0" rtlCol="0">
            <a:spAutoFit/>
          </a:bodyPr>
          <a:lstStyle/>
          <a:p>
            <a:r>
              <a:rPr lang="da-DK" dirty="0"/>
              <a:t>F</a:t>
            </a:r>
            <a:r>
              <a:rPr lang="da-DK" dirty="0" smtClean="0"/>
              <a:t>aktorer </a:t>
            </a:r>
            <a:r>
              <a:rPr lang="da-DK" dirty="0"/>
              <a:t>i borgerens omgivelser, som kan have betydning for borgerens </a:t>
            </a:r>
            <a:r>
              <a:rPr lang="da-DK" dirty="0" smtClean="0"/>
              <a:t>funktionsevneniveau</a:t>
            </a:r>
          </a:p>
        </p:txBody>
      </p:sp>
      <p:sp>
        <p:nvSpPr>
          <p:cNvPr id="17" name="Venstrepil 16"/>
          <p:cNvSpPr/>
          <p:nvPr/>
        </p:nvSpPr>
        <p:spPr>
          <a:xfrm rot="2936279">
            <a:off x="10766926" y="4553662"/>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Tree>
    <p:extLst>
      <p:ext uri="{BB962C8B-B14F-4D97-AF65-F5344CB8AC3E}">
        <p14:creationId xmlns:p14="http://schemas.microsoft.com/office/powerpoint/2010/main" val="21317007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6" name="Titel 5"/>
          <p:cNvSpPr>
            <a:spLocks noGrp="1"/>
          </p:cNvSpPr>
          <p:nvPr>
            <p:ph type="title"/>
          </p:nvPr>
        </p:nvSpPr>
        <p:spPr>
          <a:xfrm>
            <a:off x="838200" y="360000"/>
            <a:ext cx="10515600" cy="1080000"/>
          </a:xfrm>
          <a:solidFill>
            <a:srgbClr val="F2BD0A"/>
          </a:solidFill>
        </p:spPr>
        <p:txBody>
          <a:bodyPr/>
          <a:lstStyle/>
          <a:p>
            <a:r>
              <a:rPr lang="da-DK" dirty="0" smtClean="0">
                <a:solidFill>
                  <a:schemeClr val="bg1"/>
                </a:solidFill>
              </a:rPr>
              <a:t>Udredningstemaer i kategorien </a:t>
            </a:r>
            <a:br>
              <a:rPr lang="da-DK" dirty="0" smtClean="0">
                <a:solidFill>
                  <a:schemeClr val="bg1"/>
                </a:solidFill>
              </a:rPr>
            </a:br>
            <a:r>
              <a:rPr lang="da-DK" i="1" dirty="0" smtClean="0">
                <a:solidFill>
                  <a:schemeClr val="bg1"/>
                </a:solidFill>
              </a:rPr>
              <a:t>Aktivitet og deltagelse</a:t>
            </a:r>
            <a:r>
              <a:rPr lang="da-DK" dirty="0" smtClean="0">
                <a:solidFill>
                  <a:schemeClr val="bg1"/>
                </a:solidFill>
              </a:rPr>
              <a:t> </a:t>
            </a:r>
            <a:endParaRPr lang="da-DK" dirty="0">
              <a:solidFill>
                <a:schemeClr val="bg1"/>
              </a:solidFill>
            </a:endParaRPr>
          </a:p>
        </p:txBody>
      </p:sp>
      <p:pic>
        <p:nvPicPr>
          <p:cNvPr id="7" name="Billede 6"/>
          <p:cNvPicPr>
            <a:picLocks noChangeAspect="1"/>
          </p:cNvPicPr>
          <p:nvPr/>
        </p:nvPicPr>
        <p:blipFill rotWithShape="1">
          <a:blip r:embed="rId3"/>
          <a:srcRect t="16667" b="1852"/>
          <a:stretch/>
        </p:blipFill>
        <p:spPr>
          <a:xfrm>
            <a:off x="0" y="2420888"/>
            <a:ext cx="12192000" cy="3672408"/>
          </a:xfrm>
          <a:prstGeom prst="rect">
            <a:avLst/>
          </a:prstGeom>
        </p:spPr>
      </p:pic>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58</a:t>
            </a:fld>
            <a:endParaRPr lang="da-DK" sz="1800" b="1" dirty="0">
              <a:solidFill>
                <a:srgbClr val="C00000"/>
              </a:solidFill>
            </a:endParaRPr>
          </a:p>
        </p:txBody>
      </p:sp>
      <p:grpSp>
        <p:nvGrpSpPr>
          <p:cNvPr id="8" name="Gruppe 7"/>
          <p:cNvGrpSpPr>
            <a:grpSpLocks/>
          </p:cNvGrpSpPr>
          <p:nvPr/>
        </p:nvGrpSpPr>
        <p:grpSpPr bwMode="auto">
          <a:xfrm>
            <a:off x="1271464" y="4797152"/>
            <a:ext cx="477913" cy="508680"/>
            <a:chOff x="2940" y="-405"/>
            <a:chExt cx="977" cy="979"/>
          </a:xfrm>
          <a:solidFill>
            <a:schemeClr val="bg1"/>
          </a:solidFill>
        </p:grpSpPr>
        <p:sp>
          <p:nvSpPr>
            <p:cNvPr id="10" name="Rectangle 303"/>
            <p:cNvSpPr>
              <a:spLocks noChangeArrowheads="1"/>
            </p:cNvSpPr>
            <p:nvPr/>
          </p:nvSpPr>
          <p:spPr bwMode="auto">
            <a:xfrm>
              <a:off x="2940" y="-405"/>
              <a:ext cx="977" cy="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da-DK"/>
            </a:p>
          </p:txBody>
        </p:sp>
        <p:sp>
          <p:nvSpPr>
            <p:cNvPr id="11" name="AutoShape 304"/>
            <p:cNvSpPr>
              <a:spLocks/>
            </p:cNvSpPr>
            <p:nvPr/>
          </p:nvSpPr>
          <p:spPr bwMode="auto">
            <a:xfrm>
              <a:off x="3070" y="-250"/>
              <a:ext cx="765" cy="668"/>
            </a:xfrm>
            <a:custGeom>
              <a:avLst/>
              <a:gdLst>
                <a:gd name="T0" fmla="+- 0 3209 3070"/>
                <a:gd name="T1" fmla="*/ T0 w 765"/>
                <a:gd name="T2" fmla="+- 0 -161 -249"/>
                <a:gd name="T3" fmla="*/ -161 h 668"/>
                <a:gd name="T4" fmla="+- 0 3071 3070"/>
                <a:gd name="T5" fmla="*/ T4 w 765"/>
                <a:gd name="T6" fmla="+- 0 125 -249"/>
                <a:gd name="T7" fmla="*/ 125 h 668"/>
                <a:gd name="T8" fmla="+- 0 3202 3070"/>
                <a:gd name="T9" fmla="*/ T8 w 765"/>
                <a:gd name="T10" fmla="+- 0 361 -249"/>
                <a:gd name="T11" fmla="*/ 361 h 668"/>
                <a:gd name="T12" fmla="+- 0 3488 3070"/>
                <a:gd name="T13" fmla="*/ T12 w 765"/>
                <a:gd name="T14" fmla="+- 0 403 -249"/>
                <a:gd name="T15" fmla="*/ 403 h 668"/>
                <a:gd name="T16" fmla="+- 0 3256 3070"/>
                <a:gd name="T17" fmla="*/ T16 w 765"/>
                <a:gd name="T18" fmla="+- 0 363 -249"/>
                <a:gd name="T19" fmla="*/ 363 h 668"/>
                <a:gd name="T20" fmla="+- 0 3191 3070"/>
                <a:gd name="T21" fmla="*/ T20 w 765"/>
                <a:gd name="T22" fmla="+- 0 319 -249"/>
                <a:gd name="T23" fmla="*/ 319 h 668"/>
                <a:gd name="T24" fmla="+- 0 3139 3070"/>
                <a:gd name="T25" fmla="*/ T24 w 765"/>
                <a:gd name="T26" fmla="+- 0 217 -249"/>
                <a:gd name="T27" fmla="*/ 217 h 668"/>
                <a:gd name="T28" fmla="+- 0 3095 3070"/>
                <a:gd name="T29" fmla="*/ T28 w 765"/>
                <a:gd name="T30" fmla="+- 0 89 -249"/>
                <a:gd name="T31" fmla="*/ 89 h 668"/>
                <a:gd name="T32" fmla="+- 0 3157 3070"/>
                <a:gd name="T33" fmla="*/ T32 w 765"/>
                <a:gd name="T34" fmla="+- 0 -77 -249"/>
                <a:gd name="T35" fmla="*/ -77 h 668"/>
                <a:gd name="T36" fmla="+- 0 3312 3070"/>
                <a:gd name="T37" fmla="*/ T36 w 765"/>
                <a:gd name="T38" fmla="+- 0 -179 -249"/>
                <a:gd name="T39" fmla="*/ -179 h 668"/>
                <a:gd name="T40" fmla="+- 0 3470 3070"/>
                <a:gd name="T41" fmla="*/ T40 w 765"/>
                <a:gd name="T42" fmla="+- 0 -205 -249"/>
                <a:gd name="T43" fmla="*/ -205 h 668"/>
                <a:gd name="T44" fmla="+- 0 3480 3070"/>
                <a:gd name="T45" fmla="*/ T44 w 765"/>
                <a:gd name="T46" fmla="+- 0 379 -249"/>
                <a:gd name="T47" fmla="*/ 379 h 668"/>
                <a:gd name="T48" fmla="+- 0 3622 3070"/>
                <a:gd name="T49" fmla="*/ T48 w 765"/>
                <a:gd name="T50" fmla="+- 0 317 -249"/>
                <a:gd name="T51" fmla="*/ 317 h 668"/>
                <a:gd name="T52" fmla="+- 0 3528 3070"/>
                <a:gd name="T53" fmla="*/ T52 w 765"/>
                <a:gd name="T54" fmla="+- 0 -149 -249"/>
                <a:gd name="T55" fmla="*/ -149 h 668"/>
                <a:gd name="T56" fmla="+- 0 3377 3070"/>
                <a:gd name="T57" fmla="*/ T56 w 765"/>
                <a:gd name="T58" fmla="+- 0 85 -249"/>
                <a:gd name="T59" fmla="*/ 85 h 668"/>
                <a:gd name="T60" fmla="+- 0 3303 3070"/>
                <a:gd name="T61" fmla="*/ T60 w 765"/>
                <a:gd name="T62" fmla="+- 0 337 -249"/>
                <a:gd name="T63" fmla="*/ 337 h 668"/>
                <a:gd name="T64" fmla="+- 0 3512 3070"/>
                <a:gd name="T65" fmla="*/ T64 w 765"/>
                <a:gd name="T66" fmla="+- 0 335 -249"/>
                <a:gd name="T67" fmla="*/ 335 h 668"/>
                <a:gd name="T68" fmla="+- 0 3341 3070"/>
                <a:gd name="T69" fmla="*/ T68 w 765"/>
                <a:gd name="T70" fmla="+- 0 273 -249"/>
                <a:gd name="T71" fmla="*/ 273 h 668"/>
                <a:gd name="T72" fmla="+- 0 3442 3070"/>
                <a:gd name="T73" fmla="*/ T72 w 765"/>
                <a:gd name="T74" fmla="+- 0 197 -249"/>
                <a:gd name="T75" fmla="*/ 197 h 668"/>
                <a:gd name="T76" fmla="+- 0 3384 3070"/>
                <a:gd name="T77" fmla="*/ T76 w 765"/>
                <a:gd name="T78" fmla="+- 0 133 -249"/>
                <a:gd name="T79" fmla="*/ 133 h 668"/>
                <a:gd name="T80" fmla="+- 0 3414 3070"/>
                <a:gd name="T81" fmla="*/ T80 w 765"/>
                <a:gd name="T82" fmla="+- 0 63 -249"/>
                <a:gd name="T83" fmla="*/ 63 h 668"/>
                <a:gd name="T84" fmla="+- 0 3444 3070"/>
                <a:gd name="T85" fmla="*/ T84 w 765"/>
                <a:gd name="T86" fmla="+- 0 7 -249"/>
                <a:gd name="T87" fmla="*/ 7 h 668"/>
                <a:gd name="T88" fmla="+- 0 3610 3070"/>
                <a:gd name="T89" fmla="*/ T88 w 765"/>
                <a:gd name="T90" fmla="+- 0 -55 -249"/>
                <a:gd name="T91" fmla="*/ -55 h 668"/>
                <a:gd name="T92" fmla="+- 0 3538 3070"/>
                <a:gd name="T93" fmla="*/ T92 w 765"/>
                <a:gd name="T94" fmla="+- 0 -123 -249"/>
                <a:gd name="T95" fmla="*/ -123 h 668"/>
                <a:gd name="T96" fmla="+- 0 3434 3070"/>
                <a:gd name="T97" fmla="*/ T96 w 765"/>
                <a:gd name="T98" fmla="+- 0 -187 -249"/>
                <a:gd name="T99" fmla="*/ -187 h 668"/>
                <a:gd name="T100" fmla="+- 0 3274 3070"/>
                <a:gd name="T101" fmla="*/ T100 w 765"/>
                <a:gd name="T102" fmla="+- 0 131 -249"/>
                <a:gd name="T103" fmla="*/ 131 h 668"/>
                <a:gd name="T104" fmla="+- 0 3267 3070"/>
                <a:gd name="T105" fmla="*/ T104 w 765"/>
                <a:gd name="T106" fmla="+- 0 257 -249"/>
                <a:gd name="T107" fmla="*/ 257 h 668"/>
                <a:gd name="T108" fmla="+- 0 3442 3070"/>
                <a:gd name="T109" fmla="*/ T108 w 765"/>
                <a:gd name="T110" fmla="+- 0 -121 -249"/>
                <a:gd name="T111" fmla="*/ -121 h 668"/>
                <a:gd name="T112" fmla="+- 0 3330 3070"/>
                <a:gd name="T113" fmla="*/ T112 w 765"/>
                <a:gd name="T114" fmla="+- 0 343 -249"/>
                <a:gd name="T115" fmla="*/ 343 h 668"/>
                <a:gd name="T116" fmla="+- 0 3623 3070"/>
                <a:gd name="T117" fmla="*/ T116 w 765"/>
                <a:gd name="T118" fmla="+- 0 277 -249"/>
                <a:gd name="T119" fmla="*/ 277 h 668"/>
                <a:gd name="T120" fmla="+- 0 3622 3070"/>
                <a:gd name="T121" fmla="*/ T120 w 765"/>
                <a:gd name="T122" fmla="+- 0 317 -249"/>
                <a:gd name="T123" fmla="*/ 317 h 668"/>
                <a:gd name="T124" fmla="+- 0 3367 3070"/>
                <a:gd name="T125" fmla="*/ T124 w 765"/>
                <a:gd name="T126" fmla="+- 0 -181 -249"/>
                <a:gd name="T127" fmla="*/ -181 h 668"/>
                <a:gd name="T128" fmla="+- 0 3187 3070"/>
                <a:gd name="T129" fmla="*/ T128 w 765"/>
                <a:gd name="T130" fmla="+- 0 161 -249"/>
                <a:gd name="T131" fmla="*/ 161 h 668"/>
                <a:gd name="T132" fmla="+- 0 3167 3070"/>
                <a:gd name="T133" fmla="*/ T132 w 765"/>
                <a:gd name="T134" fmla="+- 0 287 -249"/>
                <a:gd name="T135" fmla="*/ 287 h 668"/>
                <a:gd name="T136" fmla="+- 0 3212 3070"/>
                <a:gd name="T137" fmla="*/ T136 w 765"/>
                <a:gd name="T138" fmla="+- 0 163 -249"/>
                <a:gd name="T139" fmla="*/ 163 h 668"/>
                <a:gd name="T140" fmla="+- 0 3346 3070"/>
                <a:gd name="T141" fmla="*/ T140 w 765"/>
                <a:gd name="T142" fmla="+- 0 -115 -249"/>
                <a:gd name="T143" fmla="*/ -115 h 668"/>
                <a:gd name="T144" fmla="+- 0 3476 3070"/>
                <a:gd name="T145" fmla="*/ T144 w 765"/>
                <a:gd name="T146" fmla="+- 0 271 -249"/>
                <a:gd name="T147" fmla="*/ 271 h 668"/>
                <a:gd name="T148" fmla="+- 0 3658 3070"/>
                <a:gd name="T149" fmla="*/ T148 w 765"/>
                <a:gd name="T150" fmla="+- 0 205 -249"/>
                <a:gd name="T151" fmla="*/ 205 h 668"/>
                <a:gd name="T152" fmla="+- 0 3604 3070"/>
                <a:gd name="T153" fmla="*/ T152 w 765"/>
                <a:gd name="T154" fmla="+- 0 249 -249"/>
                <a:gd name="T155" fmla="*/ 249 h 668"/>
                <a:gd name="T156" fmla="+- 0 3707 3070"/>
                <a:gd name="T157" fmla="*/ T156 w 765"/>
                <a:gd name="T158" fmla="+- 0 173 -249"/>
                <a:gd name="T159" fmla="*/ 173 h 668"/>
                <a:gd name="T160" fmla="+- 0 3116 3070"/>
                <a:gd name="T161" fmla="*/ T160 w 765"/>
                <a:gd name="T162" fmla="+- 0 189 -249"/>
                <a:gd name="T163" fmla="*/ 189 h 668"/>
                <a:gd name="T164" fmla="+- 0 3231 3070"/>
                <a:gd name="T165" fmla="*/ T164 w 765"/>
                <a:gd name="T166" fmla="+- 0 -71 -249"/>
                <a:gd name="T167" fmla="*/ -71 h 668"/>
                <a:gd name="T168" fmla="+- 0 3679 3070"/>
                <a:gd name="T169" fmla="*/ T168 w 765"/>
                <a:gd name="T170" fmla="+- 0 83 -249"/>
                <a:gd name="T171" fmla="*/ 83 h 668"/>
                <a:gd name="T172" fmla="+- 0 3613 3070"/>
                <a:gd name="T173" fmla="*/ T172 w 765"/>
                <a:gd name="T174" fmla="+- 0 173 -249"/>
                <a:gd name="T175" fmla="*/ 173 h 668"/>
                <a:gd name="T176" fmla="+- 0 3689 3070"/>
                <a:gd name="T177" fmla="*/ T176 w 765"/>
                <a:gd name="T178" fmla="+- 0 3 -249"/>
                <a:gd name="T179" fmla="*/ 3 h 668"/>
                <a:gd name="T180" fmla="+- 0 3607 3070"/>
                <a:gd name="T181" fmla="*/ T180 w 765"/>
                <a:gd name="T182" fmla="+- 0 75 -249"/>
                <a:gd name="T183" fmla="*/ 75 h 668"/>
                <a:gd name="T184" fmla="+- 0 3703 3070"/>
                <a:gd name="T185" fmla="*/ T184 w 765"/>
                <a:gd name="T186" fmla="+- 0 69 -249"/>
                <a:gd name="T187" fmla="*/ 69 h 668"/>
                <a:gd name="T188" fmla="+- 0 3754 3070"/>
                <a:gd name="T189" fmla="*/ T188 w 765"/>
                <a:gd name="T190" fmla="+- 0 -223 -249"/>
                <a:gd name="T191" fmla="*/ -223 h 668"/>
                <a:gd name="T192" fmla="+- 0 3694 3070"/>
                <a:gd name="T193" fmla="*/ T192 w 765"/>
                <a:gd name="T194" fmla="+- 0 -113 -249"/>
                <a:gd name="T195" fmla="*/ -113 h 668"/>
                <a:gd name="T196" fmla="+- 0 3713 3070"/>
                <a:gd name="T197" fmla="*/ T196 w 765"/>
                <a:gd name="T198" fmla="+- 0 35 -249"/>
                <a:gd name="T199" fmla="*/ 35 h 668"/>
                <a:gd name="T200" fmla="+- 0 3737 3070"/>
                <a:gd name="T201" fmla="*/ T200 w 765"/>
                <a:gd name="T202" fmla="+- 0 -5 -249"/>
                <a:gd name="T203" fmla="*/ -5 h 668"/>
                <a:gd name="T204" fmla="+- 0 3720 3070"/>
                <a:gd name="T205" fmla="*/ T204 w 765"/>
                <a:gd name="T206" fmla="+- 0 -109 -249"/>
                <a:gd name="T207" fmla="*/ -109 h 668"/>
                <a:gd name="T208" fmla="+- 0 3798 3070"/>
                <a:gd name="T209" fmla="*/ T208 w 765"/>
                <a:gd name="T210" fmla="+- 0 -215 -249"/>
                <a:gd name="T211" fmla="*/ -215 h 668"/>
                <a:gd name="T212" fmla="+- 0 3632 3070"/>
                <a:gd name="T213" fmla="*/ T212 w 765"/>
                <a:gd name="T214" fmla="+- 0 -59 -249"/>
                <a:gd name="T215" fmla="*/ -59 h 668"/>
                <a:gd name="T216" fmla="+- 0 3497 3070"/>
                <a:gd name="T217" fmla="*/ T216 w 765"/>
                <a:gd name="T218" fmla="+- 0 13 -249"/>
                <a:gd name="T219" fmla="*/ 13 h 668"/>
                <a:gd name="T220" fmla="+- 0 3592 3070"/>
                <a:gd name="T221" fmla="*/ T220 w 765"/>
                <a:gd name="T222" fmla="+- 0 -139 -249"/>
                <a:gd name="T223" fmla="*/ -139 h 668"/>
                <a:gd name="T224" fmla="+- 0 3584 3070"/>
                <a:gd name="T225" fmla="*/ T224 w 765"/>
                <a:gd name="T226" fmla="+- 0 -73 -249"/>
                <a:gd name="T227" fmla="*/ -73 h 6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765" h="668">
                  <a:moveTo>
                    <a:pt x="334" y="34"/>
                  </a:moveTo>
                  <a:lnTo>
                    <a:pt x="303" y="34"/>
                  </a:lnTo>
                  <a:lnTo>
                    <a:pt x="289" y="36"/>
                  </a:lnTo>
                  <a:lnTo>
                    <a:pt x="275" y="36"/>
                  </a:lnTo>
                  <a:lnTo>
                    <a:pt x="261" y="38"/>
                  </a:lnTo>
                  <a:lnTo>
                    <a:pt x="237" y="44"/>
                  </a:lnTo>
                  <a:lnTo>
                    <a:pt x="189" y="60"/>
                  </a:lnTo>
                  <a:lnTo>
                    <a:pt x="167" y="72"/>
                  </a:lnTo>
                  <a:lnTo>
                    <a:pt x="139" y="88"/>
                  </a:lnTo>
                  <a:lnTo>
                    <a:pt x="113" y="108"/>
                  </a:lnTo>
                  <a:lnTo>
                    <a:pt x="90" y="130"/>
                  </a:lnTo>
                  <a:lnTo>
                    <a:pt x="69" y="154"/>
                  </a:lnTo>
                  <a:lnTo>
                    <a:pt x="41" y="196"/>
                  </a:lnTo>
                  <a:lnTo>
                    <a:pt x="20" y="240"/>
                  </a:lnTo>
                  <a:lnTo>
                    <a:pt x="6" y="288"/>
                  </a:lnTo>
                  <a:lnTo>
                    <a:pt x="0" y="336"/>
                  </a:lnTo>
                  <a:lnTo>
                    <a:pt x="0" y="360"/>
                  </a:lnTo>
                  <a:lnTo>
                    <a:pt x="1" y="374"/>
                  </a:lnTo>
                  <a:lnTo>
                    <a:pt x="3" y="392"/>
                  </a:lnTo>
                  <a:lnTo>
                    <a:pt x="5" y="410"/>
                  </a:lnTo>
                  <a:lnTo>
                    <a:pt x="12" y="440"/>
                  </a:lnTo>
                  <a:lnTo>
                    <a:pt x="22" y="468"/>
                  </a:lnTo>
                  <a:lnTo>
                    <a:pt x="34" y="496"/>
                  </a:lnTo>
                  <a:lnTo>
                    <a:pt x="49" y="522"/>
                  </a:lnTo>
                  <a:lnTo>
                    <a:pt x="73" y="554"/>
                  </a:lnTo>
                  <a:lnTo>
                    <a:pt x="101" y="584"/>
                  </a:lnTo>
                  <a:lnTo>
                    <a:pt x="132" y="610"/>
                  </a:lnTo>
                  <a:lnTo>
                    <a:pt x="167" y="630"/>
                  </a:lnTo>
                  <a:lnTo>
                    <a:pt x="198" y="646"/>
                  </a:lnTo>
                  <a:lnTo>
                    <a:pt x="231" y="658"/>
                  </a:lnTo>
                  <a:lnTo>
                    <a:pt x="265" y="664"/>
                  </a:lnTo>
                  <a:lnTo>
                    <a:pt x="301" y="668"/>
                  </a:lnTo>
                  <a:lnTo>
                    <a:pt x="351" y="668"/>
                  </a:lnTo>
                  <a:lnTo>
                    <a:pt x="368" y="664"/>
                  </a:lnTo>
                  <a:lnTo>
                    <a:pt x="394" y="660"/>
                  </a:lnTo>
                  <a:lnTo>
                    <a:pt x="418" y="652"/>
                  </a:lnTo>
                  <a:lnTo>
                    <a:pt x="439" y="644"/>
                  </a:lnTo>
                  <a:lnTo>
                    <a:pt x="302" y="644"/>
                  </a:lnTo>
                  <a:lnTo>
                    <a:pt x="254" y="638"/>
                  </a:lnTo>
                  <a:lnTo>
                    <a:pt x="251" y="636"/>
                  </a:lnTo>
                  <a:lnTo>
                    <a:pt x="252" y="630"/>
                  </a:lnTo>
                  <a:lnTo>
                    <a:pt x="226" y="630"/>
                  </a:lnTo>
                  <a:lnTo>
                    <a:pt x="211" y="624"/>
                  </a:lnTo>
                  <a:lnTo>
                    <a:pt x="200" y="620"/>
                  </a:lnTo>
                  <a:lnTo>
                    <a:pt x="186" y="612"/>
                  </a:lnTo>
                  <a:lnTo>
                    <a:pt x="186" y="606"/>
                  </a:lnTo>
                  <a:lnTo>
                    <a:pt x="187" y="598"/>
                  </a:lnTo>
                  <a:lnTo>
                    <a:pt x="161" y="598"/>
                  </a:lnTo>
                  <a:lnTo>
                    <a:pt x="157" y="596"/>
                  </a:lnTo>
                  <a:lnTo>
                    <a:pt x="155" y="594"/>
                  </a:lnTo>
                  <a:lnTo>
                    <a:pt x="144" y="588"/>
                  </a:lnTo>
                  <a:lnTo>
                    <a:pt x="134" y="580"/>
                  </a:lnTo>
                  <a:lnTo>
                    <a:pt x="122" y="570"/>
                  </a:lnTo>
                  <a:lnTo>
                    <a:pt x="121" y="568"/>
                  </a:lnTo>
                  <a:lnTo>
                    <a:pt x="123" y="538"/>
                  </a:lnTo>
                  <a:lnTo>
                    <a:pt x="94" y="538"/>
                  </a:lnTo>
                  <a:lnTo>
                    <a:pt x="90" y="536"/>
                  </a:lnTo>
                  <a:lnTo>
                    <a:pt x="89" y="534"/>
                  </a:lnTo>
                  <a:lnTo>
                    <a:pt x="69" y="506"/>
                  </a:lnTo>
                  <a:lnTo>
                    <a:pt x="68" y="504"/>
                  </a:lnTo>
                  <a:lnTo>
                    <a:pt x="68" y="490"/>
                  </a:lnTo>
                  <a:lnTo>
                    <a:pt x="68" y="482"/>
                  </a:lnTo>
                  <a:lnTo>
                    <a:pt x="69" y="466"/>
                  </a:lnTo>
                  <a:lnTo>
                    <a:pt x="70" y="450"/>
                  </a:lnTo>
                  <a:lnTo>
                    <a:pt x="70" y="448"/>
                  </a:lnTo>
                  <a:lnTo>
                    <a:pt x="45" y="448"/>
                  </a:lnTo>
                  <a:lnTo>
                    <a:pt x="40" y="440"/>
                  </a:lnTo>
                  <a:lnTo>
                    <a:pt x="35" y="428"/>
                  </a:lnTo>
                  <a:lnTo>
                    <a:pt x="30" y="406"/>
                  </a:lnTo>
                  <a:lnTo>
                    <a:pt x="27" y="382"/>
                  </a:lnTo>
                  <a:lnTo>
                    <a:pt x="25" y="362"/>
                  </a:lnTo>
                  <a:lnTo>
                    <a:pt x="25" y="338"/>
                  </a:lnTo>
                  <a:lnTo>
                    <a:pt x="27" y="320"/>
                  </a:lnTo>
                  <a:lnTo>
                    <a:pt x="30" y="300"/>
                  </a:lnTo>
                  <a:lnTo>
                    <a:pt x="34" y="280"/>
                  </a:lnTo>
                  <a:lnTo>
                    <a:pt x="39" y="260"/>
                  </a:lnTo>
                  <a:lnTo>
                    <a:pt x="46" y="242"/>
                  </a:lnTo>
                  <a:lnTo>
                    <a:pt x="55" y="222"/>
                  </a:lnTo>
                  <a:lnTo>
                    <a:pt x="64" y="204"/>
                  </a:lnTo>
                  <a:lnTo>
                    <a:pt x="75" y="188"/>
                  </a:lnTo>
                  <a:lnTo>
                    <a:pt x="87" y="172"/>
                  </a:lnTo>
                  <a:lnTo>
                    <a:pt x="100" y="156"/>
                  </a:lnTo>
                  <a:lnTo>
                    <a:pt x="114" y="142"/>
                  </a:lnTo>
                  <a:lnTo>
                    <a:pt x="129" y="128"/>
                  </a:lnTo>
                  <a:lnTo>
                    <a:pt x="145" y="116"/>
                  </a:lnTo>
                  <a:lnTo>
                    <a:pt x="162" y="104"/>
                  </a:lnTo>
                  <a:lnTo>
                    <a:pt x="193" y="86"/>
                  </a:lnTo>
                  <a:lnTo>
                    <a:pt x="227" y="86"/>
                  </a:lnTo>
                  <a:lnTo>
                    <a:pt x="229" y="84"/>
                  </a:lnTo>
                  <a:lnTo>
                    <a:pt x="242" y="70"/>
                  </a:lnTo>
                  <a:lnTo>
                    <a:pt x="244" y="68"/>
                  </a:lnTo>
                  <a:lnTo>
                    <a:pt x="246" y="68"/>
                  </a:lnTo>
                  <a:lnTo>
                    <a:pt x="258" y="66"/>
                  </a:lnTo>
                  <a:lnTo>
                    <a:pt x="270" y="62"/>
                  </a:lnTo>
                  <a:lnTo>
                    <a:pt x="282" y="62"/>
                  </a:lnTo>
                  <a:lnTo>
                    <a:pt x="294" y="60"/>
                  </a:lnTo>
                  <a:lnTo>
                    <a:pt x="442" y="60"/>
                  </a:lnTo>
                  <a:lnTo>
                    <a:pt x="432" y="56"/>
                  </a:lnTo>
                  <a:lnTo>
                    <a:pt x="400" y="44"/>
                  </a:lnTo>
                  <a:lnTo>
                    <a:pt x="368" y="38"/>
                  </a:lnTo>
                  <a:lnTo>
                    <a:pt x="334" y="34"/>
                  </a:lnTo>
                  <a:close/>
                  <a:moveTo>
                    <a:pt x="552" y="566"/>
                  </a:moveTo>
                  <a:lnTo>
                    <a:pt x="515" y="566"/>
                  </a:lnTo>
                  <a:lnTo>
                    <a:pt x="503" y="578"/>
                  </a:lnTo>
                  <a:lnTo>
                    <a:pt x="482" y="594"/>
                  </a:lnTo>
                  <a:lnTo>
                    <a:pt x="459" y="608"/>
                  </a:lnTo>
                  <a:lnTo>
                    <a:pt x="435" y="620"/>
                  </a:lnTo>
                  <a:lnTo>
                    <a:pt x="410" y="628"/>
                  </a:lnTo>
                  <a:lnTo>
                    <a:pt x="388" y="636"/>
                  </a:lnTo>
                  <a:lnTo>
                    <a:pt x="365" y="640"/>
                  </a:lnTo>
                  <a:lnTo>
                    <a:pt x="318" y="644"/>
                  </a:lnTo>
                  <a:lnTo>
                    <a:pt x="439" y="644"/>
                  </a:lnTo>
                  <a:lnTo>
                    <a:pt x="449" y="640"/>
                  </a:lnTo>
                  <a:lnTo>
                    <a:pt x="477" y="626"/>
                  </a:lnTo>
                  <a:lnTo>
                    <a:pt x="504" y="608"/>
                  </a:lnTo>
                  <a:lnTo>
                    <a:pt x="530" y="588"/>
                  </a:lnTo>
                  <a:lnTo>
                    <a:pt x="552" y="566"/>
                  </a:lnTo>
                  <a:close/>
                  <a:moveTo>
                    <a:pt x="475" y="76"/>
                  </a:moveTo>
                  <a:lnTo>
                    <a:pt x="418" y="76"/>
                  </a:lnTo>
                  <a:lnTo>
                    <a:pt x="420" y="78"/>
                  </a:lnTo>
                  <a:lnTo>
                    <a:pt x="430" y="82"/>
                  </a:lnTo>
                  <a:lnTo>
                    <a:pt x="440" y="86"/>
                  </a:lnTo>
                  <a:lnTo>
                    <a:pt x="449" y="90"/>
                  </a:lnTo>
                  <a:lnTo>
                    <a:pt x="457" y="94"/>
                  </a:lnTo>
                  <a:lnTo>
                    <a:pt x="461" y="96"/>
                  </a:lnTo>
                  <a:lnTo>
                    <a:pt x="458" y="100"/>
                  </a:lnTo>
                  <a:lnTo>
                    <a:pt x="457" y="102"/>
                  </a:lnTo>
                  <a:lnTo>
                    <a:pt x="456" y="102"/>
                  </a:lnTo>
                  <a:lnTo>
                    <a:pt x="433" y="128"/>
                  </a:lnTo>
                  <a:lnTo>
                    <a:pt x="410" y="156"/>
                  </a:lnTo>
                  <a:lnTo>
                    <a:pt x="388" y="188"/>
                  </a:lnTo>
                  <a:lnTo>
                    <a:pt x="367" y="220"/>
                  </a:lnTo>
                  <a:lnTo>
                    <a:pt x="345" y="256"/>
                  </a:lnTo>
                  <a:lnTo>
                    <a:pt x="325" y="294"/>
                  </a:lnTo>
                  <a:lnTo>
                    <a:pt x="307" y="334"/>
                  </a:lnTo>
                  <a:lnTo>
                    <a:pt x="290" y="374"/>
                  </a:lnTo>
                  <a:lnTo>
                    <a:pt x="279" y="404"/>
                  </a:lnTo>
                  <a:lnTo>
                    <a:pt x="268" y="436"/>
                  </a:lnTo>
                  <a:lnTo>
                    <a:pt x="259" y="468"/>
                  </a:lnTo>
                  <a:lnTo>
                    <a:pt x="250" y="500"/>
                  </a:lnTo>
                  <a:lnTo>
                    <a:pt x="245" y="522"/>
                  </a:lnTo>
                  <a:lnTo>
                    <a:pt x="240" y="544"/>
                  </a:lnTo>
                  <a:lnTo>
                    <a:pt x="236" y="564"/>
                  </a:lnTo>
                  <a:lnTo>
                    <a:pt x="233" y="586"/>
                  </a:lnTo>
                  <a:lnTo>
                    <a:pt x="231" y="594"/>
                  </a:lnTo>
                  <a:lnTo>
                    <a:pt x="227" y="624"/>
                  </a:lnTo>
                  <a:lnTo>
                    <a:pt x="226" y="630"/>
                  </a:lnTo>
                  <a:lnTo>
                    <a:pt x="252" y="630"/>
                  </a:lnTo>
                  <a:lnTo>
                    <a:pt x="253" y="620"/>
                  </a:lnTo>
                  <a:lnTo>
                    <a:pt x="255" y="606"/>
                  </a:lnTo>
                  <a:lnTo>
                    <a:pt x="257" y="592"/>
                  </a:lnTo>
                  <a:lnTo>
                    <a:pt x="382" y="592"/>
                  </a:lnTo>
                  <a:lnTo>
                    <a:pt x="442" y="584"/>
                  </a:lnTo>
                  <a:lnTo>
                    <a:pt x="500" y="572"/>
                  </a:lnTo>
                  <a:lnTo>
                    <a:pt x="505" y="570"/>
                  </a:lnTo>
                  <a:lnTo>
                    <a:pt x="299" y="570"/>
                  </a:lnTo>
                  <a:lnTo>
                    <a:pt x="271" y="568"/>
                  </a:lnTo>
                  <a:lnTo>
                    <a:pt x="263" y="568"/>
                  </a:lnTo>
                  <a:lnTo>
                    <a:pt x="262" y="564"/>
                  </a:lnTo>
                  <a:lnTo>
                    <a:pt x="263" y="556"/>
                  </a:lnTo>
                  <a:lnTo>
                    <a:pt x="269" y="530"/>
                  </a:lnTo>
                  <a:lnTo>
                    <a:pt x="271" y="522"/>
                  </a:lnTo>
                  <a:lnTo>
                    <a:pt x="272" y="520"/>
                  </a:lnTo>
                  <a:lnTo>
                    <a:pt x="406" y="520"/>
                  </a:lnTo>
                  <a:lnTo>
                    <a:pt x="461" y="514"/>
                  </a:lnTo>
                  <a:lnTo>
                    <a:pt x="534" y="498"/>
                  </a:lnTo>
                  <a:lnTo>
                    <a:pt x="305" y="498"/>
                  </a:lnTo>
                  <a:lnTo>
                    <a:pt x="283" y="496"/>
                  </a:lnTo>
                  <a:lnTo>
                    <a:pt x="277" y="494"/>
                  </a:lnTo>
                  <a:lnTo>
                    <a:pt x="291" y="446"/>
                  </a:lnTo>
                  <a:lnTo>
                    <a:pt x="372" y="446"/>
                  </a:lnTo>
                  <a:lnTo>
                    <a:pt x="410" y="444"/>
                  </a:lnTo>
                  <a:lnTo>
                    <a:pt x="448" y="440"/>
                  </a:lnTo>
                  <a:lnTo>
                    <a:pt x="487" y="434"/>
                  </a:lnTo>
                  <a:lnTo>
                    <a:pt x="543" y="422"/>
                  </a:lnTo>
                  <a:lnTo>
                    <a:pt x="299" y="422"/>
                  </a:lnTo>
                  <a:lnTo>
                    <a:pt x="301" y="416"/>
                  </a:lnTo>
                  <a:lnTo>
                    <a:pt x="305" y="406"/>
                  </a:lnTo>
                  <a:lnTo>
                    <a:pt x="309" y="394"/>
                  </a:lnTo>
                  <a:lnTo>
                    <a:pt x="314" y="382"/>
                  </a:lnTo>
                  <a:lnTo>
                    <a:pt x="319" y="368"/>
                  </a:lnTo>
                  <a:lnTo>
                    <a:pt x="393" y="368"/>
                  </a:lnTo>
                  <a:lnTo>
                    <a:pt x="500" y="356"/>
                  </a:lnTo>
                  <a:lnTo>
                    <a:pt x="535" y="350"/>
                  </a:lnTo>
                  <a:lnTo>
                    <a:pt x="561" y="344"/>
                  </a:lnTo>
                  <a:lnTo>
                    <a:pt x="330" y="344"/>
                  </a:lnTo>
                  <a:lnTo>
                    <a:pt x="332" y="338"/>
                  </a:lnTo>
                  <a:lnTo>
                    <a:pt x="338" y="326"/>
                  </a:lnTo>
                  <a:lnTo>
                    <a:pt x="344" y="312"/>
                  </a:lnTo>
                  <a:lnTo>
                    <a:pt x="350" y="302"/>
                  </a:lnTo>
                  <a:lnTo>
                    <a:pt x="356" y="290"/>
                  </a:lnTo>
                  <a:lnTo>
                    <a:pt x="359" y="290"/>
                  </a:lnTo>
                  <a:lnTo>
                    <a:pt x="415" y="288"/>
                  </a:lnTo>
                  <a:lnTo>
                    <a:pt x="472" y="280"/>
                  </a:lnTo>
                  <a:lnTo>
                    <a:pt x="530" y="270"/>
                  </a:lnTo>
                  <a:lnTo>
                    <a:pt x="550" y="264"/>
                  </a:lnTo>
                  <a:lnTo>
                    <a:pt x="370" y="264"/>
                  </a:lnTo>
                  <a:lnTo>
                    <a:pt x="374" y="256"/>
                  </a:lnTo>
                  <a:lnTo>
                    <a:pt x="394" y="226"/>
                  </a:lnTo>
                  <a:lnTo>
                    <a:pt x="402" y="212"/>
                  </a:lnTo>
                  <a:lnTo>
                    <a:pt x="419" y="212"/>
                  </a:lnTo>
                  <a:lnTo>
                    <a:pt x="432" y="210"/>
                  </a:lnTo>
                  <a:lnTo>
                    <a:pt x="444" y="210"/>
                  </a:lnTo>
                  <a:lnTo>
                    <a:pt x="457" y="208"/>
                  </a:lnTo>
                  <a:lnTo>
                    <a:pt x="501" y="204"/>
                  </a:lnTo>
                  <a:lnTo>
                    <a:pt x="521" y="200"/>
                  </a:lnTo>
                  <a:lnTo>
                    <a:pt x="540" y="194"/>
                  </a:lnTo>
                  <a:lnTo>
                    <a:pt x="543" y="194"/>
                  </a:lnTo>
                  <a:lnTo>
                    <a:pt x="556" y="190"/>
                  </a:lnTo>
                  <a:lnTo>
                    <a:pt x="590" y="190"/>
                  </a:lnTo>
                  <a:lnTo>
                    <a:pt x="587" y="186"/>
                  </a:lnTo>
                  <a:lnTo>
                    <a:pt x="422" y="186"/>
                  </a:lnTo>
                  <a:lnTo>
                    <a:pt x="425" y="180"/>
                  </a:lnTo>
                  <a:lnTo>
                    <a:pt x="433" y="168"/>
                  </a:lnTo>
                  <a:lnTo>
                    <a:pt x="450" y="148"/>
                  </a:lnTo>
                  <a:lnTo>
                    <a:pt x="468" y="126"/>
                  </a:lnTo>
                  <a:lnTo>
                    <a:pt x="481" y="112"/>
                  </a:lnTo>
                  <a:lnTo>
                    <a:pt x="483" y="110"/>
                  </a:lnTo>
                  <a:lnTo>
                    <a:pt x="522" y="110"/>
                  </a:lnTo>
                  <a:lnTo>
                    <a:pt x="505" y="96"/>
                  </a:lnTo>
                  <a:lnTo>
                    <a:pt x="475" y="76"/>
                  </a:lnTo>
                  <a:close/>
                  <a:moveTo>
                    <a:pt x="442" y="60"/>
                  </a:moveTo>
                  <a:lnTo>
                    <a:pt x="342" y="60"/>
                  </a:lnTo>
                  <a:lnTo>
                    <a:pt x="353" y="62"/>
                  </a:lnTo>
                  <a:lnTo>
                    <a:pt x="364" y="62"/>
                  </a:lnTo>
                  <a:lnTo>
                    <a:pt x="384" y="66"/>
                  </a:lnTo>
                  <a:lnTo>
                    <a:pt x="386" y="68"/>
                  </a:lnTo>
                  <a:lnTo>
                    <a:pt x="390" y="70"/>
                  </a:lnTo>
                  <a:lnTo>
                    <a:pt x="387" y="74"/>
                  </a:lnTo>
                  <a:lnTo>
                    <a:pt x="341" y="128"/>
                  </a:lnTo>
                  <a:lnTo>
                    <a:pt x="299" y="186"/>
                  </a:lnTo>
                  <a:lnTo>
                    <a:pt x="262" y="248"/>
                  </a:lnTo>
                  <a:lnTo>
                    <a:pt x="230" y="314"/>
                  </a:lnTo>
                  <a:lnTo>
                    <a:pt x="204" y="380"/>
                  </a:lnTo>
                  <a:lnTo>
                    <a:pt x="184" y="450"/>
                  </a:lnTo>
                  <a:lnTo>
                    <a:pt x="170" y="520"/>
                  </a:lnTo>
                  <a:lnTo>
                    <a:pt x="162" y="592"/>
                  </a:lnTo>
                  <a:lnTo>
                    <a:pt x="161" y="598"/>
                  </a:lnTo>
                  <a:lnTo>
                    <a:pt x="187" y="598"/>
                  </a:lnTo>
                  <a:lnTo>
                    <a:pt x="189" y="568"/>
                  </a:lnTo>
                  <a:lnTo>
                    <a:pt x="190" y="558"/>
                  </a:lnTo>
                  <a:lnTo>
                    <a:pt x="193" y="532"/>
                  </a:lnTo>
                  <a:lnTo>
                    <a:pt x="197" y="506"/>
                  </a:lnTo>
                  <a:lnTo>
                    <a:pt x="202" y="482"/>
                  </a:lnTo>
                  <a:lnTo>
                    <a:pt x="208" y="454"/>
                  </a:lnTo>
                  <a:lnTo>
                    <a:pt x="226" y="394"/>
                  </a:lnTo>
                  <a:lnTo>
                    <a:pt x="248" y="336"/>
                  </a:lnTo>
                  <a:lnTo>
                    <a:pt x="274" y="278"/>
                  </a:lnTo>
                  <a:lnTo>
                    <a:pt x="305" y="224"/>
                  </a:lnTo>
                  <a:lnTo>
                    <a:pt x="326" y="190"/>
                  </a:lnTo>
                  <a:lnTo>
                    <a:pt x="348" y="158"/>
                  </a:lnTo>
                  <a:lnTo>
                    <a:pt x="372" y="128"/>
                  </a:lnTo>
                  <a:lnTo>
                    <a:pt x="398" y="98"/>
                  </a:lnTo>
                  <a:lnTo>
                    <a:pt x="401" y="94"/>
                  </a:lnTo>
                  <a:lnTo>
                    <a:pt x="415" y="80"/>
                  </a:lnTo>
                  <a:lnTo>
                    <a:pt x="418" y="76"/>
                  </a:lnTo>
                  <a:lnTo>
                    <a:pt x="475" y="76"/>
                  </a:lnTo>
                  <a:lnTo>
                    <a:pt x="462" y="68"/>
                  </a:lnTo>
                  <a:lnTo>
                    <a:pt x="442" y="60"/>
                  </a:lnTo>
                  <a:close/>
                  <a:moveTo>
                    <a:pt x="382" y="592"/>
                  </a:moveTo>
                  <a:lnTo>
                    <a:pt x="260" y="592"/>
                  </a:lnTo>
                  <a:lnTo>
                    <a:pt x="322" y="596"/>
                  </a:lnTo>
                  <a:lnTo>
                    <a:pt x="382" y="592"/>
                  </a:lnTo>
                  <a:close/>
                  <a:moveTo>
                    <a:pt x="606" y="484"/>
                  </a:moveTo>
                  <a:lnTo>
                    <a:pt x="578" y="484"/>
                  </a:lnTo>
                  <a:lnTo>
                    <a:pt x="573" y="494"/>
                  </a:lnTo>
                  <a:lnTo>
                    <a:pt x="567" y="504"/>
                  </a:lnTo>
                  <a:lnTo>
                    <a:pt x="561" y="514"/>
                  </a:lnTo>
                  <a:lnTo>
                    <a:pt x="553" y="526"/>
                  </a:lnTo>
                  <a:lnTo>
                    <a:pt x="551" y="526"/>
                  </a:lnTo>
                  <a:lnTo>
                    <a:pt x="549" y="528"/>
                  </a:lnTo>
                  <a:lnTo>
                    <a:pt x="476" y="552"/>
                  </a:lnTo>
                  <a:lnTo>
                    <a:pt x="451" y="558"/>
                  </a:lnTo>
                  <a:lnTo>
                    <a:pt x="422" y="562"/>
                  </a:lnTo>
                  <a:lnTo>
                    <a:pt x="357" y="570"/>
                  </a:lnTo>
                  <a:lnTo>
                    <a:pt x="505" y="570"/>
                  </a:lnTo>
                  <a:lnTo>
                    <a:pt x="515" y="566"/>
                  </a:lnTo>
                  <a:lnTo>
                    <a:pt x="552" y="566"/>
                  </a:lnTo>
                  <a:lnTo>
                    <a:pt x="554" y="564"/>
                  </a:lnTo>
                  <a:lnTo>
                    <a:pt x="575" y="536"/>
                  </a:lnTo>
                  <a:lnTo>
                    <a:pt x="594" y="508"/>
                  </a:lnTo>
                  <a:lnTo>
                    <a:pt x="606" y="484"/>
                  </a:lnTo>
                  <a:close/>
                  <a:moveTo>
                    <a:pt x="338" y="60"/>
                  </a:moveTo>
                  <a:lnTo>
                    <a:pt x="303" y="60"/>
                  </a:lnTo>
                  <a:lnTo>
                    <a:pt x="298" y="66"/>
                  </a:lnTo>
                  <a:lnTo>
                    <a:pt x="297" y="68"/>
                  </a:lnTo>
                  <a:lnTo>
                    <a:pt x="269" y="102"/>
                  </a:lnTo>
                  <a:lnTo>
                    <a:pt x="243" y="138"/>
                  </a:lnTo>
                  <a:lnTo>
                    <a:pt x="218" y="174"/>
                  </a:lnTo>
                  <a:lnTo>
                    <a:pt x="195" y="214"/>
                  </a:lnTo>
                  <a:lnTo>
                    <a:pt x="173" y="256"/>
                  </a:lnTo>
                  <a:lnTo>
                    <a:pt x="153" y="300"/>
                  </a:lnTo>
                  <a:lnTo>
                    <a:pt x="136" y="344"/>
                  </a:lnTo>
                  <a:lnTo>
                    <a:pt x="122" y="390"/>
                  </a:lnTo>
                  <a:lnTo>
                    <a:pt x="117" y="410"/>
                  </a:lnTo>
                  <a:lnTo>
                    <a:pt x="113" y="430"/>
                  </a:lnTo>
                  <a:lnTo>
                    <a:pt x="109" y="448"/>
                  </a:lnTo>
                  <a:lnTo>
                    <a:pt x="105" y="468"/>
                  </a:lnTo>
                  <a:lnTo>
                    <a:pt x="103" y="486"/>
                  </a:lnTo>
                  <a:lnTo>
                    <a:pt x="101" y="502"/>
                  </a:lnTo>
                  <a:lnTo>
                    <a:pt x="99" y="516"/>
                  </a:lnTo>
                  <a:lnTo>
                    <a:pt x="98" y="530"/>
                  </a:lnTo>
                  <a:lnTo>
                    <a:pt x="98" y="532"/>
                  </a:lnTo>
                  <a:lnTo>
                    <a:pt x="97" y="536"/>
                  </a:lnTo>
                  <a:lnTo>
                    <a:pt x="94" y="538"/>
                  </a:lnTo>
                  <a:lnTo>
                    <a:pt x="123" y="538"/>
                  </a:lnTo>
                  <a:lnTo>
                    <a:pt x="125" y="512"/>
                  </a:lnTo>
                  <a:lnTo>
                    <a:pt x="127" y="490"/>
                  </a:lnTo>
                  <a:lnTo>
                    <a:pt x="129" y="480"/>
                  </a:lnTo>
                  <a:lnTo>
                    <a:pt x="131" y="468"/>
                  </a:lnTo>
                  <a:lnTo>
                    <a:pt x="133" y="456"/>
                  </a:lnTo>
                  <a:lnTo>
                    <a:pt x="135" y="444"/>
                  </a:lnTo>
                  <a:lnTo>
                    <a:pt x="142" y="412"/>
                  </a:lnTo>
                  <a:lnTo>
                    <a:pt x="152" y="378"/>
                  </a:lnTo>
                  <a:lnTo>
                    <a:pt x="163" y="346"/>
                  </a:lnTo>
                  <a:lnTo>
                    <a:pt x="175" y="312"/>
                  </a:lnTo>
                  <a:lnTo>
                    <a:pt x="188" y="284"/>
                  </a:lnTo>
                  <a:lnTo>
                    <a:pt x="201" y="256"/>
                  </a:lnTo>
                  <a:lnTo>
                    <a:pt x="216" y="228"/>
                  </a:lnTo>
                  <a:lnTo>
                    <a:pt x="232" y="200"/>
                  </a:lnTo>
                  <a:lnTo>
                    <a:pt x="253" y="166"/>
                  </a:lnTo>
                  <a:lnTo>
                    <a:pt x="276" y="134"/>
                  </a:lnTo>
                  <a:lnTo>
                    <a:pt x="300" y="104"/>
                  </a:lnTo>
                  <a:lnTo>
                    <a:pt x="325" y="74"/>
                  </a:lnTo>
                  <a:lnTo>
                    <a:pt x="327" y="72"/>
                  </a:lnTo>
                  <a:lnTo>
                    <a:pt x="338" y="60"/>
                  </a:lnTo>
                  <a:close/>
                  <a:moveTo>
                    <a:pt x="406" y="520"/>
                  </a:moveTo>
                  <a:lnTo>
                    <a:pt x="274" y="520"/>
                  </a:lnTo>
                  <a:lnTo>
                    <a:pt x="313" y="522"/>
                  </a:lnTo>
                  <a:lnTo>
                    <a:pt x="388" y="522"/>
                  </a:lnTo>
                  <a:lnTo>
                    <a:pt x="406" y="520"/>
                  </a:lnTo>
                  <a:close/>
                  <a:moveTo>
                    <a:pt x="644" y="406"/>
                  </a:moveTo>
                  <a:lnTo>
                    <a:pt x="601" y="406"/>
                  </a:lnTo>
                  <a:lnTo>
                    <a:pt x="604" y="408"/>
                  </a:lnTo>
                  <a:lnTo>
                    <a:pt x="604" y="410"/>
                  </a:lnTo>
                  <a:lnTo>
                    <a:pt x="603" y="416"/>
                  </a:lnTo>
                  <a:lnTo>
                    <a:pt x="599" y="430"/>
                  </a:lnTo>
                  <a:lnTo>
                    <a:pt x="593" y="450"/>
                  </a:lnTo>
                  <a:lnTo>
                    <a:pt x="591" y="452"/>
                  </a:lnTo>
                  <a:lnTo>
                    <a:pt x="588" y="454"/>
                  </a:lnTo>
                  <a:lnTo>
                    <a:pt x="568" y="462"/>
                  </a:lnTo>
                  <a:lnTo>
                    <a:pt x="527" y="474"/>
                  </a:lnTo>
                  <a:lnTo>
                    <a:pt x="506" y="478"/>
                  </a:lnTo>
                  <a:lnTo>
                    <a:pt x="454" y="490"/>
                  </a:lnTo>
                  <a:lnTo>
                    <a:pt x="436" y="492"/>
                  </a:lnTo>
                  <a:lnTo>
                    <a:pt x="407" y="496"/>
                  </a:lnTo>
                  <a:lnTo>
                    <a:pt x="392" y="496"/>
                  </a:lnTo>
                  <a:lnTo>
                    <a:pt x="376" y="498"/>
                  </a:lnTo>
                  <a:lnTo>
                    <a:pt x="534" y="498"/>
                  </a:lnTo>
                  <a:lnTo>
                    <a:pt x="570" y="488"/>
                  </a:lnTo>
                  <a:lnTo>
                    <a:pt x="578" y="484"/>
                  </a:lnTo>
                  <a:lnTo>
                    <a:pt x="606" y="484"/>
                  </a:lnTo>
                  <a:lnTo>
                    <a:pt x="609" y="478"/>
                  </a:lnTo>
                  <a:lnTo>
                    <a:pt x="612" y="470"/>
                  </a:lnTo>
                  <a:lnTo>
                    <a:pt x="615" y="464"/>
                  </a:lnTo>
                  <a:lnTo>
                    <a:pt x="618" y="460"/>
                  </a:lnTo>
                  <a:lnTo>
                    <a:pt x="628" y="442"/>
                  </a:lnTo>
                  <a:lnTo>
                    <a:pt x="637" y="422"/>
                  </a:lnTo>
                  <a:lnTo>
                    <a:pt x="644" y="406"/>
                  </a:lnTo>
                  <a:close/>
                  <a:moveTo>
                    <a:pt x="227" y="86"/>
                  </a:moveTo>
                  <a:lnTo>
                    <a:pt x="193" y="86"/>
                  </a:lnTo>
                  <a:lnTo>
                    <a:pt x="184" y="100"/>
                  </a:lnTo>
                  <a:lnTo>
                    <a:pt x="141" y="162"/>
                  </a:lnTo>
                  <a:lnTo>
                    <a:pt x="105" y="228"/>
                  </a:lnTo>
                  <a:lnTo>
                    <a:pt x="78" y="296"/>
                  </a:lnTo>
                  <a:lnTo>
                    <a:pt x="58" y="366"/>
                  </a:lnTo>
                  <a:lnTo>
                    <a:pt x="46" y="438"/>
                  </a:lnTo>
                  <a:lnTo>
                    <a:pt x="45" y="448"/>
                  </a:lnTo>
                  <a:lnTo>
                    <a:pt x="70" y="448"/>
                  </a:lnTo>
                  <a:lnTo>
                    <a:pt x="72" y="432"/>
                  </a:lnTo>
                  <a:lnTo>
                    <a:pt x="78" y="392"/>
                  </a:lnTo>
                  <a:lnTo>
                    <a:pt x="87" y="352"/>
                  </a:lnTo>
                  <a:lnTo>
                    <a:pt x="98" y="314"/>
                  </a:lnTo>
                  <a:lnTo>
                    <a:pt x="112" y="276"/>
                  </a:lnTo>
                  <a:lnTo>
                    <a:pt x="135" y="226"/>
                  </a:lnTo>
                  <a:lnTo>
                    <a:pt x="161" y="178"/>
                  </a:lnTo>
                  <a:lnTo>
                    <a:pt x="191" y="132"/>
                  </a:lnTo>
                  <a:lnTo>
                    <a:pt x="224" y="90"/>
                  </a:lnTo>
                  <a:lnTo>
                    <a:pt x="227" y="86"/>
                  </a:lnTo>
                  <a:close/>
                  <a:moveTo>
                    <a:pt x="372" y="446"/>
                  </a:moveTo>
                  <a:lnTo>
                    <a:pt x="294" y="446"/>
                  </a:lnTo>
                  <a:lnTo>
                    <a:pt x="333" y="448"/>
                  </a:lnTo>
                  <a:lnTo>
                    <a:pt x="372" y="446"/>
                  </a:lnTo>
                  <a:close/>
                  <a:moveTo>
                    <a:pt x="663" y="332"/>
                  </a:moveTo>
                  <a:lnTo>
                    <a:pt x="609" y="332"/>
                  </a:lnTo>
                  <a:lnTo>
                    <a:pt x="610" y="350"/>
                  </a:lnTo>
                  <a:lnTo>
                    <a:pt x="610" y="364"/>
                  </a:lnTo>
                  <a:lnTo>
                    <a:pt x="609" y="376"/>
                  </a:lnTo>
                  <a:lnTo>
                    <a:pt x="607" y="376"/>
                  </a:lnTo>
                  <a:lnTo>
                    <a:pt x="574" y="388"/>
                  </a:lnTo>
                  <a:lnTo>
                    <a:pt x="472" y="412"/>
                  </a:lnTo>
                  <a:lnTo>
                    <a:pt x="406" y="420"/>
                  </a:lnTo>
                  <a:lnTo>
                    <a:pt x="373" y="422"/>
                  </a:lnTo>
                  <a:lnTo>
                    <a:pt x="543" y="422"/>
                  </a:lnTo>
                  <a:lnTo>
                    <a:pt x="562" y="418"/>
                  </a:lnTo>
                  <a:lnTo>
                    <a:pt x="599" y="406"/>
                  </a:lnTo>
                  <a:lnTo>
                    <a:pt x="644" y="406"/>
                  </a:lnTo>
                  <a:lnTo>
                    <a:pt x="645" y="404"/>
                  </a:lnTo>
                  <a:lnTo>
                    <a:pt x="652" y="382"/>
                  </a:lnTo>
                  <a:lnTo>
                    <a:pt x="657" y="362"/>
                  </a:lnTo>
                  <a:lnTo>
                    <a:pt x="662" y="340"/>
                  </a:lnTo>
                  <a:lnTo>
                    <a:pt x="663" y="332"/>
                  </a:lnTo>
                  <a:close/>
                  <a:moveTo>
                    <a:pt x="619" y="252"/>
                  </a:moveTo>
                  <a:lnTo>
                    <a:pt x="592" y="252"/>
                  </a:lnTo>
                  <a:lnTo>
                    <a:pt x="594" y="254"/>
                  </a:lnTo>
                  <a:lnTo>
                    <a:pt x="597" y="266"/>
                  </a:lnTo>
                  <a:lnTo>
                    <a:pt x="601" y="278"/>
                  </a:lnTo>
                  <a:lnTo>
                    <a:pt x="604" y="292"/>
                  </a:lnTo>
                  <a:lnTo>
                    <a:pt x="606" y="304"/>
                  </a:lnTo>
                  <a:lnTo>
                    <a:pt x="607" y="306"/>
                  </a:lnTo>
                  <a:lnTo>
                    <a:pt x="603" y="308"/>
                  </a:lnTo>
                  <a:lnTo>
                    <a:pt x="537" y="324"/>
                  </a:lnTo>
                  <a:lnTo>
                    <a:pt x="504" y="330"/>
                  </a:lnTo>
                  <a:lnTo>
                    <a:pt x="406" y="342"/>
                  </a:lnTo>
                  <a:lnTo>
                    <a:pt x="374" y="344"/>
                  </a:lnTo>
                  <a:lnTo>
                    <a:pt x="561" y="344"/>
                  </a:lnTo>
                  <a:lnTo>
                    <a:pt x="605" y="334"/>
                  </a:lnTo>
                  <a:lnTo>
                    <a:pt x="609" y="332"/>
                  </a:lnTo>
                  <a:lnTo>
                    <a:pt x="663" y="332"/>
                  </a:lnTo>
                  <a:lnTo>
                    <a:pt x="665" y="318"/>
                  </a:lnTo>
                  <a:lnTo>
                    <a:pt x="633" y="318"/>
                  </a:lnTo>
                  <a:lnTo>
                    <a:pt x="630" y="298"/>
                  </a:lnTo>
                  <a:lnTo>
                    <a:pt x="625" y="274"/>
                  </a:lnTo>
                  <a:lnTo>
                    <a:pt x="619" y="252"/>
                  </a:lnTo>
                  <a:close/>
                  <a:moveTo>
                    <a:pt x="755" y="0"/>
                  </a:moveTo>
                  <a:lnTo>
                    <a:pt x="748" y="2"/>
                  </a:lnTo>
                  <a:lnTo>
                    <a:pt x="731" y="6"/>
                  </a:lnTo>
                  <a:lnTo>
                    <a:pt x="714" y="12"/>
                  </a:lnTo>
                  <a:lnTo>
                    <a:pt x="699" y="18"/>
                  </a:lnTo>
                  <a:lnTo>
                    <a:pt x="684" y="26"/>
                  </a:lnTo>
                  <a:lnTo>
                    <a:pt x="672" y="34"/>
                  </a:lnTo>
                  <a:lnTo>
                    <a:pt x="661" y="44"/>
                  </a:lnTo>
                  <a:lnTo>
                    <a:pt x="651" y="54"/>
                  </a:lnTo>
                  <a:lnTo>
                    <a:pt x="643" y="64"/>
                  </a:lnTo>
                  <a:lnTo>
                    <a:pt x="635" y="80"/>
                  </a:lnTo>
                  <a:lnTo>
                    <a:pt x="630" y="94"/>
                  </a:lnTo>
                  <a:lnTo>
                    <a:pt x="626" y="110"/>
                  </a:lnTo>
                  <a:lnTo>
                    <a:pt x="624" y="126"/>
                  </a:lnTo>
                  <a:lnTo>
                    <a:pt x="624" y="136"/>
                  </a:lnTo>
                  <a:lnTo>
                    <a:pt x="625" y="142"/>
                  </a:lnTo>
                  <a:lnTo>
                    <a:pt x="625" y="152"/>
                  </a:lnTo>
                  <a:lnTo>
                    <a:pt x="627" y="166"/>
                  </a:lnTo>
                  <a:lnTo>
                    <a:pt x="635" y="198"/>
                  </a:lnTo>
                  <a:lnTo>
                    <a:pt x="638" y="216"/>
                  </a:lnTo>
                  <a:lnTo>
                    <a:pt x="641" y="234"/>
                  </a:lnTo>
                  <a:lnTo>
                    <a:pt x="642" y="252"/>
                  </a:lnTo>
                  <a:lnTo>
                    <a:pt x="643" y="256"/>
                  </a:lnTo>
                  <a:lnTo>
                    <a:pt x="643" y="284"/>
                  </a:lnTo>
                  <a:lnTo>
                    <a:pt x="642" y="292"/>
                  </a:lnTo>
                  <a:lnTo>
                    <a:pt x="641" y="306"/>
                  </a:lnTo>
                  <a:lnTo>
                    <a:pt x="641" y="308"/>
                  </a:lnTo>
                  <a:lnTo>
                    <a:pt x="640" y="318"/>
                  </a:lnTo>
                  <a:lnTo>
                    <a:pt x="665" y="318"/>
                  </a:lnTo>
                  <a:lnTo>
                    <a:pt x="667" y="296"/>
                  </a:lnTo>
                  <a:lnTo>
                    <a:pt x="668" y="284"/>
                  </a:lnTo>
                  <a:lnTo>
                    <a:pt x="668" y="258"/>
                  </a:lnTo>
                  <a:lnTo>
                    <a:pt x="667" y="244"/>
                  </a:lnTo>
                  <a:lnTo>
                    <a:pt x="666" y="232"/>
                  </a:lnTo>
                  <a:lnTo>
                    <a:pt x="664" y="218"/>
                  </a:lnTo>
                  <a:lnTo>
                    <a:pt x="662" y="204"/>
                  </a:lnTo>
                  <a:lnTo>
                    <a:pt x="659" y="192"/>
                  </a:lnTo>
                  <a:lnTo>
                    <a:pt x="658" y="188"/>
                  </a:lnTo>
                  <a:lnTo>
                    <a:pt x="654" y="168"/>
                  </a:lnTo>
                  <a:lnTo>
                    <a:pt x="652" y="162"/>
                  </a:lnTo>
                  <a:lnTo>
                    <a:pt x="650" y="150"/>
                  </a:lnTo>
                  <a:lnTo>
                    <a:pt x="650" y="140"/>
                  </a:lnTo>
                  <a:lnTo>
                    <a:pt x="649" y="126"/>
                  </a:lnTo>
                  <a:lnTo>
                    <a:pt x="651" y="116"/>
                  </a:lnTo>
                  <a:lnTo>
                    <a:pt x="655" y="98"/>
                  </a:lnTo>
                  <a:lnTo>
                    <a:pt x="663" y="80"/>
                  </a:lnTo>
                  <a:lnTo>
                    <a:pt x="674" y="66"/>
                  </a:lnTo>
                  <a:lnTo>
                    <a:pt x="688" y="54"/>
                  </a:lnTo>
                  <a:lnTo>
                    <a:pt x="700" y="46"/>
                  </a:lnTo>
                  <a:lnTo>
                    <a:pt x="713" y="38"/>
                  </a:lnTo>
                  <a:lnTo>
                    <a:pt x="728" y="34"/>
                  </a:lnTo>
                  <a:lnTo>
                    <a:pt x="744" y="28"/>
                  </a:lnTo>
                  <a:lnTo>
                    <a:pt x="745" y="28"/>
                  </a:lnTo>
                  <a:lnTo>
                    <a:pt x="752" y="26"/>
                  </a:lnTo>
                  <a:lnTo>
                    <a:pt x="760" y="24"/>
                  </a:lnTo>
                  <a:lnTo>
                    <a:pt x="764" y="18"/>
                  </a:lnTo>
                  <a:lnTo>
                    <a:pt x="762" y="6"/>
                  </a:lnTo>
                  <a:lnTo>
                    <a:pt x="755" y="0"/>
                  </a:lnTo>
                  <a:close/>
                  <a:moveTo>
                    <a:pt x="590" y="190"/>
                  </a:moveTo>
                  <a:lnTo>
                    <a:pt x="562" y="190"/>
                  </a:lnTo>
                  <a:lnTo>
                    <a:pt x="566" y="196"/>
                  </a:lnTo>
                  <a:lnTo>
                    <a:pt x="579" y="218"/>
                  </a:lnTo>
                  <a:lnTo>
                    <a:pt x="582" y="228"/>
                  </a:lnTo>
                  <a:lnTo>
                    <a:pt x="579" y="230"/>
                  </a:lnTo>
                  <a:lnTo>
                    <a:pt x="554" y="236"/>
                  </a:lnTo>
                  <a:lnTo>
                    <a:pt x="530" y="244"/>
                  </a:lnTo>
                  <a:lnTo>
                    <a:pt x="504" y="248"/>
                  </a:lnTo>
                  <a:lnTo>
                    <a:pt x="479" y="254"/>
                  </a:lnTo>
                  <a:lnTo>
                    <a:pt x="427" y="262"/>
                  </a:lnTo>
                  <a:lnTo>
                    <a:pt x="401" y="264"/>
                  </a:lnTo>
                  <a:lnTo>
                    <a:pt x="550" y="264"/>
                  </a:lnTo>
                  <a:lnTo>
                    <a:pt x="589" y="252"/>
                  </a:lnTo>
                  <a:lnTo>
                    <a:pt x="619" y="252"/>
                  </a:lnTo>
                  <a:lnTo>
                    <a:pt x="619" y="250"/>
                  </a:lnTo>
                  <a:lnTo>
                    <a:pt x="610" y="228"/>
                  </a:lnTo>
                  <a:lnTo>
                    <a:pt x="600" y="206"/>
                  </a:lnTo>
                  <a:lnTo>
                    <a:pt x="590" y="190"/>
                  </a:lnTo>
                  <a:close/>
                  <a:moveTo>
                    <a:pt x="522" y="110"/>
                  </a:moveTo>
                  <a:lnTo>
                    <a:pt x="483" y="110"/>
                  </a:lnTo>
                  <a:lnTo>
                    <a:pt x="486" y="112"/>
                  </a:lnTo>
                  <a:lnTo>
                    <a:pt x="501" y="124"/>
                  </a:lnTo>
                  <a:lnTo>
                    <a:pt x="515" y="136"/>
                  </a:lnTo>
                  <a:lnTo>
                    <a:pt x="528" y="148"/>
                  </a:lnTo>
                  <a:lnTo>
                    <a:pt x="541" y="164"/>
                  </a:lnTo>
                  <a:lnTo>
                    <a:pt x="545" y="168"/>
                  </a:lnTo>
                  <a:lnTo>
                    <a:pt x="539" y="168"/>
                  </a:lnTo>
                  <a:lnTo>
                    <a:pt x="514" y="176"/>
                  </a:lnTo>
                  <a:lnTo>
                    <a:pt x="458" y="184"/>
                  </a:lnTo>
                  <a:lnTo>
                    <a:pt x="428" y="186"/>
                  </a:lnTo>
                  <a:lnTo>
                    <a:pt x="587" y="186"/>
                  </a:lnTo>
                  <a:lnTo>
                    <a:pt x="573" y="164"/>
                  </a:lnTo>
                  <a:lnTo>
                    <a:pt x="542" y="126"/>
                  </a:lnTo>
                  <a:lnTo>
                    <a:pt x="522" y="11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a-DK"/>
            </a:p>
          </p:txBody>
        </p:sp>
      </p:grpSp>
      <p:sp>
        <p:nvSpPr>
          <p:cNvPr id="2" name="Tekstfelt 1"/>
          <p:cNvSpPr txBox="1"/>
          <p:nvPr/>
        </p:nvSpPr>
        <p:spPr>
          <a:xfrm>
            <a:off x="834279" y="1549622"/>
            <a:ext cx="9078145" cy="830997"/>
          </a:xfrm>
          <a:prstGeom prst="rect">
            <a:avLst/>
          </a:prstGeom>
          <a:noFill/>
        </p:spPr>
        <p:txBody>
          <a:bodyPr wrap="square" lIns="0" tIns="0" rIns="0" bIns="0" rtlCol="0">
            <a:spAutoFit/>
          </a:bodyPr>
          <a:lstStyle/>
          <a:p>
            <a:r>
              <a:rPr lang="da-DK" dirty="0" smtClean="0"/>
              <a:t>De </a:t>
            </a:r>
            <a:r>
              <a:rPr lang="da-DK" dirty="0"/>
              <a:t>afledte konsekvenser af borgerens funktionsniveau og faktorer i omgivelserne </a:t>
            </a:r>
            <a:r>
              <a:rPr lang="da-DK" dirty="0" smtClean="0"/>
              <a:t>- </a:t>
            </a:r>
            <a:r>
              <a:rPr lang="da-DK" dirty="0"/>
              <a:t>hvordan </a:t>
            </a:r>
            <a:r>
              <a:rPr lang="da-DK" dirty="0" smtClean="0"/>
              <a:t>påvirker borgerens </a:t>
            </a:r>
            <a:r>
              <a:rPr lang="da-DK" dirty="0"/>
              <a:t>funktioner og forhold samt omgivelser </a:t>
            </a:r>
            <a:r>
              <a:rPr lang="da-DK" dirty="0" smtClean="0"/>
              <a:t>borgerens </a:t>
            </a:r>
            <a:r>
              <a:rPr lang="da-DK" dirty="0"/>
              <a:t>mulighed for udfoldelse og </a:t>
            </a:r>
            <a:r>
              <a:rPr lang="da-DK" dirty="0" smtClean="0"/>
              <a:t>trivsel?</a:t>
            </a:r>
          </a:p>
        </p:txBody>
      </p:sp>
      <p:pic>
        <p:nvPicPr>
          <p:cNvPr id="12" name="Billede 11">
            <a:extLst>
              <a:ext uri="{FF2B5EF4-FFF2-40B4-BE49-F238E27FC236}">
                <a16:creationId xmlns:a16="http://schemas.microsoft.com/office/drawing/2014/main" id="{FD6FEBAA-9CF4-4E84-887E-56F60E1ECF4A}"/>
              </a:ext>
            </a:extLst>
          </p:cNvPr>
          <p:cNvPicPr>
            <a:picLocks noChangeAspect="1"/>
          </p:cNvPicPr>
          <p:nvPr/>
        </p:nvPicPr>
        <p:blipFill>
          <a:blip r:embed="rId4"/>
          <a:stretch>
            <a:fillRect/>
          </a:stretch>
        </p:blipFill>
        <p:spPr>
          <a:xfrm>
            <a:off x="9840416" y="1469076"/>
            <a:ext cx="1513384" cy="931677"/>
          </a:xfrm>
          <a:prstGeom prst="rect">
            <a:avLst/>
          </a:prstGeom>
        </p:spPr>
      </p:pic>
      <p:sp>
        <p:nvSpPr>
          <p:cNvPr id="13" name="Billedforklaring: nedadgående pil 5">
            <a:extLst>
              <a:ext uri="{FF2B5EF4-FFF2-40B4-BE49-F238E27FC236}">
                <a16:creationId xmlns:a16="http://schemas.microsoft.com/office/drawing/2014/main" id="{C319F7EC-2065-4A7D-BC7C-E55F83C681B9}"/>
              </a:ext>
            </a:extLst>
          </p:cNvPr>
          <p:cNvSpPr/>
          <p:nvPr/>
        </p:nvSpPr>
        <p:spPr>
          <a:xfrm>
            <a:off x="9624392" y="1776216"/>
            <a:ext cx="812655" cy="409647"/>
          </a:xfrm>
          <a:prstGeom prst="downArrowCallout">
            <a:avLst>
              <a:gd name="adj1" fmla="val 50000"/>
              <a:gd name="adj2" fmla="val 25000"/>
              <a:gd name="adj3" fmla="val 25000"/>
              <a:gd name="adj4" fmla="val 70592"/>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4" name="Billedforklaring: nedadgående pil 13">
            <a:extLst>
              <a:ext uri="{FF2B5EF4-FFF2-40B4-BE49-F238E27FC236}">
                <a16:creationId xmlns:a16="http://schemas.microsoft.com/office/drawing/2014/main" id="{5359DDED-20D5-49B6-941A-6B51644A2B23}"/>
              </a:ext>
            </a:extLst>
          </p:cNvPr>
          <p:cNvSpPr/>
          <p:nvPr/>
        </p:nvSpPr>
        <p:spPr>
          <a:xfrm>
            <a:off x="10247351" y="1448941"/>
            <a:ext cx="648072" cy="387915"/>
          </a:xfrm>
          <a:prstGeom prst="downArrowCallout">
            <a:avLst>
              <a:gd name="adj1" fmla="val 50000"/>
              <a:gd name="adj2" fmla="val 25000"/>
              <a:gd name="adj3" fmla="val 25000"/>
              <a:gd name="adj4" fmla="val 70592"/>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5" name="Billedforklaring: nedadgående pil 9">
            <a:extLst>
              <a:ext uri="{FF2B5EF4-FFF2-40B4-BE49-F238E27FC236}">
                <a16:creationId xmlns:a16="http://schemas.microsoft.com/office/drawing/2014/main" id="{AB602E64-006D-4D11-812C-54B72840291C}"/>
              </a:ext>
            </a:extLst>
          </p:cNvPr>
          <p:cNvSpPr/>
          <p:nvPr/>
        </p:nvSpPr>
        <p:spPr>
          <a:xfrm rot="10800000">
            <a:off x="10139339" y="2013899"/>
            <a:ext cx="864096" cy="404786"/>
          </a:xfrm>
          <a:prstGeom prst="downArrowCallout">
            <a:avLst>
              <a:gd name="adj1" fmla="val 50000"/>
              <a:gd name="adj2" fmla="val 25000"/>
              <a:gd name="adj3" fmla="val 25000"/>
              <a:gd name="adj4" fmla="val 70592"/>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Tree>
    <p:extLst>
      <p:ext uri="{BB962C8B-B14F-4D97-AF65-F5344CB8AC3E}">
        <p14:creationId xmlns:p14="http://schemas.microsoft.com/office/powerpoint/2010/main" val="14119243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59</a:t>
            </a:fld>
            <a:endParaRPr lang="da-DK" dirty="0"/>
          </a:p>
        </p:txBody>
      </p:sp>
      <p:sp>
        <p:nvSpPr>
          <p:cNvPr id="6" name="Titel 5"/>
          <p:cNvSpPr>
            <a:spLocks noGrp="1"/>
          </p:cNvSpPr>
          <p:nvPr>
            <p:ph type="title"/>
          </p:nvPr>
        </p:nvSpPr>
        <p:spPr>
          <a:solidFill>
            <a:srgbClr val="F2BD0A"/>
          </a:solidFill>
        </p:spPr>
        <p:txBody>
          <a:bodyPr/>
          <a:lstStyle/>
          <a:p>
            <a:r>
              <a:rPr lang="da-DK" dirty="0" smtClean="0">
                <a:solidFill>
                  <a:schemeClr val="bg1"/>
                </a:solidFill>
              </a:rPr>
              <a:t>Sammenhæng mellem temaer og kategorier  </a:t>
            </a:r>
            <a:endParaRPr lang="da-DK" dirty="0">
              <a:solidFill>
                <a:schemeClr val="bg1"/>
              </a:solidFill>
            </a:endParaRPr>
          </a:p>
        </p:txBody>
      </p:sp>
      <p:pic>
        <p:nvPicPr>
          <p:cNvPr id="7" name="Billede 6"/>
          <p:cNvPicPr>
            <a:picLocks noChangeAspect="1"/>
          </p:cNvPicPr>
          <p:nvPr/>
        </p:nvPicPr>
        <p:blipFill rotWithShape="1">
          <a:blip r:embed="rId3"/>
          <a:srcRect l="55056" t="17550" r="6989" b="4731"/>
          <a:stretch/>
        </p:blipFill>
        <p:spPr>
          <a:xfrm>
            <a:off x="3608384" y="1124744"/>
            <a:ext cx="4975233" cy="3528392"/>
          </a:xfrm>
          <a:prstGeom prst="rect">
            <a:avLst/>
          </a:prstGeom>
        </p:spPr>
      </p:pic>
      <p:pic>
        <p:nvPicPr>
          <p:cNvPr id="8" name="Billede 7"/>
          <p:cNvPicPr>
            <a:picLocks noChangeAspect="1"/>
          </p:cNvPicPr>
          <p:nvPr/>
        </p:nvPicPr>
        <p:blipFill rotWithShape="1">
          <a:blip r:embed="rId4"/>
          <a:srcRect l="15744" t="16667" r="67719" b="1852"/>
          <a:stretch/>
        </p:blipFill>
        <p:spPr>
          <a:xfrm>
            <a:off x="838199" y="2348880"/>
            <a:ext cx="2016224" cy="3672408"/>
          </a:xfrm>
          <a:prstGeom prst="rect">
            <a:avLst/>
          </a:prstGeom>
        </p:spPr>
      </p:pic>
      <p:pic>
        <p:nvPicPr>
          <p:cNvPr id="9" name="Billede 8"/>
          <p:cNvPicPr>
            <a:picLocks noChangeAspect="1"/>
          </p:cNvPicPr>
          <p:nvPr/>
        </p:nvPicPr>
        <p:blipFill rotWithShape="1">
          <a:blip r:embed="rId4"/>
          <a:srcRect l="64968" t="16667" r="16723" b="1852"/>
          <a:stretch/>
        </p:blipFill>
        <p:spPr>
          <a:xfrm>
            <a:off x="9121551" y="2348880"/>
            <a:ext cx="2232248" cy="3672408"/>
          </a:xfrm>
          <a:prstGeom prst="rect">
            <a:avLst/>
          </a:prstGeom>
        </p:spPr>
      </p:pic>
      <p:sp>
        <p:nvSpPr>
          <p:cNvPr id="10" name="Ellipse 9"/>
          <p:cNvSpPr/>
          <p:nvPr/>
        </p:nvSpPr>
        <p:spPr>
          <a:xfrm>
            <a:off x="817382" y="2708920"/>
            <a:ext cx="2037042" cy="108012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Ellipse 10"/>
          <p:cNvSpPr/>
          <p:nvPr/>
        </p:nvSpPr>
        <p:spPr>
          <a:xfrm>
            <a:off x="3863752" y="2600909"/>
            <a:ext cx="1729409" cy="40309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Ellipse 11"/>
          <p:cNvSpPr/>
          <p:nvPr/>
        </p:nvSpPr>
        <p:spPr>
          <a:xfrm>
            <a:off x="3791744" y="1946681"/>
            <a:ext cx="1440160" cy="402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p:cNvSpPr/>
          <p:nvPr/>
        </p:nvSpPr>
        <p:spPr>
          <a:xfrm>
            <a:off x="1064094" y="4041068"/>
            <a:ext cx="1440160" cy="402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Ellipse 13"/>
          <p:cNvSpPr/>
          <p:nvPr/>
        </p:nvSpPr>
        <p:spPr>
          <a:xfrm>
            <a:off x="3944143" y="2204864"/>
            <a:ext cx="1904385" cy="504055"/>
          </a:xfrm>
          <a:prstGeom prst="ellipse">
            <a:avLst/>
          </a:prstGeom>
          <a:noFill/>
          <a:ln>
            <a:solidFill>
              <a:srgbClr val="25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Ellipse 14"/>
          <p:cNvSpPr/>
          <p:nvPr/>
        </p:nvSpPr>
        <p:spPr>
          <a:xfrm>
            <a:off x="950038" y="3663027"/>
            <a:ext cx="1904385" cy="504055"/>
          </a:xfrm>
          <a:prstGeom prst="ellipse">
            <a:avLst/>
          </a:prstGeom>
          <a:noFill/>
          <a:ln>
            <a:solidFill>
              <a:srgbClr val="25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15"/>
          <p:cNvSpPr/>
          <p:nvPr/>
        </p:nvSpPr>
        <p:spPr>
          <a:xfrm>
            <a:off x="6099336" y="872716"/>
            <a:ext cx="2595115" cy="40324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Ellipse 16"/>
          <p:cNvSpPr/>
          <p:nvPr/>
        </p:nvSpPr>
        <p:spPr>
          <a:xfrm>
            <a:off x="8866076" y="5265204"/>
            <a:ext cx="2232248" cy="75608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Ellipse 17"/>
          <p:cNvSpPr/>
          <p:nvPr/>
        </p:nvSpPr>
        <p:spPr>
          <a:xfrm>
            <a:off x="3794021" y="2959272"/>
            <a:ext cx="1368152" cy="497004"/>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Ellipse 18"/>
          <p:cNvSpPr/>
          <p:nvPr/>
        </p:nvSpPr>
        <p:spPr>
          <a:xfrm>
            <a:off x="9270594" y="4905164"/>
            <a:ext cx="1368152" cy="497004"/>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Rektangel 19"/>
          <p:cNvSpPr/>
          <p:nvPr/>
        </p:nvSpPr>
        <p:spPr>
          <a:xfrm>
            <a:off x="3048000" y="4711492"/>
            <a:ext cx="6096000" cy="1477328"/>
          </a:xfrm>
          <a:prstGeom prst="rect">
            <a:avLst/>
          </a:prstGeom>
        </p:spPr>
        <p:txBody>
          <a:bodyPr>
            <a:spAutoFit/>
          </a:bodyPr>
          <a:lstStyle/>
          <a:p>
            <a:pPr marL="180000" lvl="1" indent="0">
              <a:buNone/>
            </a:pPr>
            <a:r>
              <a:rPr lang="da-DK" dirty="0"/>
              <a:t>Borgerens </a:t>
            </a:r>
            <a:r>
              <a:rPr lang="da-DK" dirty="0" smtClean="0"/>
              <a:t>sundhed afdækkes under </a:t>
            </a:r>
            <a:r>
              <a:rPr lang="da-DK" b="1" i="1" dirty="0" smtClean="0"/>
              <a:t>Sundhedsforhold </a:t>
            </a:r>
            <a:r>
              <a:rPr lang="da-DK" dirty="0" smtClean="0"/>
              <a:t>i kategorien </a:t>
            </a:r>
            <a:r>
              <a:rPr lang="da-DK" b="1" i="1" dirty="0" smtClean="0"/>
              <a:t>Funktioner og forhold</a:t>
            </a:r>
            <a:r>
              <a:rPr lang="da-DK" dirty="0" smtClean="0"/>
              <a:t> </a:t>
            </a:r>
            <a:endParaRPr lang="da-DK" b="1" dirty="0"/>
          </a:p>
          <a:p>
            <a:pPr marL="180000" lvl="1" indent="0">
              <a:buNone/>
            </a:pPr>
            <a:r>
              <a:rPr lang="da-DK" dirty="0"/>
              <a:t> </a:t>
            </a:r>
          </a:p>
          <a:p>
            <a:pPr marL="180000" lvl="1" indent="0">
              <a:buNone/>
            </a:pPr>
            <a:r>
              <a:rPr lang="da-DK" dirty="0"/>
              <a:t>Borgerens varetagelse af </a:t>
            </a:r>
            <a:r>
              <a:rPr lang="da-DK" dirty="0" smtClean="0"/>
              <a:t>egen sundhed afdækkes under </a:t>
            </a:r>
            <a:r>
              <a:rPr lang="da-DK" i="1" dirty="0" smtClean="0"/>
              <a:t>Egenomsorg </a:t>
            </a:r>
            <a:r>
              <a:rPr lang="da-DK" dirty="0" smtClean="0"/>
              <a:t>i kategorien </a:t>
            </a:r>
            <a:r>
              <a:rPr lang="da-DK" b="1" i="1" dirty="0" smtClean="0"/>
              <a:t>Aktivitet </a:t>
            </a:r>
            <a:r>
              <a:rPr lang="da-DK" b="1" i="1" dirty="0"/>
              <a:t>og deltagelse</a:t>
            </a:r>
          </a:p>
        </p:txBody>
      </p:sp>
      <p:sp>
        <p:nvSpPr>
          <p:cNvPr id="21"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59</a:t>
            </a:fld>
            <a:endParaRPr lang="da-DK" sz="1800" b="1" dirty="0">
              <a:solidFill>
                <a:srgbClr val="C00000"/>
              </a:solidFill>
            </a:endParaRPr>
          </a:p>
        </p:txBody>
      </p:sp>
    </p:spTree>
    <p:extLst>
      <p:ext uri="{BB962C8B-B14F-4D97-AF65-F5344CB8AC3E}">
        <p14:creationId xmlns:p14="http://schemas.microsoft.com/office/powerpoint/2010/main" val="6578670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6</a:t>
            </a:fld>
            <a:endParaRPr lang="da-DK" dirty="0"/>
          </a:p>
        </p:txBody>
      </p:sp>
      <p:sp>
        <p:nvSpPr>
          <p:cNvPr id="6" name="Titel 5"/>
          <p:cNvSpPr>
            <a:spLocks noGrp="1"/>
          </p:cNvSpPr>
          <p:nvPr>
            <p:ph type="title"/>
          </p:nvPr>
        </p:nvSpPr>
        <p:spPr/>
        <p:txBody>
          <a:bodyPr/>
          <a:lstStyle/>
          <a:p>
            <a:r>
              <a:rPr lang="da-DK" dirty="0"/>
              <a:t>VUM-materialer</a:t>
            </a:r>
          </a:p>
        </p:txBody>
      </p:sp>
      <p:sp>
        <p:nvSpPr>
          <p:cNvPr id="8" name="Rektangel 7"/>
          <p:cNvSpPr/>
          <p:nvPr/>
        </p:nvSpPr>
        <p:spPr>
          <a:xfrm>
            <a:off x="838199" y="1197281"/>
            <a:ext cx="6096000" cy="4431983"/>
          </a:xfrm>
          <a:prstGeom prst="rect">
            <a:avLst/>
          </a:prstGeom>
        </p:spPr>
        <p:txBody>
          <a:bodyPr>
            <a:spAutoFit/>
          </a:bodyPr>
          <a:lstStyle/>
          <a:p>
            <a:pPr marL="285750" indent="-285750">
              <a:buFont typeface="Arial" panose="020B0604020202020204" pitchFamily="34" charset="0"/>
              <a:buChar char="•"/>
            </a:pPr>
            <a:r>
              <a:rPr lang="da-DK" sz="2100" b="1" dirty="0" smtClean="0"/>
              <a:t>Pjece til borgere</a:t>
            </a:r>
          </a:p>
          <a:p>
            <a:pPr lvl="1"/>
            <a:r>
              <a:rPr lang="da-DK" sz="2100" i="1" dirty="0" smtClean="0">
                <a:hlinkClick r:id="rId2"/>
              </a:rPr>
              <a:t>Voksenudredningsmetoden </a:t>
            </a:r>
            <a:r>
              <a:rPr lang="da-DK" sz="2100" i="1" dirty="0">
                <a:hlinkClick r:id="rId2"/>
              </a:rPr>
              <a:t>(VUM) </a:t>
            </a:r>
            <a:r>
              <a:rPr lang="da-DK" sz="2100" i="1" dirty="0" smtClean="0">
                <a:hlinkClick r:id="rId2"/>
              </a:rPr>
              <a:t>- </a:t>
            </a:r>
            <a:r>
              <a:rPr lang="da-DK" sz="2100" i="1" dirty="0">
                <a:hlinkClick r:id="rId2"/>
              </a:rPr>
              <a:t>til dig der skal udredes </a:t>
            </a:r>
            <a:endParaRPr lang="da-DK" sz="2100" i="1" dirty="0" smtClean="0"/>
          </a:p>
          <a:p>
            <a:pPr lvl="1"/>
            <a:endParaRPr lang="da-DK" sz="2100" i="1" dirty="0" smtClean="0"/>
          </a:p>
          <a:p>
            <a:pPr marL="285750" indent="-285750">
              <a:buFont typeface="Arial" panose="020B0604020202020204" pitchFamily="34" charset="0"/>
              <a:buChar char="•"/>
            </a:pPr>
            <a:r>
              <a:rPr lang="da-DK" sz="2100" b="1" dirty="0" smtClean="0"/>
              <a:t>Pjece til ledere </a:t>
            </a:r>
          </a:p>
          <a:p>
            <a:pPr lvl="1"/>
            <a:r>
              <a:rPr lang="da-DK" sz="2100" i="1" dirty="0" smtClean="0">
                <a:hlinkClick r:id="rId3"/>
              </a:rPr>
              <a:t>VUM </a:t>
            </a:r>
            <a:r>
              <a:rPr lang="da-DK" sz="2100" i="1" dirty="0">
                <a:hlinkClick r:id="rId3"/>
              </a:rPr>
              <a:t>2.0. Sagsbehandling og dokumentation med fokus på recovery og (re)habilitering – Introduktion til ledere </a:t>
            </a:r>
            <a:endParaRPr lang="da-DK" sz="2100" i="1" dirty="0" smtClean="0"/>
          </a:p>
          <a:p>
            <a:endParaRPr lang="da-DK" b="1" dirty="0" smtClean="0"/>
          </a:p>
          <a:p>
            <a:endParaRPr lang="da-DK" b="1" dirty="0" smtClean="0"/>
          </a:p>
          <a:p>
            <a:pPr marL="285750" indent="-285750">
              <a:buFont typeface="Arial" panose="020B0604020202020204" pitchFamily="34" charset="0"/>
              <a:buChar char="•"/>
            </a:pPr>
            <a:r>
              <a:rPr lang="da-DK" sz="2100" b="1" dirty="0" smtClean="0"/>
              <a:t>IT-kravspecifikation</a:t>
            </a:r>
          </a:p>
          <a:p>
            <a:pPr lvl="1"/>
            <a:r>
              <a:rPr lang="da-DK" sz="2100" i="1" dirty="0" smtClean="0">
                <a:hlinkClick r:id="rId4"/>
              </a:rPr>
              <a:t>Kravspecifikation til VUM 2.0</a:t>
            </a:r>
            <a:r>
              <a:rPr lang="da-DK" sz="2100" i="1" dirty="0" smtClean="0"/>
              <a:t>  </a:t>
            </a:r>
          </a:p>
          <a:p>
            <a:endParaRPr lang="da-DK" dirty="0" smtClean="0"/>
          </a:p>
          <a:p>
            <a:endParaRPr lang="da-DK" dirty="0"/>
          </a:p>
        </p:txBody>
      </p:sp>
      <p:pic>
        <p:nvPicPr>
          <p:cNvPr id="9" name="Billed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04112" y="967228"/>
            <a:ext cx="1790277" cy="2520000"/>
          </a:xfrm>
          <a:prstGeom prst="rect">
            <a:avLst/>
          </a:prstGeom>
        </p:spPr>
      </p:pic>
      <p:pic>
        <p:nvPicPr>
          <p:cNvPr id="10" name="Billed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51869" y="2421429"/>
            <a:ext cx="1790267" cy="2520000"/>
          </a:xfrm>
          <a:prstGeom prst="rect">
            <a:avLst/>
          </a:prstGeom>
        </p:spPr>
      </p:pic>
    </p:spTree>
    <p:extLst>
      <p:ext uri="{BB962C8B-B14F-4D97-AF65-F5344CB8AC3E}">
        <p14:creationId xmlns:p14="http://schemas.microsoft.com/office/powerpoint/2010/main" val="21702082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797777"/>
                </a:solidFill>
                <a:effectLst/>
                <a:uLnTx/>
                <a:uFillTx/>
                <a:latin typeface="Arial" panose="020B0604020202020204"/>
                <a:ea typeface="+mn-ea"/>
                <a:cs typeface="+mn-cs"/>
              </a:rPr>
              <a:t>Voksenudredningsmetoden version 2.0</a:t>
            </a:r>
            <a:endParaRPr kumimoji="0" lang="da-DK" sz="900" b="0" i="0" u="none" strike="noStrike" kern="1200" cap="none" spc="0" normalizeH="0" baseline="0" noProof="0" dirty="0">
              <a:ln>
                <a:noFill/>
              </a:ln>
              <a:solidFill>
                <a:srgbClr val="797777"/>
              </a:solidFill>
              <a:effectLst/>
              <a:uLnTx/>
              <a:uFillTx/>
              <a:latin typeface="Arial" panose="020B0604020202020204"/>
              <a:ea typeface="+mn-ea"/>
              <a:cs typeface="+mn-cs"/>
            </a:endParaRPr>
          </a:p>
        </p:txBody>
      </p:sp>
      <p:pic>
        <p:nvPicPr>
          <p:cNvPr id="8" name="Billede 7"/>
          <p:cNvPicPr>
            <a:picLocks noChangeAspect="1"/>
          </p:cNvPicPr>
          <p:nvPr/>
        </p:nvPicPr>
        <p:blipFill rotWithShape="1">
          <a:blip r:embed="rId3"/>
          <a:srcRect b="23589"/>
          <a:stretch/>
        </p:blipFill>
        <p:spPr>
          <a:xfrm>
            <a:off x="838197" y="1473203"/>
            <a:ext cx="10515601" cy="1340542"/>
          </a:xfrm>
          <a:prstGeom prst="rect">
            <a:avLst/>
          </a:prstGeom>
        </p:spPr>
      </p:pic>
      <p:sp>
        <p:nvSpPr>
          <p:cNvPr id="13" name="Rektangel 12"/>
          <p:cNvSpPr/>
          <p:nvPr/>
        </p:nvSpPr>
        <p:spPr>
          <a:xfrm>
            <a:off x="838198" y="3532182"/>
            <a:ext cx="7866563" cy="2308324"/>
          </a:xfrm>
          <a:prstGeom prst="rect">
            <a:avLst/>
          </a:prstGeom>
        </p:spPr>
        <p:txBody>
          <a:bodyPr wrap="square">
            <a:spAutoFit/>
          </a:bodyPr>
          <a:lstStyle/>
          <a:p>
            <a:pPr marL="180000" lvl="1" indent="0">
              <a:buNone/>
            </a:pPr>
            <a:r>
              <a:rPr lang="da-DK" sz="2400" dirty="0" smtClean="0"/>
              <a:t>Borgerens private </a:t>
            </a:r>
            <a:r>
              <a:rPr lang="da-DK" sz="2400" dirty="0"/>
              <a:t>og professionelle </a:t>
            </a:r>
            <a:r>
              <a:rPr lang="da-DK" sz="2400" b="1" dirty="0" smtClean="0"/>
              <a:t>netværk </a:t>
            </a:r>
            <a:r>
              <a:rPr lang="da-DK" sz="2400" dirty="0" smtClean="0"/>
              <a:t>afdækkes under</a:t>
            </a:r>
            <a:r>
              <a:rPr lang="da-DK" sz="2400" b="1" dirty="0" smtClean="0"/>
              <a:t> </a:t>
            </a:r>
            <a:r>
              <a:rPr lang="da-DK" sz="2400" b="1" i="1" dirty="0" smtClean="0"/>
              <a:t>Omgivelser</a:t>
            </a:r>
            <a:r>
              <a:rPr lang="da-DK" sz="2400" b="1" dirty="0" smtClean="0"/>
              <a:t> </a:t>
            </a:r>
            <a:r>
              <a:rPr lang="da-DK" sz="2400" dirty="0" smtClean="0"/>
              <a:t>i kategorien </a:t>
            </a:r>
            <a:r>
              <a:rPr lang="da-DK" sz="2400" b="1" i="1" dirty="0" smtClean="0"/>
              <a:t>Omgivelsesfaktorer</a:t>
            </a:r>
            <a:r>
              <a:rPr lang="da-DK" sz="2400" b="1" dirty="0" smtClean="0"/>
              <a:t> </a:t>
            </a:r>
            <a:endParaRPr lang="da-DK" sz="2400" b="1" dirty="0"/>
          </a:p>
          <a:p>
            <a:pPr marL="180000" lvl="1" indent="0">
              <a:buNone/>
            </a:pPr>
            <a:r>
              <a:rPr lang="da-DK" sz="2400" dirty="0"/>
              <a:t> </a:t>
            </a:r>
          </a:p>
          <a:p>
            <a:pPr marL="180000" lvl="1" indent="0">
              <a:buNone/>
            </a:pPr>
            <a:r>
              <a:rPr lang="da-DK" sz="2400" dirty="0" smtClean="0"/>
              <a:t>Borgerens varetagelse af relationer til netværket afdækkes under </a:t>
            </a:r>
            <a:r>
              <a:rPr lang="da-DK" sz="2400" b="1" i="1" dirty="0" smtClean="0"/>
              <a:t>Relationer </a:t>
            </a:r>
            <a:r>
              <a:rPr lang="da-DK" sz="2400" dirty="0" smtClean="0"/>
              <a:t>i kategorien </a:t>
            </a:r>
            <a:r>
              <a:rPr lang="da-DK" sz="2400" b="1" i="1" dirty="0" smtClean="0"/>
              <a:t>Aktivitet og deltagelse</a:t>
            </a:r>
            <a:endParaRPr lang="da-DK" sz="2400" b="1" i="1" dirty="0"/>
          </a:p>
        </p:txBody>
      </p:sp>
      <p:pic>
        <p:nvPicPr>
          <p:cNvPr id="14" name="Billede 13"/>
          <p:cNvPicPr>
            <a:picLocks noChangeAspect="1"/>
          </p:cNvPicPr>
          <p:nvPr/>
        </p:nvPicPr>
        <p:blipFill rotWithShape="1">
          <a:blip r:embed="rId4"/>
          <a:srcRect t="16667" r="84256" b="22622"/>
          <a:stretch/>
        </p:blipFill>
        <p:spPr>
          <a:xfrm>
            <a:off x="9147446" y="3600585"/>
            <a:ext cx="1919536" cy="2736304"/>
          </a:xfrm>
          <a:prstGeom prst="rect">
            <a:avLst/>
          </a:prstGeom>
        </p:spPr>
      </p:pic>
      <p:sp>
        <p:nvSpPr>
          <p:cNvPr id="9" name="Titel 5"/>
          <p:cNvSpPr>
            <a:spLocks noGrp="1"/>
          </p:cNvSpPr>
          <p:nvPr>
            <p:ph type="title"/>
          </p:nvPr>
        </p:nvSpPr>
        <p:spPr>
          <a:solidFill>
            <a:srgbClr val="F2BD0A"/>
          </a:solidFill>
        </p:spPr>
        <p:txBody>
          <a:bodyPr/>
          <a:lstStyle/>
          <a:p>
            <a:r>
              <a:rPr lang="da-DK" dirty="0" smtClean="0">
                <a:solidFill>
                  <a:schemeClr val="bg1"/>
                </a:solidFill>
              </a:rPr>
              <a:t>Sammenhæng mellem temaer og kategorier  </a:t>
            </a:r>
            <a:endParaRPr lang="da-DK" dirty="0">
              <a:solidFill>
                <a:schemeClr val="bg1"/>
              </a:solidFill>
            </a:endParaRPr>
          </a:p>
        </p:txBody>
      </p:sp>
      <p:sp>
        <p:nvSpPr>
          <p:cNvPr id="4" name="Ellipse 3"/>
          <p:cNvSpPr/>
          <p:nvPr/>
        </p:nvSpPr>
        <p:spPr>
          <a:xfrm>
            <a:off x="8400256" y="1988840"/>
            <a:ext cx="3096344" cy="108012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p:cNvSpPr/>
          <p:nvPr/>
        </p:nvSpPr>
        <p:spPr>
          <a:xfrm>
            <a:off x="8782695" y="5578617"/>
            <a:ext cx="2649037" cy="881611"/>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60</a:t>
            </a:fld>
            <a:endParaRPr lang="da-DK" sz="1800" b="1" dirty="0">
              <a:solidFill>
                <a:srgbClr val="C00000"/>
              </a:solidFill>
            </a:endParaRPr>
          </a:p>
        </p:txBody>
      </p:sp>
    </p:spTree>
    <p:extLst>
      <p:ext uri="{BB962C8B-B14F-4D97-AF65-F5344CB8AC3E}">
        <p14:creationId xmlns:p14="http://schemas.microsoft.com/office/powerpoint/2010/main" val="22042410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6" name="Titel 5"/>
          <p:cNvSpPr>
            <a:spLocks noGrp="1"/>
          </p:cNvSpPr>
          <p:nvPr>
            <p:ph type="title"/>
          </p:nvPr>
        </p:nvSpPr>
        <p:spPr>
          <a:xfrm>
            <a:off x="838199" y="360000"/>
            <a:ext cx="10515600" cy="612000"/>
          </a:xfrm>
          <a:solidFill>
            <a:srgbClr val="F2BD0A"/>
          </a:solidFill>
        </p:spPr>
        <p:txBody>
          <a:bodyPr/>
          <a:lstStyle/>
          <a:p>
            <a:r>
              <a:rPr lang="da-DK" dirty="0" smtClean="0">
                <a:solidFill>
                  <a:schemeClr val="bg1"/>
                </a:solidFill>
              </a:rPr>
              <a:t>	Redskab: </a:t>
            </a:r>
            <a:r>
              <a:rPr lang="da-DK" i="1" dirty="0" smtClean="0">
                <a:solidFill>
                  <a:schemeClr val="bg1"/>
                </a:solidFill>
              </a:rPr>
              <a:t>Udredning-Sagsoplysning</a:t>
            </a:r>
            <a:r>
              <a:rPr lang="da-DK" dirty="0" smtClean="0">
                <a:solidFill>
                  <a:schemeClr val="bg1"/>
                </a:solidFill>
              </a:rPr>
              <a:t> </a:t>
            </a:r>
            <a:endParaRPr lang="da-DK" dirty="0">
              <a:solidFill>
                <a:schemeClr val="bg1"/>
              </a:solidFill>
            </a:endParaRPr>
          </a:p>
        </p:txBody>
      </p:sp>
      <p:graphicFrame>
        <p:nvGraphicFramePr>
          <p:cNvPr id="9" name="Tabel 8"/>
          <p:cNvGraphicFramePr>
            <a:graphicFrameLocks noGrp="1"/>
          </p:cNvGraphicFramePr>
          <p:nvPr>
            <p:extLst>
              <p:ext uri="{D42A27DB-BD31-4B8C-83A1-F6EECF244321}">
                <p14:modId xmlns:p14="http://schemas.microsoft.com/office/powerpoint/2010/main" val="2850806234"/>
              </p:ext>
            </p:extLst>
          </p:nvPr>
        </p:nvGraphicFramePr>
        <p:xfrm>
          <a:off x="836835" y="1315466"/>
          <a:ext cx="10515599" cy="4614384"/>
        </p:xfrm>
        <a:graphic>
          <a:graphicData uri="http://schemas.openxmlformats.org/drawingml/2006/table">
            <a:tbl>
              <a:tblPr firstRow="1" firstCol="1" lastRow="1" lastCol="1" bandRow="1" bandCol="1"/>
              <a:tblGrid>
                <a:gridCol w="5937905">
                  <a:extLst>
                    <a:ext uri="{9D8B030D-6E8A-4147-A177-3AD203B41FA5}">
                      <a16:colId xmlns:a16="http://schemas.microsoft.com/office/drawing/2014/main" val="4063072362"/>
                    </a:ext>
                  </a:extLst>
                </a:gridCol>
                <a:gridCol w="4577694">
                  <a:extLst>
                    <a:ext uri="{9D8B030D-6E8A-4147-A177-3AD203B41FA5}">
                      <a16:colId xmlns:a16="http://schemas.microsoft.com/office/drawing/2014/main" val="2239927904"/>
                    </a:ext>
                  </a:extLst>
                </a:gridCol>
              </a:tblGrid>
              <a:tr h="612140">
                <a:tc>
                  <a:txBody>
                    <a:bodyPr/>
                    <a:lstStyle/>
                    <a:p>
                      <a:pPr marL="69850">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Oplysninger fra borgeren </a:t>
                      </a:r>
                    </a:p>
                    <a:p>
                      <a:pPr marL="69850">
                        <a:spcBef>
                          <a:spcPts val="475"/>
                        </a:spcBef>
                        <a:spcAft>
                          <a:spcPts val="0"/>
                        </a:spcAft>
                      </a:pPr>
                      <a:r>
                        <a:rPr lang="da-DK" sz="180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(ressourcer og udfordringer)</a:t>
                      </a:r>
                      <a:endParaRPr lang="da-DK" sz="1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D97126"/>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150495">
                        <a:lnSpc>
                          <a:spcPts val="1200"/>
                        </a:lnSpc>
                        <a:spcBef>
                          <a:spcPts val="310"/>
                        </a:spcBef>
                        <a:spcAft>
                          <a:spcPts val="0"/>
                        </a:spcAft>
                      </a:pPr>
                      <a:r>
                        <a:rPr lang="da-DK" sz="400" dirty="0">
                          <a:effectLst/>
                          <a:latin typeface="Arial" panose="020B0604020202020204" pitchFamily="34" charset="0"/>
                          <a:ea typeface="Arial" panose="020B0604020202020204" pitchFamily="34" charset="0"/>
                          <a:cs typeface="Times New Roman" panose="02020603050405020304" pitchFamily="18" charset="0"/>
                        </a:rPr>
                        <a:t> </a:t>
                      </a:r>
                      <a:endParaRPr lang="da-DK" sz="5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D97126"/>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652824824"/>
                  </a:ext>
                </a:extLst>
              </a:tr>
              <a:tr h="799572">
                <a:tc>
                  <a:txBody>
                    <a:bodyPr/>
                    <a:lstStyle/>
                    <a:p>
                      <a:pPr marL="69850" marR="511810">
                        <a:lnSpc>
                          <a:spcPct val="115000"/>
                        </a:lnSpc>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Oplysninger fra andre</a:t>
                      </a:r>
                    </a:p>
                    <a:p>
                      <a:pPr marL="69850" marR="511810">
                        <a:lnSpc>
                          <a:spcPct val="115000"/>
                        </a:lnSpc>
                        <a:spcBef>
                          <a:spcPts val="475"/>
                        </a:spcBef>
                        <a:spcAft>
                          <a:spcPts val="0"/>
                        </a:spcAft>
                      </a:pPr>
                      <a:r>
                        <a:rPr lang="da-DK" sz="180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(fx</a:t>
                      </a:r>
                      <a:r>
                        <a:rPr lang="da-DK" sz="1800"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 læge, pårørende, tilbud)</a:t>
                      </a:r>
                      <a:endParaRPr lang="da-DK" sz="1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431800" algn="just">
                        <a:lnSpc>
                          <a:spcPct val="115000"/>
                        </a:lnSpc>
                        <a:spcBef>
                          <a:spcPts val="845"/>
                        </a:spcBef>
                        <a:spcAft>
                          <a:spcPts val="0"/>
                        </a:spcAft>
                      </a:pPr>
                      <a:r>
                        <a:rPr lang="da-DK" sz="400" dirty="0">
                          <a:effectLst/>
                          <a:latin typeface="Arial" panose="020B0604020202020204" pitchFamily="34" charset="0"/>
                          <a:ea typeface="Arial" panose="020B0604020202020204" pitchFamily="34" charset="0"/>
                          <a:cs typeface="Times New Roman" panose="02020603050405020304" pitchFamily="18" charset="0"/>
                        </a:rPr>
                        <a:t> </a:t>
                      </a:r>
                      <a:endParaRPr lang="da-DK" sz="5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718468143"/>
                  </a:ext>
                </a:extLst>
              </a:tr>
              <a:tr h="1008112">
                <a:tc>
                  <a:txBody>
                    <a:bodyPr/>
                    <a:lstStyle/>
                    <a:p>
                      <a:pPr marL="69850">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Sagsbehandlers bemærkninger </a:t>
                      </a:r>
                    </a:p>
                    <a:p>
                      <a:pPr marL="69850">
                        <a:spcBef>
                          <a:spcPts val="475"/>
                        </a:spcBef>
                        <a:spcAft>
                          <a:spcPts val="0"/>
                        </a:spcAft>
                      </a:pPr>
                      <a:r>
                        <a:rPr lang="da-DK" sz="180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(observation, analyse og begrundelse for vurdering af funktionsniveauet)</a:t>
                      </a:r>
                      <a:endParaRPr lang="da-DK" sz="1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spcBef>
                          <a:spcPts val="10"/>
                        </a:spcBef>
                        <a:spcAft>
                          <a:spcPts val="0"/>
                        </a:spcAft>
                      </a:pPr>
                      <a:r>
                        <a:rPr lang="da-DK" sz="400" dirty="0">
                          <a:effectLst/>
                          <a:latin typeface="Arial" panose="020B0604020202020204" pitchFamily="34" charset="0"/>
                          <a:ea typeface="Arial" panose="020B0604020202020204" pitchFamily="34" charset="0"/>
                          <a:cs typeface="Times New Roman" panose="02020603050405020304" pitchFamily="18" charset="0"/>
                        </a:rPr>
                        <a:t> </a:t>
                      </a:r>
                      <a:endParaRPr lang="da-DK" sz="5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195265600"/>
                  </a:ext>
                </a:extLst>
              </a:tr>
              <a:tr h="765997">
                <a:tc>
                  <a:txBody>
                    <a:bodyPr/>
                    <a:lstStyle/>
                    <a:p>
                      <a:pPr marL="69850">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Relevante undertemaer</a:t>
                      </a:r>
                    </a:p>
                    <a:p>
                      <a:pPr marL="69850">
                        <a:spcBef>
                          <a:spcPts val="475"/>
                        </a:spcBef>
                        <a:spcAft>
                          <a:spcPts val="0"/>
                        </a:spcAft>
                      </a:pPr>
                      <a:r>
                        <a:rPr lang="da-DK" sz="180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(fremhævelse af de undertemaer, der er relevante for sagen)</a:t>
                      </a:r>
                      <a:endParaRPr lang="da-DK" sz="1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D97126"/>
                      </a:solidFill>
                      <a:prstDash val="solid"/>
                      <a:round/>
                      <a:headEnd type="none" w="med" len="med"/>
                      <a:tailEnd type="none" w="med" len="med"/>
                    </a:lnB>
                    <a:solidFill>
                      <a:srgbClr val="5F91B0"/>
                    </a:solidFill>
                  </a:tcPr>
                </a:tc>
                <a:tc>
                  <a:txBody>
                    <a:bodyPr/>
                    <a:lstStyle/>
                    <a:p>
                      <a:r>
                        <a:rPr lang="da-DK" sz="1800" b="0" i="0" u="none" strike="noStrike" kern="1200" baseline="0" dirty="0" smtClean="0">
                          <a:solidFill>
                            <a:schemeClr val="tx1"/>
                          </a:solidFill>
                          <a:latin typeface="+mn-lt"/>
                          <a:ea typeface="+mn-ea"/>
                          <a:cs typeface="+mn-cs"/>
                        </a:rPr>
                        <a:t>Familiesituation </a:t>
                      </a:r>
                    </a:p>
                    <a:p>
                      <a:r>
                        <a:rPr lang="da-DK" sz="1800" b="0" i="0" u="none" strike="noStrike" kern="1200" baseline="0" dirty="0" smtClean="0">
                          <a:solidFill>
                            <a:schemeClr val="tx1"/>
                          </a:solidFill>
                          <a:latin typeface="+mn-lt"/>
                          <a:ea typeface="+mn-ea"/>
                          <a:cs typeface="+mn-cs"/>
                        </a:rPr>
                        <a:t>Boligsituation </a:t>
                      </a:r>
                    </a:p>
                    <a:p>
                      <a:r>
                        <a:rPr lang="da-DK" sz="1800" b="0" i="0" u="none" strike="noStrike" kern="1200" baseline="0" dirty="0" smtClean="0">
                          <a:solidFill>
                            <a:schemeClr val="tx1"/>
                          </a:solidFill>
                          <a:latin typeface="+mn-lt"/>
                          <a:ea typeface="+mn-ea"/>
                          <a:cs typeface="+mn-cs"/>
                        </a:rPr>
                        <a:t>Økonomisk situation </a:t>
                      </a:r>
                    </a:p>
                    <a:p>
                      <a:r>
                        <a:rPr lang="da-DK" sz="1800" b="0" i="0" u="none" strike="noStrike" kern="1200" baseline="0" dirty="0" smtClean="0">
                          <a:solidFill>
                            <a:schemeClr val="tx1"/>
                          </a:solidFill>
                          <a:latin typeface="+mn-lt"/>
                          <a:ea typeface="+mn-ea"/>
                          <a:cs typeface="+mn-cs"/>
                        </a:rPr>
                        <a:t>Uddannelse og job </a:t>
                      </a:r>
                    </a:p>
                    <a:p>
                      <a:r>
                        <a:rPr lang="da-DK" sz="1800" b="0" i="0" u="none" strike="noStrike" kern="1200" baseline="0" dirty="0" smtClean="0">
                          <a:solidFill>
                            <a:schemeClr val="tx1"/>
                          </a:solidFill>
                          <a:latin typeface="+mn-lt"/>
                          <a:ea typeface="+mn-ea"/>
                          <a:cs typeface="+mn-cs"/>
                        </a:rPr>
                        <a:t>Interesser </a:t>
                      </a:r>
                    </a:p>
                    <a:p>
                      <a:r>
                        <a:rPr lang="da-DK" sz="1800" b="0" i="0" u="none" strike="noStrike" kern="1200" baseline="0" dirty="0" smtClean="0">
                          <a:solidFill>
                            <a:schemeClr val="tx1"/>
                          </a:solidFill>
                          <a:latin typeface="+mn-lt"/>
                          <a:ea typeface="+mn-ea"/>
                          <a:cs typeface="+mn-cs"/>
                        </a:rPr>
                        <a:t>Traumatiske oplevelser </a:t>
                      </a:r>
                    </a:p>
                    <a:p>
                      <a:r>
                        <a:rPr lang="da-DK" sz="1800" b="0" i="0" u="none" strike="noStrike" kern="1200" baseline="0" dirty="0" smtClean="0">
                          <a:solidFill>
                            <a:schemeClr val="tx1"/>
                          </a:solidFill>
                          <a:latin typeface="+mn-lt"/>
                          <a:ea typeface="+mn-ea"/>
                          <a:cs typeface="+mn-cs"/>
                        </a:rPr>
                        <a:t>Kriminalitet </a:t>
                      </a:r>
                    </a:p>
                    <a:p>
                      <a:r>
                        <a:rPr lang="da-DK" sz="1800" b="0" i="0" u="none" strike="noStrike" kern="1200" baseline="0" dirty="0" smtClean="0">
                          <a:solidFill>
                            <a:schemeClr val="tx1"/>
                          </a:solidFill>
                          <a:latin typeface="+mn-lt"/>
                          <a:ea typeface="+mn-ea"/>
                          <a:cs typeface="+mn-cs"/>
                        </a:rPr>
                        <a:t>Prostitution</a:t>
                      </a:r>
                      <a:r>
                        <a:rPr lang="da-DK" sz="1350" b="0" i="0" u="none" strike="noStrike" kern="1200" baseline="0" dirty="0" smtClean="0">
                          <a:solidFill>
                            <a:schemeClr val="tx1"/>
                          </a:solidFill>
                          <a:latin typeface="+mn-lt"/>
                          <a:ea typeface="+mn-ea"/>
                          <a:cs typeface="+mn-cs"/>
                        </a:rPr>
                        <a:t>	</a:t>
                      </a:r>
                      <a:endParaRPr lang="da-DK" sz="5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D97126"/>
                      </a:solidFill>
                      <a:prstDash val="solid"/>
                      <a:round/>
                      <a:headEnd type="none" w="med" len="med"/>
                      <a:tailEnd type="none" w="med" len="med"/>
                    </a:lnB>
                    <a:solidFill>
                      <a:srgbClr val="C3E7EF"/>
                    </a:solidFill>
                  </a:tcPr>
                </a:tc>
                <a:extLst>
                  <a:ext uri="{0D108BD9-81ED-4DB2-BD59-A6C34878D82A}">
                    <a16:rowId xmlns:a16="http://schemas.microsoft.com/office/drawing/2014/main" val="2939435274"/>
                  </a:ext>
                </a:extLst>
              </a:tr>
            </a:tbl>
          </a:graphicData>
        </a:graphic>
      </p:graphicFrame>
      <p:grpSp>
        <p:nvGrpSpPr>
          <p:cNvPr id="13" name="Group 5"/>
          <p:cNvGrpSpPr>
            <a:grpSpLocks/>
          </p:cNvGrpSpPr>
          <p:nvPr/>
        </p:nvGrpSpPr>
        <p:grpSpPr bwMode="auto">
          <a:xfrm>
            <a:off x="838199" y="356444"/>
            <a:ext cx="602877" cy="615556"/>
            <a:chOff x="2940" y="-365"/>
            <a:chExt cx="977" cy="979"/>
          </a:xfrm>
        </p:grpSpPr>
        <p:sp>
          <p:nvSpPr>
            <p:cNvPr id="14"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16"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61</a:t>
            </a:fld>
            <a:endParaRPr lang="da-DK" sz="1800" b="1" dirty="0">
              <a:solidFill>
                <a:srgbClr val="C00000"/>
              </a:solidFill>
            </a:endParaRPr>
          </a:p>
        </p:txBody>
      </p:sp>
      <p:sp>
        <p:nvSpPr>
          <p:cNvPr id="10" name="Venstrepil 9"/>
          <p:cNvSpPr/>
          <p:nvPr/>
        </p:nvSpPr>
        <p:spPr>
          <a:xfrm>
            <a:off x="2855640" y="3308328"/>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Tree>
    <p:extLst>
      <p:ext uri="{BB962C8B-B14F-4D97-AF65-F5344CB8AC3E}">
        <p14:creationId xmlns:p14="http://schemas.microsoft.com/office/powerpoint/2010/main" val="39206429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62</a:t>
            </a:fld>
            <a:endParaRPr lang="da-DK" dirty="0"/>
          </a:p>
        </p:txBody>
      </p:sp>
      <p:graphicFrame>
        <p:nvGraphicFramePr>
          <p:cNvPr id="10" name="Tabel 9"/>
          <p:cNvGraphicFramePr>
            <a:graphicFrameLocks noGrp="1"/>
          </p:cNvGraphicFramePr>
          <p:nvPr>
            <p:extLst>
              <p:ext uri="{D42A27DB-BD31-4B8C-83A1-F6EECF244321}">
                <p14:modId xmlns:p14="http://schemas.microsoft.com/office/powerpoint/2010/main" val="3531257749"/>
              </p:ext>
            </p:extLst>
          </p:nvPr>
        </p:nvGraphicFramePr>
        <p:xfrm>
          <a:off x="838201" y="425329"/>
          <a:ext cx="10515599" cy="6028007"/>
        </p:xfrm>
        <a:graphic>
          <a:graphicData uri="http://schemas.openxmlformats.org/drawingml/2006/table">
            <a:tbl>
              <a:tblPr firstRow="1" firstCol="1" lastRow="1" lastCol="1" bandRow="1" bandCol="1"/>
              <a:tblGrid>
                <a:gridCol w="3457600">
                  <a:extLst>
                    <a:ext uri="{9D8B030D-6E8A-4147-A177-3AD203B41FA5}">
                      <a16:colId xmlns:a16="http://schemas.microsoft.com/office/drawing/2014/main" val="4063072362"/>
                    </a:ext>
                  </a:extLst>
                </a:gridCol>
                <a:gridCol w="7057999">
                  <a:extLst>
                    <a:ext uri="{9D8B030D-6E8A-4147-A177-3AD203B41FA5}">
                      <a16:colId xmlns:a16="http://schemas.microsoft.com/office/drawing/2014/main" val="2239927904"/>
                    </a:ext>
                  </a:extLst>
                </a:gridCol>
              </a:tblGrid>
              <a:tr h="2111327">
                <a:tc>
                  <a:txBody>
                    <a:bodyPr/>
                    <a:lstStyle/>
                    <a:p>
                      <a:pPr marL="69850">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Oplysninger fra borgeren </a:t>
                      </a:r>
                    </a:p>
                    <a:p>
                      <a:pPr marL="69850">
                        <a:spcBef>
                          <a:spcPts val="475"/>
                        </a:spcBef>
                        <a:spcAft>
                          <a:spcPts val="0"/>
                        </a:spcAft>
                      </a:pPr>
                      <a:r>
                        <a:rPr lang="da-DK" sz="180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(ressourcer og udfordringer)</a:t>
                      </a:r>
                      <a:endParaRPr lang="da-DK" sz="1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D97126"/>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r>
                        <a:rPr lang="da-DK" sz="1800" b="1" i="0" u="none" strike="noStrike" kern="1200" baseline="0" dirty="0" smtClean="0">
                          <a:solidFill>
                            <a:schemeClr val="tx1"/>
                          </a:solidFill>
                          <a:latin typeface="+mn-lt"/>
                          <a:ea typeface="+mn-ea"/>
                          <a:cs typeface="+mn-cs"/>
                        </a:rPr>
                        <a:t>Besøg hos Mads, hvor hans mor, Malene, deltager, 3. september, 20xx </a:t>
                      </a:r>
                      <a:endParaRPr lang="da-DK" sz="1800" b="0" i="0" u="none" strike="noStrike" kern="1200" baseline="0" dirty="0" smtClean="0">
                        <a:solidFill>
                          <a:schemeClr val="tx1"/>
                        </a:solidFill>
                        <a:latin typeface="+mn-lt"/>
                        <a:ea typeface="+mn-ea"/>
                        <a:cs typeface="+mn-cs"/>
                      </a:endParaRPr>
                    </a:p>
                    <a:p>
                      <a:r>
                        <a:rPr lang="da-DK" sz="1800" b="0" i="0" u="none" strike="noStrike" kern="1200" baseline="0" dirty="0" smtClean="0">
                          <a:solidFill>
                            <a:schemeClr val="tx1"/>
                          </a:solidFill>
                          <a:latin typeface="+mn-lt"/>
                          <a:ea typeface="+mn-ea"/>
                          <a:cs typeface="+mn-cs"/>
                        </a:rPr>
                        <a:t>Mads fortæller, at han har skilte forældre med hver deres nye familie og en storesøster samt en række </a:t>
                      </a:r>
                      <a:r>
                        <a:rPr lang="da-DK" sz="1800" b="0" i="0" u="none" strike="noStrike" kern="1200" baseline="0" dirty="0" err="1" smtClean="0">
                          <a:solidFill>
                            <a:schemeClr val="tx1"/>
                          </a:solidFill>
                          <a:latin typeface="+mn-lt"/>
                          <a:ea typeface="+mn-ea"/>
                          <a:cs typeface="+mn-cs"/>
                        </a:rPr>
                        <a:t>papsøskende</a:t>
                      </a:r>
                      <a:r>
                        <a:rPr lang="da-DK" sz="1800" b="0" i="0" u="none" strike="noStrike" kern="1200" baseline="0" dirty="0" smtClean="0">
                          <a:solidFill>
                            <a:schemeClr val="tx1"/>
                          </a:solidFill>
                          <a:latin typeface="+mn-lt"/>
                          <a:ea typeface="+mn-ea"/>
                          <a:cs typeface="+mn-cs"/>
                        </a:rPr>
                        <a:t>. Han har bedsteforældre, tanter, onkler, fætre og kusiner på begge sider. </a:t>
                      </a:r>
                    </a:p>
                    <a:p>
                      <a:r>
                        <a:rPr lang="da-DK" sz="1800" b="0" i="0" u="none" strike="noStrike" kern="1200" baseline="0" dirty="0" smtClean="0">
                          <a:solidFill>
                            <a:schemeClr val="tx1"/>
                          </a:solidFill>
                          <a:latin typeface="+mn-lt"/>
                          <a:ea typeface="+mn-ea"/>
                          <a:cs typeface="+mn-cs"/>
                        </a:rPr>
                        <a:t>Mads har det sidste halve år boet i en lille toværelses lejlighed med tekøkken, stue, værelse og bad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D97126"/>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652824824"/>
                  </a:ext>
                </a:extLst>
              </a:tr>
              <a:tr h="912325">
                <a:tc>
                  <a:txBody>
                    <a:bodyPr/>
                    <a:lstStyle/>
                    <a:p>
                      <a:pPr marL="69850" marR="511810">
                        <a:lnSpc>
                          <a:spcPct val="115000"/>
                        </a:lnSpc>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Oplysninger fra andre</a:t>
                      </a:r>
                    </a:p>
                    <a:p>
                      <a:pPr marL="69850" marR="511810">
                        <a:lnSpc>
                          <a:spcPct val="115000"/>
                        </a:lnSpc>
                        <a:spcBef>
                          <a:spcPts val="475"/>
                        </a:spcBef>
                        <a:spcAft>
                          <a:spcPts val="0"/>
                        </a:spcAft>
                      </a:pPr>
                      <a:r>
                        <a:rPr lang="da-DK" sz="180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(fx</a:t>
                      </a:r>
                      <a:r>
                        <a:rPr lang="da-DK" sz="1800"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 læge, pårørende, tilbud)</a:t>
                      </a:r>
                      <a:endParaRPr lang="da-DK" sz="1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r>
                        <a:rPr lang="da-DK" sz="1800" b="1" i="0" u="none" strike="noStrike" kern="1200" baseline="0" dirty="0" smtClean="0">
                          <a:solidFill>
                            <a:schemeClr val="tx1"/>
                          </a:solidFill>
                          <a:latin typeface="+mn-lt"/>
                          <a:ea typeface="+mn-ea"/>
                          <a:cs typeface="+mn-cs"/>
                        </a:rPr>
                        <a:t>Besøg hos Mads, hvor hans mor, Malene, deltager, 3. september 20xx </a:t>
                      </a:r>
                      <a:endParaRPr lang="da-DK" sz="1800" b="0" i="0" u="none" strike="noStrike" kern="1200" baseline="0" dirty="0" smtClean="0">
                        <a:solidFill>
                          <a:schemeClr val="tx1"/>
                        </a:solidFill>
                        <a:latin typeface="+mn-lt"/>
                        <a:ea typeface="+mn-ea"/>
                        <a:cs typeface="+mn-cs"/>
                      </a:endParaRPr>
                    </a:p>
                    <a:p>
                      <a:r>
                        <a:rPr lang="da-DK" sz="1800" b="0" i="0" u="none" strike="noStrike" kern="1200" baseline="0" dirty="0" smtClean="0">
                          <a:solidFill>
                            <a:schemeClr val="tx1"/>
                          </a:solidFill>
                          <a:latin typeface="+mn-lt"/>
                          <a:ea typeface="+mn-ea"/>
                          <a:cs typeface="+mn-cs"/>
                        </a:rPr>
                        <a:t>Mads’ mor fortæller, at Mads altid har haft interesse for historie og elsket museumsbesøg, middelaldermarkeder og rollespil. Hans spillelidenskab har betydet, at han blevet god til historie, samfundsfag, engelsk og geografi.</a:t>
                      </a:r>
                      <a:r>
                        <a:rPr lang="da-DK" sz="400" dirty="0">
                          <a:effectLst/>
                          <a:latin typeface="Arial" panose="020B0604020202020204" pitchFamily="34" charset="0"/>
                          <a:ea typeface="Arial" panose="020B0604020202020204" pitchFamily="34" charset="0"/>
                          <a:cs typeface="Times New Roman" panose="02020603050405020304" pitchFamily="18" charset="0"/>
                        </a:rPr>
                        <a:t> </a:t>
                      </a:r>
                      <a:endParaRPr lang="da-DK" sz="5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718468143"/>
                  </a:ext>
                </a:extLst>
              </a:tr>
              <a:tr h="1637474">
                <a:tc>
                  <a:txBody>
                    <a:bodyPr/>
                    <a:lstStyle/>
                    <a:p>
                      <a:pPr marL="69850">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Relevante undertemaer</a:t>
                      </a:r>
                    </a:p>
                    <a:p>
                      <a:pPr marL="69850">
                        <a:spcBef>
                          <a:spcPts val="475"/>
                        </a:spcBef>
                        <a:spcAft>
                          <a:spcPts val="0"/>
                        </a:spcAft>
                      </a:pPr>
                      <a:r>
                        <a:rPr lang="da-DK" sz="180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(fremhævelse af de undertemaer, der er relevante for sagen)</a:t>
                      </a:r>
                      <a:endParaRPr lang="da-DK" sz="1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r>
                        <a:rPr lang="da-DK" sz="1800" b="0" i="0" u="none" strike="noStrike" kern="1200" baseline="0" dirty="0" smtClean="0">
                          <a:solidFill>
                            <a:schemeClr val="tx1"/>
                          </a:solidFill>
                          <a:latin typeface="+mn-lt"/>
                          <a:ea typeface="+mn-ea"/>
                          <a:cs typeface="+mn-cs"/>
                        </a:rPr>
                        <a:t>X Familiesituation </a:t>
                      </a:r>
                    </a:p>
                    <a:p>
                      <a:r>
                        <a:rPr lang="da-DK" sz="1800" b="0" i="0" u="none" strike="noStrike" kern="1200" baseline="0" dirty="0" smtClean="0">
                          <a:solidFill>
                            <a:schemeClr val="tx1"/>
                          </a:solidFill>
                          <a:latin typeface="+mn-lt"/>
                          <a:ea typeface="+mn-ea"/>
                          <a:cs typeface="+mn-cs"/>
                        </a:rPr>
                        <a:t>X Boligsituation </a:t>
                      </a:r>
                    </a:p>
                    <a:p>
                      <a:r>
                        <a:rPr lang="da-DK" sz="1800" b="0" i="0" u="none" strike="noStrike" kern="1200" baseline="0" dirty="0" smtClean="0">
                          <a:solidFill>
                            <a:schemeClr val="tx1"/>
                          </a:solidFill>
                          <a:latin typeface="+mn-lt"/>
                          <a:ea typeface="+mn-ea"/>
                          <a:cs typeface="+mn-cs"/>
                        </a:rPr>
                        <a:t>X Økonomisk situation </a:t>
                      </a:r>
                    </a:p>
                    <a:p>
                      <a:r>
                        <a:rPr lang="da-DK" sz="1800" b="0" i="0" u="none" strike="noStrike" kern="1200" baseline="0" dirty="0" smtClean="0">
                          <a:solidFill>
                            <a:schemeClr val="tx1"/>
                          </a:solidFill>
                          <a:latin typeface="+mn-lt"/>
                          <a:ea typeface="+mn-ea"/>
                          <a:cs typeface="+mn-cs"/>
                        </a:rPr>
                        <a:t>X Uddannelse og job </a:t>
                      </a:r>
                    </a:p>
                    <a:p>
                      <a:r>
                        <a:rPr lang="da-DK" sz="1800" b="0" i="0" u="none" strike="noStrike" kern="1200" baseline="0" dirty="0" smtClean="0">
                          <a:solidFill>
                            <a:schemeClr val="tx1"/>
                          </a:solidFill>
                          <a:latin typeface="+mn-lt"/>
                          <a:ea typeface="+mn-ea"/>
                          <a:cs typeface="+mn-cs"/>
                        </a:rPr>
                        <a:t>X Interesser </a:t>
                      </a:r>
                    </a:p>
                    <a:p>
                      <a:r>
                        <a:rPr lang="da-DK" sz="1800" b="0" i="0" u="none" strike="noStrike" kern="1200" baseline="0" dirty="0" smtClean="0">
                          <a:solidFill>
                            <a:schemeClr val="tx1"/>
                          </a:solidFill>
                          <a:latin typeface="+mn-lt"/>
                          <a:ea typeface="+mn-ea"/>
                          <a:cs typeface="+mn-cs"/>
                        </a:rPr>
                        <a:t>X Traumatiske oplevelser </a:t>
                      </a:r>
                    </a:p>
                    <a:p>
                      <a:r>
                        <a:rPr lang="da-DK" sz="1800" b="0" i="0" u="none" strike="noStrike" kern="1200" baseline="0" dirty="0" smtClean="0">
                          <a:solidFill>
                            <a:schemeClr val="tx1"/>
                          </a:solidFill>
                          <a:latin typeface="+mn-lt"/>
                          <a:ea typeface="+mn-ea"/>
                          <a:cs typeface="+mn-cs"/>
                        </a:rPr>
                        <a:t>X Kriminalitet </a:t>
                      </a:r>
                    </a:p>
                    <a:p>
                      <a:r>
                        <a:rPr lang="da-DK" sz="1800" b="0" i="0" u="none" strike="noStrike" kern="1200" baseline="0" dirty="0" smtClean="0">
                          <a:solidFill>
                            <a:schemeClr val="tx1"/>
                          </a:solidFill>
                          <a:latin typeface="+mn-lt"/>
                          <a:ea typeface="+mn-ea"/>
                          <a:cs typeface="+mn-cs"/>
                        </a:rPr>
                        <a:t>Prostitution</a:t>
                      </a:r>
                      <a:r>
                        <a:rPr lang="da-DK" sz="1350" b="0" i="0" u="none" strike="noStrike" kern="1200" baseline="0" dirty="0" smtClean="0">
                          <a:solidFill>
                            <a:schemeClr val="tx1"/>
                          </a:solidFill>
                          <a:latin typeface="+mn-lt"/>
                          <a:ea typeface="+mn-ea"/>
                          <a:cs typeface="+mn-cs"/>
                        </a:rPr>
                        <a:t>	</a:t>
                      </a:r>
                    </a:p>
                    <a:p>
                      <a:pPr marL="70485">
                        <a:spcBef>
                          <a:spcPts val="10"/>
                        </a:spcBef>
                        <a:spcAft>
                          <a:spcPts val="0"/>
                        </a:spcAft>
                      </a:pPr>
                      <a:endParaRPr lang="da-DK" sz="5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195265600"/>
                  </a:ext>
                </a:extLst>
              </a:tr>
            </a:tbl>
          </a:graphicData>
        </a:graphic>
      </p:graphicFrame>
      <p:sp>
        <p:nvSpPr>
          <p:cNvPr id="5"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62</a:t>
            </a:fld>
            <a:endParaRPr lang="da-DK" sz="1800" b="1" dirty="0">
              <a:solidFill>
                <a:srgbClr val="C00000"/>
              </a:solidFill>
            </a:endParaRPr>
          </a:p>
        </p:txBody>
      </p:sp>
    </p:spTree>
    <p:extLst>
      <p:ext uri="{BB962C8B-B14F-4D97-AF65-F5344CB8AC3E}">
        <p14:creationId xmlns:p14="http://schemas.microsoft.com/office/powerpoint/2010/main" val="971463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124745"/>
            <a:ext cx="6265914" cy="4752182"/>
          </a:xfrm>
        </p:spPr>
        <p:txBody>
          <a:bodyPr>
            <a:normAutofit/>
          </a:bodyPr>
          <a:lstStyle/>
          <a:p>
            <a:pPr marL="0" indent="0">
              <a:buNone/>
            </a:pPr>
            <a:r>
              <a:rPr lang="da-DK" b="1" dirty="0" smtClean="0"/>
              <a:t>Materialer: </a:t>
            </a:r>
          </a:p>
          <a:p>
            <a:r>
              <a:rPr lang="da-DK" dirty="0" smtClean="0"/>
              <a:t>Metodehåndbogen side 52-64</a:t>
            </a:r>
            <a:endParaRPr lang="da-DK" dirty="0"/>
          </a:p>
          <a:p>
            <a:r>
              <a:rPr lang="da-DK" dirty="0" smtClean="0"/>
              <a:t>Temahæfte</a:t>
            </a:r>
          </a:p>
          <a:p>
            <a:r>
              <a:rPr lang="da-DK" dirty="0" smtClean="0"/>
              <a:t>Temaoversigt</a:t>
            </a:r>
          </a:p>
          <a:p>
            <a:r>
              <a:rPr lang="da-DK" dirty="0" smtClean="0"/>
              <a:t>Funktionsevneguiden</a:t>
            </a:r>
          </a:p>
          <a:p>
            <a:r>
              <a:rPr lang="da-DK" dirty="0"/>
              <a:t>Øvelsesark </a:t>
            </a:r>
            <a:r>
              <a:rPr lang="da-DK" dirty="0" smtClean="0"/>
              <a:t>2A eller 2B - </a:t>
            </a:r>
            <a:r>
              <a:rPr lang="da-DK" dirty="0"/>
              <a:t>Delvist udfyldt </a:t>
            </a:r>
            <a:r>
              <a:rPr lang="da-DK" dirty="0" smtClean="0"/>
              <a:t>Sagsoplysning </a:t>
            </a:r>
            <a:endParaRPr lang="da-DK" dirty="0"/>
          </a:p>
          <a:p>
            <a:r>
              <a:rPr lang="da-DK" dirty="0"/>
              <a:t>Case </a:t>
            </a:r>
            <a:r>
              <a:rPr lang="da-DK" dirty="0" smtClean="0"/>
              <a:t>A</a:t>
            </a:r>
            <a:r>
              <a:rPr lang="da-DK" dirty="0"/>
              <a:t> </a:t>
            </a:r>
            <a:r>
              <a:rPr lang="da-DK" dirty="0" smtClean="0"/>
              <a:t>eller B</a:t>
            </a:r>
            <a:endParaRPr lang="da-DK" dirty="0"/>
          </a:p>
          <a:p>
            <a:pPr lvl="1"/>
            <a:endParaRPr lang="da-DK" dirty="0" smtClean="0"/>
          </a:p>
          <a:p>
            <a:pPr marL="0" indent="0">
              <a:buNone/>
            </a:pPr>
            <a:r>
              <a:rPr lang="da-DK" b="1" dirty="0" smtClean="0"/>
              <a:t>Opgave:</a:t>
            </a:r>
          </a:p>
          <a:p>
            <a:pPr marL="0" indent="0">
              <a:buNone/>
            </a:pPr>
            <a:r>
              <a:rPr lang="da-DK" dirty="0" smtClean="0"/>
              <a:t>Placer oplysningerne fra casen under kategorien:</a:t>
            </a:r>
          </a:p>
          <a:p>
            <a:r>
              <a:rPr lang="da-DK" dirty="0" smtClean="0"/>
              <a:t> </a:t>
            </a:r>
            <a:r>
              <a:rPr lang="da-DK" i="1" dirty="0" smtClean="0"/>
              <a:t>Aktivitet og deltagelse </a:t>
            </a:r>
            <a:r>
              <a:rPr lang="da-DK" dirty="0" smtClean="0"/>
              <a:t>under temaerne: </a:t>
            </a:r>
          </a:p>
          <a:p>
            <a:pPr lvl="1"/>
            <a:r>
              <a:rPr lang="da-DK" dirty="0" smtClean="0"/>
              <a:t>Relationer</a:t>
            </a:r>
          </a:p>
          <a:p>
            <a:pPr lvl="1"/>
            <a:r>
              <a:rPr lang="da-DK" dirty="0" smtClean="0"/>
              <a:t>Samfundsliv</a:t>
            </a:r>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63</a:t>
            </a:fld>
            <a:endParaRPr lang="da-DK" dirty="0"/>
          </a:p>
        </p:txBody>
      </p:sp>
      <p:sp>
        <p:nvSpPr>
          <p:cNvPr id="6" name="Titel 5"/>
          <p:cNvSpPr>
            <a:spLocks noGrp="1"/>
          </p:cNvSpPr>
          <p:nvPr>
            <p:ph type="title"/>
          </p:nvPr>
        </p:nvSpPr>
        <p:spPr>
          <a:xfrm>
            <a:off x="838200" y="360000"/>
            <a:ext cx="10515600" cy="1080000"/>
          </a:xfrm>
        </p:spPr>
        <p:txBody>
          <a:bodyPr/>
          <a:lstStyle/>
          <a:p>
            <a:r>
              <a:rPr lang="da-DK" dirty="0" smtClean="0">
                <a:latin typeface="Trebuchet MS" panose="020B0603020202020204" pitchFamily="34" charset="0"/>
              </a:rPr>
              <a:t>Øvelse 2.1: Brug af udredningstemaerne</a:t>
            </a:r>
            <a:endParaRPr lang="da-DK" dirty="0">
              <a:latin typeface="Trebuchet MS" panose="020B0603020202020204" pitchFamily="34" charset="0"/>
            </a:endParaRPr>
          </a:p>
        </p:txBody>
      </p:sp>
      <p:pic>
        <p:nvPicPr>
          <p:cNvPr id="7" name="Pladsholder til billede 8"/>
          <p:cNvPicPr>
            <a:picLocks noGrp="1" noChangeAspect="1"/>
          </p:cNvPicPr>
          <p:nvPr>
            <p:ph type="pic" sz="quarter" idx="17"/>
          </p:nvPr>
        </p:nvPicPr>
        <p:blipFill>
          <a:blip r:embed="rId3"/>
          <a:srcRect l="10956" r="10956"/>
          <a:stretch>
            <a:fillRect/>
          </a:stretch>
        </p:blipFill>
        <p:spPr>
          <a:xfrm>
            <a:off x="7212385" y="1124745"/>
            <a:ext cx="4192808" cy="4740291"/>
          </a:xfrm>
          <a:prstGeom prst="rect">
            <a:avLst/>
          </a:prstGeom>
        </p:spPr>
      </p:pic>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63</a:t>
            </a:fld>
            <a:endParaRPr lang="da-DK" sz="1800" b="1" dirty="0">
              <a:solidFill>
                <a:srgbClr val="C00000"/>
              </a:solidFill>
            </a:endParaRPr>
          </a:p>
        </p:txBody>
      </p:sp>
    </p:spTree>
    <p:extLst>
      <p:ext uri="{BB962C8B-B14F-4D97-AF65-F5344CB8AC3E}">
        <p14:creationId xmlns:p14="http://schemas.microsoft.com/office/powerpoint/2010/main" val="7902734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6" name="Titel 5"/>
          <p:cNvSpPr>
            <a:spLocks noGrp="1"/>
          </p:cNvSpPr>
          <p:nvPr>
            <p:ph type="title"/>
          </p:nvPr>
        </p:nvSpPr>
        <p:spPr>
          <a:xfrm>
            <a:off x="838199" y="360000"/>
            <a:ext cx="10515600" cy="612000"/>
          </a:xfrm>
          <a:solidFill>
            <a:srgbClr val="F2BD0A"/>
          </a:solidFill>
        </p:spPr>
        <p:txBody>
          <a:bodyPr/>
          <a:lstStyle/>
          <a:p>
            <a:r>
              <a:rPr lang="da-DK" dirty="0" smtClean="0">
                <a:solidFill>
                  <a:schemeClr val="bg1"/>
                </a:solidFill>
              </a:rPr>
              <a:t>Feltet: </a:t>
            </a:r>
            <a:r>
              <a:rPr lang="da-DK" i="1" dirty="0" smtClean="0">
                <a:solidFill>
                  <a:schemeClr val="bg1"/>
                </a:solidFill>
              </a:rPr>
              <a:t>Sagsbehandlers bemærkninger</a:t>
            </a:r>
            <a:r>
              <a:rPr lang="da-DK" dirty="0" smtClean="0">
                <a:solidFill>
                  <a:schemeClr val="bg1"/>
                </a:solidFill>
              </a:rPr>
              <a:t> </a:t>
            </a:r>
            <a:endParaRPr lang="da-DK" dirty="0">
              <a:solidFill>
                <a:schemeClr val="bg1"/>
              </a:solidFill>
            </a:endParaRPr>
          </a:p>
        </p:txBody>
      </p:sp>
      <p:graphicFrame>
        <p:nvGraphicFramePr>
          <p:cNvPr id="9" name="Tabel 8"/>
          <p:cNvGraphicFramePr>
            <a:graphicFrameLocks noGrp="1"/>
          </p:cNvGraphicFramePr>
          <p:nvPr>
            <p:extLst>
              <p:ext uri="{D42A27DB-BD31-4B8C-83A1-F6EECF244321}">
                <p14:modId xmlns:p14="http://schemas.microsoft.com/office/powerpoint/2010/main" val="1683691919"/>
              </p:ext>
            </p:extLst>
          </p:nvPr>
        </p:nvGraphicFramePr>
        <p:xfrm>
          <a:off x="838199" y="1367303"/>
          <a:ext cx="10515599" cy="1008112"/>
        </p:xfrm>
        <a:graphic>
          <a:graphicData uri="http://schemas.openxmlformats.org/drawingml/2006/table">
            <a:tbl>
              <a:tblPr firstRow="1" firstCol="1" lastRow="1" lastCol="1" bandRow="1" bandCol="1"/>
              <a:tblGrid>
                <a:gridCol w="4105673">
                  <a:extLst>
                    <a:ext uri="{9D8B030D-6E8A-4147-A177-3AD203B41FA5}">
                      <a16:colId xmlns:a16="http://schemas.microsoft.com/office/drawing/2014/main" val="4063072362"/>
                    </a:ext>
                  </a:extLst>
                </a:gridCol>
                <a:gridCol w="6409926">
                  <a:extLst>
                    <a:ext uri="{9D8B030D-6E8A-4147-A177-3AD203B41FA5}">
                      <a16:colId xmlns:a16="http://schemas.microsoft.com/office/drawing/2014/main" val="2239927904"/>
                    </a:ext>
                  </a:extLst>
                </a:gridCol>
              </a:tblGrid>
              <a:tr h="1008112">
                <a:tc>
                  <a:txBody>
                    <a:bodyPr/>
                    <a:lstStyle/>
                    <a:p>
                      <a:pPr marL="69850">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Sagsbehandlers bemærkninger </a:t>
                      </a:r>
                    </a:p>
                    <a:p>
                      <a:pPr marL="69850">
                        <a:spcBef>
                          <a:spcPts val="475"/>
                        </a:spcBef>
                        <a:spcAft>
                          <a:spcPts val="0"/>
                        </a:spcAft>
                      </a:pPr>
                      <a:r>
                        <a:rPr lang="da-DK" sz="180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(observation, analyse og begrundelse for vurdering af funktionsniveauet)</a:t>
                      </a:r>
                      <a:endParaRPr lang="da-DK" sz="1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spcBef>
                          <a:spcPts val="10"/>
                        </a:spcBef>
                        <a:spcAft>
                          <a:spcPts val="0"/>
                        </a:spcAft>
                      </a:pPr>
                      <a:r>
                        <a:rPr lang="da-DK" sz="400" dirty="0">
                          <a:effectLst/>
                          <a:latin typeface="Arial" panose="020B0604020202020204" pitchFamily="34" charset="0"/>
                          <a:ea typeface="Arial" panose="020B0604020202020204" pitchFamily="34" charset="0"/>
                          <a:cs typeface="Times New Roman" panose="02020603050405020304" pitchFamily="18" charset="0"/>
                        </a:rPr>
                        <a:t> </a:t>
                      </a:r>
                      <a:endParaRPr lang="da-DK" sz="5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195265600"/>
                  </a:ext>
                </a:extLst>
              </a:tr>
            </a:tbl>
          </a:graphicData>
        </a:graphic>
      </p:graphicFrame>
      <p:sp>
        <p:nvSpPr>
          <p:cNvPr id="2" name="Tekstfelt 1"/>
          <p:cNvSpPr txBox="1"/>
          <p:nvPr/>
        </p:nvSpPr>
        <p:spPr>
          <a:xfrm>
            <a:off x="983430" y="2478367"/>
            <a:ext cx="10225136" cy="3323987"/>
          </a:xfrm>
          <a:prstGeom prst="rect">
            <a:avLst/>
          </a:prstGeom>
          <a:noFill/>
        </p:spPr>
        <p:txBody>
          <a:bodyPr wrap="square" lIns="0" tIns="0" rIns="0" bIns="0" rtlCol="0">
            <a:spAutoFit/>
          </a:bodyPr>
          <a:lstStyle/>
          <a:p>
            <a:pPr marL="285750" indent="-285750">
              <a:buFont typeface="Arial" panose="020B0604020202020204" pitchFamily="34" charset="0"/>
              <a:buChar char="•"/>
            </a:pPr>
            <a:r>
              <a:rPr lang="da-DK" dirty="0" smtClean="0"/>
              <a:t>Anvendes til:</a:t>
            </a:r>
          </a:p>
          <a:p>
            <a:pPr marL="742950" lvl="1" indent="-285750">
              <a:buFont typeface="Arial" panose="020B0604020202020204" pitchFamily="34" charset="0"/>
              <a:buChar char="•"/>
            </a:pPr>
            <a:r>
              <a:rPr lang="da-DK" dirty="0" smtClean="0"/>
              <a:t>at registrere </a:t>
            </a:r>
            <a:r>
              <a:rPr lang="da-DK" b="1" dirty="0" smtClean="0"/>
              <a:t>relevante observationer</a:t>
            </a:r>
            <a:r>
              <a:rPr lang="da-DK" dirty="0" smtClean="0"/>
              <a:t> i forhold til borgerens ressourcer og udfordringer i relation til temaet.</a:t>
            </a:r>
          </a:p>
          <a:p>
            <a:pPr marL="742950" lvl="1" indent="-285750">
              <a:buFont typeface="Arial" panose="020B0604020202020204" pitchFamily="34" charset="0"/>
              <a:buChar char="•"/>
            </a:pPr>
            <a:r>
              <a:rPr lang="da-DK" dirty="0"/>
              <a:t>at </a:t>
            </a:r>
            <a:r>
              <a:rPr lang="da-DK" b="1" dirty="0"/>
              <a:t>samle op</a:t>
            </a:r>
            <a:r>
              <a:rPr lang="da-DK" dirty="0"/>
              <a:t> på temaet og </a:t>
            </a:r>
            <a:r>
              <a:rPr lang="da-DK" b="1" dirty="0"/>
              <a:t>fremhæve </a:t>
            </a:r>
            <a:r>
              <a:rPr lang="da-DK" dirty="0"/>
              <a:t>de udsagn og observationer, </a:t>
            </a:r>
            <a:r>
              <a:rPr lang="da-DK" dirty="0" smtClean="0"/>
              <a:t>der lægges </a:t>
            </a:r>
            <a:r>
              <a:rPr lang="da-DK" dirty="0"/>
              <a:t>vægt på i vurderingen af borgerens funktionsniveau eller </a:t>
            </a:r>
            <a:r>
              <a:rPr lang="da-DK" dirty="0" smtClean="0"/>
              <a:t>funktionsevneniveau.  </a:t>
            </a:r>
          </a:p>
          <a:p>
            <a:pPr marL="742950" lvl="1" indent="-285750">
              <a:buFont typeface="Arial" panose="020B0604020202020204" pitchFamily="34" charset="0"/>
              <a:buChar char="•"/>
            </a:pPr>
            <a:r>
              <a:rPr lang="da-DK" dirty="0" smtClean="0"/>
              <a:t>at </a:t>
            </a:r>
            <a:r>
              <a:rPr lang="da-DK" b="1" dirty="0" smtClean="0"/>
              <a:t>sammenholde</a:t>
            </a:r>
            <a:r>
              <a:rPr lang="da-DK" dirty="0" smtClean="0"/>
              <a:t> </a:t>
            </a:r>
            <a:r>
              <a:rPr lang="da-DK" dirty="0"/>
              <a:t>oplysningerne fra forskellige parter og tage stilling til, hvordan de skal </a:t>
            </a:r>
            <a:r>
              <a:rPr lang="da-DK" b="1" dirty="0"/>
              <a:t>afvejes</a:t>
            </a:r>
            <a:r>
              <a:rPr lang="da-DK" dirty="0"/>
              <a:t> i forhold til </a:t>
            </a:r>
            <a:r>
              <a:rPr lang="da-DK" dirty="0" smtClean="0"/>
              <a:t>hinanden. </a:t>
            </a:r>
          </a:p>
          <a:p>
            <a:pPr marL="742950" lvl="1" indent="-285750">
              <a:buFont typeface="Arial" panose="020B0604020202020204" pitchFamily="34" charset="0"/>
              <a:buChar char="•"/>
            </a:pPr>
            <a:r>
              <a:rPr lang="da-DK" dirty="0"/>
              <a:t>a</a:t>
            </a:r>
            <a:r>
              <a:rPr lang="da-DK" dirty="0" smtClean="0"/>
              <a:t>t vurdere, om de </a:t>
            </a:r>
            <a:r>
              <a:rPr lang="da-DK" dirty="0"/>
              <a:t>indsamlede oplysninger </a:t>
            </a:r>
            <a:r>
              <a:rPr lang="da-DK" dirty="0" smtClean="0"/>
              <a:t>er </a:t>
            </a:r>
            <a:r>
              <a:rPr lang="da-DK" b="1" dirty="0" smtClean="0"/>
              <a:t>tilstrækkelige </a:t>
            </a:r>
            <a:r>
              <a:rPr lang="da-DK" dirty="0" smtClean="0"/>
              <a:t>til </a:t>
            </a:r>
            <a:r>
              <a:rPr lang="da-DK" dirty="0"/>
              <a:t>at </a:t>
            </a:r>
            <a:r>
              <a:rPr lang="da-DK" dirty="0" smtClean="0"/>
              <a:t>begrunde </a:t>
            </a:r>
            <a:r>
              <a:rPr lang="da-DK" dirty="0"/>
              <a:t>angivelsen af </a:t>
            </a:r>
            <a:r>
              <a:rPr lang="da-DK" dirty="0" smtClean="0"/>
              <a:t>funktionsevneniveauet. </a:t>
            </a:r>
          </a:p>
          <a:p>
            <a:pPr marL="742950" lvl="1" indent="-285750">
              <a:buFont typeface="Arial" panose="020B0604020202020204" pitchFamily="34" charset="0"/>
              <a:buChar char="•"/>
            </a:pPr>
            <a:endParaRPr lang="da-DK" dirty="0" smtClean="0"/>
          </a:p>
          <a:p>
            <a:pPr marL="285750" indent="-285750">
              <a:buFont typeface="Arial" panose="020B0604020202020204" pitchFamily="34" charset="0"/>
              <a:buChar char="•"/>
            </a:pPr>
            <a:r>
              <a:rPr lang="da-DK" dirty="0"/>
              <a:t>Oplysningerne i feltet kan </a:t>
            </a:r>
            <a:r>
              <a:rPr lang="da-DK" b="1" dirty="0" smtClean="0"/>
              <a:t>videreføres </a:t>
            </a:r>
            <a:r>
              <a:rPr lang="da-DK" b="1" dirty="0"/>
              <a:t>til delanalysen</a:t>
            </a:r>
            <a:r>
              <a:rPr lang="da-DK" dirty="0"/>
              <a:t> på kategorien, hvor de kan danne grundlag for </a:t>
            </a:r>
            <a:r>
              <a:rPr lang="da-DK" dirty="0" smtClean="0"/>
              <a:t>analyse </a:t>
            </a:r>
            <a:r>
              <a:rPr lang="da-DK" dirty="0"/>
              <a:t>og vurdering af funktionsniveauet og funktionsevneniveauet inden for kategorien. </a:t>
            </a:r>
          </a:p>
        </p:txBody>
      </p:sp>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64</a:t>
            </a:fld>
            <a:endParaRPr lang="da-DK" sz="1800" b="1" dirty="0">
              <a:solidFill>
                <a:srgbClr val="C00000"/>
              </a:solidFill>
            </a:endParaRPr>
          </a:p>
        </p:txBody>
      </p:sp>
    </p:spTree>
    <p:extLst>
      <p:ext uri="{BB962C8B-B14F-4D97-AF65-F5344CB8AC3E}">
        <p14:creationId xmlns:p14="http://schemas.microsoft.com/office/powerpoint/2010/main" val="33631373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p:cNvPicPr>
            <a:picLocks noChangeAspect="1"/>
          </p:cNvPicPr>
          <p:nvPr/>
        </p:nvPicPr>
        <p:blipFill>
          <a:blip r:embed="rId3"/>
          <a:stretch>
            <a:fillRect/>
          </a:stretch>
        </p:blipFill>
        <p:spPr>
          <a:xfrm>
            <a:off x="6004182" y="2388728"/>
            <a:ext cx="5349617" cy="2718302"/>
          </a:xfrm>
          <a:prstGeom prst="rect">
            <a:avLst/>
          </a:prstGeom>
        </p:spPr>
      </p:pic>
      <p:sp>
        <p:nvSpPr>
          <p:cNvPr id="2" name="Pladsholder til tekst 1"/>
          <p:cNvSpPr>
            <a:spLocks noGrp="1"/>
          </p:cNvSpPr>
          <p:nvPr>
            <p:ph type="body" sz="quarter" idx="13"/>
          </p:nvPr>
        </p:nvSpPr>
        <p:spPr>
          <a:xfrm>
            <a:off x="838198" y="1949545"/>
            <a:ext cx="5681393" cy="3639696"/>
          </a:xfrm>
        </p:spPr>
        <p:txBody>
          <a:bodyPr>
            <a:normAutofit lnSpcReduction="10000"/>
          </a:bodyPr>
          <a:lstStyle/>
          <a:p>
            <a:r>
              <a:rPr lang="da-DK" sz="2000" b="1" dirty="0" smtClean="0"/>
              <a:t>Funktioner og forhold </a:t>
            </a:r>
          </a:p>
          <a:p>
            <a:pPr lvl="1"/>
            <a:r>
              <a:rPr lang="da-DK" dirty="0" smtClean="0"/>
              <a:t>Vurdering af de objektive kriterier omkring borgerens </a:t>
            </a:r>
            <a:r>
              <a:rPr lang="da-DK" b="1" dirty="0" smtClean="0"/>
              <a:t>funktionsniveau </a:t>
            </a:r>
            <a:r>
              <a:rPr lang="da-DK" dirty="0" smtClean="0"/>
              <a:t>– </a:t>
            </a:r>
            <a:r>
              <a:rPr lang="da-DK" u="sng" dirty="0" smtClean="0"/>
              <a:t>uden </a:t>
            </a:r>
            <a:r>
              <a:rPr lang="da-DK" dirty="0" smtClean="0"/>
              <a:t>hjælpemidler og anden støtte </a:t>
            </a:r>
          </a:p>
          <a:p>
            <a:pPr lvl="1"/>
            <a:endParaRPr lang="da-DK" dirty="0" smtClean="0"/>
          </a:p>
          <a:p>
            <a:r>
              <a:rPr lang="da-DK" sz="2000" b="1" dirty="0" smtClean="0"/>
              <a:t>Omgivelsesfaktorer</a:t>
            </a:r>
          </a:p>
          <a:p>
            <a:pPr lvl="1"/>
            <a:r>
              <a:rPr lang="da-DK" dirty="0" smtClean="0"/>
              <a:t>Ingen vurdering</a:t>
            </a:r>
          </a:p>
          <a:p>
            <a:pPr lvl="1"/>
            <a:endParaRPr lang="da-DK" dirty="0" smtClean="0"/>
          </a:p>
          <a:p>
            <a:r>
              <a:rPr lang="da-DK" sz="2000" b="1" dirty="0" smtClean="0"/>
              <a:t>Aktivitet og deltagelse </a:t>
            </a:r>
            <a:endParaRPr lang="da-DK" sz="2000" b="1" dirty="0"/>
          </a:p>
          <a:p>
            <a:pPr lvl="1"/>
            <a:r>
              <a:rPr lang="da-DK" dirty="0" smtClean="0"/>
              <a:t>Vurdering af </a:t>
            </a:r>
            <a:r>
              <a:rPr lang="da-DK" b="1" dirty="0" smtClean="0"/>
              <a:t>funktionsevneniveau - </a:t>
            </a:r>
            <a:r>
              <a:rPr lang="da-DK" u="sng" dirty="0" smtClean="0"/>
              <a:t>med </a:t>
            </a:r>
            <a:r>
              <a:rPr lang="da-DK" dirty="0" smtClean="0"/>
              <a:t>eksisterende hjælpemidler, men </a:t>
            </a:r>
            <a:r>
              <a:rPr lang="da-DK" u="sng" dirty="0" smtClean="0"/>
              <a:t>uden </a:t>
            </a:r>
            <a:r>
              <a:rPr lang="da-DK" dirty="0" smtClean="0"/>
              <a:t>støtte</a:t>
            </a:r>
            <a:endParaRPr lang="da-DK"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6" name="Titel 5"/>
          <p:cNvSpPr>
            <a:spLocks noGrp="1"/>
          </p:cNvSpPr>
          <p:nvPr>
            <p:ph type="title"/>
          </p:nvPr>
        </p:nvSpPr>
        <p:spPr>
          <a:xfrm>
            <a:off x="838198" y="360000"/>
            <a:ext cx="10515601" cy="1080000"/>
          </a:xfrm>
          <a:solidFill>
            <a:srgbClr val="F2BD0A"/>
          </a:solidFill>
        </p:spPr>
        <p:txBody>
          <a:bodyPr/>
          <a:lstStyle/>
          <a:p>
            <a:r>
              <a:rPr lang="da-DK" dirty="0" smtClean="0">
                <a:solidFill>
                  <a:schemeClr val="bg1"/>
                </a:solidFill>
              </a:rPr>
              <a:t>Vurdering af funktionsniveau og funktionsevneniveau </a:t>
            </a:r>
            <a:endParaRPr lang="da-DK" dirty="0">
              <a:solidFill>
                <a:schemeClr val="bg1"/>
              </a:solidFill>
            </a:endParaRPr>
          </a:p>
        </p:txBody>
      </p:sp>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65</a:t>
            </a:fld>
            <a:endParaRPr lang="da-DK" sz="1800" b="1" dirty="0">
              <a:solidFill>
                <a:srgbClr val="C00000"/>
              </a:solidFill>
            </a:endParaRPr>
          </a:p>
        </p:txBody>
      </p:sp>
    </p:spTree>
    <p:extLst>
      <p:ext uri="{BB962C8B-B14F-4D97-AF65-F5344CB8AC3E}">
        <p14:creationId xmlns:p14="http://schemas.microsoft.com/office/powerpoint/2010/main" val="39425816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23783" y="1048236"/>
            <a:ext cx="3627473" cy="1931881"/>
          </a:xfrm>
        </p:spPr>
        <p:txBody>
          <a:bodyPr>
            <a:normAutofit/>
          </a:bodyPr>
          <a:lstStyle/>
          <a:p>
            <a:r>
              <a:rPr lang="da-DK" dirty="0" smtClean="0"/>
              <a:t>Angives kun </a:t>
            </a:r>
            <a:r>
              <a:rPr lang="da-DK" b="1" dirty="0" smtClean="0"/>
              <a:t>på kategorien </a:t>
            </a:r>
            <a:r>
              <a:rPr lang="da-DK" b="1" i="1" dirty="0" smtClean="0"/>
              <a:t>Aktivitet og deltagelse</a:t>
            </a:r>
            <a:r>
              <a:rPr lang="da-DK" b="1" dirty="0" smtClean="0"/>
              <a:t> </a:t>
            </a:r>
          </a:p>
          <a:p>
            <a:r>
              <a:rPr lang="da-DK" dirty="0" smtClean="0"/>
              <a:t>Angives </a:t>
            </a:r>
            <a:r>
              <a:rPr lang="da-DK" b="1" dirty="0" smtClean="0"/>
              <a:t>for hvert udredt underudredningstema</a:t>
            </a:r>
          </a:p>
          <a:p>
            <a:pPr marL="0" indent="0">
              <a:buNone/>
            </a:pPr>
            <a:endParaRPr lang="da-DK" b="1"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66</a:t>
            </a:fld>
            <a:endParaRPr lang="da-DK" dirty="0"/>
          </a:p>
        </p:txBody>
      </p:sp>
      <p:sp>
        <p:nvSpPr>
          <p:cNvPr id="6" name="Titel 5"/>
          <p:cNvSpPr>
            <a:spLocks noGrp="1"/>
          </p:cNvSpPr>
          <p:nvPr>
            <p:ph type="title"/>
          </p:nvPr>
        </p:nvSpPr>
        <p:spPr/>
        <p:txBody>
          <a:bodyPr/>
          <a:lstStyle/>
          <a:p>
            <a:r>
              <a:rPr lang="da-DK" dirty="0" smtClean="0"/>
              <a:t>Angivelse af funktionsevneniveau </a:t>
            </a:r>
            <a:endParaRPr lang="da-DK" dirty="0"/>
          </a:p>
        </p:txBody>
      </p:sp>
      <p:graphicFrame>
        <p:nvGraphicFramePr>
          <p:cNvPr id="9" name="Tabel 8"/>
          <p:cNvGraphicFramePr>
            <a:graphicFrameLocks noGrp="1"/>
          </p:cNvGraphicFramePr>
          <p:nvPr>
            <p:extLst>
              <p:ext uri="{D42A27DB-BD31-4B8C-83A1-F6EECF244321}">
                <p14:modId xmlns:p14="http://schemas.microsoft.com/office/powerpoint/2010/main" val="2486322850"/>
              </p:ext>
            </p:extLst>
          </p:nvPr>
        </p:nvGraphicFramePr>
        <p:xfrm>
          <a:off x="4295800" y="1044424"/>
          <a:ext cx="7057999" cy="5003192"/>
        </p:xfrm>
        <a:graphic>
          <a:graphicData uri="http://schemas.openxmlformats.org/drawingml/2006/table">
            <a:tbl>
              <a:tblPr firstRow="1" bandRow="1">
                <a:tableStyleId>{912C8C85-51F0-491E-9774-3900AFEF0FD7}</a:tableStyleId>
              </a:tblPr>
              <a:tblGrid>
                <a:gridCol w="1224136">
                  <a:extLst>
                    <a:ext uri="{9D8B030D-6E8A-4147-A177-3AD203B41FA5}">
                      <a16:colId xmlns:a16="http://schemas.microsoft.com/office/drawing/2014/main" val="3807282404"/>
                    </a:ext>
                  </a:extLst>
                </a:gridCol>
                <a:gridCol w="5833863">
                  <a:extLst>
                    <a:ext uri="{9D8B030D-6E8A-4147-A177-3AD203B41FA5}">
                      <a16:colId xmlns:a16="http://schemas.microsoft.com/office/drawing/2014/main" val="2732173600"/>
                    </a:ext>
                  </a:extLst>
                </a:gridCol>
              </a:tblGrid>
              <a:tr h="586661">
                <a:tc>
                  <a:txBody>
                    <a:bodyPr/>
                    <a:lstStyle/>
                    <a:p>
                      <a:r>
                        <a:rPr lang="da-DK" sz="1800" dirty="0" smtClean="0"/>
                        <a:t>Vurderet niveau</a:t>
                      </a: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B38A"/>
                    </a:solidFill>
                  </a:tcPr>
                </a:tc>
                <a:tc>
                  <a:txBody>
                    <a:bodyPr/>
                    <a:lstStyle/>
                    <a:p>
                      <a:r>
                        <a:rPr lang="da-DK" sz="1800" dirty="0" smtClean="0"/>
                        <a:t>Kriterie </a:t>
                      </a: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B38A"/>
                    </a:solidFill>
                  </a:tcPr>
                </a:tc>
                <a:extLst>
                  <a:ext uri="{0D108BD9-81ED-4DB2-BD59-A6C34878D82A}">
                    <a16:rowId xmlns:a16="http://schemas.microsoft.com/office/drawing/2014/main" val="2401715611"/>
                  </a:ext>
                </a:extLst>
              </a:tr>
              <a:tr h="979832">
                <a:tc>
                  <a:txBody>
                    <a:bodyPr/>
                    <a:lstStyle/>
                    <a:p>
                      <a:pPr algn="ctr"/>
                      <a:r>
                        <a:rPr lang="da-DK" sz="3200" b="1" dirty="0" smtClean="0"/>
                        <a:t>0</a:t>
                      </a:r>
                      <a:endParaRPr lang="da-DK"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F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1800" b="1" dirty="0" smtClean="0">
                          <a:solidFill>
                            <a:srgbClr val="000000"/>
                          </a:solidFill>
                          <a:latin typeface="Foundry Sterling Book"/>
                        </a:rPr>
                        <a:t>Ingen nedsat funktionsevne </a:t>
                      </a:r>
                      <a:r>
                        <a:rPr lang="da-DK" sz="1800" dirty="0" smtClean="0">
                          <a:solidFill>
                            <a:srgbClr val="000000"/>
                          </a:solidFill>
                          <a:latin typeface="Foundry Sterling Book"/>
                        </a:rPr>
                        <a:t>(ingen, fraværende, ubetydelig) </a:t>
                      </a:r>
                      <a:endParaRPr lang="da-DK" sz="1800" b="0" i="0" u="none" strike="noStrike" kern="1200" baseline="0" dirty="0" smtClean="0">
                        <a:solidFill>
                          <a:schemeClr val="tx1"/>
                        </a:solidFill>
                        <a:latin typeface="+mn-lt"/>
                        <a:ea typeface="+mn-ea"/>
                        <a:cs typeface="+mn-cs"/>
                      </a:endParaRPr>
                    </a:p>
                    <a:p>
                      <a:r>
                        <a:rPr lang="da-DK" sz="1800" b="0" i="0" u="none" strike="noStrike" kern="1200" baseline="0" dirty="0" smtClean="0">
                          <a:solidFill>
                            <a:schemeClr val="tx1"/>
                          </a:solidFill>
                          <a:latin typeface="+mn-lt"/>
                          <a:ea typeface="+mn-ea"/>
                          <a:cs typeface="+mn-cs"/>
                        </a:rPr>
                        <a:t>Udfører </a:t>
                      </a:r>
                      <a:r>
                        <a:rPr lang="da-DK" sz="1800" b="1" i="1" u="none" strike="noStrike" kern="1200" baseline="0" dirty="0" smtClean="0">
                          <a:solidFill>
                            <a:schemeClr val="tx1"/>
                          </a:solidFill>
                          <a:latin typeface="+mn-lt"/>
                          <a:ea typeface="+mn-ea"/>
                          <a:cs typeface="+mn-cs"/>
                        </a:rPr>
                        <a:t>alle </a:t>
                      </a:r>
                      <a:r>
                        <a:rPr lang="da-DK" sz="1800" b="0" i="0" u="none" strike="noStrike" kern="1200" baseline="0" dirty="0" smtClean="0">
                          <a:solidFill>
                            <a:schemeClr val="tx1"/>
                          </a:solidFill>
                          <a:latin typeface="+mn-lt"/>
                          <a:ea typeface="+mn-ea"/>
                          <a:cs typeface="+mn-cs"/>
                        </a:rPr>
                        <a:t>eller </a:t>
                      </a:r>
                      <a:r>
                        <a:rPr lang="da-DK" sz="1800" b="1" i="1" u="none" strike="noStrike" kern="1200" baseline="0" dirty="0" smtClean="0">
                          <a:solidFill>
                            <a:schemeClr val="tx1"/>
                          </a:solidFill>
                          <a:latin typeface="+mn-lt"/>
                          <a:ea typeface="+mn-ea"/>
                          <a:cs typeface="+mn-cs"/>
                        </a:rPr>
                        <a:t>de fleste </a:t>
                      </a:r>
                      <a:r>
                        <a:rPr lang="da-DK" sz="1800" b="0" i="0" u="none" strike="noStrike" kern="1200" baseline="0" dirty="0" smtClean="0">
                          <a:solidFill>
                            <a:schemeClr val="tx1"/>
                          </a:solidFill>
                          <a:latin typeface="+mn-lt"/>
                          <a:ea typeface="+mn-ea"/>
                          <a:cs typeface="+mn-cs"/>
                        </a:rPr>
                        <a:t>relevante aktiviteter</a:t>
                      </a: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F1"/>
                    </a:solidFill>
                  </a:tcPr>
                </a:tc>
                <a:extLst>
                  <a:ext uri="{0D108BD9-81ED-4DB2-BD59-A6C34878D82A}">
                    <a16:rowId xmlns:a16="http://schemas.microsoft.com/office/drawing/2014/main" val="545913884"/>
                  </a:ext>
                </a:extLst>
              </a:tr>
              <a:tr h="432589">
                <a:tc>
                  <a:txBody>
                    <a:bodyPr/>
                    <a:lstStyle/>
                    <a:p>
                      <a:pPr algn="ctr"/>
                      <a:r>
                        <a:rPr lang="da-DK" sz="3200" b="1" dirty="0" smtClean="0"/>
                        <a:t>1</a:t>
                      </a:r>
                      <a:endParaRPr lang="da-DK"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F1"/>
                    </a:solidFill>
                  </a:tcPr>
                </a:tc>
                <a:tc>
                  <a:txBody>
                    <a:bodyPr/>
                    <a:lstStyle/>
                    <a:p>
                      <a:r>
                        <a:rPr lang="da-DK" sz="1800" b="1" dirty="0" smtClean="0">
                          <a:solidFill>
                            <a:srgbClr val="000000"/>
                          </a:solidFill>
                          <a:latin typeface="Foundry Sterling Book"/>
                        </a:rPr>
                        <a:t>Let nedsat funktionsevne </a:t>
                      </a:r>
                      <a:r>
                        <a:rPr lang="da-DK" sz="1800" dirty="0" smtClean="0">
                          <a:solidFill>
                            <a:srgbClr val="000000"/>
                          </a:solidFill>
                          <a:latin typeface="Foundry Sterling Book"/>
                        </a:rPr>
                        <a:t>(en smule, lidt)</a:t>
                      </a:r>
                    </a:p>
                    <a:p>
                      <a:pPr marL="0" marR="0" lvl="0" indent="0" algn="l" defTabSz="685800" rtl="0" eaLnBrk="1" fontAlgn="auto" latinLnBrk="0" hangingPunct="1">
                        <a:lnSpc>
                          <a:spcPct val="100000"/>
                        </a:lnSpc>
                        <a:spcBef>
                          <a:spcPts val="0"/>
                        </a:spcBef>
                        <a:spcAft>
                          <a:spcPts val="0"/>
                        </a:spcAft>
                        <a:buClrTx/>
                        <a:buSzTx/>
                        <a:buFontTx/>
                        <a:buNone/>
                        <a:tabLst/>
                        <a:defRPr/>
                      </a:pPr>
                      <a:r>
                        <a:rPr lang="da-DK" sz="1800" b="0" i="0" u="none" strike="noStrike" kern="1200" baseline="0" dirty="0" smtClean="0">
                          <a:solidFill>
                            <a:schemeClr val="tx1"/>
                          </a:solidFill>
                          <a:latin typeface="+mn-lt"/>
                          <a:ea typeface="+mn-ea"/>
                          <a:cs typeface="+mn-cs"/>
                        </a:rPr>
                        <a:t>Udfører </a:t>
                      </a:r>
                      <a:r>
                        <a:rPr lang="da-DK" sz="1800" b="1" i="1" u="none" strike="noStrike" kern="1200" baseline="0" dirty="0" smtClean="0">
                          <a:solidFill>
                            <a:schemeClr val="tx1"/>
                          </a:solidFill>
                          <a:latin typeface="+mn-lt"/>
                          <a:ea typeface="+mn-ea"/>
                          <a:cs typeface="+mn-cs"/>
                        </a:rPr>
                        <a:t>for det meste alle </a:t>
                      </a:r>
                      <a:r>
                        <a:rPr lang="da-DK" sz="1800" b="0" i="0" u="none" strike="noStrike" kern="1200" baseline="0" dirty="0" smtClean="0">
                          <a:solidFill>
                            <a:schemeClr val="tx1"/>
                          </a:solidFill>
                          <a:latin typeface="+mn-lt"/>
                          <a:ea typeface="+mn-ea"/>
                          <a:cs typeface="+mn-cs"/>
                        </a:rPr>
                        <a:t>eller </a:t>
                      </a:r>
                      <a:r>
                        <a:rPr lang="da-DK" sz="1800" b="1" i="1" u="none" strike="noStrike" kern="1200" baseline="0" dirty="0" smtClean="0">
                          <a:solidFill>
                            <a:schemeClr val="tx1"/>
                          </a:solidFill>
                          <a:latin typeface="+mn-lt"/>
                          <a:ea typeface="+mn-ea"/>
                          <a:cs typeface="+mn-cs"/>
                        </a:rPr>
                        <a:t>de fleste </a:t>
                      </a:r>
                      <a:r>
                        <a:rPr lang="da-DK" sz="1800" b="0" i="0" u="none" strike="noStrike" kern="1200" baseline="0" dirty="0" smtClean="0">
                          <a:solidFill>
                            <a:schemeClr val="tx1"/>
                          </a:solidFill>
                          <a:latin typeface="+mn-lt"/>
                          <a:ea typeface="+mn-ea"/>
                          <a:cs typeface="+mn-cs"/>
                        </a:rPr>
                        <a:t>relevante aktiviteter	</a:t>
                      </a: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F1"/>
                    </a:solidFill>
                  </a:tcPr>
                </a:tc>
                <a:extLst>
                  <a:ext uri="{0D108BD9-81ED-4DB2-BD59-A6C34878D82A}">
                    <a16:rowId xmlns:a16="http://schemas.microsoft.com/office/drawing/2014/main" val="1668396162"/>
                  </a:ext>
                </a:extLst>
              </a:tr>
              <a:tr h="432589">
                <a:tc>
                  <a:txBody>
                    <a:bodyPr/>
                    <a:lstStyle/>
                    <a:p>
                      <a:pPr algn="ctr"/>
                      <a:r>
                        <a:rPr lang="da-DK" sz="3200" b="1" dirty="0" smtClean="0"/>
                        <a:t>2</a:t>
                      </a:r>
                      <a:endParaRPr lang="da-DK"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F1"/>
                    </a:solidFill>
                  </a:tcPr>
                </a:tc>
                <a:tc>
                  <a:txBody>
                    <a:bodyPr/>
                    <a:lstStyle/>
                    <a:p>
                      <a:r>
                        <a:rPr lang="da-DK" sz="1800" b="1" dirty="0" smtClean="0">
                          <a:solidFill>
                            <a:srgbClr val="000000"/>
                          </a:solidFill>
                          <a:latin typeface="Foundry Sterling Book"/>
                        </a:rPr>
                        <a:t>Moderat nedsat funktionsevne </a:t>
                      </a:r>
                      <a:r>
                        <a:rPr lang="da-DK" sz="1800" dirty="0" smtClean="0">
                          <a:solidFill>
                            <a:srgbClr val="000000"/>
                          </a:solidFill>
                          <a:latin typeface="Foundry Sterling Book"/>
                        </a:rPr>
                        <a:t>(middel, noget)</a:t>
                      </a:r>
                    </a:p>
                    <a:p>
                      <a:pPr marL="0" marR="0" lvl="0" indent="0" algn="l" defTabSz="685800" rtl="0" eaLnBrk="1" fontAlgn="auto" latinLnBrk="0" hangingPunct="1">
                        <a:lnSpc>
                          <a:spcPct val="100000"/>
                        </a:lnSpc>
                        <a:spcBef>
                          <a:spcPts val="0"/>
                        </a:spcBef>
                        <a:spcAft>
                          <a:spcPts val="0"/>
                        </a:spcAft>
                        <a:buClrTx/>
                        <a:buSzTx/>
                        <a:buFontTx/>
                        <a:buNone/>
                        <a:tabLst/>
                        <a:defRPr/>
                      </a:pPr>
                      <a:r>
                        <a:rPr lang="da-DK" sz="1800" b="0" i="0" u="none" strike="noStrike" kern="1200" baseline="0" dirty="0" smtClean="0">
                          <a:solidFill>
                            <a:schemeClr val="tx1"/>
                          </a:solidFill>
                          <a:latin typeface="+mn-lt"/>
                          <a:ea typeface="+mn-ea"/>
                          <a:cs typeface="+mn-cs"/>
                        </a:rPr>
                        <a:t>Udfører </a:t>
                      </a:r>
                      <a:r>
                        <a:rPr lang="da-DK" sz="1800" b="1" i="1" u="none" strike="noStrike" kern="1200" baseline="0" dirty="0" smtClean="0">
                          <a:solidFill>
                            <a:schemeClr val="tx1"/>
                          </a:solidFill>
                          <a:latin typeface="+mn-lt"/>
                          <a:ea typeface="+mn-ea"/>
                          <a:cs typeface="+mn-cs"/>
                        </a:rPr>
                        <a:t>i perioder</a:t>
                      </a:r>
                      <a:r>
                        <a:rPr lang="da-DK" sz="1800" b="0" i="0" u="none" strike="noStrike" kern="1200" baseline="0" dirty="0" smtClean="0">
                          <a:solidFill>
                            <a:schemeClr val="tx1"/>
                          </a:solidFill>
                          <a:latin typeface="+mn-lt"/>
                          <a:ea typeface="+mn-ea"/>
                          <a:cs typeface="+mn-cs"/>
                        </a:rPr>
                        <a:t> </a:t>
                      </a:r>
                      <a:r>
                        <a:rPr lang="da-DK" sz="1800" b="1" i="1" u="none" strike="noStrike" kern="1200" baseline="0" dirty="0" smtClean="0">
                          <a:solidFill>
                            <a:schemeClr val="tx1"/>
                          </a:solidFill>
                          <a:latin typeface="+mn-lt"/>
                          <a:ea typeface="+mn-ea"/>
                          <a:cs typeface="+mn-cs"/>
                        </a:rPr>
                        <a:t>de fleste </a:t>
                      </a:r>
                      <a:r>
                        <a:rPr lang="da-DK" sz="1800" b="0" i="0" u="none" strike="noStrike" kern="1200" baseline="0" dirty="0" smtClean="0">
                          <a:solidFill>
                            <a:schemeClr val="tx1"/>
                          </a:solidFill>
                          <a:latin typeface="+mn-lt"/>
                          <a:ea typeface="+mn-ea"/>
                          <a:cs typeface="+mn-cs"/>
                        </a:rPr>
                        <a:t>eller </a:t>
                      </a:r>
                      <a:r>
                        <a:rPr lang="da-DK" sz="1800" b="1" i="1" u="none" strike="noStrike" kern="1200" baseline="0" dirty="0" smtClean="0">
                          <a:solidFill>
                            <a:schemeClr val="tx1"/>
                          </a:solidFill>
                          <a:latin typeface="+mn-lt"/>
                          <a:ea typeface="+mn-ea"/>
                          <a:cs typeface="+mn-cs"/>
                        </a:rPr>
                        <a:t>nogle </a:t>
                      </a:r>
                      <a:r>
                        <a:rPr lang="da-DK" sz="1800" b="0" i="0" u="none" strike="noStrike" kern="1200" baseline="0" dirty="0" smtClean="0">
                          <a:solidFill>
                            <a:schemeClr val="tx1"/>
                          </a:solidFill>
                          <a:latin typeface="+mn-lt"/>
                          <a:ea typeface="+mn-ea"/>
                          <a:cs typeface="+mn-cs"/>
                        </a:rPr>
                        <a:t>relevante aktiviteter</a:t>
                      </a:r>
                      <a:r>
                        <a:rPr lang="da-DK" sz="1800" dirty="0" smtClean="0">
                          <a:solidFill>
                            <a:srgbClr val="000000"/>
                          </a:solidFill>
                          <a:latin typeface="Foundry Sterling Book"/>
                        </a:rPr>
                        <a:t> </a:t>
                      </a: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F1"/>
                    </a:solidFill>
                  </a:tcPr>
                </a:tc>
                <a:extLst>
                  <a:ext uri="{0D108BD9-81ED-4DB2-BD59-A6C34878D82A}">
                    <a16:rowId xmlns:a16="http://schemas.microsoft.com/office/drawing/2014/main" val="1207201135"/>
                  </a:ext>
                </a:extLst>
              </a:tr>
              <a:tr h="432589">
                <a:tc>
                  <a:txBody>
                    <a:bodyPr/>
                    <a:lstStyle/>
                    <a:p>
                      <a:pPr algn="ctr"/>
                      <a:r>
                        <a:rPr lang="da-DK" sz="3200" b="1" dirty="0" smtClean="0"/>
                        <a:t>3</a:t>
                      </a:r>
                      <a:endParaRPr lang="da-DK"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F1"/>
                    </a:solidFill>
                  </a:tcPr>
                </a:tc>
                <a:tc>
                  <a:txBody>
                    <a:bodyPr/>
                    <a:lstStyle/>
                    <a:p>
                      <a:r>
                        <a:rPr lang="da-DK" sz="1800" b="1" dirty="0" smtClean="0">
                          <a:solidFill>
                            <a:srgbClr val="000000"/>
                          </a:solidFill>
                          <a:latin typeface="Foundry Sterling Book"/>
                        </a:rPr>
                        <a:t>Svært nedsat funktionsevne</a:t>
                      </a:r>
                      <a:r>
                        <a:rPr lang="da-DK" sz="1800" dirty="0" smtClean="0">
                          <a:solidFill>
                            <a:srgbClr val="000000"/>
                          </a:solidFill>
                          <a:latin typeface="Foundry Sterling Book"/>
                        </a:rPr>
                        <a:t> (omfattende, meget)</a:t>
                      </a:r>
                    </a:p>
                    <a:p>
                      <a:pPr marL="0" marR="0" lvl="0" indent="0" algn="l" defTabSz="685800" rtl="0" eaLnBrk="1" fontAlgn="auto" latinLnBrk="0" hangingPunct="1">
                        <a:lnSpc>
                          <a:spcPct val="100000"/>
                        </a:lnSpc>
                        <a:spcBef>
                          <a:spcPts val="0"/>
                        </a:spcBef>
                        <a:spcAft>
                          <a:spcPts val="0"/>
                        </a:spcAft>
                        <a:buClrTx/>
                        <a:buSzTx/>
                        <a:buFontTx/>
                        <a:buNone/>
                        <a:tabLst/>
                        <a:defRPr/>
                      </a:pPr>
                      <a:r>
                        <a:rPr lang="da-DK" sz="1800" b="0" i="0" u="none" strike="noStrike" kern="1200" baseline="0" dirty="0" smtClean="0">
                          <a:solidFill>
                            <a:schemeClr val="tx1"/>
                          </a:solidFill>
                          <a:latin typeface="+mn-lt"/>
                          <a:ea typeface="+mn-ea"/>
                          <a:cs typeface="+mn-cs"/>
                        </a:rPr>
                        <a:t>Udfører </a:t>
                      </a:r>
                      <a:r>
                        <a:rPr lang="da-DK" sz="1800" b="1" i="1" u="none" strike="noStrike" kern="1200" baseline="0" dirty="0" smtClean="0">
                          <a:solidFill>
                            <a:schemeClr val="tx1"/>
                          </a:solidFill>
                          <a:latin typeface="+mn-lt"/>
                          <a:ea typeface="+mn-ea"/>
                          <a:cs typeface="+mn-cs"/>
                        </a:rPr>
                        <a:t>en enkelt gang imellem nogle </a:t>
                      </a:r>
                      <a:r>
                        <a:rPr lang="da-DK" sz="1800" b="0" i="0" u="none" strike="noStrike" kern="1200" baseline="0" dirty="0" smtClean="0">
                          <a:solidFill>
                            <a:schemeClr val="tx1"/>
                          </a:solidFill>
                          <a:latin typeface="+mn-lt"/>
                          <a:ea typeface="+mn-ea"/>
                          <a:cs typeface="+mn-cs"/>
                        </a:rPr>
                        <a:t>eller </a:t>
                      </a:r>
                      <a:r>
                        <a:rPr lang="da-DK" sz="1800" b="1" i="1" u="none" strike="noStrike" kern="1200" baseline="0" dirty="0" smtClean="0">
                          <a:solidFill>
                            <a:schemeClr val="tx1"/>
                          </a:solidFill>
                          <a:latin typeface="+mn-lt"/>
                          <a:ea typeface="+mn-ea"/>
                          <a:cs typeface="+mn-cs"/>
                        </a:rPr>
                        <a:t>få </a:t>
                      </a:r>
                      <a:r>
                        <a:rPr lang="da-DK" sz="1800" b="0" i="0" u="none" strike="noStrike" kern="1200" baseline="0" dirty="0" smtClean="0">
                          <a:solidFill>
                            <a:schemeClr val="tx1"/>
                          </a:solidFill>
                          <a:latin typeface="+mn-lt"/>
                          <a:ea typeface="+mn-ea"/>
                          <a:cs typeface="+mn-cs"/>
                        </a:rPr>
                        <a:t>relevante aktiviteter</a:t>
                      </a:r>
                      <a:r>
                        <a:rPr lang="da-DK" sz="1350" b="0" i="0" u="none" strike="noStrike" kern="1200" baseline="0" dirty="0" smtClean="0">
                          <a:solidFill>
                            <a:schemeClr val="tx1"/>
                          </a:solidFill>
                          <a:latin typeface="+mn-lt"/>
                          <a:ea typeface="+mn-ea"/>
                          <a:cs typeface="+mn-cs"/>
                        </a:rPr>
                        <a:t>	</a:t>
                      </a: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F1"/>
                    </a:solidFill>
                  </a:tcPr>
                </a:tc>
                <a:extLst>
                  <a:ext uri="{0D108BD9-81ED-4DB2-BD59-A6C34878D82A}">
                    <a16:rowId xmlns:a16="http://schemas.microsoft.com/office/drawing/2014/main" val="588406291"/>
                  </a:ext>
                </a:extLst>
              </a:tr>
              <a:tr h="432589">
                <a:tc>
                  <a:txBody>
                    <a:bodyPr/>
                    <a:lstStyle/>
                    <a:p>
                      <a:pPr algn="ctr"/>
                      <a:r>
                        <a:rPr lang="da-DK" sz="3200" b="1" dirty="0" smtClean="0"/>
                        <a:t>4</a:t>
                      </a:r>
                      <a:endParaRPr lang="da-DK"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F1"/>
                    </a:solidFill>
                  </a:tcPr>
                </a:tc>
                <a:tc>
                  <a:txBody>
                    <a:bodyPr/>
                    <a:lstStyle/>
                    <a:p>
                      <a:r>
                        <a:rPr lang="da-DK" sz="1800" b="1" dirty="0" smtClean="0">
                          <a:solidFill>
                            <a:srgbClr val="000000"/>
                          </a:solidFill>
                          <a:latin typeface="Foundry Sterling Book"/>
                        </a:rPr>
                        <a:t>Fuldstændig nedsat funktionsevne</a:t>
                      </a:r>
                      <a:r>
                        <a:rPr lang="da-DK" sz="1800" dirty="0" smtClean="0">
                          <a:solidFill>
                            <a:srgbClr val="000000"/>
                          </a:solidFill>
                          <a:latin typeface="Foundry Sterling Book"/>
                        </a:rPr>
                        <a:t> (totalt, kan ikke)</a:t>
                      </a:r>
                    </a:p>
                    <a:p>
                      <a:pPr marL="0" marR="0" lvl="0" indent="0" algn="l" defTabSz="685800" rtl="0" eaLnBrk="1" fontAlgn="auto" latinLnBrk="0" hangingPunct="1">
                        <a:lnSpc>
                          <a:spcPct val="100000"/>
                        </a:lnSpc>
                        <a:spcBef>
                          <a:spcPts val="0"/>
                        </a:spcBef>
                        <a:spcAft>
                          <a:spcPts val="0"/>
                        </a:spcAft>
                        <a:buClrTx/>
                        <a:buSzTx/>
                        <a:buFontTx/>
                        <a:buNone/>
                        <a:tabLst/>
                        <a:defRPr/>
                      </a:pPr>
                      <a:r>
                        <a:rPr lang="da-DK" sz="1800" b="0" i="0" u="none" strike="noStrike" kern="1200" baseline="0" dirty="0" smtClean="0">
                          <a:solidFill>
                            <a:schemeClr val="tx1"/>
                          </a:solidFill>
                          <a:latin typeface="+mn-lt"/>
                          <a:ea typeface="+mn-ea"/>
                          <a:cs typeface="+mn-cs"/>
                        </a:rPr>
                        <a:t>Udfører </a:t>
                      </a:r>
                      <a:r>
                        <a:rPr lang="da-DK" sz="1800" b="1" i="1" u="none" strike="noStrike" kern="1200" baseline="0" dirty="0" smtClean="0">
                          <a:solidFill>
                            <a:schemeClr val="tx1"/>
                          </a:solidFill>
                          <a:latin typeface="+mn-lt"/>
                          <a:ea typeface="+mn-ea"/>
                          <a:cs typeface="+mn-cs"/>
                        </a:rPr>
                        <a:t>sjældent</a:t>
                      </a:r>
                      <a:r>
                        <a:rPr lang="da-DK" sz="1800" b="0" i="0" u="none" strike="noStrike" kern="1200" baseline="0" dirty="0" smtClean="0">
                          <a:solidFill>
                            <a:schemeClr val="tx1"/>
                          </a:solidFill>
                          <a:latin typeface="+mn-lt"/>
                          <a:ea typeface="+mn-ea"/>
                          <a:cs typeface="+mn-cs"/>
                        </a:rPr>
                        <a:t> eller </a:t>
                      </a:r>
                      <a:r>
                        <a:rPr lang="da-DK" sz="1800" b="1" i="1" u="none" strike="noStrike" kern="1200" baseline="0" dirty="0" smtClean="0">
                          <a:solidFill>
                            <a:schemeClr val="tx1"/>
                          </a:solidFill>
                          <a:latin typeface="+mn-lt"/>
                          <a:ea typeface="+mn-ea"/>
                          <a:cs typeface="+mn-cs"/>
                        </a:rPr>
                        <a:t>aldrig</a:t>
                      </a:r>
                      <a:r>
                        <a:rPr lang="da-DK" sz="1800" b="0" i="0" u="none" strike="noStrike" kern="1200" baseline="0" dirty="0" smtClean="0">
                          <a:solidFill>
                            <a:schemeClr val="tx1"/>
                          </a:solidFill>
                          <a:latin typeface="+mn-lt"/>
                          <a:ea typeface="+mn-ea"/>
                          <a:cs typeface="+mn-cs"/>
                        </a:rPr>
                        <a:t> relevante aktiviteter</a:t>
                      </a:r>
                      <a:endParaRPr lang="da-DK"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F1"/>
                    </a:solidFill>
                  </a:tcPr>
                </a:tc>
                <a:extLst>
                  <a:ext uri="{0D108BD9-81ED-4DB2-BD59-A6C34878D82A}">
                    <a16:rowId xmlns:a16="http://schemas.microsoft.com/office/drawing/2014/main" val="1154816457"/>
                  </a:ext>
                </a:extLst>
              </a:tr>
            </a:tbl>
          </a:graphicData>
        </a:graphic>
      </p:graphicFrame>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66</a:t>
            </a:fld>
            <a:endParaRPr lang="da-DK" sz="1800" b="1" dirty="0">
              <a:solidFill>
                <a:srgbClr val="C00000"/>
              </a:solidFill>
            </a:endParaRPr>
          </a:p>
        </p:txBody>
      </p:sp>
    </p:spTree>
    <p:extLst>
      <p:ext uri="{BB962C8B-B14F-4D97-AF65-F5344CB8AC3E}">
        <p14:creationId xmlns:p14="http://schemas.microsoft.com/office/powerpoint/2010/main" val="33268061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67</a:t>
            </a:fld>
            <a:endParaRPr lang="da-DK" dirty="0"/>
          </a:p>
        </p:txBody>
      </p:sp>
      <p:sp>
        <p:nvSpPr>
          <p:cNvPr id="6" name="Titel 5"/>
          <p:cNvSpPr>
            <a:spLocks noGrp="1"/>
          </p:cNvSpPr>
          <p:nvPr>
            <p:ph type="title"/>
          </p:nvPr>
        </p:nvSpPr>
        <p:spPr/>
        <p:txBody>
          <a:bodyPr/>
          <a:lstStyle/>
          <a:p>
            <a:r>
              <a:rPr lang="da-DK" dirty="0" smtClean="0"/>
              <a:t>Eksempel på </a:t>
            </a:r>
            <a:r>
              <a:rPr lang="da-DK" i="1" dirty="0" smtClean="0"/>
              <a:t>Sagsbehandlers bemærkninger og angivelse af funktionsevneniveau   </a:t>
            </a:r>
            <a:endParaRPr lang="da-DK" i="1" dirty="0"/>
          </a:p>
        </p:txBody>
      </p:sp>
      <p:graphicFrame>
        <p:nvGraphicFramePr>
          <p:cNvPr id="7" name="Tabel 6"/>
          <p:cNvGraphicFramePr>
            <a:graphicFrameLocks noGrp="1"/>
          </p:cNvGraphicFramePr>
          <p:nvPr>
            <p:extLst>
              <p:ext uri="{D42A27DB-BD31-4B8C-83A1-F6EECF244321}">
                <p14:modId xmlns:p14="http://schemas.microsoft.com/office/powerpoint/2010/main" val="39459616"/>
              </p:ext>
            </p:extLst>
          </p:nvPr>
        </p:nvGraphicFramePr>
        <p:xfrm>
          <a:off x="838201" y="1844824"/>
          <a:ext cx="10515599" cy="3840480"/>
        </p:xfrm>
        <a:graphic>
          <a:graphicData uri="http://schemas.openxmlformats.org/drawingml/2006/table">
            <a:tbl>
              <a:tblPr firstRow="1" firstCol="1" lastRow="1" lastCol="1" bandRow="1" bandCol="1"/>
              <a:tblGrid>
                <a:gridCol w="3889649">
                  <a:extLst>
                    <a:ext uri="{9D8B030D-6E8A-4147-A177-3AD203B41FA5}">
                      <a16:colId xmlns:a16="http://schemas.microsoft.com/office/drawing/2014/main" val="4063072362"/>
                    </a:ext>
                  </a:extLst>
                </a:gridCol>
                <a:gridCol w="6625950">
                  <a:extLst>
                    <a:ext uri="{9D8B030D-6E8A-4147-A177-3AD203B41FA5}">
                      <a16:colId xmlns:a16="http://schemas.microsoft.com/office/drawing/2014/main" val="2239927904"/>
                    </a:ext>
                  </a:extLst>
                </a:gridCol>
              </a:tblGrid>
              <a:tr h="1008112">
                <a:tc>
                  <a:txBody>
                    <a:bodyPr/>
                    <a:lstStyle/>
                    <a:p>
                      <a:pPr marL="69850">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Sagsbehandlers bemærkninger </a:t>
                      </a:r>
                    </a:p>
                    <a:p>
                      <a:pPr marL="69850">
                        <a:spcBef>
                          <a:spcPts val="475"/>
                        </a:spcBef>
                        <a:spcAft>
                          <a:spcPts val="0"/>
                        </a:spcAft>
                      </a:pPr>
                      <a:r>
                        <a:rPr lang="da-DK" sz="180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(observation, analyse og begrundelse for vurdering af funktionsevneniveau)</a:t>
                      </a:r>
                      <a:endParaRPr lang="da-DK" sz="1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spcBef>
                          <a:spcPts val="10"/>
                        </a:spcBef>
                        <a:spcAft>
                          <a:spcPts val="0"/>
                        </a:spcAft>
                      </a:pP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Varetage egen sundhed</a:t>
                      </a:r>
                    </a:p>
                    <a:p>
                      <a:pPr marL="70485">
                        <a:spcBef>
                          <a:spcPts val="10"/>
                        </a:spcBef>
                        <a:spcAft>
                          <a:spcPts val="0"/>
                        </a:spcAft>
                      </a:pPr>
                      <a:r>
                        <a:rPr lang="da-DK" sz="1800" b="0" dirty="0" smtClean="0">
                          <a:effectLst/>
                          <a:latin typeface="Arial" panose="020B0604020202020204" pitchFamily="34" charset="0"/>
                          <a:ea typeface="Arial" panose="020B0604020202020204" pitchFamily="34" charset="0"/>
                          <a:cs typeface="Times New Roman" panose="02020603050405020304" pitchFamily="18" charset="0"/>
                        </a:rPr>
                        <a:t>Jeg</a:t>
                      </a: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 vurderer</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Mads’ funktionsevne i forhold til varetagelse af egen sundhed som moderat nedsat </a:t>
                      </a: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på baggrund af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Mads’ </a:t>
                      </a: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oplysninger om</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at han kommer for sent i seng om aftenen og derfor ikke kan vågne om morgenen. Her er der </a:t>
                      </a: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sammenhæng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med både hashmisbrug og Mads’ omgangskreds. Yderligere indgår Mads’ </a:t>
                      </a: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oplysninger om</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at han ikke altid husker sin aftale hos misbrugscentret eller at få bedt om fri i skolen, i min vurdering af funktionsevnen.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195265600"/>
                  </a:ext>
                </a:extLst>
              </a:tr>
              <a:tr h="1008112">
                <a:tc>
                  <a:txBody>
                    <a:bodyPr/>
                    <a:lstStyle/>
                    <a:p>
                      <a:pPr marL="69850">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Funktionsevneniveau for Varetage egen sundhed</a:t>
                      </a:r>
                    </a:p>
                    <a:p>
                      <a:pPr marL="69850">
                        <a:spcBef>
                          <a:spcPts val="475"/>
                        </a:spcBef>
                        <a:spcAft>
                          <a:spcPts val="0"/>
                        </a:spcAft>
                      </a:pPr>
                      <a:r>
                        <a:rPr lang="da-DK" sz="180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(angivelse af funktionsevneniveau)</a:t>
                      </a:r>
                      <a:endParaRPr lang="da-DK" sz="1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spcBef>
                          <a:spcPts val="10"/>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0: Ingen nedsat funktionsevne (ingen, fraværende, ubetydelig)</a:t>
                      </a:r>
                    </a:p>
                    <a:p>
                      <a:pPr marL="70485">
                        <a:spcBef>
                          <a:spcPts val="10"/>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1: Let nedsat funktionsevne (en smule, lidt)</a:t>
                      </a:r>
                    </a:p>
                    <a:p>
                      <a:pPr marL="70485">
                        <a:spcBef>
                          <a:spcPts val="10"/>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X 2: Moderat nedsat funktionsevne (middel, noget)</a:t>
                      </a:r>
                    </a:p>
                    <a:p>
                      <a:pPr marL="70485">
                        <a:spcBef>
                          <a:spcPts val="10"/>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3: Svært nedsat funktionsevne (omfattende, meget)</a:t>
                      </a:r>
                    </a:p>
                    <a:p>
                      <a:pPr marL="70485">
                        <a:spcBef>
                          <a:spcPts val="10"/>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4: Fuldstændig nedsat funktionsevne (totalt, kan ikke)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475398860"/>
                  </a:ext>
                </a:extLst>
              </a:tr>
            </a:tbl>
          </a:graphicData>
        </a:graphic>
      </p:graphicFrame>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67</a:t>
            </a:fld>
            <a:endParaRPr lang="da-DK" sz="1800" b="1" dirty="0">
              <a:solidFill>
                <a:srgbClr val="C00000"/>
              </a:solidFill>
            </a:endParaRPr>
          </a:p>
        </p:txBody>
      </p:sp>
    </p:spTree>
    <p:extLst>
      <p:ext uri="{BB962C8B-B14F-4D97-AF65-F5344CB8AC3E}">
        <p14:creationId xmlns:p14="http://schemas.microsoft.com/office/powerpoint/2010/main" val="23539139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556792"/>
            <a:ext cx="6841978" cy="4536503"/>
          </a:xfrm>
        </p:spPr>
        <p:txBody>
          <a:bodyPr>
            <a:noAutofit/>
          </a:bodyPr>
          <a:lstStyle/>
          <a:p>
            <a:pPr marL="0" indent="0">
              <a:buNone/>
            </a:pPr>
            <a:r>
              <a:rPr lang="da-DK" sz="1600" b="1" dirty="0" smtClean="0"/>
              <a:t>Materialer: </a:t>
            </a:r>
          </a:p>
          <a:p>
            <a:r>
              <a:rPr lang="da-DK" sz="1600" dirty="0" smtClean="0"/>
              <a:t>Metodehåndbogen side 65-67 og 69-72</a:t>
            </a:r>
            <a:endParaRPr lang="da-DK" sz="1600" dirty="0"/>
          </a:p>
          <a:p>
            <a:r>
              <a:rPr lang="da-DK" sz="1600" dirty="0" smtClean="0"/>
              <a:t>Analysemodellen </a:t>
            </a:r>
          </a:p>
          <a:p>
            <a:r>
              <a:rPr lang="da-DK" sz="1600" dirty="0" smtClean="0"/>
              <a:t>Eksempelhæfte</a:t>
            </a:r>
          </a:p>
          <a:p>
            <a:r>
              <a:rPr lang="da-DK" sz="1600" dirty="0" smtClean="0"/>
              <a:t>Funktionsevneguiden</a:t>
            </a:r>
            <a:endParaRPr lang="da-DK" sz="1600" dirty="0"/>
          </a:p>
          <a:p>
            <a:r>
              <a:rPr lang="da-DK" sz="1600" dirty="0"/>
              <a:t>Øvelsesark </a:t>
            </a:r>
            <a:r>
              <a:rPr lang="da-DK" sz="1600" dirty="0" smtClean="0"/>
              <a:t>2A eller 2B - </a:t>
            </a:r>
            <a:r>
              <a:rPr lang="da-DK" sz="1600" dirty="0"/>
              <a:t>Delvist udfyldt </a:t>
            </a:r>
            <a:r>
              <a:rPr lang="da-DK" sz="1600" i="1" dirty="0"/>
              <a:t>Sagsoplysning </a:t>
            </a:r>
          </a:p>
          <a:p>
            <a:r>
              <a:rPr lang="da-DK" sz="1600" dirty="0"/>
              <a:t>Case </a:t>
            </a:r>
            <a:r>
              <a:rPr lang="da-DK" sz="1600" dirty="0" smtClean="0"/>
              <a:t>A eller B</a:t>
            </a:r>
            <a:endParaRPr lang="da-DK" sz="1600"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68</a:t>
            </a:fld>
            <a:endParaRPr lang="da-DK" dirty="0"/>
          </a:p>
        </p:txBody>
      </p:sp>
      <p:sp>
        <p:nvSpPr>
          <p:cNvPr id="6" name="Titel 5"/>
          <p:cNvSpPr>
            <a:spLocks noGrp="1"/>
          </p:cNvSpPr>
          <p:nvPr>
            <p:ph type="title"/>
          </p:nvPr>
        </p:nvSpPr>
        <p:spPr>
          <a:xfrm>
            <a:off x="838200" y="360000"/>
            <a:ext cx="10515600" cy="1080000"/>
          </a:xfrm>
        </p:spPr>
        <p:txBody>
          <a:bodyPr/>
          <a:lstStyle/>
          <a:p>
            <a:r>
              <a:rPr lang="da-DK" dirty="0" smtClean="0">
                <a:latin typeface="Trebuchet MS" panose="020B0603020202020204" pitchFamily="34" charset="0"/>
              </a:rPr>
              <a:t>Øvelse 2.2: Brug af </a:t>
            </a:r>
            <a:r>
              <a:rPr lang="da-DK" i="1" dirty="0" smtClean="0">
                <a:latin typeface="Trebuchet MS" panose="020B0603020202020204" pitchFamily="34" charset="0"/>
              </a:rPr>
              <a:t>Sagsbehandlers bemærkninger </a:t>
            </a:r>
            <a:r>
              <a:rPr lang="da-DK" dirty="0" smtClean="0">
                <a:latin typeface="Trebuchet MS" panose="020B0603020202020204" pitchFamily="34" charset="0"/>
              </a:rPr>
              <a:t>og angivelse af funktionsevne</a:t>
            </a:r>
            <a:endParaRPr lang="da-DK" dirty="0">
              <a:latin typeface="Trebuchet MS" panose="020B0603020202020204" pitchFamily="34" charset="0"/>
            </a:endParaRPr>
          </a:p>
        </p:txBody>
      </p:sp>
      <p:pic>
        <p:nvPicPr>
          <p:cNvPr id="7" name="Pladsholder til billede 8"/>
          <p:cNvPicPr>
            <a:picLocks noGrp="1" noChangeAspect="1"/>
          </p:cNvPicPr>
          <p:nvPr>
            <p:ph type="pic" sz="quarter" idx="17"/>
          </p:nvPr>
        </p:nvPicPr>
        <p:blipFill>
          <a:blip r:embed="rId3"/>
          <a:srcRect l="10956" r="10956"/>
          <a:stretch>
            <a:fillRect/>
          </a:stretch>
        </p:blipFill>
        <p:spPr>
          <a:xfrm>
            <a:off x="7680176" y="1556792"/>
            <a:ext cx="3791500" cy="4536503"/>
          </a:xfrm>
          <a:prstGeom prst="rect">
            <a:avLst/>
          </a:prstGeom>
        </p:spPr>
      </p:pic>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68</a:t>
            </a:fld>
            <a:endParaRPr lang="da-DK" sz="1800" b="1" dirty="0">
              <a:solidFill>
                <a:srgbClr val="C00000"/>
              </a:solidFill>
            </a:endParaRPr>
          </a:p>
        </p:txBody>
      </p:sp>
    </p:spTree>
    <p:extLst>
      <p:ext uri="{BB962C8B-B14F-4D97-AF65-F5344CB8AC3E}">
        <p14:creationId xmlns:p14="http://schemas.microsoft.com/office/powerpoint/2010/main" val="29795726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556792"/>
            <a:ext cx="6841978" cy="4536503"/>
          </a:xfrm>
        </p:spPr>
        <p:txBody>
          <a:bodyPr>
            <a:noAutofit/>
          </a:bodyPr>
          <a:lstStyle/>
          <a:p>
            <a:pPr marL="0" indent="0">
              <a:buNone/>
            </a:pPr>
            <a:r>
              <a:rPr lang="da-DK" sz="1600" b="1" dirty="0" smtClean="0"/>
              <a:t>Opgave:</a:t>
            </a:r>
          </a:p>
          <a:p>
            <a:pPr marL="0" indent="0">
              <a:buNone/>
            </a:pPr>
            <a:r>
              <a:rPr lang="da-DK" sz="1600" dirty="0" smtClean="0"/>
              <a:t>Udfyld feltet: </a:t>
            </a:r>
          </a:p>
          <a:p>
            <a:r>
              <a:rPr lang="da-DK" sz="1600" dirty="0" smtClean="0"/>
              <a:t>Sagsbehandlers bemærkninger for temaerne:</a:t>
            </a:r>
          </a:p>
          <a:p>
            <a:pPr lvl="2"/>
            <a:r>
              <a:rPr lang="da-DK" sz="1600" dirty="0" smtClean="0"/>
              <a:t>Relationer </a:t>
            </a:r>
          </a:p>
          <a:p>
            <a:pPr lvl="2"/>
            <a:r>
              <a:rPr lang="da-DK" sz="1600" dirty="0" smtClean="0"/>
              <a:t>Samfundsliv </a:t>
            </a:r>
            <a:endParaRPr lang="da-DK" sz="1600" dirty="0"/>
          </a:p>
          <a:p>
            <a:pPr marL="0" indent="0">
              <a:buNone/>
            </a:pPr>
            <a:r>
              <a:rPr lang="da-DK" sz="1600" dirty="0" smtClean="0"/>
              <a:t>Angiv:</a:t>
            </a:r>
          </a:p>
          <a:p>
            <a:r>
              <a:rPr lang="da-DK" sz="1600" dirty="0" smtClean="0"/>
              <a:t>Borgerens funktionsevneniveau (0-4) for de relevante undertemaer under overtemaerne:</a:t>
            </a:r>
          </a:p>
          <a:p>
            <a:pPr lvl="2"/>
            <a:r>
              <a:rPr lang="da-DK" sz="1600" dirty="0" smtClean="0"/>
              <a:t>Relationer </a:t>
            </a:r>
          </a:p>
          <a:p>
            <a:pPr lvl="2"/>
            <a:r>
              <a:rPr lang="da-DK" sz="1600" dirty="0" smtClean="0"/>
              <a:t>Samfundsliv</a:t>
            </a:r>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69</a:t>
            </a:fld>
            <a:endParaRPr lang="da-DK" dirty="0"/>
          </a:p>
        </p:txBody>
      </p:sp>
      <p:sp>
        <p:nvSpPr>
          <p:cNvPr id="6" name="Titel 5"/>
          <p:cNvSpPr>
            <a:spLocks noGrp="1"/>
          </p:cNvSpPr>
          <p:nvPr>
            <p:ph type="title"/>
          </p:nvPr>
        </p:nvSpPr>
        <p:spPr>
          <a:xfrm>
            <a:off x="838200" y="360000"/>
            <a:ext cx="10515600" cy="1080000"/>
          </a:xfrm>
        </p:spPr>
        <p:txBody>
          <a:bodyPr/>
          <a:lstStyle/>
          <a:p>
            <a:r>
              <a:rPr lang="da-DK" dirty="0" smtClean="0">
                <a:latin typeface="Trebuchet MS" panose="020B0603020202020204" pitchFamily="34" charset="0"/>
              </a:rPr>
              <a:t>Øvelse 2.2 fortsat</a:t>
            </a:r>
            <a:endParaRPr lang="da-DK" dirty="0">
              <a:latin typeface="Trebuchet MS" panose="020B0603020202020204" pitchFamily="34" charset="0"/>
            </a:endParaRPr>
          </a:p>
        </p:txBody>
      </p:sp>
      <p:pic>
        <p:nvPicPr>
          <p:cNvPr id="7" name="Pladsholder til billede 8"/>
          <p:cNvPicPr>
            <a:picLocks noGrp="1" noChangeAspect="1"/>
          </p:cNvPicPr>
          <p:nvPr>
            <p:ph type="pic" sz="quarter" idx="17"/>
          </p:nvPr>
        </p:nvPicPr>
        <p:blipFill>
          <a:blip r:embed="rId3"/>
          <a:srcRect l="10956" r="10956"/>
          <a:stretch>
            <a:fillRect/>
          </a:stretch>
        </p:blipFill>
        <p:spPr>
          <a:xfrm>
            <a:off x="7680176" y="1556792"/>
            <a:ext cx="3791500" cy="4536503"/>
          </a:xfrm>
          <a:prstGeom prst="rect">
            <a:avLst/>
          </a:prstGeom>
        </p:spPr>
      </p:pic>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69</a:t>
            </a:fld>
            <a:endParaRPr lang="da-DK" sz="1800" b="1" dirty="0">
              <a:solidFill>
                <a:srgbClr val="C00000"/>
              </a:solidFill>
            </a:endParaRPr>
          </a:p>
        </p:txBody>
      </p:sp>
    </p:spTree>
    <p:extLst>
      <p:ext uri="{BB962C8B-B14F-4D97-AF65-F5344CB8AC3E}">
        <p14:creationId xmlns:p14="http://schemas.microsoft.com/office/powerpoint/2010/main" val="42255687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368391"/>
            <a:ext cx="4633733" cy="4508535"/>
          </a:xfrm>
        </p:spPr>
        <p:txBody>
          <a:bodyPr/>
          <a:lstStyle/>
          <a:p>
            <a:pPr marL="285750" indent="-285750"/>
            <a:r>
              <a:rPr lang="da-DK" sz="2100" b="1" dirty="0"/>
              <a:t>Undervisningsslides </a:t>
            </a:r>
          </a:p>
          <a:p>
            <a:pPr lvl="1"/>
            <a:r>
              <a:rPr lang="da-DK" sz="2100" dirty="0"/>
              <a:t>Undervisningsslides til VUM 2.0 </a:t>
            </a:r>
            <a:endParaRPr lang="da-DK" sz="2100" dirty="0" smtClean="0"/>
          </a:p>
          <a:p>
            <a:pPr lvl="1"/>
            <a:endParaRPr lang="da-DK" sz="2100" dirty="0"/>
          </a:p>
          <a:p>
            <a:pPr marL="285750" indent="-285750"/>
            <a:r>
              <a:rPr lang="da-DK" sz="2100" b="1" dirty="0"/>
              <a:t>Øvelsesark</a:t>
            </a:r>
          </a:p>
          <a:p>
            <a:pPr lvl="1"/>
            <a:r>
              <a:rPr lang="da-DK" sz="2100" dirty="0"/>
              <a:t>Øvelsesark til VUM 2.0 </a:t>
            </a:r>
            <a:endParaRPr lang="da-DK" sz="2100" dirty="0" smtClean="0"/>
          </a:p>
          <a:p>
            <a:pPr lvl="1"/>
            <a:endParaRPr lang="da-DK" sz="2100" dirty="0"/>
          </a:p>
          <a:p>
            <a:pPr marL="285750" indent="-285750"/>
            <a:r>
              <a:rPr lang="da-DK" sz="2100" b="1" dirty="0"/>
              <a:t>Cases</a:t>
            </a:r>
          </a:p>
          <a:p>
            <a:pPr lvl="1"/>
            <a:r>
              <a:rPr lang="da-DK" sz="2100" dirty="0"/>
              <a:t>Cases til VUM 2.0</a:t>
            </a:r>
            <a:r>
              <a:rPr lang="da-DK" sz="2100" b="1" dirty="0"/>
              <a:t> </a:t>
            </a:r>
            <a:r>
              <a:rPr lang="da-DK" sz="2100" b="1" dirty="0" smtClean="0"/>
              <a:t/>
            </a:r>
            <a:br>
              <a:rPr lang="da-DK" sz="2100" b="1" dirty="0" smtClean="0"/>
            </a:br>
            <a:endParaRPr lang="da-DK" sz="2100" b="1" dirty="0"/>
          </a:p>
          <a:p>
            <a:pPr marL="0" indent="0">
              <a:buNone/>
            </a:pPr>
            <a:r>
              <a:rPr lang="da-DK" dirty="0" smtClean="0">
                <a:solidFill>
                  <a:srgbClr val="FF0000"/>
                </a:solidFill>
                <a:hlinkClick r:id="rId2"/>
              </a:rPr>
              <a:t>Find materialet på Socialstyrelsens hjemmeside</a:t>
            </a:r>
            <a:endParaRPr lang="da-DK" dirty="0">
              <a:solidFill>
                <a:srgbClr val="FF0000"/>
              </a:solidFill>
            </a:endParaRPr>
          </a:p>
          <a:p>
            <a:endParaRPr lang="da-DK" dirty="0"/>
          </a:p>
        </p:txBody>
      </p:sp>
      <p:sp>
        <p:nvSpPr>
          <p:cNvPr id="3" name="Pladsholder til sidefod 2"/>
          <p:cNvSpPr>
            <a:spLocks noGrp="1"/>
          </p:cNvSpPr>
          <p:nvPr>
            <p:ph type="ftr" sz="quarter" idx="15"/>
          </p:nvPr>
        </p:nvSpPr>
        <p:spPr/>
        <p:txBody>
          <a:bodyPr/>
          <a:lstStyle/>
          <a:p>
            <a:r>
              <a:rPr lang="da-DK" dirty="0"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7</a:t>
            </a:fld>
            <a:endParaRPr lang="da-DK" dirty="0"/>
          </a:p>
        </p:txBody>
      </p:sp>
      <p:sp>
        <p:nvSpPr>
          <p:cNvPr id="6" name="Titel 5"/>
          <p:cNvSpPr>
            <a:spLocks noGrp="1"/>
          </p:cNvSpPr>
          <p:nvPr>
            <p:ph type="title"/>
          </p:nvPr>
        </p:nvSpPr>
        <p:spPr/>
        <p:txBody>
          <a:bodyPr/>
          <a:lstStyle/>
          <a:p>
            <a:r>
              <a:rPr lang="da-DK" dirty="0"/>
              <a:t>VUM-materialer</a:t>
            </a:r>
          </a:p>
        </p:txBody>
      </p:sp>
      <p:pic>
        <p:nvPicPr>
          <p:cNvPr id="7" name="Billede 6"/>
          <p:cNvPicPr/>
          <p:nvPr/>
        </p:nvPicPr>
        <p:blipFill rotWithShape="1">
          <a:blip r:embed="rId3"/>
          <a:srcRect l="63050" t="17247" r="13228" b="35477"/>
          <a:stretch/>
        </p:blipFill>
        <p:spPr bwMode="auto">
          <a:xfrm>
            <a:off x="6842434" y="1368390"/>
            <a:ext cx="3141997" cy="20606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756423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6" name="Titel 5"/>
          <p:cNvSpPr>
            <a:spLocks noGrp="1"/>
          </p:cNvSpPr>
          <p:nvPr>
            <p:ph type="title"/>
          </p:nvPr>
        </p:nvSpPr>
        <p:spPr>
          <a:xfrm>
            <a:off x="838200" y="360000"/>
            <a:ext cx="10515600" cy="612000"/>
          </a:xfrm>
          <a:solidFill>
            <a:srgbClr val="F2BD0A"/>
          </a:solidFill>
        </p:spPr>
        <p:txBody>
          <a:bodyPr/>
          <a:lstStyle/>
          <a:p>
            <a:r>
              <a:rPr lang="da-DK" dirty="0" smtClean="0">
                <a:solidFill>
                  <a:schemeClr val="bg1"/>
                </a:solidFill>
              </a:rPr>
              <a:t>Delanalyser </a:t>
            </a:r>
            <a:endParaRPr lang="da-DK" dirty="0">
              <a:solidFill>
                <a:schemeClr val="bg1"/>
              </a:solidFill>
            </a:endParaRPr>
          </a:p>
        </p:txBody>
      </p:sp>
      <p:graphicFrame>
        <p:nvGraphicFramePr>
          <p:cNvPr id="9" name="Tabel 8"/>
          <p:cNvGraphicFramePr>
            <a:graphicFrameLocks noGrp="1"/>
          </p:cNvGraphicFramePr>
          <p:nvPr>
            <p:extLst>
              <p:ext uri="{D42A27DB-BD31-4B8C-83A1-F6EECF244321}">
                <p14:modId xmlns:p14="http://schemas.microsoft.com/office/powerpoint/2010/main" val="3300945792"/>
              </p:ext>
            </p:extLst>
          </p:nvPr>
        </p:nvGraphicFramePr>
        <p:xfrm>
          <a:off x="855008" y="1143229"/>
          <a:ext cx="10515599" cy="1224280"/>
        </p:xfrm>
        <a:graphic>
          <a:graphicData uri="http://schemas.openxmlformats.org/drawingml/2006/table">
            <a:tbl>
              <a:tblPr firstRow="1" firstCol="1" lastRow="1" lastCol="1" bandRow="1" bandCol="1"/>
              <a:tblGrid>
                <a:gridCol w="5937905">
                  <a:extLst>
                    <a:ext uri="{9D8B030D-6E8A-4147-A177-3AD203B41FA5}">
                      <a16:colId xmlns:a16="http://schemas.microsoft.com/office/drawing/2014/main" val="4063072362"/>
                    </a:ext>
                  </a:extLst>
                </a:gridCol>
                <a:gridCol w="4577694">
                  <a:extLst>
                    <a:ext uri="{9D8B030D-6E8A-4147-A177-3AD203B41FA5}">
                      <a16:colId xmlns:a16="http://schemas.microsoft.com/office/drawing/2014/main" val="2239927904"/>
                    </a:ext>
                  </a:extLst>
                </a:gridCol>
              </a:tblGrid>
              <a:tr h="765997">
                <a:tc>
                  <a:txBody>
                    <a:bodyPr/>
                    <a:lstStyle/>
                    <a:p>
                      <a:pPr marL="69850">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Delanalyse på kategorien </a:t>
                      </a:r>
                    </a:p>
                    <a:p>
                      <a:pPr marL="69850">
                        <a:spcBef>
                          <a:spcPts val="475"/>
                        </a:spcBef>
                        <a:spcAft>
                          <a:spcPts val="0"/>
                        </a:spcAft>
                      </a:pPr>
                      <a:r>
                        <a:rPr lang="da-DK" sz="1800" i="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Funktioner og forhold</a:t>
                      </a:r>
                    </a:p>
                    <a:p>
                      <a:pPr marL="69850">
                        <a:spcBef>
                          <a:spcPts val="475"/>
                        </a:spcBef>
                        <a:spcAft>
                          <a:spcPts val="0"/>
                        </a:spcAft>
                      </a:pPr>
                      <a:r>
                        <a:rPr lang="da-DK" sz="1800" i="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(analyse af sammenhæng,</a:t>
                      </a:r>
                      <a:r>
                        <a:rPr lang="da-DK" sz="1800" i="1"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 afhængigheder og modsætninger på tværs af temaerne i kategorien)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D97126"/>
                      </a:solidFill>
                      <a:prstDash val="solid"/>
                      <a:round/>
                      <a:headEnd type="none" w="med" len="med"/>
                      <a:tailEnd type="none" w="med" len="med"/>
                    </a:lnB>
                    <a:solidFill>
                      <a:srgbClr val="5F91B0"/>
                    </a:solidFill>
                  </a:tcPr>
                </a:tc>
                <a:tc>
                  <a:txBody>
                    <a:bodyPr/>
                    <a:lstStyle/>
                    <a:p>
                      <a:pPr marL="70485" marR="138430">
                        <a:lnSpc>
                          <a:spcPct val="115000"/>
                        </a:lnSpc>
                        <a:spcBef>
                          <a:spcPts val="475"/>
                        </a:spcBef>
                        <a:spcAft>
                          <a:spcPts val="0"/>
                        </a:spcAft>
                      </a:pPr>
                      <a:r>
                        <a:rPr lang="da-DK" sz="4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endParaRPr lang="da-DK" sz="5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D97126"/>
                      </a:solidFill>
                      <a:prstDash val="solid"/>
                      <a:round/>
                      <a:headEnd type="none" w="med" len="med"/>
                      <a:tailEnd type="none" w="med" len="med"/>
                    </a:lnB>
                    <a:solidFill>
                      <a:srgbClr val="C3E7EF"/>
                    </a:solidFill>
                  </a:tcPr>
                </a:tc>
                <a:extLst>
                  <a:ext uri="{0D108BD9-81ED-4DB2-BD59-A6C34878D82A}">
                    <a16:rowId xmlns:a16="http://schemas.microsoft.com/office/drawing/2014/main" val="2939435274"/>
                  </a:ext>
                </a:extLst>
              </a:tr>
            </a:tbl>
          </a:graphicData>
        </a:graphic>
      </p:graphicFrame>
      <p:sp>
        <p:nvSpPr>
          <p:cNvPr id="2" name="Tekstfelt 1"/>
          <p:cNvSpPr txBox="1"/>
          <p:nvPr/>
        </p:nvSpPr>
        <p:spPr>
          <a:xfrm>
            <a:off x="847343" y="2660207"/>
            <a:ext cx="10506455" cy="3323987"/>
          </a:xfrm>
          <a:prstGeom prst="rect">
            <a:avLst/>
          </a:prstGeom>
          <a:noFill/>
        </p:spPr>
        <p:txBody>
          <a:bodyPr wrap="square" lIns="0" tIns="0" rIns="0" bIns="0" rtlCol="0">
            <a:spAutoFit/>
          </a:bodyPr>
          <a:lstStyle/>
          <a:p>
            <a:pPr marL="285750" indent="-285750">
              <a:buFont typeface="Arial" panose="020B0604020202020204" pitchFamily="34" charset="0"/>
              <a:buChar char="•"/>
            </a:pPr>
            <a:r>
              <a:rPr lang="da-DK" dirty="0" smtClean="0"/>
              <a:t>Delanalysen for hver af </a:t>
            </a:r>
            <a:r>
              <a:rPr lang="da-DK" dirty="0"/>
              <a:t>de tre kategorier </a:t>
            </a:r>
            <a:r>
              <a:rPr lang="da-DK" i="1" dirty="0"/>
              <a:t>Funktioner og forhold</a:t>
            </a:r>
            <a:r>
              <a:rPr lang="da-DK" dirty="0"/>
              <a:t>, </a:t>
            </a:r>
            <a:r>
              <a:rPr lang="da-DK" i="1" dirty="0"/>
              <a:t>Omgivelsesfaktorer </a:t>
            </a:r>
            <a:r>
              <a:rPr lang="da-DK" dirty="0"/>
              <a:t>og </a:t>
            </a:r>
            <a:r>
              <a:rPr lang="da-DK" i="1" dirty="0"/>
              <a:t>Aktivitet og deltagelse </a:t>
            </a:r>
            <a:r>
              <a:rPr lang="da-DK" dirty="0" smtClean="0"/>
              <a:t>anvendes til:</a:t>
            </a:r>
          </a:p>
          <a:p>
            <a:pPr marL="742950" lvl="1" indent="-285750">
              <a:buFont typeface="Arial" panose="020B0604020202020204" pitchFamily="34" charset="0"/>
              <a:buChar char="•"/>
            </a:pPr>
            <a:r>
              <a:rPr lang="da-DK" b="1" dirty="0" smtClean="0"/>
              <a:t>Samling</a:t>
            </a:r>
            <a:r>
              <a:rPr lang="da-DK" dirty="0" smtClean="0"/>
              <a:t> af sagsbehandlers bemærkninger </a:t>
            </a:r>
            <a:r>
              <a:rPr lang="da-DK" b="1" dirty="0"/>
              <a:t>på tværs af de udredte temaer </a:t>
            </a:r>
            <a:r>
              <a:rPr lang="da-DK" dirty="0"/>
              <a:t>inden for </a:t>
            </a:r>
            <a:r>
              <a:rPr lang="da-DK" dirty="0" smtClean="0"/>
              <a:t>kategorien (fremhævelse af det, du lægger vægt på).</a:t>
            </a:r>
          </a:p>
          <a:p>
            <a:pPr marL="742950" lvl="1" indent="-285750">
              <a:buFont typeface="Arial" panose="020B0604020202020204" pitchFamily="34" charset="0"/>
              <a:buChar char="•"/>
            </a:pPr>
            <a:r>
              <a:rPr lang="da-DK" dirty="0" smtClean="0"/>
              <a:t>Vurdering af, </a:t>
            </a:r>
            <a:r>
              <a:rPr lang="da-DK" dirty="0"/>
              <a:t>hvilke </a:t>
            </a:r>
            <a:r>
              <a:rPr lang="da-DK" b="1" dirty="0"/>
              <a:t>sammenhænge</a:t>
            </a:r>
            <a:r>
              <a:rPr lang="da-DK" dirty="0"/>
              <a:t> der er </a:t>
            </a:r>
            <a:r>
              <a:rPr lang="da-DK" b="1" dirty="0"/>
              <a:t>på tværs af udredningstemaerne </a:t>
            </a:r>
            <a:r>
              <a:rPr lang="da-DK" dirty="0"/>
              <a:t>inden for kategorien. Herunder hvordan borgerens ressourcer og udfordringer hænger sammen, og hvilken betydning det har for borgeren. Er der modsætningsforhold og afhængigheder inden for kategorien? </a:t>
            </a:r>
            <a:endParaRPr lang="da-DK" dirty="0" smtClean="0"/>
          </a:p>
          <a:p>
            <a:pPr marL="742950" lvl="1" indent="-285750">
              <a:buFont typeface="Arial" panose="020B0604020202020204" pitchFamily="34" charset="0"/>
              <a:buChar char="•"/>
            </a:pPr>
            <a:r>
              <a:rPr lang="da-DK" b="1" dirty="0" smtClean="0"/>
              <a:t>Mangler </a:t>
            </a:r>
            <a:r>
              <a:rPr lang="da-DK" b="1" dirty="0"/>
              <a:t>der oplysninger</a:t>
            </a:r>
            <a:r>
              <a:rPr lang="da-DK" dirty="0"/>
              <a:t> til besvarelse af analysespørgsmålet? </a:t>
            </a:r>
          </a:p>
          <a:p>
            <a:pPr marL="285750" indent="-285750">
              <a:buFont typeface="Arial" panose="020B0604020202020204" pitchFamily="34" charset="0"/>
              <a:buChar char="•"/>
            </a:pPr>
            <a:r>
              <a:rPr lang="da-DK" dirty="0"/>
              <a:t>Delanalyserne </a:t>
            </a:r>
            <a:r>
              <a:rPr lang="da-DK" dirty="0" smtClean="0"/>
              <a:t>kan </a:t>
            </a:r>
            <a:r>
              <a:rPr lang="da-DK" b="1" dirty="0" smtClean="0"/>
              <a:t>videreføres til </a:t>
            </a:r>
            <a:r>
              <a:rPr lang="da-DK" b="1" dirty="0"/>
              <a:t>feltet </a:t>
            </a:r>
            <a:r>
              <a:rPr lang="da-DK" b="1" i="1" dirty="0"/>
              <a:t>Vurdering af borgerens situation </a:t>
            </a:r>
            <a:r>
              <a:rPr lang="da-DK" dirty="0"/>
              <a:t>i </a:t>
            </a:r>
            <a:r>
              <a:rPr lang="da-DK" i="1" dirty="0" smtClean="0"/>
              <a:t>Sagsvurderingen </a:t>
            </a:r>
            <a:r>
              <a:rPr lang="da-DK" dirty="0" smtClean="0"/>
              <a:t>og danne grundlag for et samlet </a:t>
            </a:r>
            <a:r>
              <a:rPr lang="da-DK" dirty="0"/>
              <a:t>billede af mønstre, sammenhænge og afhængigheder på tværs af </a:t>
            </a:r>
            <a:r>
              <a:rPr lang="da-DK" dirty="0" smtClean="0"/>
              <a:t>kategorierne</a:t>
            </a:r>
            <a:r>
              <a:rPr lang="da-DK" i="1" dirty="0" smtClean="0"/>
              <a:t>.</a:t>
            </a:r>
            <a:endParaRPr lang="da-DK" dirty="0" smtClean="0"/>
          </a:p>
        </p:txBody>
      </p:sp>
      <p:sp>
        <p:nvSpPr>
          <p:cNvPr id="7" name="Venstrepil 6"/>
          <p:cNvSpPr/>
          <p:nvPr/>
        </p:nvSpPr>
        <p:spPr>
          <a:xfrm>
            <a:off x="4050581" y="1186709"/>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0"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70</a:t>
            </a:fld>
            <a:endParaRPr lang="da-DK" sz="1800" b="1" dirty="0">
              <a:solidFill>
                <a:srgbClr val="C00000"/>
              </a:solidFill>
            </a:endParaRPr>
          </a:p>
        </p:txBody>
      </p:sp>
    </p:spTree>
    <p:extLst>
      <p:ext uri="{BB962C8B-B14F-4D97-AF65-F5344CB8AC3E}">
        <p14:creationId xmlns:p14="http://schemas.microsoft.com/office/powerpoint/2010/main" val="38212993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71</a:t>
            </a:fld>
            <a:endParaRPr lang="da-DK" dirty="0"/>
          </a:p>
        </p:txBody>
      </p:sp>
      <p:sp>
        <p:nvSpPr>
          <p:cNvPr id="6" name="Titel 5"/>
          <p:cNvSpPr>
            <a:spLocks noGrp="1"/>
          </p:cNvSpPr>
          <p:nvPr>
            <p:ph type="title"/>
          </p:nvPr>
        </p:nvSpPr>
        <p:spPr/>
        <p:txBody>
          <a:bodyPr/>
          <a:lstStyle/>
          <a:p>
            <a:r>
              <a:rPr lang="da-DK" dirty="0" smtClean="0"/>
              <a:t>Eksempel på delanalyse </a:t>
            </a:r>
            <a:endParaRPr lang="da-DK" dirty="0"/>
          </a:p>
        </p:txBody>
      </p:sp>
      <p:graphicFrame>
        <p:nvGraphicFramePr>
          <p:cNvPr id="7" name="Tabel 6"/>
          <p:cNvGraphicFramePr>
            <a:graphicFrameLocks noGrp="1"/>
          </p:cNvGraphicFramePr>
          <p:nvPr>
            <p:extLst>
              <p:ext uri="{D42A27DB-BD31-4B8C-83A1-F6EECF244321}">
                <p14:modId xmlns:p14="http://schemas.microsoft.com/office/powerpoint/2010/main" val="881496124"/>
              </p:ext>
            </p:extLst>
          </p:nvPr>
        </p:nvGraphicFramePr>
        <p:xfrm>
          <a:off x="838199" y="1052736"/>
          <a:ext cx="10515599" cy="4978006"/>
        </p:xfrm>
        <a:graphic>
          <a:graphicData uri="http://schemas.openxmlformats.org/drawingml/2006/table">
            <a:tbl>
              <a:tblPr firstRow="1" firstCol="1" lastRow="1" lastCol="1" bandRow="1" bandCol="1"/>
              <a:tblGrid>
                <a:gridCol w="2593505">
                  <a:extLst>
                    <a:ext uri="{9D8B030D-6E8A-4147-A177-3AD203B41FA5}">
                      <a16:colId xmlns:a16="http://schemas.microsoft.com/office/drawing/2014/main" val="4063072362"/>
                    </a:ext>
                  </a:extLst>
                </a:gridCol>
                <a:gridCol w="7922094">
                  <a:extLst>
                    <a:ext uri="{9D8B030D-6E8A-4147-A177-3AD203B41FA5}">
                      <a16:colId xmlns:a16="http://schemas.microsoft.com/office/drawing/2014/main" val="2239927904"/>
                    </a:ext>
                  </a:extLst>
                </a:gridCol>
              </a:tblGrid>
              <a:tr h="4978006">
                <a:tc>
                  <a:txBody>
                    <a:bodyPr/>
                    <a:lstStyle/>
                    <a:p>
                      <a:pPr marL="69850">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Delanalyse på kategorien Aktivitet og deltagelse</a:t>
                      </a:r>
                    </a:p>
                    <a:p>
                      <a:pPr marL="69850">
                        <a:spcBef>
                          <a:spcPts val="475"/>
                        </a:spcBef>
                        <a:spcAft>
                          <a:spcPts val="0"/>
                        </a:spcAft>
                      </a:pPr>
                      <a:r>
                        <a:rPr lang="da-DK" sz="180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(analyse af sammenhæng, afhængigheder og modsætninger på tværs af temaer i kategorien)</a:t>
                      </a:r>
                      <a:endParaRPr lang="da-DK" sz="1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spcBef>
                          <a:spcPts val="10"/>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 </a:t>
                      </a:r>
                    </a:p>
                    <a:p>
                      <a:pPr marL="70485">
                        <a:spcBef>
                          <a:spcPts val="10"/>
                        </a:spcBef>
                        <a:spcAft>
                          <a:spcPts val="0"/>
                        </a:spcAft>
                      </a:pP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Jeg observerer</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ved besøget hos Mads, at der i hans lejlighed er mange møbler og kasser, som Mads siger, er noget han opbevarer for forskellige venner.</a:t>
                      </a:r>
                    </a:p>
                    <a:p>
                      <a:pPr marL="70485">
                        <a:spcBef>
                          <a:spcPts val="10"/>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a:t>
                      </a:r>
                    </a:p>
                    <a:p>
                      <a:pPr marL="70485">
                        <a:spcBef>
                          <a:spcPts val="10"/>
                        </a:spcBef>
                        <a:spcAft>
                          <a:spcPts val="0"/>
                        </a:spcAft>
                      </a:pPr>
                      <a:endParaRPr lang="da-DK" sz="1800" dirty="0" smtClean="0">
                        <a:effectLst/>
                        <a:latin typeface="Arial" panose="020B0604020202020204" pitchFamily="34" charset="0"/>
                        <a:ea typeface="Arial" panose="020B0604020202020204" pitchFamily="34" charset="0"/>
                        <a:cs typeface="Times New Roman" panose="02020603050405020304" pitchFamily="18" charset="0"/>
                      </a:endParaRPr>
                    </a:p>
                    <a:p>
                      <a:pPr marL="70485">
                        <a:spcBef>
                          <a:spcPts val="10"/>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Herudover </a:t>
                      </a: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lægger jeg i min vurdering af Mads’ funktionsevne i forhold til samspil og kontakt dels vægt på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oplysningerne fra Mads, hans mor og udredningen fra Rusmiddelcentret, der giver et billede af [ …]</a:t>
                      </a:r>
                    </a:p>
                    <a:p>
                      <a:pPr marL="70485">
                        <a:spcBef>
                          <a:spcPts val="10"/>
                        </a:spcBef>
                        <a:spcAft>
                          <a:spcPts val="0"/>
                        </a:spcAft>
                      </a:pPr>
                      <a:endParaRPr lang="da-DK" sz="1800" dirty="0" smtClean="0">
                        <a:effectLst/>
                        <a:latin typeface="Arial" panose="020B0604020202020204" pitchFamily="34" charset="0"/>
                        <a:ea typeface="Arial" panose="020B0604020202020204" pitchFamily="34" charset="0"/>
                        <a:cs typeface="Times New Roman" panose="02020603050405020304" pitchFamily="18" charset="0"/>
                      </a:endParaRPr>
                    </a:p>
                    <a:p>
                      <a:pPr marL="70485">
                        <a:spcBef>
                          <a:spcPts val="10"/>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Det er på den baggrund </a:t>
                      </a: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min vurdering</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at […]</a:t>
                      </a:r>
                    </a:p>
                    <a:p>
                      <a:pPr marL="70485">
                        <a:spcBef>
                          <a:spcPts val="10"/>
                        </a:spcBef>
                        <a:spcAft>
                          <a:spcPts val="0"/>
                        </a:spcAft>
                      </a:pPr>
                      <a:endParaRPr lang="da-DK" sz="1800" dirty="0" smtClean="0">
                        <a:effectLst/>
                        <a:latin typeface="Arial" panose="020B0604020202020204" pitchFamily="34" charset="0"/>
                        <a:ea typeface="Arial" panose="020B0604020202020204" pitchFamily="34" charset="0"/>
                        <a:cs typeface="Times New Roman" panose="02020603050405020304" pitchFamily="18" charset="0"/>
                      </a:endParaRPr>
                    </a:p>
                    <a:p>
                      <a:pPr marL="70485">
                        <a:spcBef>
                          <a:spcPts val="10"/>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Mads fortæller, at han er glad for at gå på FGU, og at han passer det, han skal. Der er dog </a:t>
                      </a: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ikke overensstemmelse med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oplysninger fra studievejlederen på skolen, da skolen grundet Mads’ fravær og hashmisbrug er ved at revurdere, om han er uddannelsesparat.</a:t>
                      </a:r>
                      <a:r>
                        <a:rPr lang="da-DK" sz="1800" baseline="0" dirty="0" smtClean="0">
                          <a:effectLst/>
                          <a:latin typeface="Arial" panose="020B0604020202020204" pitchFamily="34" charset="0"/>
                          <a:ea typeface="Arial" panose="020B0604020202020204" pitchFamily="34" charset="0"/>
                          <a:cs typeface="Times New Roman" panose="02020603050405020304" pitchFamily="18" charset="0"/>
                        </a:rPr>
                        <a:t> </a:t>
                      </a:r>
                      <a:r>
                        <a:rPr lang="da-DK" sz="1800" b="1" baseline="0" dirty="0" smtClean="0">
                          <a:effectLst/>
                          <a:latin typeface="Arial" panose="020B0604020202020204" pitchFamily="34" charset="0"/>
                          <a:ea typeface="Arial" panose="020B0604020202020204" pitchFamily="34" charset="0"/>
                          <a:cs typeface="Times New Roman" panose="02020603050405020304" pitchFamily="18" charset="0"/>
                        </a:rPr>
                        <a:t>Det skal undersøges nærmere</a:t>
                      </a:r>
                      <a:r>
                        <a:rPr lang="da-DK" sz="1800" baseline="0" dirty="0" smtClean="0">
                          <a:effectLst/>
                          <a:latin typeface="Arial" panose="020B0604020202020204" pitchFamily="34" charset="0"/>
                          <a:ea typeface="Arial" panose="020B0604020202020204" pitchFamily="34" charset="0"/>
                          <a:cs typeface="Times New Roman" panose="02020603050405020304" pitchFamily="18" charset="0"/>
                        </a:rPr>
                        <a:t>, om det hænger sammen med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195265600"/>
                  </a:ext>
                </a:extLst>
              </a:tr>
            </a:tbl>
          </a:graphicData>
        </a:graphic>
      </p:graphicFrame>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71</a:t>
            </a:fld>
            <a:endParaRPr lang="da-DK" sz="1800" b="1" dirty="0">
              <a:solidFill>
                <a:srgbClr val="C00000"/>
              </a:solidFill>
            </a:endParaRPr>
          </a:p>
        </p:txBody>
      </p:sp>
    </p:spTree>
    <p:extLst>
      <p:ext uri="{BB962C8B-B14F-4D97-AF65-F5344CB8AC3E}">
        <p14:creationId xmlns:p14="http://schemas.microsoft.com/office/powerpoint/2010/main" val="352962171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664551"/>
            <a:ext cx="5257802" cy="4212375"/>
          </a:xfrm>
        </p:spPr>
        <p:txBody>
          <a:bodyPr>
            <a:normAutofit/>
          </a:bodyPr>
          <a:lstStyle/>
          <a:p>
            <a:pPr marL="0" indent="0">
              <a:buNone/>
            </a:pPr>
            <a:r>
              <a:rPr lang="da-DK" b="1" dirty="0" smtClean="0"/>
              <a:t>Materialer: </a:t>
            </a:r>
            <a:endParaRPr lang="da-DK" b="1" dirty="0"/>
          </a:p>
          <a:p>
            <a:r>
              <a:rPr lang="da-DK" dirty="0"/>
              <a:t>Metodehåndbogen side </a:t>
            </a:r>
            <a:r>
              <a:rPr lang="da-DK" dirty="0" smtClean="0"/>
              <a:t>67-68</a:t>
            </a:r>
            <a:endParaRPr lang="da-DK" dirty="0"/>
          </a:p>
          <a:p>
            <a:r>
              <a:rPr lang="da-DK" dirty="0"/>
              <a:t>Analysemodellen </a:t>
            </a:r>
          </a:p>
          <a:p>
            <a:r>
              <a:rPr lang="da-DK" dirty="0"/>
              <a:t>Eksempelhæfte</a:t>
            </a:r>
          </a:p>
          <a:p>
            <a:r>
              <a:rPr lang="da-DK" dirty="0" smtClean="0"/>
              <a:t>Øvelsesark 2A eller </a:t>
            </a:r>
            <a:r>
              <a:rPr lang="da-DK" dirty="0"/>
              <a:t>2B </a:t>
            </a:r>
            <a:r>
              <a:rPr lang="da-DK" dirty="0" smtClean="0"/>
              <a:t>- </a:t>
            </a:r>
            <a:r>
              <a:rPr lang="da-DK" dirty="0"/>
              <a:t>Delvist udfyldt </a:t>
            </a:r>
            <a:r>
              <a:rPr lang="da-DK" i="1" dirty="0"/>
              <a:t>Sagsoplysning </a:t>
            </a:r>
          </a:p>
          <a:p>
            <a:r>
              <a:rPr lang="da-DK" dirty="0"/>
              <a:t>Case </a:t>
            </a:r>
            <a:r>
              <a:rPr lang="da-DK" dirty="0" smtClean="0"/>
              <a:t>A eller B</a:t>
            </a:r>
            <a:endParaRPr lang="da-DK" dirty="0"/>
          </a:p>
          <a:p>
            <a:pPr marL="0" indent="0">
              <a:buNone/>
            </a:pPr>
            <a:r>
              <a:rPr lang="da-DK" b="1" dirty="0" smtClean="0"/>
              <a:t>Opgave:</a:t>
            </a:r>
          </a:p>
          <a:p>
            <a:pPr marL="0" indent="0">
              <a:buNone/>
            </a:pPr>
            <a:r>
              <a:rPr lang="da-DK" dirty="0" smtClean="0"/>
              <a:t>Lav en delanalyse på udredningskategorien </a:t>
            </a:r>
            <a:r>
              <a:rPr lang="da-DK" i="1" dirty="0" smtClean="0"/>
              <a:t>Aktivitet og deltagelse </a:t>
            </a:r>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72</a:t>
            </a:fld>
            <a:endParaRPr lang="da-DK" dirty="0"/>
          </a:p>
        </p:txBody>
      </p:sp>
      <p:sp>
        <p:nvSpPr>
          <p:cNvPr id="6" name="Titel 5"/>
          <p:cNvSpPr>
            <a:spLocks noGrp="1"/>
          </p:cNvSpPr>
          <p:nvPr>
            <p:ph type="title"/>
          </p:nvPr>
        </p:nvSpPr>
        <p:spPr>
          <a:xfrm>
            <a:off x="838200" y="360000"/>
            <a:ext cx="10515600" cy="1080000"/>
          </a:xfrm>
        </p:spPr>
        <p:txBody>
          <a:bodyPr/>
          <a:lstStyle/>
          <a:p>
            <a:r>
              <a:rPr lang="da-DK" dirty="0" smtClean="0">
                <a:latin typeface="Trebuchet MS" panose="020B0603020202020204" pitchFamily="34" charset="0"/>
              </a:rPr>
              <a:t>Øvelse 2.3: Delanalyse</a:t>
            </a:r>
            <a:endParaRPr lang="da-DK" dirty="0">
              <a:latin typeface="Trebuchet MS" panose="020B0603020202020204" pitchFamily="34" charset="0"/>
            </a:endParaRPr>
          </a:p>
        </p:txBody>
      </p:sp>
      <p:pic>
        <p:nvPicPr>
          <p:cNvPr id="7" name="Pladsholder til billede 8"/>
          <p:cNvPicPr>
            <a:picLocks noGrp="1" noChangeAspect="1"/>
          </p:cNvPicPr>
          <p:nvPr>
            <p:ph type="pic" sz="quarter" idx="17"/>
          </p:nvPr>
        </p:nvPicPr>
        <p:blipFill>
          <a:blip r:embed="rId3"/>
          <a:srcRect l="10956" r="10956"/>
          <a:stretch>
            <a:fillRect/>
          </a:stretch>
        </p:blipFill>
        <p:spPr>
          <a:xfrm>
            <a:off x="6433458" y="1645220"/>
            <a:ext cx="4943628" cy="4231705"/>
          </a:xfrm>
          <a:prstGeom prst="rect">
            <a:avLst/>
          </a:prstGeom>
        </p:spPr>
      </p:pic>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72</a:t>
            </a:fld>
            <a:endParaRPr lang="da-DK" sz="1800" b="1" dirty="0">
              <a:solidFill>
                <a:srgbClr val="C00000"/>
              </a:solidFill>
            </a:endParaRPr>
          </a:p>
        </p:txBody>
      </p:sp>
    </p:spTree>
    <p:extLst>
      <p:ext uri="{BB962C8B-B14F-4D97-AF65-F5344CB8AC3E}">
        <p14:creationId xmlns:p14="http://schemas.microsoft.com/office/powerpoint/2010/main" val="421095085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6" name="Titel 5"/>
          <p:cNvSpPr>
            <a:spLocks noGrp="1"/>
          </p:cNvSpPr>
          <p:nvPr>
            <p:ph type="title"/>
          </p:nvPr>
        </p:nvSpPr>
        <p:spPr>
          <a:xfrm>
            <a:off x="838197" y="360000"/>
            <a:ext cx="10515601" cy="1080000"/>
          </a:xfrm>
          <a:solidFill>
            <a:srgbClr val="F2BD0A"/>
          </a:solidFill>
        </p:spPr>
        <p:txBody>
          <a:bodyPr/>
          <a:lstStyle/>
          <a:p>
            <a:r>
              <a:rPr lang="da-DK" b="0" dirty="0" smtClean="0">
                <a:solidFill>
                  <a:schemeClr val="bg1"/>
                </a:solidFill>
                <a:latin typeface="Trebuchet MS" panose="020B0603020202020204" pitchFamily="34" charset="0"/>
              </a:rPr>
              <a:t>Overblik over felter i redskabet Udredning -Sagsoplysning  </a:t>
            </a:r>
            <a:endParaRPr lang="da-DK" b="0" dirty="0">
              <a:solidFill>
                <a:schemeClr val="bg1"/>
              </a:solidFill>
              <a:latin typeface="Trebuchet MS" panose="020B0603020202020204" pitchFamily="34" charset="0"/>
            </a:endParaRPr>
          </a:p>
        </p:txBody>
      </p:sp>
      <p:graphicFrame>
        <p:nvGraphicFramePr>
          <p:cNvPr id="10" name="Tabel 9"/>
          <p:cNvGraphicFramePr>
            <a:graphicFrameLocks noGrp="1"/>
          </p:cNvGraphicFramePr>
          <p:nvPr>
            <p:extLst>
              <p:ext uri="{D42A27DB-BD31-4B8C-83A1-F6EECF244321}">
                <p14:modId xmlns:p14="http://schemas.microsoft.com/office/powerpoint/2010/main" val="3726538489"/>
              </p:ext>
            </p:extLst>
          </p:nvPr>
        </p:nvGraphicFramePr>
        <p:xfrm>
          <a:off x="838199" y="1440000"/>
          <a:ext cx="10515599" cy="5120640"/>
        </p:xfrm>
        <a:graphic>
          <a:graphicData uri="http://schemas.openxmlformats.org/drawingml/2006/table">
            <a:tbl>
              <a:tblPr firstRow="1" bandRow="1"/>
              <a:tblGrid>
                <a:gridCol w="2641203">
                  <a:extLst>
                    <a:ext uri="{9D8B030D-6E8A-4147-A177-3AD203B41FA5}">
                      <a16:colId xmlns:a16="http://schemas.microsoft.com/office/drawing/2014/main" val="1250576543"/>
                    </a:ext>
                  </a:extLst>
                </a:gridCol>
                <a:gridCol w="2637390">
                  <a:extLst>
                    <a:ext uri="{9D8B030D-6E8A-4147-A177-3AD203B41FA5}">
                      <a16:colId xmlns:a16="http://schemas.microsoft.com/office/drawing/2014/main" val="4082973218"/>
                    </a:ext>
                  </a:extLst>
                </a:gridCol>
                <a:gridCol w="2618503">
                  <a:extLst>
                    <a:ext uri="{9D8B030D-6E8A-4147-A177-3AD203B41FA5}">
                      <a16:colId xmlns:a16="http://schemas.microsoft.com/office/drawing/2014/main" val="375648756"/>
                    </a:ext>
                  </a:extLst>
                </a:gridCol>
                <a:gridCol w="2618503">
                  <a:extLst>
                    <a:ext uri="{9D8B030D-6E8A-4147-A177-3AD203B41FA5}">
                      <a16:colId xmlns:a16="http://schemas.microsoft.com/office/drawing/2014/main" val="3279053839"/>
                    </a:ext>
                  </a:extLst>
                </a:gridCol>
              </a:tblGrid>
              <a:tr h="269604">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ctr"/>
                      <a:r>
                        <a:rPr lang="da-DK" sz="1800" dirty="0">
                          <a:solidFill>
                            <a:schemeClr val="tx1"/>
                          </a:solidFill>
                          <a:latin typeface="+mn-lt"/>
                        </a:rPr>
                        <a:t>Almene oplysninger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E293"/>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a-DK" sz="1800" dirty="0">
                          <a:solidFill>
                            <a:schemeClr val="tx1"/>
                          </a:solidFill>
                          <a:latin typeface="+mn-lt"/>
                        </a:rPr>
                        <a:t>Funktioner og Forhold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E293"/>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a-DK" sz="1800" dirty="0" smtClean="0">
                          <a:solidFill>
                            <a:schemeClr val="tx1"/>
                          </a:solidFill>
                          <a:latin typeface="+mn-lt"/>
                        </a:rPr>
                        <a:t>Omgivelsesfaktorer</a:t>
                      </a:r>
                      <a:endParaRPr lang="da-DK" sz="18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E293"/>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a-DK" sz="1800" dirty="0">
                          <a:solidFill>
                            <a:schemeClr val="tx1"/>
                          </a:solidFill>
                          <a:latin typeface="+mn-lt"/>
                        </a:rPr>
                        <a:t>Aktivitet og deltagelse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E293"/>
                    </a:solidFill>
                  </a:tcPr>
                </a:tc>
                <a:extLst>
                  <a:ext uri="{0D108BD9-81ED-4DB2-BD59-A6C34878D82A}">
                    <a16:rowId xmlns:a16="http://schemas.microsoft.com/office/drawing/2014/main" val="2578915125"/>
                  </a:ext>
                </a:extLst>
              </a:tr>
              <a:tr h="2047283">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285750" indent="-285750">
                        <a:buFont typeface="Arial" panose="020B0604020202020204" pitchFamily="34" charset="0"/>
                        <a:buChar char="•"/>
                      </a:pPr>
                      <a:r>
                        <a:rPr lang="da-DK" sz="1800" i="1" dirty="0">
                          <a:solidFill>
                            <a:schemeClr val="bg1">
                              <a:lumMod val="50000"/>
                            </a:schemeClr>
                          </a:solidFill>
                          <a:latin typeface="+mn-lt"/>
                        </a:rPr>
                        <a:t>Årsag til sagsåbning</a:t>
                      </a:r>
                    </a:p>
                    <a:p>
                      <a:pPr marL="285750" indent="-285750">
                        <a:buFont typeface="Arial" panose="020B0604020202020204" pitchFamily="34" charset="0"/>
                        <a:buChar char="•"/>
                      </a:pPr>
                      <a:r>
                        <a:rPr lang="da-DK" sz="1800" i="1" dirty="0">
                          <a:solidFill>
                            <a:schemeClr val="bg1">
                              <a:lumMod val="50000"/>
                            </a:schemeClr>
                          </a:solidFill>
                          <a:latin typeface="+mn-lt"/>
                        </a:rPr>
                        <a:t>Borgerens lægefaglige diagnoser</a:t>
                      </a:r>
                    </a:p>
                    <a:p>
                      <a:pPr marL="285750" indent="-285750">
                        <a:buFont typeface="Arial" panose="020B0604020202020204" pitchFamily="34" charset="0"/>
                        <a:buChar char="•"/>
                      </a:pPr>
                      <a:r>
                        <a:rPr lang="da-DK" sz="1800" i="1" dirty="0">
                          <a:solidFill>
                            <a:schemeClr val="bg1">
                              <a:lumMod val="50000"/>
                            </a:schemeClr>
                          </a:solidFill>
                          <a:latin typeface="+mn-lt"/>
                        </a:rPr>
                        <a:t>Borgerens ønsker for fremtiden </a:t>
                      </a:r>
                    </a:p>
                    <a:p>
                      <a:pPr marL="285750" indent="-285750">
                        <a:buFont typeface="Arial" panose="020B0604020202020204" pitchFamily="34" charset="0"/>
                        <a:buChar char="•"/>
                      </a:pPr>
                      <a:r>
                        <a:rPr lang="da-DK" sz="1800" i="1" dirty="0">
                          <a:solidFill>
                            <a:schemeClr val="bg1">
                              <a:lumMod val="50000"/>
                            </a:schemeClr>
                          </a:solidFill>
                          <a:latin typeface="+mn-lt"/>
                        </a:rPr>
                        <a:t>Formålet med udredningen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8E6"/>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285750" indent="-285750">
                        <a:buFont typeface="Arial" panose="020B0604020202020204" pitchFamily="34" charset="0"/>
                        <a:buChar char="•"/>
                      </a:pPr>
                      <a:r>
                        <a:rPr lang="da-DK" sz="1800" dirty="0" smtClean="0">
                          <a:latin typeface="+mn-lt"/>
                        </a:rPr>
                        <a:t>Relevante overtemaer</a:t>
                      </a:r>
                    </a:p>
                    <a:p>
                      <a:pPr marL="742939" lvl="1" indent="-285750">
                        <a:buFont typeface="Arial" panose="020B0604020202020204" pitchFamily="34" charset="0"/>
                        <a:buChar char="•"/>
                      </a:pPr>
                      <a:r>
                        <a:rPr lang="da-DK" sz="1800" dirty="0" smtClean="0">
                          <a:latin typeface="+mn-lt"/>
                        </a:rPr>
                        <a:t>Oplysninger </a:t>
                      </a:r>
                      <a:r>
                        <a:rPr lang="da-DK" sz="1800" dirty="0">
                          <a:latin typeface="+mn-lt"/>
                        </a:rPr>
                        <a:t>fra borgeren</a:t>
                      </a:r>
                    </a:p>
                    <a:p>
                      <a:pPr marL="742939" lvl="1" indent="-285750">
                        <a:buFont typeface="Arial" panose="020B0604020202020204" pitchFamily="34" charset="0"/>
                        <a:buChar char="•"/>
                      </a:pPr>
                      <a:r>
                        <a:rPr lang="da-DK" sz="1800" dirty="0">
                          <a:latin typeface="+mn-lt"/>
                        </a:rPr>
                        <a:t>Oplysninger fra andre</a:t>
                      </a:r>
                    </a:p>
                    <a:p>
                      <a:pPr marL="742939" lvl="1" indent="-285750">
                        <a:buFont typeface="Arial" panose="020B0604020202020204" pitchFamily="34" charset="0"/>
                        <a:buChar char="•"/>
                      </a:pPr>
                      <a:r>
                        <a:rPr lang="da-DK" sz="1800" dirty="0">
                          <a:latin typeface="+mn-lt"/>
                        </a:rPr>
                        <a:t>Sagsbehandlers </a:t>
                      </a:r>
                      <a:r>
                        <a:rPr lang="da-DK" sz="1800" dirty="0" smtClean="0">
                          <a:latin typeface="+mn-lt"/>
                        </a:rPr>
                        <a:t>bemærkninger</a:t>
                      </a:r>
                      <a:endParaRPr lang="da-DK" sz="1800" dirty="0">
                        <a:latin typeface="+mn-lt"/>
                      </a:endParaRPr>
                    </a:p>
                    <a:p>
                      <a:pPr marL="742939" lvl="1" indent="-285750">
                        <a:buFont typeface="Arial" panose="020B0604020202020204" pitchFamily="34" charset="0"/>
                        <a:buChar char="•"/>
                      </a:pPr>
                      <a:r>
                        <a:rPr lang="da-DK" sz="1800" b="0" dirty="0" smtClean="0">
                          <a:latin typeface="+mn-lt"/>
                        </a:rPr>
                        <a:t>Angivelse</a:t>
                      </a:r>
                      <a:r>
                        <a:rPr lang="da-DK" sz="1800" b="0" baseline="0" dirty="0" smtClean="0">
                          <a:latin typeface="+mn-lt"/>
                        </a:rPr>
                        <a:t> af relevante undertemaer </a:t>
                      </a:r>
                      <a:endParaRPr lang="da-DK" sz="1800" b="0" dirty="0">
                        <a:latin typeface="+mn-lt"/>
                      </a:endParaRPr>
                    </a:p>
                    <a:p>
                      <a:pPr marL="285750" indent="-285750">
                        <a:buFont typeface="Arial" panose="020B0604020202020204" pitchFamily="34" charset="0"/>
                        <a:buChar char="•"/>
                      </a:pPr>
                      <a:r>
                        <a:rPr lang="da-DK" sz="1800" b="1" dirty="0">
                          <a:latin typeface="+mn-lt"/>
                        </a:rPr>
                        <a:t>Delanalyse på kategorien </a:t>
                      </a:r>
                      <a:r>
                        <a:rPr lang="da-DK" sz="1800" b="1" dirty="0" smtClean="0">
                          <a:latin typeface="+mn-lt"/>
                        </a:rPr>
                        <a:t>Funktioner </a:t>
                      </a:r>
                      <a:r>
                        <a:rPr lang="da-DK" sz="1800" b="1" dirty="0">
                          <a:latin typeface="+mn-lt"/>
                        </a:rPr>
                        <a:t>og forhold</a:t>
                      </a:r>
                    </a:p>
                    <a:p>
                      <a:endParaRPr lang="da-DK"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8E6"/>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285750" indent="-285750">
                        <a:buFont typeface="Arial" panose="020B0604020202020204" pitchFamily="34" charset="0"/>
                        <a:buChar char="•"/>
                      </a:pPr>
                      <a:r>
                        <a:rPr lang="da-DK" sz="1800" dirty="0" smtClean="0">
                          <a:latin typeface="+mn-lt"/>
                        </a:rPr>
                        <a:t>Omgivelser</a:t>
                      </a:r>
                    </a:p>
                    <a:p>
                      <a:pPr marL="742939" lvl="1" indent="-285750">
                        <a:buFont typeface="Arial" panose="020B0604020202020204" pitchFamily="34" charset="0"/>
                        <a:buChar char="•"/>
                      </a:pPr>
                      <a:r>
                        <a:rPr lang="da-DK" sz="1800" dirty="0" smtClean="0">
                          <a:latin typeface="+mn-lt"/>
                        </a:rPr>
                        <a:t>Oplysninger </a:t>
                      </a:r>
                      <a:r>
                        <a:rPr lang="da-DK" sz="1800" dirty="0">
                          <a:latin typeface="+mn-lt"/>
                        </a:rPr>
                        <a:t>fra borgeren</a:t>
                      </a:r>
                    </a:p>
                    <a:p>
                      <a:pPr marL="742939" lvl="1" indent="-285750">
                        <a:buFont typeface="Arial" panose="020B0604020202020204" pitchFamily="34" charset="0"/>
                        <a:buChar char="•"/>
                      </a:pPr>
                      <a:r>
                        <a:rPr lang="da-DK" sz="1800" dirty="0">
                          <a:latin typeface="+mn-lt"/>
                        </a:rPr>
                        <a:t>Oplysninger fra andre</a:t>
                      </a:r>
                    </a:p>
                    <a:p>
                      <a:pPr marL="742939" lvl="1" indent="-285750">
                        <a:buFont typeface="Arial" panose="020B0604020202020204" pitchFamily="34" charset="0"/>
                        <a:buChar char="•"/>
                      </a:pPr>
                      <a:r>
                        <a:rPr lang="da-DK" sz="1800" dirty="0">
                          <a:latin typeface="+mn-lt"/>
                        </a:rPr>
                        <a:t>Sagsbehandlers bemærkninger</a:t>
                      </a:r>
                    </a:p>
                    <a:p>
                      <a:pPr marL="742939" lvl="1" indent="-285750">
                        <a:buFont typeface="Arial" panose="020B0604020202020204" pitchFamily="34" charset="0"/>
                        <a:buChar char="•"/>
                      </a:pPr>
                      <a:r>
                        <a:rPr lang="da-DK" sz="1800" b="0" dirty="0" smtClean="0">
                          <a:solidFill>
                            <a:schemeClr val="tx1"/>
                          </a:solidFill>
                          <a:latin typeface="+mn-lt"/>
                        </a:rPr>
                        <a:t>Angivelse af relevante </a:t>
                      </a:r>
                      <a:r>
                        <a:rPr lang="da-DK" sz="1800" b="0" dirty="0">
                          <a:solidFill>
                            <a:schemeClr val="tx1"/>
                          </a:solidFill>
                          <a:latin typeface="+mn-lt"/>
                        </a:rPr>
                        <a:t>undertemaer</a:t>
                      </a:r>
                    </a:p>
                    <a:p>
                      <a:pPr marL="285750" indent="-285750">
                        <a:buFont typeface="Arial" panose="020B0604020202020204" pitchFamily="34" charset="0"/>
                        <a:buChar char="•"/>
                      </a:pPr>
                      <a:r>
                        <a:rPr lang="da-DK" sz="1800" b="1" dirty="0" smtClean="0">
                          <a:latin typeface="+mn-lt"/>
                        </a:rPr>
                        <a:t>Delanalyse </a:t>
                      </a:r>
                      <a:r>
                        <a:rPr lang="da-DK" sz="1800" b="1" dirty="0">
                          <a:latin typeface="+mn-lt"/>
                        </a:rPr>
                        <a:t>på kategorien </a:t>
                      </a:r>
                      <a:r>
                        <a:rPr lang="da-DK" sz="1800" b="1" dirty="0" smtClean="0">
                          <a:latin typeface="+mn-lt"/>
                        </a:rPr>
                        <a:t>Omgivelsesfaktorer</a:t>
                      </a:r>
                      <a:endParaRPr lang="da-DK" sz="1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8E6"/>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285750" indent="-285750">
                        <a:buFont typeface="Arial" panose="020B0604020202020204" pitchFamily="34" charset="0"/>
                        <a:buChar char="•"/>
                      </a:pPr>
                      <a:r>
                        <a:rPr lang="da-DK" sz="1800" b="0" dirty="0" smtClean="0">
                          <a:solidFill>
                            <a:schemeClr val="tx1"/>
                          </a:solidFill>
                          <a:latin typeface="+mn-lt"/>
                        </a:rPr>
                        <a:t>Relevante overtemaer </a:t>
                      </a:r>
                    </a:p>
                    <a:p>
                      <a:pPr marL="742939" lvl="1" indent="-285750">
                        <a:buFont typeface="Arial" panose="020B0604020202020204" pitchFamily="34" charset="0"/>
                        <a:buChar char="•"/>
                      </a:pPr>
                      <a:r>
                        <a:rPr lang="da-DK" sz="1800" b="0" dirty="0" smtClean="0">
                          <a:solidFill>
                            <a:schemeClr val="tx1"/>
                          </a:solidFill>
                          <a:latin typeface="+mn-lt"/>
                        </a:rPr>
                        <a:t>Oplysninger </a:t>
                      </a:r>
                      <a:r>
                        <a:rPr lang="da-DK" sz="1800" b="0" dirty="0">
                          <a:solidFill>
                            <a:schemeClr val="tx1"/>
                          </a:solidFill>
                          <a:latin typeface="+mn-lt"/>
                        </a:rPr>
                        <a:t>fra borgeren</a:t>
                      </a:r>
                    </a:p>
                    <a:p>
                      <a:pPr marL="742939" lvl="1" indent="-285750">
                        <a:buFont typeface="Arial" panose="020B0604020202020204" pitchFamily="34" charset="0"/>
                        <a:buChar char="•"/>
                      </a:pPr>
                      <a:r>
                        <a:rPr lang="da-DK" sz="1800" b="0" dirty="0">
                          <a:solidFill>
                            <a:schemeClr val="tx1"/>
                          </a:solidFill>
                          <a:latin typeface="+mn-lt"/>
                        </a:rPr>
                        <a:t>Oplysninger fra andre</a:t>
                      </a:r>
                    </a:p>
                    <a:p>
                      <a:pPr marL="742939" lvl="1" indent="-285750">
                        <a:buFont typeface="Arial" panose="020B0604020202020204" pitchFamily="34" charset="0"/>
                        <a:buChar char="•"/>
                      </a:pPr>
                      <a:r>
                        <a:rPr lang="da-DK" sz="1800" b="0" dirty="0">
                          <a:solidFill>
                            <a:schemeClr val="tx1"/>
                          </a:solidFill>
                          <a:latin typeface="+mn-lt"/>
                        </a:rPr>
                        <a:t>Sagsbehandlers bemærkninger</a:t>
                      </a:r>
                    </a:p>
                    <a:p>
                      <a:pPr marL="742939" lvl="1" indent="-285750">
                        <a:buFont typeface="Arial" panose="020B0604020202020204" pitchFamily="34" charset="0"/>
                        <a:buChar char="•"/>
                      </a:pPr>
                      <a:r>
                        <a:rPr lang="da-DK" sz="1800" b="0" dirty="0" smtClean="0">
                          <a:solidFill>
                            <a:schemeClr val="tx1"/>
                          </a:solidFill>
                          <a:latin typeface="+mn-lt"/>
                        </a:rPr>
                        <a:t>Angivelse af relevante </a:t>
                      </a:r>
                      <a:r>
                        <a:rPr lang="da-DK" sz="1800" b="0" dirty="0">
                          <a:solidFill>
                            <a:schemeClr val="tx1"/>
                          </a:solidFill>
                          <a:latin typeface="+mn-lt"/>
                        </a:rPr>
                        <a:t>undertemaer</a:t>
                      </a:r>
                    </a:p>
                    <a:p>
                      <a:pPr marL="285750" indent="-285750">
                        <a:buFont typeface="Arial" panose="020B0604020202020204" pitchFamily="34" charset="0"/>
                        <a:buChar char="•"/>
                      </a:pPr>
                      <a:r>
                        <a:rPr lang="da-DK" sz="1800" b="0" dirty="0" smtClean="0">
                          <a:solidFill>
                            <a:schemeClr val="tx1"/>
                          </a:solidFill>
                          <a:latin typeface="+mn-lt"/>
                        </a:rPr>
                        <a:t>Angivelse af funktionsevneniveau </a:t>
                      </a:r>
                      <a:r>
                        <a:rPr lang="da-DK" sz="1800" b="0" dirty="0">
                          <a:solidFill>
                            <a:schemeClr val="tx1"/>
                          </a:solidFill>
                          <a:latin typeface="+mn-lt"/>
                        </a:rPr>
                        <a:t>på undertema</a:t>
                      </a:r>
                    </a:p>
                    <a:p>
                      <a:pPr marL="285750" indent="-285750">
                        <a:buFont typeface="Arial" panose="020B0604020202020204" pitchFamily="34" charset="0"/>
                        <a:buChar char="•"/>
                      </a:pPr>
                      <a:r>
                        <a:rPr lang="da-DK" sz="1800" b="1" dirty="0" smtClean="0">
                          <a:solidFill>
                            <a:schemeClr val="tx1"/>
                          </a:solidFill>
                          <a:latin typeface="+mn-lt"/>
                        </a:rPr>
                        <a:t>Delanalyse </a:t>
                      </a:r>
                      <a:r>
                        <a:rPr lang="da-DK" sz="1800" b="1" dirty="0">
                          <a:solidFill>
                            <a:schemeClr val="tx1"/>
                          </a:solidFill>
                          <a:latin typeface="+mn-lt"/>
                        </a:rPr>
                        <a:t>på kategorien </a:t>
                      </a:r>
                      <a:r>
                        <a:rPr lang="da-DK" sz="1800" b="1" dirty="0" smtClean="0">
                          <a:solidFill>
                            <a:schemeClr val="tx1"/>
                          </a:solidFill>
                          <a:latin typeface="+mn-lt"/>
                        </a:rPr>
                        <a:t>Aktivitet </a:t>
                      </a:r>
                      <a:r>
                        <a:rPr lang="da-DK" sz="1800" b="1" dirty="0">
                          <a:solidFill>
                            <a:schemeClr val="tx1"/>
                          </a:solidFill>
                          <a:latin typeface="+mn-lt"/>
                        </a:rPr>
                        <a:t>og </a:t>
                      </a:r>
                      <a:r>
                        <a:rPr lang="da-DK" sz="1800" b="1" dirty="0" smtClean="0">
                          <a:solidFill>
                            <a:schemeClr val="tx1"/>
                          </a:solidFill>
                          <a:latin typeface="+mn-lt"/>
                        </a:rPr>
                        <a:t>deltagelse</a:t>
                      </a:r>
                      <a:endParaRPr lang="da-DK"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8E6"/>
                    </a:solidFill>
                  </a:tcPr>
                </a:tc>
                <a:extLst>
                  <a:ext uri="{0D108BD9-81ED-4DB2-BD59-A6C34878D82A}">
                    <a16:rowId xmlns:a16="http://schemas.microsoft.com/office/drawing/2014/main" val="3044364220"/>
                  </a:ext>
                </a:extLst>
              </a:tr>
            </a:tbl>
          </a:graphicData>
        </a:graphic>
      </p:graphicFrame>
      <p:sp>
        <p:nvSpPr>
          <p:cNvPr id="12"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73</a:t>
            </a:fld>
            <a:endParaRPr lang="da-DK" sz="1800" b="1" dirty="0">
              <a:solidFill>
                <a:srgbClr val="C00000"/>
              </a:solidFill>
            </a:endParaRPr>
          </a:p>
        </p:txBody>
      </p:sp>
    </p:spTree>
    <p:extLst>
      <p:ext uri="{BB962C8B-B14F-4D97-AF65-F5344CB8AC3E}">
        <p14:creationId xmlns:p14="http://schemas.microsoft.com/office/powerpoint/2010/main" val="31934182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dsholder til billede 12"/>
          <p:cNvPicPr>
            <a:picLocks noGrp="1" noChangeAspect="1"/>
          </p:cNvPicPr>
          <p:nvPr>
            <p:ph type="pic" sz="quarter" idx="17"/>
          </p:nvPr>
        </p:nvPicPr>
        <p:blipFill rotWithShape="1">
          <a:blip r:embed="rId3"/>
          <a:srcRect l="237" r="237"/>
          <a:stretch/>
        </p:blipFill>
        <p:spPr>
          <a:xfrm>
            <a:off x="-13847" y="0"/>
            <a:ext cx="12192000" cy="6858000"/>
          </a:xfrm>
          <a:prstGeom prst="rect">
            <a:avLst/>
          </a:prstGeom>
        </p:spPr>
      </p:pic>
      <p:sp>
        <p:nvSpPr>
          <p:cNvPr id="2" name="Pladsholder til tekst 1"/>
          <p:cNvSpPr>
            <a:spLocks noGrp="1"/>
          </p:cNvSpPr>
          <p:nvPr>
            <p:ph type="body" sz="quarter" idx="13"/>
          </p:nvPr>
        </p:nvSpPr>
        <p:spPr>
          <a:xfrm>
            <a:off x="838199" y="2187463"/>
            <a:ext cx="4680000" cy="3672061"/>
          </a:xfrm>
          <a:solidFill>
            <a:srgbClr val="EBE0D7"/>
          </a:solidFill>
          <a:ln w="38100">
            <a:noFill/>
          </a:ln>
        </p:spPr>
        <p:txBody>
          <a:bodyPr/>
          <a:lstStyle/>
          <a:p>
            <a:pPr marL="0" indent="0">
              <a:buNone/>
            </a:pPr>
            <a:r>
              <a:rPr lang="da-DK" b="1" dirty="0" smtClean="0"/>
              <a:t>Redskaber</a:t>
            </a:r>
          </a:p>
          <a:p>
            <a:pPr>
              <a:buFont typeface="Arial" panose="020B0604020202020204" pitchFamily="34" charset="0"/>
              <a:buChar char="»"/>
            </a:pPr>
            <a:r>
              <a:rPr lang="da-DK" dirty="0" smtClean="0"/>
              <a:t>Udredning – sagsvurdering</a:t>
            </a:r>
          </a:p>
          <a:p>
            <a:pPr>
              <a:buFont typeface="Arial" panose="020B0604020202020204" pitchFamily="34" charset="0"/>
              <a:buChar char="»"/>
            </a:pPr>
            <a:r>
              <a:rPr lang="da-DK" dirty="0" smtClean="0"/>
              <a:t>Indstilling </a:t>
            </a:r>
          </a:p>
          <a:p>
            <a:pPr>
              <a:buFont typeface="Arial" panose="020B0604020202020204" pitchFamily="34" charset="0"/>
              <a:buChar char="»"/>
            </a:pPr>
            <a:r>
              <a:rPr lang="da-DK" dirty="0"/>
              <a:t>Handleplan  </a:t>
            </a:r>
          </a:p>
          <a:p>
            <a:pPr marL="0" indent="0">
              <a:buNone/>
            </a:pPr>
            <a:r>
              <a:rPr lang="da-DK" b="1" dirty="0" smtClean="0"/>
              <a:t>Formål</a:t>
            </a:r>
          </a:p>
          <a:p>
            <a:pPr>
              <a:buFont typeface="Arial" panose="020B0604020202020204" pitchFamily="34" charset="0"/>
              <a:buChar char="»"/>
            </a:pPr>
            <a:r>
              <a:rPr lang="da-DK" dirty="0" smtClean="0"/>
              <a:t>Analyse og vurdering af oplysningerne </a:t>
            </a:r>
          </a:p>
          <a:p>
            <a:pPr>
              <a:buFont typeface="Arial" panose="020B0604020202020204" pitchFamily="34" charset="0"/>
              <a:buChar char="»"/>
            </a:pPr>
            <a:r>
              <a:rPr lang="da-DK" dirty="0" smtClean="0"/>
              <a:t>Formulering af mål sammen med borgeren </a:t>
            </a:r>
          </a:p>
          <a:p>
            <a:pPr>
              <a:buFont typeface="Arial" panose="020B0604020202020204" pitchFamily="34" charset="0"/>
              <a:buChar char="»"/>
            </a:pPr>
            <a:r>
              <a:rPr lang="da-DK" dirty="0" smtClean="0"/>
              <a:t>Grundlag </a:t>
            </a:r>
            <a:r>
              <a:rPr lang="da-DK" dirty="0"/>
              <a:t>for afgørelsen </a:t>
            </a:r>
          </a:p>
          <a:p>
            <a:pPr>
              <a:buFont typeface="Arial" panose="020B0604020202020204" pitchFamily="34" charset="0"/>
              <a:buChar char="»"/>
            </a:pPr>
            <a:endParaRPr lang="da-DK" dirty="0" smtClean="0"/>
          </a:p>
          <a:p>
            <a:pPr marL="0" indent="0">
              <a:buNone/>
            </a:pPr>
            <a:endParaRPr lang="da-DK" dirty="0"/>
          </a:p>
          <a:p>
            <a:pPr>
              <a:buFont typeface="Arial" panose="020B0604020202020204" pitchFamily="34" charset="0"/>
              <a:buChar char="»"/>
            </a:pPr>
            <a:endParaRPr lang="da-DK" dirty="0" smtClean="0"/>
          </a:p>
          <a:p>
            <a:pPr>
              <a:buFont typeface="Arial" panose="020B0604020202020204" pitchFamily="34" charset="0"/>
              <a:buChar char="»"/>
            </a:pPr>
            <a:endParaRPr lang="da-DK" dirty="0"/>
          </a:p>
        </p:txBody>
      </p:sp>
      <p:sp>
        <p:nvSpPr>
          <p:cNvPr id="4" name="Pladsholder til sidefod 3"/>
          <p:cNvSpPr>
            <a:spLocks noGrp="1"/>
          </p:cNvSpPr>
          <p:nvPr>
            <p:ph type="ftr" sz="quarter" idx="15"/>
          </p:nvPr>
        </p:nvSpPr>
        <p:spPr/>
        <p:txBody>
          <a:bodyPr/>
          <a:lstStyle/>
          <a:p>
            <a:r>
              <a:rPr lang="da-DK" smtClean="0">
                <a:solidFill>
                  <a:srgbClr val="C00000"/>
                </a:solidFill>
              </a:rPr>
              <a:t>Voksenudredningsmetoden version 2.0</a:t>
            </a:r>
            <a:endParaRPr lang="da-DK" dirty="0">
              <a:solidFill>
                <a:srgbClr val="C00000"/>
              </a:solidFill>
            </a:endParaRPr>
          </a:p>
        </p:txBody>
      </p:sp>
      <p:sp>
        <p:nvSpPr>
          <p:cNvPr id="7" name="Titel 6"/>
          <p:cNvSpPr>
            <a:spLocks noGrp="1"/>
          </p:cNvSpPr>
          <p:nvPr>
            <p:ph type="title"/>
          </p:nvPr>
        </p:nvSpPr>
        <p:spPr>
          <a:xfrm>
            <a:off x="838199" y="945071"/>
            <a:ext cx="4680000" cy="1152000"/>
          </a:xfrm>
          <a:solidFill>
            <a:srgbClr val="466B47"/>
          </a:solidFill>
        </p:spPr>
        <p:txBody>
          <a:bodyPr/>
          <a:lstStyle/>
          <a:p>
            <a:r>
              <a:rPr lang="da-DK" sz="4000" b="0" dirty="0" smtClean="0">
                <a:solidFill>
                  <a:schemeClr val="bg1"/>
                </a:solidFill>
                <a:latin typeface="Trebuchet MS" panose="020B0603020202020204" pitchFamily="34" charset="0"/>
              </a:rPr>
              <a:t>Fase:</a:t>
            </a:r>
            <a:br>
              <a:rPr lang="da-DK" sz="4000" b="0" dirty="0" smtClean="0">
                <a:solidFill>
                  <a:schemeClr val="bg1"/>
                </a:solidFill>
                <a:latin typeface="Trebuchet MS" panose="020B0603020202020204" pitchFamily="34" charset="0"/>
              </a:rPr>
            </a:br>
            <a:r>
              <a:rPr lang="da-DK" sz="4000" b="0" dirty="0" smtClean="0">
                <a:solidFill>
                  <a:schemeClr val="bg1"/>
                </a:solidFill>
                <a:latin typeface="Trebuchet MS" panose="020B0603020202020204" pitchFamily="34" charset="0"/>
              </a:rPr>
              <a:t>Sagsvurdering</a:t>
            </a:r>
            <a:r>
              <a:rPr lang="da-DK" dirty="0" smtClean="0"/>
              <a:t> </a:t>
            </a:r>
            <a:endParaRPr lang="da-DK" dirty="0"/>
          </a:p>
        </p:txBody>
      </p:sp>
      <p:sp>
        <p:nvSpPr>
          <p:cNvPr id="10"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74</a:t>
            </a:fld>
            <a:endParaRPr lang="da-DK" sz="1800" b="1" dirty="0">
              <a:solidFill>
                <a:srgbClr val="C00000"/>
              </a:solidFill>
            </a:endParaRPr>
          </a:p>
        </p:txBody>
      </p:sp>
    </p:spTree>
    <p:extLst>
      <p:ext uri="{BB962C8B-B14F-4D97-AF65-F5344CB8AC3E}">
        <p14:creationId xmlns:p14="http://schemas.microsoft.com/office/powerpoint/2010/main" val="34333098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340769"/>
            <a:ext cx="10515601" cy="4536158"/>
          </a:xfrm>
        </p:spPr>
        <p:txBody>
          <a:bodyPr/>
          <a:lstStyle/>
          <a:p>
            <a:pPr marL="0" indent="0">
              <a:buNone/>
            </a:pPr>
            <a:r>
              <a:rPr lang="da-DK" b="1" dirty="0" smtClean="0"/>
              <a:t>Socialstyrelsen</a:t>
            </a:r>
            <a:endParaRPr lang="da-DK" b="1" dirty="0"/>
          </a:p>
          <a:p>
            <a:pPr marL="171450" indent="-171450"/>
            <a:r>
              <a:rPr lang="da-DK" dirty="0"/>
              <a:t>Metodehåndbog (VUM 2.0) </a:t>
            </a:r>
            <a:r>
              <a:rPr lang="da-DK" u="sng" dirty="0">
                <a:hlinkClick r:id="rId2"/>
              </a:rPr>
              <a:t>Voksenudredningsmetoden version 2.0 – Inklusiv Fælles Faglige Begreber. Metodehåndbog.</a:t>
            </a:r>
            <a:r>
              <a:rPr lang="da-DK" b="1" dirty="0"/>
              <a:t> </a:t>
            </a:r>
            <a:r>
              <a:rPr lang="da-DK" dirty="0"/>
              <a:t>siden 74-129</a:t>
            </a:r>
          </a:p>
          <a:p>
            <a:pPr marL="171450" indent="-171450"/>
            <a:r>
              <a:rPr lang="da-DK" dirty="0"/>
              <a:t>Eksempelhæfte (VUM 2.0) </a:t>
            </a:r>
            <a:r>
              <a:rPr lang="da-DK" u="sng" dirty="0">
                <a:hlinkClick r:id="rId3"/>
              </a:rPr>
              <a:t>Eksempler på udredninger i VUM 2.0</a:t>
            </a:r>
            <a:endParaRPr lang="da-DK" dirty="0"/>
          </a:p>
          <a:p>
            <a:pPr marL="171450" indent="-171450"/>
            <a:r>
              <a:rPr lang="da-DK" dirty="0"/>
              <a:t>Analysemodellen </a:t>
            </a:r>
            <a:r>
              <a:rPr lang="da-DK" dirty="0" err="1" smtClean="0">
                <a:hlinkClick r:id="rId4"/>
              </a:rPr>
              <a:t>Analysemodellen</a:t>
            </a:r>
            <a:r>
              <a:rPr lang="da-DK" dirty="0" smtClean="0">
                <a:hlinkClick r:id="rId4"/>
              </a:rPr>
              <a:t> VUM 2.0</a:t>
            </a:r>
            <a:endParaRPr lang="da-DK" b="1" dirty="0" smtClean="0"/>
          </a:p>
          <a:p>
            <a:pPr marL="0" indent="0">
              <a:buNone/>
            </a:pPr>
            <a:r>
              <a:rPr lang="da-DK" b="1" dirty="0" smtClean="0"/>
              <a:t>KL</a:t>
            </a:r>
            <a:endParaRPr lang="da-DK" b="1" dirty="0"/>
          </a:p>
          <a:p>
            <a:pPr marL="171450" lvl="0" indent="-171450" defTabSz="914400">
              <a:spcBef>
                <a:spcPts val="0"/>
              </a:spcBef>
              <a:defRPr/>
            </a:pPr>
            <a:r>
              <a:rPr lang="da-DK" dirty="0"/>
              <a:t>Guide til FFB </a:t>
            </a:r>
            <a:r>
              <a:rPr lang="da-DK" u="sng" dirty="0">
                <a:hlinkClick r:id="rId5"/>
              </a:rPr>
              <a:t>Fælles Faglige Begreber. Guide til FFB V.I.20</a:t>
            </a:r>
            <a:r>
              <a:rPr lang="da-DK" u="sng" dirty="0"/>
              <a:t> </a:t>
            </a:r>
            <a:r>
              <a:rPr lang="da-DK" dirty="0"/>
              <a:t>s. 21-29</a:t>
            </a:r>
          </a:p>
          <a:p>
            <a:endParaRPr lang="da-DK"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6" name="Titel 5"/>
          <p:cNvSpPr>
            <a:spLocks noGrp="1"/>
          </p:cNvSpPr>
          <p:nvPr>
            <p:ph type="title"/>
          </p:nvPr>
        </p:nvSpPr>
        <p:spPr/>
        <p:txBody>
          <a:bodyPr/>
          <a:lstStyle/>
          <a:p>
            <a:r>
              <a:rPr lang="da-DK" dirty="0"/>
              <a:t>Relevante materialer til denne </a:t>
            </a:r>
            <a:r>
              <a:rPr lang="da-DK" dirty="0" smtClean="0"/>
              <a:t>fase</a:t>
            </a:r>
            <a:r>
              <a:rPr lang="da-DK" dirty="0"/>
              <a:t/>
            </a:r>
            <a:br>
              <a:rPr lang="da-DK" dirty="0"/>
            </a:br>
            <a:endParaRPr lang="da-DK" dirty="0"/>
          </a:p>
        </p:txBody>
      </p:sp>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75</a:t>
            </a:fld>
            <a:endParaRPr lang="da-DK" sz="1800" b="1" dirty="0">
              <a:solidFill>
                <a:srgbClr val="C00000"/>
              </a:solidFill>
            </a:endParaRPr>
          </a:p>
        </p:txBody>
      </p:sp>
    </p:spTree>
    <p:extLst>
      <p:ext uri="{BB962C8B-B14F-4D97-AF65-F5344CB8AC3E}">
        <p14:creationId xmlns:p14="http://schemas.microsoft.com/office/powerpoint/2010/main" val="404841702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797777"/>
                </a:solidFill>
                <a:effectLst/>
                <a:uLnTx/>
                <a:uFillTx/>
                <a:latin typeface="Arial" panose="020B0604020202020204"/>
                <a:ea typeface="+mn-ea"/>
                <a:cs typeface="+mn-cs"/>
              </a:rPr>
              <a:t>Voksenudredningsmetoden version 2.0</a:t>
            </a:r>
            <a:endParaRPr kumimoji="0" lang="da-DK" sz="900" b="0" i="0" u="none" strike="noStrike" kern="1200" cap="none" spc="0" normalizeH="0" baseline="0" noProof="0" dirty="0">
              <a:ln>
                <a:noFill/>
              </a:ln>
              <a:solidFill>
                <a:srgbClr val="797777"/>
              </a:solidFill>
              <a:effectLst/>
              <a:uLnTx/>
              <a:uFillTx/>
              <a:latin typeface="Arial" panose="020B0604020202020204"/>
              <a:ea typeface="+mn-ea"/>
              <a:cs typeface="+mn-cs"/>
            </a:endParaRPr>
          </a:p>
        </p:txBody>
      </p:sp>
      <p:sp>
        <p:nvSpPr>
          <p:cNvPr id="6" name="Titel 5"/>
          <p:cNvSpPr>
            <a:spLocks noGrp="1"/>
          </p:cNvSpPr>
          <p:nvPr>
            <p:ph type="title"/>
          </p:nvPr>
        </p:nvSpPr>
        <p:spPr>
          <a:xfrm>
            <a:off x="838200" y="360000"/>
            <a:ext cx="10515600" cy="612000"/>
          </a:xfrm>
        </p:spPr>
        <p:txBody>
          <a:bodyPr/>
          <a:lstStyle/>
          <a:p>
            <a:r>
              <a:rPr lang="da-DK" dirty="0"/>
              <a:t>Faser og redskaber i VUM </a:t>
            </a:r>
          </a:p>
        </p:txBody>
      </p:sp>
      <p:pic>
        <p:nvPicPr>
          <p:cNvPr id="2" name="Billede 1"/>
          <p:cNvPicPr>
            <a:picLocks noChangeAspect="1"/>
          </p:cNvPicPr>
          <p:nvPr/>
        </p:nvPicPr>
        <p:blipFill>
          <a:blip r:embed="rId3"/>
          <a:stretch>
            <a:fillRect/>
          </a:stretch>
        </p:blipFill>
        <p:spPr>
          <a:xfrm>
            <a:off x="838200" y="1440000"/>
            <a:ext cx="10515600" cy="4454790"/>
          </a:xfrm>
          <a:prstGeom prst="rect">
            <a:avLst/>
          </a:prstGeom>
        </p:spPr>
      </p:pic>
      <p:sp>
        <p:nvSpPr>
          <p:cNvPr id="7" name="Ellipse 6"/>
          <p:cNvSpPr/>
          <p:nvPr/>
        </p:nvSpPr>
        <p:spPr>
          <a:xfrm>
            <a:off x="3985266" y="1258286"/>
            <a:ext cx="2016224" cy="481821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76</a:t>
            </a:fld>
            <a:endParaRPr lang="da-DK" sz="1800" b="1" dirty="0">
              <a:solidFill>
                <a:srgbClr val="C00000"/>
              </a:solidFill>
            </a:endParaRPr>
          </a:p>
        </p:txBody>
      </p:sp>
    </p:spTree>
    <p:extLst>
      <p:ext uri="{BB962C8B-B14F-4D97-AF65-F5344CB8AC3E}">
        <p14:creationId xmlns:p14="http://schemas.microsoft.com/office/powerpoint/2010/main" val="15404779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7" y="1268760"/>
            <a:ext cx="10515601" cy="4752528"/>
          </a:xfrm>
        </p:spPr>
        <p:txBody>
          <a:bodyPr>
            <a:normAutofit/>
          </a:bodyPr>
          <a:lstStyle/>
          <a:p>
            <a:r>
              <a:rPr lang="da-DK" b="1" dirty="0"/>
              <a:t>Nye </a:t>
            </a:r>
            <a:r>
              <a:rPr lang="da-DK" b="1" dirty="0" smtClean="0"/>
              <a:t>indtastningsfelter,</a:t>
            </a:r>
            <a:r>
              <a:rPr lang="da-DK" dirty="0" smtClean="0"/>
              <a:t> som understøtter recovery og (re)habilitering.</a:t>
            </a:r>
          </a:p>
          <a:p>
            <a:endParaRPr lang="da-DK" dirty="0"/>
          </a:p>
          <a:p>
            <a:r>
              <a:rPr lang="da-DK" b="1" dirty="0" smtClean="0"/>
              <a:t>Indsatsmål </a:t>
            </a:r>
            <a:r>
              <a:rPr lang="da-DK" b="1" dirty="0"/>
              <a:t>før vurdering af støttebehov og indsats</a:t>
            </a:r>
          </a:p>
          <a:p>
            <a:pPr lvl="1"/>
            <a:r>
              <a:rPr lang="da-DK" i="0" dirty="0" smtClean="0"/>
              <a:t>Gør det muligt at tage afsæt i borgerens mål, når det skal vurderes, hvilken støtte og indsats der skal til, for at borgeren når sine mål.</a:t>
            </a:r>
          </a:p>
          <a:p>
            <a:pPr lvl="1"/>
            <a:endParaRPr lang="da-DK" i="0" dirty="0" smtClean="0"/>
          </a:p>
          <a:p>
            <a:r>
              <a:rPr lang="da-DK" b="1" dirty="0"/>
              <a:t>Indsatsmål </a:t>
            </a:r>
            <a:r>
              <a:rPr lang="da-DK" b="1" dirty="0" smtClean="0"/>
              <a:t>knyttes til udredningstema</a:t>
            </a:r>
            <a:r>
              <a:rPr lang="da-DK" b="1" dirty="0"/>
              <a:t>, </a:t>
            </a:r>
            <a:r>
              <a:rPr lang="da-DK" b="1" dirty="0" smtClean="0"/>
              <a:t>funktionsevne, </a:t>
            </a:r>
            <a:r>
              <a:rPr lang="da-DK" b="1" dirty="0"/>
              <a:t>måltype og forventet </a:t>
            </a:r>
            <a:r>
              <a:rPr lang="da-DK" b="1" dirty="0" smtClean="0"/>
              <a:t>funktionsevne</a:t>
            </a:r>
          </a:p>
          <a:p>
            <a:pPr lvl="1"/>
            <a:r>
              <a:rPr lang="da-DK" dirty="0" smtClean="0"/>
              <a:t>Gør det muligt at følge borgerens udvikling i forhold til de udredte temaer.</a:t>
            </a:r>
          </a:p>
          <a:p>
            <a:pPr marL="180000" lvl="1" indent="0">
              <a:buNone/>
            </a:pPr>
            <a:r>
              <a:rPr lang="da-DK" dirty="0" smtClean="0"/>
              <a:t>  </a:t>
            </a:r>
          </a:p>
          <a:p>
            <a:r>
              <a:rPr lang="da-DK" b="1" dirty="0" smtClean="0"/>
              <a:t>Angivelse af borgerens støttebehov erstatter angivelsen af borgerens samlede funktionsevne</a:t>
            </a:r>
          </a:p>
          <a:p>
            <a:pPr lvl="1"/>
            <a:r>
              <a:rPr lang="da-DK" dirty="0"/>
              <a:t>G</a:t>
            </a:r>
            <a:r>
              <a:rPr lang="da-DK" dirty="0" smtClean="0"/>
              <a:t>ør det muligt at få ledelsesinformation om udviklingen i støttebehovet. </a:t>
            </a:r>
            <a:endParaRPr lang="da-DK" dirty="0"/>
          </a:p>
          <a:p>
            <a:pPr marL="0" indent="0">
              <a:buNone/>
            </a:pPr>
            <a:endParaRPr lang="da-DK" b="1" dirty="0" smtClean="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6" name="Titel 5"/>
          <p:cNvSpPr>
            <a:spLocks noGrp="1"/>
          </p:cNvSpPr>
          <p:nvPr>
            <p:ph type="title"/>
          </p:nvPr>
        </p:nvSpPr>
        <p:spPr>
          <a:xfrm>
            <a:off x="838198" y="360000"/>
            <a:ext cx="10515601" cy="612000"/>
          </a:xfrm>
          <a:solidFill>
            <a:srgbClr val="466B47"/>
          </a:solidFill>
        </p:spPr>
        <p:txBody>
          <a:bodyPr/>
          <a:lstStyle/>
          <a:p>
            <a:r>
              <a:rPr lang="da-DK" dirty="0" smtClean="0">
                <a:solidFill>
                  <a:schemeClr val="bg1"/>
                </a:solidFill>
              </a:rPr>
              <a:t>Hvad er nyt i sagsvurderingen</a:t>
            </a:r>
            <a:r>
              <a:rPr lang="da-DK" i="1" dirty="0" smtClean="0">
                <a:solidFill>
                  <a:schemeClr val="bg1"/>
                </a:solidFill>
              </a:rPr>
              <a:t> </a:t>
            </a:r>
            <a:r>
              <a:rPr lang="da-DK" dirty="0" smtClean="0">
                <a:solidFill>
                  <a:schemeClr val="bg1"/>
                </a:solidFill>
              </a:rPr>
              <a:t>og hvorfor?</a:t>
            </a:r>
            <a:endParaRPr lang="da-DK" dirty="0">
              <a:solidFill>
                <a:schemeClr val="bg1"/>
              </a:solidFill>
            </a:endParaRPr>
          </a:p>
        </p:txBody>
      </p:sp>
      <p:sp>
        <p:nvSpPr>
          <p:cNvPr id="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77</a:t>
            </a:fld>
            <a:endParaRPr lang="da-DK" sz="1800" b="1" dirty="0">
              <a:solidFill>
                <a:srgbClr val="C00000"/>
              </a:solidFill>
            </a:endParaRPr>
          </a:p>
        </p:txBody>
      </p:sp>
    </p:spTree>
    <p:extLst>
      <p:ext uri="{BB962C8B-B14F-4D97-AF65-F5344CB8AC3E}">
        <p14:creationId xmlns:p14="http://schemas.microsoft.com/office/powerpoint/2010/main" val="256310040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7764" y="1628800"/>
            <a:ext cx="10516035" cy="4247683"/>
          </a:xfrm>
        </p:spPr>
        <p:txBody>
          <a:bodyPr>
            <a:normAutofit/>
          </a:bodyPr>
          <a:lstStyle/>
          <a:p>
            <a:pPr>
              <a:buFont typeface="Arial" panose="020B0604020202020204" pitchFamily="34" charset="0"/>
              <a:buChar char="»"/>
            </a:pPr>
            <a:endParaRPr lang="da-DK" b="1" dirty="0" smtClean="0"/>
          </a:p>
          <a:p>
            <a:pPr marL="180000" lvl="1" indent="0">
              <a:buNone/>
            </a:pPr>
            <a:endParaRPr lang="da-DK" b="1" dirty="0" smtClean="0"/>
          </a:p>
          <a:p>
            <a:pPr>
              <a:buFont typeface="Arial" panose="020B0604020202020204" pitchFamily="34" charset="0"/>
              <a:buChar char="»"/>
            </a:pPr>
            <a:endParaRPr lang="da-DK" b="1" dirty="0" smtClean="0"/>
          </a:p>
          <a:p>
            <a:pPr>
              <a:buFont typeface="Arial" panose="020B0604020202020204" pitchFamily="34" charset="0"/>
              <a:buChar char="»"/>
            </a:pPr>
            <a:endParaRPr lang="da-DK" b="1" dirty="0" smtClean="0"/>
          </a:p>
          <a:p>
            <a:pPr marL="0" indent="0">
              <a:buNone/>
            </a:pPr>
            <a:endParaRPr lang="da-DK" b="1" dirty="0" smtClean="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6" name="Titel 5"/>
          <p:cNvSpPr>
            <a:spLocks noGrp="1"/>
          </p:cNvSpPr>
          <p:nvPr>
            <p:ph type="title"/>
          </p:nvPr>
        </p:nvSpPr>
        <p:spPr>
          <a:xfrm>
            <a:off x="838198" y="360000"/>
            <a:ext cx="10515601" cy="612000"/>
          </a:xfrm>
          <a:solidFill>
            <a:srgbClr val="466B47"/>
          </a:solidFill>
        </p:spPr>
        <p:txBody>
          <a:bodyPr/>
          <a:lstStyle/>
          <a:p>
            <a:r>
              <a:rPr lang="da-DK" dirty="0" smtClean="0">
                <a:solidFill>
                  <a:schemeClr val="bg1"/>
                </a:solidFill>
              </a:rPr>
              <a:t>	Hvad siger lovgivningen om sagsvurdering? 1:2</a:t>
            </a:r>
            <a:endParaRPr lang="da-DK" dirty="0">
              <a:solidFill>
                <a:schemeClr val="bg1"/>
              </a:solidFill>
            </a:endParaRPr>
          </a:p>
        </p:txBody>
      </p:sp>
      <p:grpSp>
        <p:nvGrpSpPr>
          <p:cNvPr id="13" name="Group 5"/>
          <p:cNvGrpSpPr>
            <a:grpSpLocks/>
          </p:cNvGrpSpPr>
          <p:nvPr/>
        </p:nvGrpSpPr>
        <p:grpSpPr bwMode="auto">
          <a:xfrm>
            <a:off x="857174" y="360000"/>
            <a:ext cx="577282" cy="611999"/>
            <a:chOff x="2938" y="-344"/>
            <a:chExt cx="979" cy="979"/>
          </a:xfrm>
        </p:grpSpPr>
        <p:sp>
          <p:nvSpPr>
            <p:cNvPr id="14" name="Rectangle 6"/>
            <p:cNvSpPr>
              <a:spLocks noChangeArrowheads="1"/>
            </p:cNvSpPr>
            <p:nvPr/>
          </p:nvSpPr>
          <p:spPr bwMode="auto">
            <a:xfrm>
              <a:off x="2937" y="-345"/>
              <a:ext cx="979"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AutoShape 7"/>
            <p:cNvSpPr>
              <a:spLocks/>
            </p:cNvSpPr>
            <p:nvPr/>
          </p:nvSpPr>
          <p:spPr bwMode="auto">
            <a:xfrm>
              <a:off x="3106" y="-188"/>
              <a:ext cx="642" cy="674"/>
            </a:xfrm>
            <a:custGeom>
              <a:avLst/>
              <a:gdLst>
                <a:gd name="T0" fmla="+- 0 3337 3106"/>
                <a:gd name="T1" fmla="*/ T0 w 642"/>
                <a:gd name="T2" fmla="+- 0 150 -188"/>
                <a:gd name="T3" fmla="*/ 150 h 674"/>
                <a:gd name="T4" fmla="+- 0 3276 3106"/>
                <a:gd name="T5" fmla="*/ T4 w 642"/>
                <a:gd name="T6" fmla="+- 0 183 -188"/>
                <a:gd name="T7" fmla="*/ 183 h 674"/>
                <a:gd name="T8" fmla="+- 0 3298 3106"/>
                <a:gd name="T9" fmla="*/ T8 w 642"/>
                <a:gd name="T10" fmla="+- 0 110 -188"/>
                <a:gd name="T11" fmla="*/ 110 h 674"/>
                <a:gd name="T12" fmla="+- 0 3306 3106"/>
                <a:gd name="T13" fmla="*/ T12 w 642"/>
                <a:gd name="T14" fmla="+- 0 83 -188"/>
                <a:gd name="T15" fmla="*/ 83 h 674"/>
                <a:gd name="T16" fmla="+- 0 3242 3106"/>
                <a:gd name="T17" fmla="*/ T16 w 642"/>
                <a:gd name="T18" fmla="+- 0 187 -188"/>
                <a:gd name="T19" fmla="*/ 187 h 674"/>
                <a:gd name="T20" fmla="+- 0 3270 3106"/>
                <a:gd name="T21" fmla="*/ T20 w 642"/>
                <a:gd name="T22" fmla="+- 0 233 -188"/>
                <a:gd name="T23" fmla="*/ 233 h 674"/>
                <a:gd name="T24" fmla="+- 0 3326 3106"/>
                <a:gd name="T25" fmla="*/ T24 w 642"/>
                <a:gd name="T26" fmla="+- 0 231 -188"/>
                <a:gd name="T27" fmla="*/ 231 h 674"/>
                <a:gd name="T28" fmla="+- 0 3544 3106"/>
                <a:gd name="T29" fmla="*/ T28 w 642"/>
                <a:gd name="T30" fmla="+- 0 336 -188"/>
                <a:gd name="T31" fmla="*/ 336 h 674"/>
                <a:gd name="T32" fmla="+- 0 3322 3106"/>
                <a:gd name="T33" fmla="*/ T32 w 642"/>
                <a:gd name="T34" fmla="+- 0 329 -188"/>
                <a:gd name="T35" fmla="*/ 329 h 674"/>
                <a:gd name="T36" fmla="+- 0 3532 3106"/>
                <a:gd name="T37" fmla="*/ T36 w 642"/>
                <a:gd name="T38" fmla="+- 0 346 -188"/>
                <a:gd name="T39" fmla="*/ 346 h 674"/>
                <a:gd name="T40" fmla="+- 0 3542 3106"/>
                <a:gd name="T41" fmla="*/ T40 w 642"/>
                <a:gd name="T42" fmla="+- 0 -140 -188"/>
                <a:gd name="T43" fmla="*/ -140 h 674"/>
                <a:gd name="T44" fmla="+- 0 3544 3106"/>
                <a:gd name="T45" fmla="*/ T44 w 642"/>
                <a:gd name="T46" fmla="+- 0 -106 -188"/>
                <a:gd name="T47" fmla="*/ -106 h 674"/>
                <a:gd name="T48" fmla="+- 0 3573 3106"/>
                <a:gd name="T49" fmla="*/ T48 w 642"/>
                <a:gd name="T50" fmla="+- 0 26 -188"/>
                <a:gd name="T51" fmla="*/ 26 h 674"/>
                <a:gd name="T52" fmla="+- 0 3433 3106"/>
                <a:gd name="T53" fmla="*/ T52 w 642"/>
                <a:gd name="T54" fmla="+- 0 -25 -188"/>
                <a:gd name="T55" fmla="*/ -25 h 674"/>
                <a:gd name="T56" fmla="+- 0 3286 3106"/>
                <a:gd name="T57" fmla="*/ T56 w 642"/>
                <a:gd name="T58" fmla="+- 0 25 -188"/>
                <a:gd name="T59" fmla="*/ 25 h 674"/>
                <a:gd name="T60" fmla="+- 0 3320 3106"/>
                <a:gd name="T61" fmla="*/ T60 w 642"/>
                <a:gd name="T62" fmla="+- 0 60 -188"/>
                <a:gd name="T63" fmla="*/ 60 h 674"/>
                <a:gd name="T64" fmla="+- 0 3422 3106"/>
                <a:gd name="T65" fmla="*/ T64 w 642"/>
                <a:gd name="T66" fmla="+- 0 299 -188"/>
                <a:gd name="T67" fmla="*/ 299 h 674"/>
                <a:gd name="T68" fmla="+- 0 3357 3106"/>
                <a:gd name="T69" fmla="*/ T68 w 642"/>
                <a:gd name="T70" fmla="+- 0 317 -188"/>
                <a:gd name="T71" fmla="*/ 317 h 674"/>
                <a:gd name="T72" fmla="+- 0 3509 3106"/>
                <a:gd name="T73" fmla="*/ T72 w 642"/>
                <a:gd name="T74" fmla="+- 0 305 -188"/>
                <a:gd name="T75" fmla="*/ 305 h 674"/>
                <a:gd name="T76" fmla="+- 0 3490 3106"/>
                <a:gd name="T77" fmla="*/ T76 w 642"/>
                <a:gd name="T78" fmla="+- 0 42 -188"/>
                <a:gd name="T79" fmla="*/ 42 h 674"/>
                <a:gd name="T80" fmla="+- 0 3549 3106"/>
                <a:gd name="T81" fmla="*/ T80 w 642"/>
                <a:gd name="T82" fmla="+- 0 65 -188"/>
                <a:gd name="T83" fmla="*/ 65 h 674"/>
                <a:gd name="T84" fmla="+- 0 3587 3106"/>
                <a:gd name="T85" fmla="*/ T84 w 642"/>
                <a:gd name="T86" fmla="+- 0 43 -188"/>
                <a:gd name="T87" fmla="*/ 43 h 674"/>
                <a:gd name="T88" fmla="+- 0 3584 3106"/>
                <a:gd name="T89" fmla="*/ T88 w 642"/>
                <a:gd name="T90" fmla="+- 0 -77 -188"/>
                <a:gd name="T91" fmla="*/ -77 h 674"/>
                <a:gd name="T92" fmla="+- 0 3620 3106"/>
                <a:gd name="T93" fmla="*/ T92 w 642"/>
                <a:gd name="T94" fmla="+- 0 190 -188"/>
                <a:gd name="T95" fmla="*/ 190 h 674"/>
                <a:gd name="T96" fmla="+- 0 3529 3106"/>
                <a:gd name="T97" fmla="*/ T96 w 642"/>
                <a:gd name="T98" fmla="+- 0 183 -188"/>
                <a:gd name="T99" fmla="*/ 183 h 674"/>
                <a:gd name="T100" fmla="+- 0 3576 3106"/>
                <a:gd name="T101" fmla="*/ T100 w 642"/>
                <a:gd name="T102" fmla="+- 0 95 -188"/>
                <a:gd name="T103" fmla="*/ 95 h 674"/>
                <a:gd name="T104" fmla="+- 0 3507 3106"/>
                <a:gd name="T105" fmla="*/ T104 w 642"/>
                <a:gd name="T106" fmla="+- 0 188 -188"/>
                <a:gd name="T107" fmla="*/ 188 h 674"/>
                <a:gd name="T108" fmla="+- 0 3523 3106"/>
                <a:gd name="T109" fmla="*/ T108 w 642"/>
                <a:gd name="T110" fmla="+- 0 224 -188"/>
                <a:gd name="T111" fmla="*/ 224 h 674"/>
                <a:gd name="T112" fmla="+- 0 3574 3106"/>
                <a:gd name="T113" fmla="*/ T112 w 642"/>
                <a:gd name="T114" fmla="+- 0 237 -188"/>
                <a:gd name="T115" fmla="*/ 237 h 674"/>
                <a:gd name="T116" fmla="+- 0 3619 3106"/>
                <a:gd name="T117" fmla="*/ T116 w 642"/>
                <a:gd name="T118" fmla="+- 0 206 -188"/>
                <a:gd name="T119" fmla="*/ 206 h 674"/>
                <a:gd name="T120" fmla="+- 0 3641 3106"/>
                <a:gd name="T121" fmla="*/ T120 w 642"/>
                <a:gd name="T122" fmla="+- 0 -44 -188"/>
                <a:gd name="T123" fmla="*/ -44 h 674"/>
                <a:gd name="T124" fmla="+- 0 3676 3106"/>
                <a:gd name="T125" fmla="*/ T124 w 642"/>
                <a:gd name="T126" fmla="+- 0 -44 -188"/>
                <a:gd name="T127" fmla="*/ -44 h 674"/>
                <a:gd name="T128" fmla="+- 0 3682 3106"/>
                <a:gd name="T129" fmla="*/ T128 w 642"/>
                <a:gd name="T130" fmla="+- 0 35 -188"/>
                <a:gd name="T131" fmla="*/ 35 h 674"/>
                <a:gd name="T132" fmla="+- 0 3740 3106"/>
                <a:gd name="T133" fmla="*/ T132 w 642"/>
                <a:gd name="T134" fmla="+- 0 81 -188"/>
                <a:gd name="T135" fmla="*/ 81 h 674"/>
                <a:gd name="T136" fmla="+- 0 3714 3106"/>
                <a:gd name="T137" fmla="*/ T136 w 642"/>
                <a:gd name="T138" fmla="+- 0 107 -188"/>
                <a:gd name="T139" fmla="*/ 107 h 674"/>
                <a:gd name="T140" fmla="+- 0 3747 3106"/>
                <a:gd name="T141" fmla="*/ T140 w 642"/>
                <a:gd name="T142" fmla="+- 0 155 -188"/>
                <a:gd name="T143" fmla="*/ 155 h 674"/>
                <a:gd name="T144" fmla="+- 0 3718 3106"/>
                <a:gd name="T145" fmla="*/ T144 w 642"/>
                <a:gd name="T146" fmla="+- 0 180 -188"/>
                <a:gd name="T147" fmla="*/ 180 h 674"/>
                <a:gd name="T148" fmla="+- 0 3704 3106"/>
                <a:gd name="T149" fmla="*/ T148 w 642"/>
                <a:gd name="T150" fmla="+- 0 256 -188"/>
                <a:gd name="T151" fmla="*/ 256 h 674"/>
                <a:gd name="T152" fmla="+- 0 3600 3106"/>
                <a:gd name="T153" fmla="*/ T152 w 642"/>
                <a:gd name="T154" fmla="+- 0 400 -188"/>
                <a:gd name="T155" fmla="*/ 400 h 674"/>
                <a:gd name="T156" fmla="+- 0 3441 3106"/>
                <a:gd name="T157" fmla="*/ T156 w 642"/>
                <a:gd name="T158" fmla="+- 0 457 -188"/>
                <a:gd name="T159" fmla="*/ 457 h 674"/>
                <a:gd name="T160" fmla="+- 0 3381 3106"/>
                <a:gd name="T161" fmla="*/ T160 w 642"/>
                <a:gd name="T162" fmla="+- 0 453 -188"/>
                <a:gd name="T163" fmla="*/ 453 h 674"/>
                <a:gd name="T164" fmla="+- 0 3272 3106"/>
                <a:gd name="T165" fmla="*/ T164 w 642"/>
                <a:gd name="T166" fmla="+- 0 413 -188"/>
                <a:gd name="T167" fmla="*/ 413 h 674"/>
                <a:gd name="T168" fmla="+- 0 3143 3106"/>
                <a:gd name="T169" fmla="*/ T168 w 642"/>
                <a:gd name="T170" fmla="+- 0 235 -188"/>
                <a:gd name="T171" fmla="*/ 235 h 674"/>
                <a:gd name="T172" fmla="+- 0 3138 3106"/>
                <a:gd name="T173" fmla="*/ T172 w 642"/>
                <a:gd name="T174" fmla="+- 0 117 -188"/>
                <a:gd name="T175" fmla="*/ 117 h 674"/>
                <a:gd name="T176" fmla="+- 0 3173 3106"/>
                <a:gd name="T177" fmla="*/ T176 w 642"/>
                <a:gd name="T178" fmla="+- 0 20 -188"/>
                <a:gd name="T179" fmla="*/ 20 h 674"/>
                <a:gd name="T180" fmla="+- 0 3277 3106"/>
                <a:gd name="T181" fmla="*/ T180 w 642"/>
                <a:gd name="T182" fmla="+- 0 -86 -188"/>
                <a:gd name="T183" fmla="*/ -86 h 674"/>
                <a:gd name="T184" fmla="+- 0 3373 3106"/>
                <a:gd name="T185" fmla="*/ T184 w 642"/>
                <a:gd name="T186" fmla="+- 0 -123 -188"/>
                <a:gd name="T187" fmla="*/ -123 h 674"/>
                <a:gd name="T188" fmla="+- 0 3384 3106"/>
                <a:gd name="T189" fmla="*/ T188 w 642"/>
                <a:gd name="T190" fmla="+- 0 -108 -188"/>
                <a:gd name="T191" fmla="*/ -108 h 674"/>
                <a:gd name="T192" fmla="+- 0 3464 3106"/>
                <a:gd name="T193" fmla="*/ T192 w 642"/>
                <a:gd name="T194" fmla="+- 0 -137 -188"/>
                <a:gd name="T195" fmla="*/ -137 h 674"/>
                <a:gd name="T196" fmla="+- 0 3389 3106"/>
                <a:gd name="T197" fmla="*/ T196 w 642"/>
                <a:gd name="T198" fmla="+- 0 -181 -188"/>
                <a:gd name="T199" fmla="*/ -181 h 674"/>
                <a:gd name="T200" fmla="+- 0 3388 3106"/>
                <a:gd name="T201" fmla="*/ T200 w 642"/>
                <a:gd name="T202" fmla="+- 0 -154 -188"/>
                <a:gd name="T203" fmla="*/ -154 h 674"/>
                <a:gd name="T204" fmla="+- 0 3280 3106"/>
                <a:gd name="T205" fmla="*/ T204 w 642"/>
                <a:gd name="T206" fmla="+- 0 -120 -188"/>
                <a:gd name="T207" fmla="*/ -120 h 674"/>
                <a:gd name="T208" fmla="+- 0 3153 3106"/>
                <a:gd name="T209" fmla="*/ T208 w 642"/>
                <a:gd name="T210" fmla="+- 0 -2 -188"/>
                <a:gd name="T211" fmla="*/ -2 h 674"/>
                <a:gd name="T212" fmla="+- 0 3109 3106"/>
                <a:gd name="T213" fmla="*/ T212 w 642"/>
                <a:gd name="T214" fmla="+- 0 119 -188"/>
                <a:gd name="T215" fmla="*/ 119 h 674"/>
                <a:gd name="T216" fmla="+- 0 3109 3106"/>
                <a:gd name="T217" fmla="*/ T216 w 642"/>
                <a:gd name="T218" fmla="+- 0 210 -188"/>
                <a:gd name="T219" fmla="*/ 210 h 674"/>
                <a:gd name="T220" fmla="+- 0 3158 3106"/>
                <a:gd name="T221" fmla="*/ T220 w 642"/>
                <a:gd name="T222" fmla="+- 0 339 -188"/>
                <a:gd name="T223" fmla="*/ 339 h 674"/>
                <a:gd name="T224" fmla="+- 0 3280 3106"/>
                <a:gd name="T225" fmla="*/ T224 w 642"/>
                <a:gd name="T226" fmla="+- 0 449 -188"/>
                <a:gd name="T227" fmla="*/ 449 h 674"/>
                <a:gd name="T228" fmla="+- 0 3431 3106"/>
                <a:gd name="T229" fmla="*/ T228 w 642"/>
                <a:gd name="T230" fmla="+- 0 485 -188"/>
                <a:gd name="T231" fmla="*/ 485 h 674"/>
                <a:gd name="T232" fmla="+- 0 3524 3106"/>
                <a:gd name="T233" fmla="*/ T232 w 642"/>
                <a:gd name="T234" fmla="+- 0 470 -188"/>
                <a:gd name="T235" fmla="*/ 470 h 674"/>
                <a:gd name="T236" fmla="+- 0 3636 3106"/>
                <a:gd name="T237" fmla="*/ T236 w 642"/>
                <a:gd name="T238" fmla="+- 0 407 -188"/>
                <a:gd name="T239" fmla="*/ 407 h 674"/>
                <a:gd name="T240" fmla="+- 0 3724 3106"/>
                <a:gd name="T241" fmla="*/ T240 w 642"/>
                <a:gd name="T242" fmla="+- 0 286 -188"/>
                <a:gd name="T243" fmla="*/ 286 h 674"/>
                <a:gd name="T244" fmla="+- 0 3747 3106"/>
                <a:gd name="T245" fmla="*/ T244 w 642"/>
                <a:gd name="T246" fmla="+- 0 186 -188"/>
                <a:gd name="T247" fmla="*/ 186 h 6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642" h="674">
                  <a:moveTo>
                    <a:pt x="249" y="383"/>
                  </a:moveTo>
                  <a:lnTo>
                    <a:pt x="249" y="377"/>
                  </a:lnTo>
                  <a:lnTo>
                    <a:pt x="246" y="371"/>
                  </a:lnTo>
                  <a:lnTo>
                    <a:pt x="238" y="355"/>
                  </a:lnTo>
                  <a:lnTo>
                    <a:pt x="231" y="338"/>
                  </a:lnTo>
                  <a:lnTo>
                    <a:pt x="225" y="326"/>
                  </a:lnTo>
                  <a:lnTo>
                    <a:pt x="225" y="370"/>
                  </a:lnTo>
                  <a:lnTo>
                    <a:pt x="214" y="371"/>
                  </a:lnTo>
                  <a:lnTo>
                    <a:pt x="193" y="371"/>
                  </a:lnTo>
                  <a:lnTo>
                    <a:pt x="170" y="371"/>
                  </a:lnTo>
                  <a:lnTo>
                    <a:pt x="158" y="371"/>
                  </a:lnTo>
                  <a:lnTo>
                    <a:pt x="163" y="359"/>
                  </a:lnTo>
                  <a:lnTo>
                    <a:pt x="174" y="336"/>
                  </a:lnTo>
                  <a:lnTo>
                    <a:pt x="186" y="312"/>
                  </a:lnTo>
                  <a:lnTo>
                    <a:pt x="192" y="298"/>
                  </a:lnTo>
                  <a:lnTo>
                    <a:pt x="225" y="370"/>
                  </a:lnTo>
                  <a:lnTo>
                    <a:pt x="225" y="326"/>
                  </a:lnTo>
                  <a:lnTo>
                    <a:pt x="213" y="298"/>
                  </a:lnTo>
                  <a:lnTo>
                    <a:pt x="206" y="284"/>
                  </a:lnTo>
                  <a:lnTo>
                    <a:pt x="200" y="271"/>
                  </a:lnTo>
                  <a:lnTo>
                    <a:pt x="199" y="270"/>
                  </a:lnTo>
                  <a:lnTo>
                    <a:pt x="191" y="267"/>
                  </a:lnTo>
                  <a:lnTo>
                    <a:pt x="186" y="270"/>
                  </a:lnTo>
                  <a:lnTo>
                    <a:pt x="172" y="299"/>
                  </a:lnTo>
                  <a:lnTo>
                    <a:pt x="136" y="375"/>
                  </a:lnTo>
                  <a:lnTo>
                    <a:pt x="136" y="376"/>
                  </a:lnTo>
                  <a:lnTo>
                    <a:pt x="136" y="383"/>
                  </a:lnTo>
                  <a:lnTo>
                    <a:pt x="138" y="395"/>
                  </a:lnTo>
                  <a:lnTo>
                    <a:pt x="144" y="404"/>
                  </a:lnTo>
                  <a:lnTo>
                    <a:pt x="164" y="421"/>
                  </a:lnTo>
                  <a:lnTo>
                    <a:pt x="178" y="425"/>
                  </a:lnTo>
                  <a:lnTo>
                    <a:pt x="189" y="425"/>
                  </a:lnTo>
                  <a:lnTo>
                    <a:pt x="201" y="424"/>
                  </a:lnTo>
                  <a:lnTo>
                    <a:pt x="211" y="422"/>
                  </a:lnTo>
                  <a:lnTo>
                    <a:pt x="220" y="419"/>
                  </a:lnTo>
                  <a:lnTo>
                    <a:pt x="228" y="415"/>
                  </a:lnTo>
                  <a:lnTo>
                    <a:pt x="238" y="408"/>
                  </a:lnTo>
                  <a:lnTo>
                    <a:pt x="245" y="400"/>
                  </a:lnTo>
                  <a:lnTo>
                    <a:pt x="249" y="383"/>
                  </a:lnTo>
                  <a:close/>
                  <a:moveTo>
                    <a:pt x="438" y="524"/>
                  </a:moveTo>
                  <a:lnTo>
                    <a:pt x="437" y="520"/>
                  </a:lnTo>
                  <a:lnTo>
                    <a:pt x="432" y="516"/>
                  </a:lnTo>
                  <a:lnTo>
                    <a:pt x="429" y="516"/>
                  </a:lnTo>
                  <a:lnTo>
                    <a:pt x="223" y="516"/>
                  </a:lnTo>
                  <a:lnTo>
                    <a:pt x="216" y="517"/>
                  </a:lnTo>
                  <a:lnTo>
                    <a:pt x="213" y="521"/>
                  </a:lnTo>
                  <a:lnTo>
                    <a:pt x="213" y="530"/>
                  </a:lnTo>
                  <a:lnTo>
                    <a:pt x="217" y="534"/>
                  </a:lnTo>
                  <a:lnTo>
                    <a:pt x="221" y="534"/>
                  </a:lnTo>
                  <a:lnTo>
                    <a:pt x="426" y="534"/>
                  </a:lnTo>
                  <a:lnTo>
                    <a:pt x="433" y="534"/>
                  </a:lnTo>
                  <a:lnTo>
                    <a:pt x="436" y="531"/>
                  </a:lnTo>
                  <a:lnTo>
                    <a:pt x="438" y="524"/>
                  </a:lnTo>
                  <a:close/>
                  <a:moveTo>
                    <a:pt x="444" y="56"/>
                  </a:moveTo>
                  <a:lnTo>
                    <a:pt x="436" y="48"/>
                  </a:lnTo>
                  <a:lnTo>
                    <a:pt x="417" y="48"/>
                  </a:lnTo>
                  <a:lnTo>
                    <a:pt x="409" y="56"/>
                  </a:lnTo>
                  <a:lnTo>
                    <a:pt x="409" y="73"/>
                  </a:lnTo>
                  <a:lnTo>
                    <a:pt x="415" y="83"/>
                  </a:lnTo>
                  <a:lnTo>
                    <a:pt x="438" y="82"/>
                  </a:lnTo>
                  <a:lnTo>
                    <a:pt x="444" y="74"/>
                  </a:lnTo>
                  <a:lnTo>
                    <a:pt x="444" y="56"/>
                  </a:lnTo>
                  <a:close/>
                  <a:moveTo>
                    <a:pt x="481" y="231"/>
                  </a:moveTo>
                  <a:lnTo>
                    <a:pt x="478" y="223"/>
                  </a:lnTo>
                  <a:lnTo>
                    <a:pt x="467" y="214"/>
                  </a:lnTo>
                  <a:lnTo>
                    <a:pt x="462" y="213"/>
                  </a:lnTo>
                  <a:lnTo>
                    <a:pt x="333" y="213"/>
                  </a:lnTo>
                  <a:lnTo>
                    <a:pt x="333" y="175"/>
                  </a:lnTo>
                  <a:lnTo>
                    <a:pt x="333" y="166"/>
                  </a:lnTo>
                  <a:lnTo>
                    <a:pt x="327" y="163"/>
                  </a:lnTo>
                  <a:lnTo>
                    <a:pt x="318" y="165"/>
                  </a:lnTo>
                  <a:lnTo>
                    <a:pt x="315" y="169"/>
                  </a:lnTo>
                  <a:lnTo>
                    <a:pt x="316" y="213"/>
                  </a:lnTo>
                  <a:lnTo>
                    <a:pt x="203" y="213"/>
                  </a:lnTo>
                  <a:lnTo>
                    <a:pt x="180" y="213"/>
                  </a:lnTo>
                  <a:lnTo>
                    <a:pt x="170" y="223"/>
                  </a:lnTo>
                  <a:lnTo>
                    <a:pt x="170" y="246"/>
                  </a:lnTo>
                  <a:lnTo>
                    <a:pt x="180" y="256"/>
                  </a:lnTo>
                  <a:lnTo>
                    <a:pt x="204" y="258"/>
                  </a:lnTo>
                  <a:lnTo>
                    <a:pt x="214" y="248"/>
                  </a:lnTo>
                  <a:lnTo>
                    <a:pt x="216" y="236"/>
                  </a:lnTo>
                  <a:lnTo>
                    <a:pt x="216" y="230"/>
                  </a:lnTo>
                  <a:lnTo>
                    <a:pt x="266" y="230"/>
                  </a:lnTo>
                  <a:lnTo>
                    <a:pt x="316" y="230"/>
                  </a:lnTo>
                  <a:lnTo>
                    <a:pt x="316" y="487"/>
                  </a:lnTo>
                  <a:lnTo>
                    <a:pt x="259" y="487"/>
                  </a:lnTo>
                  <a:lnTo>
                    <a:pt x="251" y="488"/>
                  </a:lnTo>
                  <a:lnTo>
                    <a:pt x="247" y="492"/>
                  </a:lnTo>
                  <a:lnTo>
                    <a:pt x="247" y="501"/>
                  </a:lnTo>
                  <a:lnTo>
                    <a:pt x="251" y="505"/>
                  </a:lnTo>
                  <a:lnTo>
                    <a:pt x="256" y="505"/>
                  </a:lnTo>
                  <a:lnTo>
                    <a:pt x="392" y="505"/>
                  </a:lnTo>
                  <a:lnTo>
                    <a:pt x="399" y="505"/>
                  </a:lnTo>
                  <a:lnTo>
                    <a:pt x="402" y="501"/>
                  </a:lnTo>
                  <a:lnTo>
                    <a:pt x="403" y="493"/>
                  </a:lnTo>
                  <a:lnTo>
                    <a:pt x="401" y="489"/>
                  </a:lnTo>
                  <a:lnTo>
                    <a:pt x="395" y="487"/>
                  </a:lnTo>
                  <a:lnTo>
                    <a:pt x="334" y="487"/>
                  </a:lnTo>
                  <a:lnTo>
                    <a:pt x="334" y="230"/>
                  </a:lnTo>
                  <a:lnTo>
                    <a:pt x="384" y="230"/>
                  </a:lnTo>
                  <a:lnTo>
                    <a:pt x="434" y="230"/>
                  </a:lnTo>
                  <a:lnTo>
                    <a:pt x="434" y="234"/>
                  </a:lnTo>
                  <a:lnTo>
                    <a:pt x="434" y="236"/>
                  </a:lnTo>
                  <a:lnTo>
                    <a:pt x="437" y="246"/>
                  </a:lnTo>
                  <a:lnTo>
                    <a:pt x="443" y="253"/>
                  </a:lnTo>
                  <a:lnTo>
                    <a:pt x="452" y="257"/>
                  </a:lnTo>
                  <a:lnTo>
                    <a:pt x="462" y="257"/>
                  </a:lnTo>
                  <a:lnTo>
                    <a:pt x="471" y="254"/>
                  </a:lnTo>
                  <a:lnTo>
                    <a:pt x="477" y="248"/>
                  </a:lnTo>
                  <a:lnTo>
                    <a:pt x="481" y="231"/>
                  </a:lnTo>
                  <a:close/>
                  <a:moveTo>
                    <a:pt x="512" y="92"/>
                  </a:moveTo>
                  <a:lnTo>
                    <a:pt x="505" y="85"/>
                  </a:lnTo>
                  <a:lnTo>
                    <a:pt x="486" y="84"/>
                  </a:lnTo>
                  <a:lnTo>
                    <a:pt x="478" y="92"/>
                  </a:lnTo>
                  <a:lnTo>
                    <a:pt x="478" y="111"/>
                  </a:lnTo>
                  <a:lnTo>
                    <a:pt x="485" y="119"/>
                  </a:lnTo>
                  <a:lnTo>
                    <a:pt x="505" y="119"/>
                  </a:lnTo>
                  <a:lnTo>
                    <a:pt x="512" y="111"/>
                  </a:lnTo>
                  <a:lnTo>
                    <a:pt x="512" y="92"/>
                  </a:lnTo>
                  <a:close/>
                  <a:moveTo>
                    <a:pt x="514" y="378"/>
                  </a:moveTo>
                  <a:lnTo>
                    <a:pt x="514" y="376"/>
                  </a:lnTo>
                  <a:lnTo>
                    <a:pt x="511" y="371"/>
                  </a:lnTo>
                  <a:lnTo>
                    <a:pt x="490" y="327"/>
                  </a:lnTo>
                  <a:lnTo>
                    <a:pt x="490" y="371"/>
                  </a:lnTo>
                  <a:lnTo>
                    <a:pt x="423" y="371"/>
                  </a:lnTo>
                  <a:lnTo>
                    <a:pt x="457" y="298"/>
                  </a:lnTo>
                  <a:lnTo>
                    <a:pt x="490" y="371"/>
                  </a:lnTo>
                  <a:lnTo>
                    <a:pt x="490" y="327"/>
                  </a:lnTo>
                  <a:lnTo>
                    <a:pt x="477" y="298"/>
                  </a:lnTo>
                  <a:lnTo>
                    <a:pt x="470" y="283"/>
                  </a:lnTo>
                  <a:lnTo>
                    <a:pt x="465" y="272"/>
                  </a:lnTo>
                  <a:lnTo>
                    <a:pt x="463" y="270"/>
                  </a:lnTo>
                  <a:lnTo>
                    <a:pt x="455" y="268"/>
                  </a:lnTo>
                  <a:lnTo>
                    <a:pt x="451" y="270"/>
                  </a:lnTo>
                  <a:lnTo>
                    <a:pt x="401" y="376"/>
                  </a:lnTo>
                  <a:lnTo>
                    <a:pt x="401" y="377"/>
                  </a:lnTo>
                  <a:lnTo>
                    <a:pt x="401" y="382"/>
                  </a:lnTo>
                  <a:lnTo>
                    <a:pt x="403" y="396"/>
                  </a:lnTo>
                  <a:lnTo>
                    <a:pt x="409" y="404"/>
                  </a:lnTo>
                  <a:lnTo>
                    <a:pt x="417" y="412"/>
                  </a:lnTo>
                  <a:lnTo>
                    <a:pt x="427" y="418"/>
                  </a:lnTo>
                  <a:lnTo>
                    <a:pt x="436" y="422"/>
                  </a:lnTo>
                  <a:lnTo>
                    <a:pt x="447" y="425"/>
                  </a:lnTo>
                  <a:lnTo>
                    <a:pt x="457" y="425"/>
                  </a:lnTo>
                  <a:lnTo>
                    <a:pt x="468" y="425"/>
                  </a:lnTo>
                  <a:lnTo>
                    <a:pt x="478" y="422"/>
                  </a:lnTo>
                  <a:lnTo>
                    <a:pt x="487" y="419"/>
                  </a:lnTo>
                  <a:lnTo>
                    <a:pt x="496" y="413"/>
                  </a:lnTo>
                  <a:lnTo>
                    <a:pt x="507" y="405"/>
                  </a:lnTo>
                  <a:lnTo>
                    <a:pt x="513" y="394"/>
                  </a:lnTo>
                  <a:lnTo>
                    <a:pt x="514" y="378"/>
                  </a:lnTo>
                  <a:close/>
                  <a:moveTo>
                    <a:pt x="570" y="144"/>
                  </a:moveTo>
                  <a:lnTo>
                    <a:pt x="562" y="136"/>
                  </a:lnTo>
                  <a:lnTo>
                    <a:pt x="543" y="136"/>
                  </a:lnTo>
                  <a:lnTo>
                    <a:pt x="535" y="144"/>
                  </a:lnTo>
                  <a:lnTo>
                    <a:pt x="535" y="163"/>
                  </a:lnTo>
                  <a:lnTo>
                    <a:pt x="543" y="171"/>
                  </a:lnTo>
                  <a:lnTo>
                    <a:pt x="562" y="171"/>
                  </a:lnTo>
                  <a:lnTo>
                    <a:pt x="569" y="163"/>
                  </a:lnTo>
                  <a:lnTo>
                    <a:pt x="570" y="144"/>
                  </a:lnTo>
                  <a:close/>
                  <a:moveTo>
                    <a:pt x="611" y="204"/>
                  </a:moveTo>
                  <a:lnTo>
                    <a:pt x="603" y="196"/>
                  </a:lnTo>
                  <a:lnTo>
                    <a:pt x="584" y="196"/>
                  </a:lnTo>
                  <a:lnTo>
                    <a:pt x="577" y="204"/>
                  </a:lnTo>
                  <a:lnTo>
                    <a:pt x="576" y="223"/>
                  </a:lnTo>
                  <a:lnTo>
                    <a:pt x="584" y="231"/>
                  </a:lnTo>
                  <a:lnTo>
                    <a:pt x="603" y="231"/>
                  </a:lnTo>
                  <a:lnTo>
                    <a:pt x="611" y="223"/>
                  </a:lnTo>
                  <a:lnTo>
                    <a:pt x="611" y="204"/>
                  </a:lnTo>
                  <a:close/>
                  <a:moveTo>
                    <a:pt x="634" y="269"/>
                  </a:moveTo>
                  <a:lnTo>
                    <a:pt x="626" y="261"/>
                  </a:lnTo>
                  <a:lnTo>
                    <a:pt x="608" y="261"/>
                  </a:lnTo>
                  <a:lnTo>
                    <a:pt x="600" y="269"/>
                  </a:lnTo>
                  <a:lnTo>
                    <a:pt x="600" y="288"/>
                  </a:lnTo>
                  <a:lnTo>
                    <a:pt x="608" y="295"/>
                  </a:lnTo>
                  <a:lnTo>
                    <a:pt x="627" y="295"/>
                  </a:lnTo>
                  <a:lnTo>
                    <a:pt x="634" y="288"/>
                  </a:lnTo>
                  <a:lnTo>
                    <a:pt x="634" y="269"/>
                  </a:lnTo>
                  <a:close/>
                  <a:moveTo>
                    <a:pt x="642" y="353"/>
                  </a:moveTo>
                  <a:lnTo>
                    <a:pt x="641" y="343"/>
                  </a:lnTo>
                  <a:lnTo>
                    <a:pt x="635" y="338"/>
                  </a:lnTo>
                  <a:lnTo>
                    <a:pt x="620" y="338"/>
                  </a:lnTo>
                  <a:lnTo>
                    <a:pt x="614" y="343"/>
                  </a:lnTo>
                  <a:lnTo>
                    <a:pt x="613" y="351"/>
                  </a:lnTo>
                  <a:lnTo>
                    <a:pt x="612" y="368"/>
                  </a:lnTo>
                  <a:lnTo>
                    <a:pt x="612" y="380"/>
                  </a:lnTo>
                  <a:lnTo>
                    <a:pt x="610" y="391"/>
                  </a:lnTo>
                  <a:lnTo>
                    <a:pt x="609" y="402"/>
                  </a:lnTo>
                  <a:lnTo>
                    <a:pt x="604" y="423"/>
                  </a:lnTo>
                  <a:lnTo>
                    <a:pt x="598" y="444"/>
                  </a:lnTo>
                  <a:lnTo>
                    <a:pt x="591" y="464"/>
                  </a:lnTo>
                  <a:lnTo>
                    <a:pt x="582" y="483"/>
                  </a:lnTo>
                  <a:lnTo>
                    <a:pt x="558" y="523"/>
                  </a:lnTo>
                  <a:lnTo>
                    <a:pt x="529" y="558"/>
                  </a:lnTo>
                  <a:lnTo>
                    <a:pt x="494" y="588"/>
                  </a:lnTo>
                  <a:lnTo>
                    <a:pt x="455" y="612"/>
                  </a:lnTo>
                  <a:lnTo>
                    <a:pt x="426" y="625"/>
                  </a:lnTo>
                  <a:lnTo>
                    <a:pt x="397" y="635"/>
                  </a:lnTo>
                  <a:lnTo>
                    <a:pt x="366" y="641"/>
                  </a:lnTo>
                  <a:lnTo>
                    <a:pt x="335" y="645"/>
                  </a:lnTo>
                  <a:lnTo>
                    <a:pt x="323" y="645"/>
                  </a:lnTo>
                  <a:lnTo>
                    <a:pt x="311" y="645"/>
                  </a:lnTo>
                  <a:lnTo>
                    <a:pt x="300" y="644"/>
                  </a:lnTo>
                  <a:lnTo>
                    <a:pt x="288" y="643"/>
                  </a:lnTo>
                  <a:lnTo>
                    <a:pt x="275" y="641"/>
                  </a:lnTo>
                  <a:lnTo>
                    <a:pt x="262" y="639"/>
                  </a:lnTo>
                  <a:lnTo>
                    <a:pt x="250" y="636"/>
                  </a:lnTo>
                  <a:lnTo>
                    <a:pt x="237" y="633"/>
                  </a:lnTo>
                  <a:lnTo>
                    <a:pt x="200" y="619"/>
                  </a:lnTo>
                  <a:lnTo>
                    <a:pt x="166" y="601"/>
                  </a:lnTo>
                  <a:lnTo>
                    <a:pt x="134" y="578"/>
                  </a:lnTo>
                  <a:lnTo>
                    <a:pt x="106" y="551"/>
                  </a:lnTo>
                  <a:lnTo>
                    <a:pt x="75" y="511"/>
                  </a:lnTo>
                  <a:lnTo>
                    <a:pt x="52" y="469"/>
                  </a:lnTo>
                  <a:lnTo>
                    <a:pt x="37" y="423"/>
                  </a:lnTo>
                  <a:lnTo>
                    <a:pt x="29" y="374"/>
                  </a:lnTo>
                  <a:lnTo>
                    <a:pt x="28" y="356"/>
                  </a:lnTo>
                  <a:lnTo>
                    <a:pt x="29" y="339"/>
                  </a:lnTo>
                  <a:lnTo>
                    <a:pt x="30" y="322"/>
                  </a:lnTo>
                  <a:lnTo>
                    <a:pt x="32" y="305"/>
                  </a:lnTo>
                  <a:lnTo>
                    <a:pt x="36" y="287"/>
                  </a:lnTo>
                  <a:lnTo>
                    <a:pt x="40" y="270"/>
                  </a:lnTo>
                  <a:lnTo>
                    <a:pt x="46" y="253"/>
                  </a:lnTo>
                  <a:lnTo>
                    <a:pt x="53" y="236"/>
                  </a:lnTo>
                  <a:lnTo>
                    <a:pt x="67" y="208"/>
                  </a:lnTo>
                  <a:lnTo>
                    <a:pt x="84" y="181"/>
                  </a:lnTo>
                  <a:lnTo>
                    <a:pt x="104" y="157"/>
                  </a:lnTo>
                  <a:lnTo>
                    <a:pt x="127" y="134"/>
                  </a:lnTo>
                  <a:lnTo>
                    <a:pt x="148" y="117"/>
                  </a:lnTo>
                  <a:lnTo>
                    <a:pt x="171" y="102"/>
                  </a:lnTo>
                  <a:lnTo>
                    <a:pt x="195" y="89"/>
                  </a:lnTo>
                  <a:lnTo>
                    <a:pt x="221" y="78"/>
                  </a:lnTo>
                  <a:lnTo>
                    <a:pt x="236" y="73"/>
                  </a:lnTo>
                  <a:lnTo>
                    <a:pt x="252" y="69"/>
                  </a:lnTo>
                  <a:lnTo>
                    <a:pt x="267" y="65"/>
                  </a:lnTo>
                  <a:lnTo>
                    <a:pt x="283" y="63"/>
                  </a:lnTo>
                  <a:lnTo>
                    <a:pt x="299" y="61"/>
                  </a:lnTo>
                  <a:lnTo>
                    <a:pt x="299" y="62"/>
                  </a:lnTo>
                  <a:lnTo>
                    <a:pt x="289" y="70"/>
                  </a:lnTo>
                  <a:lnTo>
                    <a:pt x="278" y="80"/>
                  </a:lnTo>
                  <a:lnTo>
                    <a:pt x="281" y="92"/>
                  </a:lnTo>
                  <a:lnTo>
                    <a:pt x="297" y="97"/>
                  </a:lnTo>
                  <a:lnTo>
                    <a:pt x="301" y="96"/>
                  </a:lnTo>
                  <a:lnTo>
                    <a:pt x="350" y="58"/>
                  </a:lnTo>
                  <a:lnTo>
                    <a:pt x="358" y="51"/>
                  </a:lnTo>
                  <a:lnTo>
                    <a:pt x="359" y="40"/>
                  </a:lnTo>
                  <a:lnTo>
                    <a:pt x="300" y="1"/>
                  </a:lnTo>
                  <a:lnTo>
                    <a:pt x="297" y="0"/>
                  </a:lnTo>
                  <a:lnTo>
                    <a:pt x="288" y="1"/>
                  </a:lnTo>
                  <a:lnTo>
                    <a:pt x="283" y="7"/>
                  </a:lnTo>
                  <a:lnTo>
                    <a:pt x="282" y="19"/>
                  </a:lnTo>
                  <a:lnTo>
                    <a:pt x="284" y="24"/>
                  </a:lnTo>
                  <a:lnTo>
                    <a:pt x="297" y="32"/>
                  </a:lnTo>
                  <a:lnTo>
                    <a:pt x="296" y="33"/>
                  </a:lnTo>
                  <a:lnTo>
                    <a:pt x="282" y="34"/>
                  </a:lnTo>
                  <a:lnTo>
                    <a:pt x="259" y="38"/>
                  </a:lnTo>
                  <a:lnTo>
                    <a:pt x="242" y="42"/>
                  </a:lnTo>
                  <a:lnTo>
                    <a:pt x="225" y="46"/>
                  </a:lnTo>
                  <a:lnTo>
                    <a:pt x="209" y="52"/>
                  </a:lnTo>
                  <a:lnTo>
                    <a:pt x="174" y="68"/>
                  </a:lnTo>
                  <a:lnTo>
                    <a:pt x="141" y="87"/>
                  </a:lnTo>
                  <a:lnTo>
                    <a:pt x="111" y="110"/>
                  </a:lnTo>
                  <a:lnTo>
                    <a:pt x="84" y="136"/>
                  </a:lnTo>
                  <a:lnTo>
                    <a:pt x="64" y="160"/>
                  </a:lnTo>
                  <a:lnTo>
                    <a:pt x="47" y="186"/>
                  </a:lnTo>
                  <a:lnTo>
                    <a:pt x="32" y="213"/>
                  </a:lnTo>
                  <a:lnTo>
                    <a:pt x="20" y="241"/>
                  </a:lnTo>
                  <a:lnTo>
                    <a:pt x="13" y="263"/>
                  </a:lnTo>
                  <a:lnTo>
                    <a:pt x="7" y="285"/>
                  </a:lnTo>
                  <a:lnTo>
                    <a:pt x="3" y="307"/>
                  </a:lnTo>
                  <a:lnTo>
                    <a:pt x="1" y="329"/>
                  </a:lnTo>
                  <a:lnTo>
                    <a:pt x="0" y="342"/>
                  </a:lnTo>
                  <a:lnTo>
                    <a:pt x="0" y="355"/>
                  </a:lnTo>
                  <a:lnTo>
                    <a:pt x="2" y="382"/>
                  </a:lnTo>
                  <a:lnTo>
                    <a:pt x="3" y="398"/>
                  </a:lnTo>
                  <a:lnTo>
                    <a:pt x="6" y="413"/>
                  </a:lnTo>
                  <a:lnTo>
                    <a:pt x="9" y="428"/>
                  </a:lnTo>
                  <a:lnTo>
                    <a:pt x="20" y="463"/>
                  </a:lnTo>
                  <a:lnTo>
                    <a:pt x="34" y="496"/>
                  </a:lnTo>
                  <a:lnTo>
                    <a:pt x="52" y="527"/>
                  </a:lnTo>
                  <a:lnTo>
                    <a:pt x="74" y="557"/>
                  </a:lnTo>
                  <a:lnTo>
                    <a:pt x="96" y="581"/>
                  </a:lnTo>
                  <a:lnTo>
                    <a:pt x="120" y="602"/>
                  </a:lnTo>
                  <a:lnTo>
                    <a:pt x="146" y="621"/>
                  </a:lnTo>
                  <a:lnTo>
                    <a:pt x="174" y="637"/>
                  </a:lnTo>
                  <a:lnTo>
                    <a:pt x="205" y="652"/>
                  </a:lnTo>
                  <a:lnTo>
                    <a:pt x="238" y="662"/>
                  </a:lnTo>
                  <a:lnTo>
                    <a:pt x="271" y="669"/>
                  </a:lnTo>
                  <a:lnTo>
                    <a:pt x="306" y="673"/>
                  </a:lnTo>
                  <a:lnTo>
                    <a:pt x="325" y="673"/>
                  </a:lnTo>
                  <a:lnTo>
                    <a:pt x="344" y="672"/>
                  </a:lnTo>
                  <a:lnTo>
                    <a:pt x="362" y="671"/>
                  </a:lnTo>
                  <a:lnTo>
                    <a:pt x="381" y="668"/>
                  </a:lnTo>
                  <a:lnTo>
                    <a:pt x="400" y="663"/>
                  </a:lnTo>
                  <a:lnTo>
                    <a:pt x="418" y="658"/>
                  </a:lnTo>
                  <a:lnTo>
                    <a:pt x="436" y="652"/>
                  </a:lnTo>
                  <a:lnTo>
                    <a:pt x="453" y="645"/>
                  </a:lnTo>
                  <a:lnTo>
                    <a:pt x="481" y="631"/>
                  </a:lnTo>
                  <a:lnTo>
                    <a:pt x="506" y="614"/>
                  </a:lnTo>
                  <a:lnTo>
                    <a:pt x="530" y="595"/>
                  </a:lnTo>
                  <a:lnTo>
                    <a:pt x="553" y="574"/>
                  </a:lnTo>
                  <a:lnTo>
                    <a:pt x="572" y="551"/>
                  </a:lnTo>
                  <a:lnTo>
                    <a:pt x="590" y="527"/>
                  </a:lnTo>
                  <a:lnTo>
                    <a:pt x="605" y="502"/>
                  </a:lnTo>
                  <a:lnTo>
                    <a:pt x="618" y="474"/>
                  </a:lnTo>
                  <a:lnTo>
                    <a:pt x="625" y="455"/>
                  </a:lnTo>
                  <a:lnTo>
                    <a:pt x="631" y="435"/>
                  </a:lnTo>
                  <a:lnTo>
                    <a:pt x="636" y="415"/>
                  </a:lnTo>
                  <a:lnTo>
                    <a:pt x="639" y="394"/>
                  </a:lnTo>
                  <a:lnTo>
                    <a:pt x="641" y="374"/>
                  </a:lnTo>
                  <a:lnTo>
                    <a:pt x="642" y="3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10"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78</a:t>
            </a:fld>
            <a:endParaRPr lang="da-DK" sz="1800" b="1" dirty="0">
              <a:solidFill>
                <a:srgbClr val="C00000"/>
              </a:solidFill>
            </a:endParaRPr>
          </a:p>
        </p:txBody>
      </p:sp>
      <p:sp>
        <p:nvSpPr>
          <p:cNvPr id="4" name="Rektangel 3"/>
          <p:cNvSpPr/>
          <p:nvPr/>
        </p:nvSpPr>
        <p:spPr>
          <a:xfrm>
            <a:off x="956238" y="1381282"/>
            <a:ext cx="10359003" cy="4247317"/>
          </a:xfrm>
          <a:prstGeom prst="rect">
            <a:avLst/>
          </a:prstGeom>
        </p:spPr>
        <p:txBody>
          <a:bodyPr wrap="square">
            <a:spAutoFit/>
          </a:bodyPr>
          <a:lstStyle/>
          <a:p>
            <a:pPr marL="171450" indent="-171450">
              <a:buFont typeface="Arial" panose="020B0604020202020204" pitchFamily="34" charset="0"/>
              <a:buChar char="•"/>
            </a:pPr>
            <a:r>
              <a:rPr lang="da-DK" b="1" dirty="0"/>
              <a:t>Konkret og individuel vurdering</a:t>
            </a:r>
          </a:p>
          <a:p>
            <a:pPr marL="628650" lvl="1" indent="-171450">
              <a:buFont typeface="Arial" panose="020B0604020202020204" pitchFamily="34" charset="0"/>
              <a:buChar char="•"/>
            </a:pPr>
            <a:r>
              <a:rPr lang="da-DK" dirty="0" smtClean="0"/>
              <a:t>Serviceloven </a:t>
            </a:r>
            <a:r>
              <a:rPr lang="da-DK" dirty="0"/>
              <a:t>§ 1, stk. </a:t>
            </a:r>
            <a:r>
              <a:rPr lang="da-DK" dirty="0" smtClean="0"/>
              <a:t>3</a:t>
            </a:r>
          </a:p>
          <a:p>
            <a:pPr marL="628650" lvl="1" indent="-171450">
              <a:buFont typeface="Arial" panose="020B0604020202020204" pitchFamily="34" charset="0"/>
              <a:buChar char="•"/>
            </a:pPr>
            <a:endParaRPr lang="da-DK" dirty="0"/>
          </a:p>
          <a:p>
            <a:pPr marL="171450" indent="-171450">
              <a:buFont typeface="Arial" panose="020B0604020202020204" pitchFamily="34" charset="0"/>
              <a:buChar char="•"/>
            </a:pPr>
            <a:r>
              <a:rPr lang="da-DK" b="1" dirty="0"/>
              <a:t>§ 141 </a:t>
            </a:r>
            <a:r>
              <a:rPr lang="da-DK" b="1" dirty="0" smtClean="0"/>
              <a:t>handleplanen</a:t>
            </a:r>
          </a:p>
          <a:p>
            <a:pPr marL="628650" lvl="1" indent="-171450">
              <a:buFont typeface="Arial" panose="020B0604020202020204" pitchFamily="34" charset="0"/>
              <a:buChar char="•"/>
            </a:pPr>
            <a:r>
              <a:rPr lang="da-DK" dirty="0" smtClean="0"/>
              <a:t>Serviceloven § 141</a:t>
            </a:r>
          </a:p>
          <a:p>
            <a:endParaRPr lang="da-DK" b="1" dirty="0" smtClean="0"/>
          </a:p>
          <a:p>
            <a:r>
              <a:rPr lang="da-DK" b="1" dirty="0" smtClean="0"/>
              <a:t>Handleplanen </a:t>
            </a:r>
            <a:r>
              <a:rPr lang="da-DK" b="1" dirty="0"/>
              <a:t>skal angive:</a:t>
            </a:r>
          </a:p>
          <a:p>
            <a:pPr marL="702900" lvl="2" indent="-342900">
              <a:buFont typeface="+mj-lt"/>
              <a:buAutoNum type="arabicParenR"/>
            </a:pPr>
            <a:r>
              <a:rPr lang="da-DK" b="1" dirty="0"/>
              <a:t>formålet</a:t>
            </a:r>
            <a:r>
              <a:rPr lang="da-DK" dirty="0"/>
              <a:t> med indsatsen,</a:t>
            </a:r>
          </a:p>
          <a:p>
            <a:pPr marL="702900" lvl="2" indent="-342900">
              <a:buFont typeface="+mj-lt"/>
              <a:buAutoNum type="arabicParenR"/>
            </a:pPr>
            <a:r>
              <a:rPr lang="da-DK" dirty="0"/>
              <a:t>hvilken </a:t>
            </a:r>
            <a:r>
              <a:rPr lang="da-DK" b="1" dirty="0" smtClean="0"/>
              <a:t>indsats</a:t>
            </a:r>
            <a:r>
              <a:rPr lang="da-DK" dirty="0" smtClean="0"/>
              <a:t> </a:t>
            </a:r>
            <a:r>
              <a:rPr lang="da-DK" dirty="0"/>
              <a:t>der er nødvendig for at opnå formålet,</a:t>
            </a:r>
          </a:p>
          <a:p>
            <a:pPr marL="702900" lvl="2" indent="-342900">
              <a:buFont typeface="+mj-lt"/>
              <a:buAutoNum type="arabicParenR"/>
            </a:pPr>
            <a:r>
              <a:rPr lang="da-DK" dirty="0"/>
              <a:t>den forventede </a:t>
            </a:r>
            <a:r>
              <a:rPr lang="da-DK" b="1" dirty="0"/>
              <a:t>varighed </a:t>
            </a:r>
            <a:r>
              <a:rPr lang="da-DK" dirty="0"/>
              <a:t>af indsatsen og</a:t>
            </a:r>
          </a:p>
          <a:p>
            <a:pPr marL="702900" lvl="2" indent="-342900">
              <a:buFont typeface="+mj-lt"/>
              <a:buAutoNum type="arabicParenR"/>
            </a:pPr>
            <a:r>
              <a:rPr lang="da-DK" b="1" dirty="0"/>
              <a:t>andre særlige forhold</a:t>
            </a:r>
            <a:r>
              <a:rPr lang="da-DK" dirty="0"/>
              <a:t> vedrørende boform, beskæftigelse, </a:t>
            </a:r>
            <a:r>
              <a:rPr lang="da-DK" dirty="0" smtClean="0"/>
              <a:t>personlig hjælp</a:t>
            </a:r>
            <a:r>
              <a:rPr lang="da-DK" dirty="0"/>
              <a:t>, behandling,    hjælpemidler m.v</a:t>
            </a:r>
            <a:r>
              <a:rPr lang="da-DK" dirty="0" smtClean="0"/>
              <a:t>.</a:t>
            </a:r>
          </a:p>
          <a:p>
            <a:pPr marL="360000" lvl="2"/>
            <a:endParaRPr lang="da-DK" dirty="0"/>
          </a:p>
          <a:p>
            <a:pPr marL="285750" indent="-285750">
              <a:buFont typeface="Arial" panose="020B0604020202020204" pitchFamily="34" charset="0"/>
              <a:buChar char="•"/>
            </a:pPr>
            <a:r>
              <a:rPr lang="da-DK" b="1" dirty="0"/>
              <a:t>§ 141 Helhedsorienteret plan </a:t>
            </a:r>
          </a:p>
          <a:p>
            <a:pPr marL="742950" lvl="1" indent="-285750">
              <a:buFont typeface="Arial" panose="020B0604020202020204" pitchFamily="34" charset="0"/>
              <a:buChar char="•"/>
            </a:pPr>
            <a:r>
              <a:rPr lang="da-DK" dirty="0" smtClean="0"/>
              <a:t> Serviceloven </a:t>
            </a:r>
            <a:r>
              <a:rPr lang="da-DK" dirty="0"/>
              <a:t>§ 141 stk. </a:t>
            </a:r>
            <a:r>
              <a:rPr lang="da-DK" dirty="0" smtClean="0"/>
              <a:t>7</a:t>
            </a:r>
            <a:endParaRPr lang="da-DK" dirty="0"/>
          </a:p>
        </p:txBody>
      </p:sp>
    </p:spTree>
    <p:extLst>
      <p:ext uri="{BB962C8B-B14F-4D97-AF65-F5344CB8AC3E}">
        <p14:creationId xmlns:p14="http://schemas.microsoft.com/office/powerpoint/2010/main" val="39065058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6" name="Titel 5"/>
          <p:cNvSpPr>
            <a:spLocks noGrp="1"/>
          </p:cNvSpPr>
          <p:nvPr>
            <p:ph type="title"/>
          </p:nvPr>
        </p:nvSpPr>
        <p:spPr>
          <a:xfrm>
            <a:off x="838198" y="128111"/>
            <a:ext cx="10515601" cy="612000"/>
          </a:xfrm>
          <a:solidFill>
            <a:srgbClr val="466B47"/>
          </a:solidFill>
        </p:spPr>
        <p:txBody>
          <a:bodyPr/>
          <a:lstStyle/>
          <a:p>
            <a:r>
              <a:rPr lang="da-DK" dirty="0" smtClean="0">
                <a:solidFill>
                  <a:schemeClr val="bg1"/>
                </a:solidFill>
              </a:rPr>
              <a:t>	Analysemodellen i sagsvurderingen</a:t>
            </a:r>
            <a:endParaRPr lang="da-DK" dirty="0">
              <a:solidFill>
                <a:schemeClr val="bg1"/>
              </a:solidFill>
            </a:endParaRPr>
          </a:p>
        </p:txBody>
      </p:sp>
      <p:pic>
        <p:nvPicPr>
          <p:cNvPr id="7" name="Billede 6"/>
          <p:cNvPicPr>
            <a:picLocks noChangeAspect="1"/>
          </p:cNvPicPr>
          <p:nvPr/>
        </p:nvPicPr>
        <p:blipFill>
          <a:blip r:embed="rId3"/>
          <a:stretch>
            <a:fillRect/>
          </a:stretch>
        </p:blipFill>
        <p:spPr>
          <a:xfrm>
            <a:off x="9516444" y="812571"/>
            <a:ext cx="1837355" cy="2192129"/>
          </a:xfrm>
          <a:prstGeom prst="rect">
            <a:avLst/>
          </a:prstGeom>
        </p:spPr>
      </p:pic>
      <p:graphicFrame>
        <p:nvGraphicFramePr>
          <p:cNvPr id="11" name="Tabel 10"/>
          <p:cNvGraphicFramePr>
            <a:graphicFrameLocks noGrp="1"/>
          </p:cNvGraphicFramePr>
          <p:nvPr>
            <p:extLst>
              <p:ext uri="{D42A27DB-BD31-4B8C-83A1-F6EECF244321}">
                <p14:modId xmlns:p14="http://schemas.microsoft.com/office/powerpoint/2010/main" val="788172978"/>
              </p:ext>
            </p:extLst>
          </p:nvPr>
        </p:nvGraphicFramePr>
        <p:xfrm>
          <a:off x="838198" y="812571"/>
          <a:ext cx="6913873" cy="1192820"/>
        </p:xfrm>
        <a:graphic>
          <a:graphicData uri="http://schemas.openxmlformats.org/drawingml/2006/table">
            <a:tbl>
              <a:tblPr firstRow="1" firstCol="1" lastRow="1" lastCol="1" bandRow="1" bandCol="1"/>
              <a:tblGrid>
                <a:gridCol w="5473826">
                  <a:extLst>
                    <a:ext uri="{9D8B030D-6E8A-4147-A177-3AD203B41FA5}">
                      <a16:colId xmlns:a16="http://schemas.microsoft.com/office/drawing/2014/main" val="4063072362"/>
                    </a:ext>
                  </a:extLst>
                </a:gridCol>
                <a:gridCol w="1440047">
                  <a:extLst>
                    <a:ext uri="{9D8B030D-6E8A-4147-A177-3AD203B41FA5}">
                      <a16:colId xmlns:a16="http://schemas.microsoft.com/office/drawing/2014/main" val="2239927904"/>
                    </a:ext>
                  </a:extLst>
                </a:gridCol>
              </a:tblGrid>
              <a:tr h="254220">
                <a:tc>
                  <a:txBody>
                    <a:bodyPr/>
                    <a:lstStyle/>
                    <a:p>
                      <a:pPr marL="69850">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Vurdering af borgerens situation </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D97126"/>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150495">
                        <a:lnSpc>
                          <a:spcPts val="1200"/>
                        </a:lnSpc>
                        <a:spcBef>
                          <a:spcPts val="310"/>
                        </a:spcBef>
                        <a:spcAft>
                          <a:spcPts val="0"/>
                        </a:spcAft>
                      </a:pPr>
                      <a:r>
                        <a:rPr lang="da-DK" sz="400">
                          <a:effectLst/>
                          <a:latin typeface="Arial" panose="020B0604020202020204" pitchFamily="34" charset="0"/>
                          <a:ea typeface="Arial" panose="020B0604020202020204" pitchFamily="34" charset="0"/>
                          <a:cs typeface="Times New Roman" panose="02020603050405020304" pitchFamily="18" charset="0"/>
                        </a:rPr>
                        <a:t> </a:t>
                      </a:r>
                      <a:endParaRPr lang="da-DK" sz="5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D97126"/>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652824824"/>
                  </a:ext>
                </a:extLst>
              </a:tr>
              <a:tr h="267519">
                <a:tc>
                  <a:txBody>
                    <a:bodyPr/>
                    <a:lstStyle/>
                    <a:p>
                      <a:pPr marL="69850" marR="511810">
                        <a:lnSpc>
                          <a:spcPct val="115000"/>
                        </a:lnSpc>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Indsatsformål</a:t>
                      </a:r>
                      <a:endParaRPr lang="da-DK" sz="1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431800" algn="just">
                        <a:lnSpc>
                          <a:spcPct val="115000"/>
                        </a:lnSpc>
                        <a:spcBef>
                          <a:spcPts val="845"/>
                        </a:spcBef>
                        <a:spcAft>
                          <a:spcPts val="0"/>
                        </a:spcAft>
                      </a:pPr>
                      <a:r>
                        <a:rPr lang="da-DK" sz="400">
                          <a:effectLst/>
                          <a:latin typeface="Arial" panose="020B0604020202020204" pitchFamily="34" charset="0"/>
                          <a:ea typeface="Arial" panose="020B0604020202020204" pitchFamily="34" charset="0"/>
                          <a:cs typeface="Times New Roman" panose="02020603050405020304" pitchFamily="18" charset="0"/>
                        </a:rPr>
                        <a:t> </a:t>
                      </a:r>
                      <a:endParaRPr lang="da-DK" sz="5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718468143"/>
                  </a:ext>
                </a:extLst>
              </a:tr>
              <a:tr h="254220">
                <a:tc>
                  <a:txBody>
                    <a:bodyPr/>
                    <a:lstStyle/>
                    <a:p>
                      <a:pPr marL="69850">
                        <a:spcBef>
                          <a:spcPts val="475"/>
                        </a:spcBef>
                        <a:spcAft>
                          <a:spcPts val="0"/>
                        </a:spcAft>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Borgerens målformulering</a:t>
                      </a:r>
                      <a:endParaRPr lang="da-DK"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a:spcBef>
                          <a:spcPts val="10"/>
                        </a:spcBef>
                        <a:spcAft>
                          <a:spcPts val="0"/>
                        </a:spcAft>
                      </a:pPr>
                      <a:r>
                        <a:rPr lang="da-DK" sz="400" dirty="0">
                          <a:effectLst/>
                          <a:latin typeface="Arial" panose="020B0604020202020204" pitchFamily="34" charset="0"/>
                          <a:ea typeface="Arial" panose="020B0604020202020204" pitchFamily="34" charset="0"/>
                          <a:cs typeface="Times New Roman" panose="02020603050405020304" pitchFamily="18" charset="0"/>
                        </a:rPr>
                        <a:t> </a:t>
                      </a:r>
                      <a:endParaRPr lang="da-DK" sz="5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195265600"/>
                  </a:ext>
                </a:extLst>
              </a:tr>
              <a:tr h="328712">
                <a:tc>
                  <a:txBody>
                    <a:bodyPr/>
                    <a:lstStyle/>
                    <a:p>
                      <a:pPr marL="69850" marR="0" lvl="0" indent="0" algn="l" defTabSz="685800" rtl="0" eaLnBrk="1" fontAlgn="auto" latinLnBrk="0" hangingPunct="1">
                        <a:lnSpc>
                          <a:spcPct val="100000"/>
                        </a:lnSpc>
                        <a:spcBef>
                          <a:spcPts val="475"/>
                        </a:spcBef>
                        <a:spcAft>
                          <a:spcPts val="0"/>
                        </a:spcAft>
                        <a:buClrTx/>
                        <a:buSzTx/>
                        <a:buFontTx/>
                        <a:buNone/>
                        <a:tabLst/>
                        <a:defRPr/>
                      </a:pPr>
                      <a:r>
                        <a:rPr lang="da-DK" sz="1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Vurdering af borgerens støttebehov og</a:t>
                      </a:r>
                      <a:r>
                        <a:rPr lang="da-DK" sz="1800" b="1" baseline="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rPr>
                        <a:t> indsats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D97126"/>
                      </a:solidFill>
                      <a:prstDash val="solid"/>
                      <a:round/>
                      <a:headEnd type="none" w="med" len="med"/>
                      <a:tailEnd type="none" w="med" len="med"/>
                    </a:lnB>
                    <a:solidFill>
                      <a:srgbClr val="5F91B0"/>
                    </a:solidFill>
                  </a:tcPr>
                </a:tc>
                <a:tc>
                  <a:txBody>
                    <a:bodyPr/>
                    <a:lstStyle/>
                    <a:p>
                      <a:pPr marL="70485" marR="138430">
                        <a:lnSpc>
                          <a:spcPct val="115000"/>
                        </a:lnSpc>
                        <a:spcBef>
                          <a:spcPts val="475"/>
                        </a:spcBef>
                        <a:spcAft>
                          <a:spcPts val="0"/>
                        </a:spcAft>
                      </a:pPr>
                      <a:r>
                        <a:rPr lang="da-DK" sz="4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endParaRPr lang="da-DK" sz="5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D97126"/>
                      </a:solidFill>
                      <a:prstDash val="solid"/>
                      <a:round/>
                      <a:headEnd type="none" w="med" len="med"/>
                      <a:tailEnd type="none" w="med" len="med"/>
                    </a:lnB>
                    <a:solidFill>
                      <a:srgbClr val="C3E7EF"/>
                    </a:solidFill>
                  </a:tcPr>
                </a:tc>
                <a:extLst>
                  <a:ext uri="{0D108BD9-81ED-4DB2-BD59-A6C34878D82A}">
                    <a16:rowId xmlns:a16="http://schemas.microsoft.com/office/drawing/2014/main" val="2939435274"/>
                  </a:ext>
                </a:extLst>
              </a:tr>
            </a:tbl>
          </a:graphicData>
        </a:graphic>
      </p:graphicFrame>
      <p:pic>
        <p:nvPicPr>
          <p:cNvPr id="5" name="Billede 4"/>
          <p:cNvPicPr>
            <a:picLocks noChangeAspect="1"/>
          </p:cNvPicPr>
          <p:nvPr/>
        </p:nvPicPr>
        <p:blipFill>
          <a:blip r:embed="rId4"/>
          <a:stretch>
            <a:fillRect/>
          </a:stretch>
        </p:blipFill>
        <p:spPr>
          <a:xfrm>
            <a:off x="838198" y="2116389"/>
            <a:ext cx="8531047" cy="4521830"/>
          </a:xfrm>
          <a:prstGeom prst="rect">
            <a:avLst/>
          </a:prstGeom>
        </p:spPr>
      </p:pic>
      <p:sp>
        <p:nvSpPr>
          <p:cNvPr id="14"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79</a:t>
            </a:fld>
            <a:endParaRPr lang="da-DK" sz="1800" b="1" dirty="0">
              <a:solidFill>
                <a:srgbClr val="C00000"/>
              </a:solidFill>
            </a:endParaRPr>
          </a:p>
        </p:txBody>
      </p:sp>
      <p:pic>
        <p:nvPicPr>
          <p:cNvPr id="12" name="Billede 11"/>
          <p:cNvPicPr>
            <a:picLocks noChangeAspect="1"/>
          </p:cNvPicPr>
          <p:nvPr/>
        </p:nvPicPr>
        <p:blipFill>
          <a:blip r:embed="rId5"/>
          <a:stretch>
            <a:fillRect/>
          </a:stretch>
        </p:blipFill>
        <p:spPr>
          <a:xfrm>
            <a:off x="865189" y="142405"/>
            <a:ext cx="550291" cy="559168"/>
          </a:xfrm>
          <a:prstGeom prst="rect">
            <a:avLst/>
          </a:prstGeom>
        </p:spPr>
      </p:pic>
    </p:spTree>
    <p:extLst>
      <p:ext uri="{BB962C8B-B14F-4D97-AF65-F5344CB8AC3E}">
        <p14:creationId xmlns:p14="http://schemas.microsoft.com/office/powerpoint/2010/main" val="38190393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368391"/>
            <a:ext cx="5545834" cy="4508535"/>
          </a:xfrm>
        </p:spPr>
        <p:txBody>
          <a:bodyPr/>
          <a:lstStyle/>
          <a:p>
            <a:r>
              <a:rPr lang="da-DK" sz="2100" dirty="0" smtClean="0"/>
              <a:t>Fælleskommunal</a:t>
            </a:r>
            <a:r>
              <a:rPr lang="da-DK" sz="2100" b="1" dirty="0" smtClean="0"/>
              <a:t> funktionsevneguide </a:t>
            </a:r>
          </a:p>
          <a:p>
            <a:endParaRPr lang="da-DK" sz="2100" b="1" dirty="0" smtClean="0"/>
          </a:p>
          <a:p>
            <a:r>
              <a:rPr lang="da-DK" sz="2100" dirty="0" smtClean="0"/>
              <a:t>Fælleskommunalt</a:t>
            </a:r>
            <a:r>
              <a:rPr lang="da-DK" sz="2100" b="1" dirty="0" smtClean="0"/>
              <a:t> funktionsevnekatalog </a:t>
            </a:r>
          </a:p>
          <a:p>
            <a:endParaRPr lang="da-DK" sz="2100" b="1" dirty="0" smtClean="0"/>
          </a:p>
          <a:p>
            <a:r>
              <a:rPr lang="da-DK" sz="2100" dirty="0" smtClean="0"/>
              <a:t>Fælleskommunalt</a:t>
            </a:r>
            <a:r>
              <a:rPr lang="da-DK" sz="2100" b="1" dirty="0" smtClean="0"/>
              <a:t> indsatskatalog </a:t>
            </a:r>
          </a:p>
          <a:p>
            <a:endParaRPr lang="da-DK" sz="2100" b="1" dirty="0" smtClean="0"/>
          </a:p>
          <a:p>
            <a:r>
              <a:rPr lang="da-DK" sz="2100" dirty="0" smtClean="0">
                <a:solidFill>
                  <a:prstClr val="black"/>
                </a:solidFill>
              </a:rPr>
              <a:t>Notat: </a:t>
            </a:r>
            <a:r>
              <a:rPr lang="da-DK" b="1" dirty="0" smtClean="0">
                <a:solidFill>
                  <a:prstClr val="black"/>
                </a:solidFill>
              </a:rPr>
              <a:t>Sammenhæng </a:t>
            </a:r>
            <a:r>
              <a:rPr lang="da-DK" b="1" dirty="0">
                <a:solidFill>
                  <a:prstClr val="black"/>
                </a:solidFill>
              </a:rPr>
              <a:t>mellem temaer i Socialtilsynets kvalitetsmodel og udredningstemaerne i FFB og VUM 2.0</a:t>
            </a:r>
          </a:p>
          <a:p>
            <a:pPr marL="0" indent="0">
              <a:buNone/>
            </a:pPr>
            <a:r>
              <a:rPr lang="da-DK" dirty="0" smtClean="0"/>
              <a:t>For </a:t>
            </a:r>
            <a:r>
              <a:rPr lang="da-DK" dirty="0"/>
              <a:t>mere information og download af materialer:</a:t>
            </a:r>
            <a:r>
              <a:rPr lang="da-DK" sz="1100" dirty="0"/>
              <a:t> </a:t>
            </a:r>
          </a:p>
          <a:p>
            <a:endParaRPr lang="da-DK"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8</a:t>
            </a:fld>
            <a:endParaRPr lang="da-DK" dirty="0"/>
          </a:p>
        </p:txBody>
      </p:sp>
      <p:sp>
        <p:nvSpPr>
          <p:cNvPr id="6" name="Titel 5"/>
          <p:cNvSpPr>
            <a:spLocks noGrp="1"/>
          </p:cNvSpPr>
          <p:nvPr>
            <p:ph type="title"/>
          </p:nvPr>
        </p:nvSpPr>
        <p:spPr/>
        <p:txBody>
          <a:bodyPr/>
          <a:lstStyle/>
          <a:p>
            <a:r>
              <a:rPr lang="da-DK" dirty="0"/>
              <a:t>FFB-materialer</a:t>
            </a:r>
          </a:p>
        </p:txBody>
      </p:sp>
      <p:sp>
        <p:nvSpPr>
          <p:cNvPr id="7" name="Rektangel 6"/>
          <p:cNvSpPr/>
          <p:nvPr/>
        </p:nvSpPr>
        <p:spPr>
          <a:xfrm>
            <a:off x="4118585" y="5249665"/>
            <a:ext cx="2232248" cy="707886"/>
          </a:xfrm>
          <a:prstGeom prst="rect">
            <a:avLst/>
          </a:prstGeom>
        </p:spPr>
        <p:txBody>
          <a:bodyPr wrap="square">
            <a:spAutoFit/>
          </a:bodyPr>
          <a:lstStyle/>
          <a:p>
            <a:r>
              <a:rPr lang="da-DK" sz="4000" dirty="0" smtClean="0">
                <a:hlinkClick r:id="rId2"/>
              </a:rPr>
              <a:t>kl.dk/</a:t>
            </a:r>
            <a:r>
              <a:rPr lang="da-DK" sz="4000" dirty="0" err="1" smtClean="0">
                <a:hlinkClick r:id="rId2"/>
              </a:rPr>
              <a:t>ffb</a:t>
            </a:r>
            <a:endParaRPr lang="da-DK" sz="4000" dirty="0"/>
          </a:p>
        </p:txBody>
      </p:sp>
      <p:pic>
        <p:nvPicPr>
          <p:cNvPr id="8" name="Billede 7">
            <a:extLst>
              <a:ext uri="{FF2B5EF4-FFF2-40B4-BE49-F238E27FC236}">
                <a16:creationId xmlns:a16="http://schemas.microsoft.com/office/drawing/2014/main" id="{6151856B-9521-4A61-A734-E69885EE5B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96585" y="972000"/>
            <a:ext cx="3024336" cy="4277665"/>
          </a:xfrm>
          <a:prstGeom prst="rect">
            <a:avLst/>
          </a:prstGeom>
          <a:ln>
            <a:noFill/>
          </a:ln>
        </p:spPr>
      </p:pic>
      <p:pic>
        <p:nvPicPr>
          <p:cNvPr id="9" name="Billede 8">
            <a:extLst>
              <a:ext uri="{FF2B5EF4-FFF2-40B4-BE49-F238E27FC236}">
                <a16:creationId xmlns:a16="http://schemas.microsoft.com/office/drawing/2014/main" id="{02DE3D7B-8ABE-4B57-81ED-426A259F23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88043" y="3028752"/>
            <a:ext cx="3665756" cy="2812994"/>
          </a:xfrm>
          <a:prstGeom prst="rect">
            <a:avLst/>
          </a:prstGeom>
        </p:spPr>
      </p:pic>
    </p:spTree>
    <p:extLst>
      <p:ext uri="{BB962C8B-B14F-4D97-AF65-F5344CB8AC3E}">
        <p14:creationId xmlns:p14="http://schemas.microsoft.com/office/powerpoint/2010/main" val="39498812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42671" y="1700808"/>
            <a:ext cx="10511128" cy="3672061"/>
          </a:xfrm>
        </p:spPr>
        <p:txBody>
          <a:bodyPr>
            <a:normAutofit/>
          </a:bodyPr>
          <a:lstStyle/>
          <a:p>
            <a:r>
              <a:rPr lang="da-DK" sz="3200" b="1" dirty="0" smtClean="0"/>
              <a:t>Opsummer </a:t>
            </a:r>
            <a:r>
              <a:rPr lang="da-DK" sz="3200" dirty="0" smtClean="0"/>
              <a:t>sagen.</a:t>
            </a:r>
            <a:endParaRPr lang="da-DK" sz="3200" dirty="0"/>
          </a:p>
          <a:p>
            <a:endParaRPr lang="da-DK" sz="3200" b="1" dirty="0" smtClean="0"/>
          </a:p>
          <a:p>
            <a:r>
              <a:rPr lang="da-DK" sz="3200" b="1" dirty="0" smtClean="0"/>
              <a:t>Beskriv </a:t>
            </a:r>
            <a:r>
              <a:rPr lang="da-DK" sz="3200" b="1" dirty="0"/>
              <a:t>og </a:t>
            </a:r>
            <a:r>
              <a:rPr lang="da-DK" sz="3200" b="1" dirty="0" smtClean="0"/>
              <a:t>sammenhold </a:t>
            </a:r>
            <a:r>
              <a:rPr lang="da-DK" sz="3200" dirty="0"/>
              <a:t>de væsentligste oplysninger og observationer i udredningen</a:t>
            </a:r>
            <a:r>
              <a:rPr lang="da-DK" sz="3200" dirty="0" smtClean="0"/>
              <a:t>.</a:t>
            </a:r>
          </a:p>
          <a:p>
            <a:endParaRPr lang="da-DK" sz="3200" b="1" dirty="0"/>
          </a:p>
          <a:p>
            <a:r>
              <a:rPr lang="da-DK" sz="3200" dirty="0" smtClean="0"/>
              <a:t>Foretag </a:t>
            </a:r>
            <a:r>
              <a:rPr lang="da-DK" sz="3200" dirty="0"/>
              <a:t>en </a:t>
            </a:r>
            <a:r>
              <a:rPr lang="da-DK" sz="3200" b="1" dirty="0"/>
              <a:t>faglig analyse </a:t>
            </a:r>
            <a:r>
              <a:rPr lang="da-DK" sz="3200" dirty="0"/>
              <a:t>af </a:t>
            </a:r>
            <a:r>
              <a:rPr lang="da-DK" sz="3200" dirty="0" smtClean="0"/>
              <a:t>oplysningerne.</a:t>
            </a:r>
          </a:p>
          <a:p>
            <a:endParaRPr lang="da-DK" b="1" dirty="0" smtClean="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80</a:t>
            </a:fld>
            <a:endParaRPr lang="da-DK" dirty="0"/>
          </a:p>
        </p:txBody>
      </p:sp>
      <p:sp>
        <p:nvSpPr>
          <p:cNvPr id="6" name="Titel 5"/>
          <p:cNvSpPr>
            <a:spLocks noGrp="1"/>
          </p:cNvSpPr>
          <p:nvPr>
            <p:ph type="title"/>
          </p:nvPr>
        </p:nvSpPr>
        <p:spPr>
          <a:xfrm>
            <a:off x="838200" y="360000"/>
            <a:ext cx="10515601" cy="1080000"/>
          </a:xfrm>
          <a:solidFill>
            <a:srgbClr val="466B47"/>
          </a:solidFill>
        </p:spPr>
        <p:txBody>
          <a:bodyPr/>
          <a:lstStyle/>
          <a:p>
            <a:r>
              <a:rPr lang="da-DK" dirty="0" smtClean="0">
                <a:solidFill>
                  <a:schemeClr val="bg1"/>
                </a:solidFill>
              </a:rPr>
              <a:t>		Struktur i vurderingen af borgerens 				situation 1:4</a:t>
            </a:r>
            <a:endParaRPr lang="da-DK" dirty="0">
              <a:solidFill>
                <a:schemeClr val="bg1"/>
              </a:solidFill>
            </a:endParaRPr>
          </a:p>
        </p:txBody>
      </p:sp>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80</a:t>
            </a:fld>
            <a:endParaRPr lang="da-DK" sz="1800" b="1" dirty="0">
              <a:solidFill>
                <a:srgbClr val="C00000"/>
              </a:solidFill>
            </a:endParaRPr>
          </a:p>
        </p:txBody>
      </p:sp>
      <p:pic>
        <p:nvPicPr>
          <p:cNvPr id="9" name="Billede 8"/>
          <p:cNvPicPr>
            <a:picLocks noChangeAspect="1"/>
          </p:cNvPicPr>
          <p:nvPr/>
        </p:nvPicPr>
        <p:blipFill>
          <a:blip r:embed="rId3"/>
          <a:stretch>
            <a:fillRect/>
          </a:stretch>
        </p:blipFill>
        <p:spPr>
          <a:xfrm>
            <a:off x="767408" y="360001"/>
            <a:ext cx="1062854" cy="1079999"/>
          </a:xfrm>
          <a:prstGeom prst="rect">
            <a:avLst/>
          </a:prstGeom>
        </p:spPr>
      </p:pic>
    </p:spTree>
    <p:extLst>
      <p:ext uri="{BB962C8B-B14F-4D97-AF65-F5344CB8AC3E}">
        <p14:creationId xmlns:p14="http://schemas.microsoft.com/office/powerpoint/2010/main" val="5435189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81</a:t>
            </a:fld>
            <a:endParaRPr lang="da-DK" dirty="0"/>
          </a:p>
        </p:txBody>
      </p:sp>
      <p:sp>
        <p:nvSpPr>
          <p:cNvPr id="6" name="Titel 5"/>
          <p:cNvSpPr>
            <a:spLocks noGrp="1"/>
          </p:cNvSpPr>
          <p:nvPr>
            <p:ph type="title"/>
          </p:nvPr>
        </p:nvSpPr>
        <p:spPr>
          <a:xfrm>
            <a:off x="838200" y="360000"/>
            <a:ext cx="10515601" cy="612000"/>
          </a:xfrm>
          <a:solidFill>
            <a:srgbClr val="466B47"/>
          </a:solidFill>
        </p:spPr>
        <p:txBody>
          <a:bodyPr/>
          <a:lstStyle/>
          <a:p>
            <a:r>
              <a:rPr lang="da-DK" dirty="0" smtClean="0"/>
              <a:t>	</a:t>
            </a:r>
            <a:r>
              <a:rPr lang="da-DK" dirty="0" smtClean="0">
                <a:solidFill>
                  <a:schemeClr val="bg1"/>
                </a:solidFill>
              </a:rPr>
              <a:t>Redskab: </a:t>
            </a:r>
            <a:r>
              <a:rPr lang="da-DK" i="1" dirty="0" smtClean="0">
                <a:solidFill>
                  <a:schemeClr val="bg1"/>
                </a:solidFill>
              </a:rPr>
              <a:t>Udredning - sagsvurdering</a:t>
            </a:r>
            <a:r>
              <a:rPr lang="da-DK" dirty="0" smtClean="0">
                <a:solidFill>
                  <a:schemeClr val="bg1"/>
                </a:solidFill>
              </a:rPr>
              <a:t> 1:15</a:t>
            </a:r>
            <a:endParaRPr lang="da-DK" dirty="0">
              <a:solidFill>
                <a:schemeClr val="bg1"/>
              </a:solidFill>
            </a:endParaRPr>
          </a:p>
        </p:txBody>
      </p:sp>
      <p:graphicFrame>
        <p:nvGraphicFramePr>
          <p:cNvPr id="9" name="Tabel 8"/>
          <p:cNvGraphicFramePr>
            <a:graphicFrameLocks noGrp="1"/>
          </p:cNvGraphicFramePr>
          <p:nvPr>
            <p:extLst>
              <p:ext uri="{D42A27DB-BD31-4B8C-83A1-F6EECF244321}">
                <p14:modId xmlns:p14="http://schemas.microsoft.com/office/powerpoint/2010/main" val="1264524613"/>
              </p:ext>
            </p:extLst>
          </p:nvPr>
        </p:nvGraphicFramePr>
        <p:xfrm>
          <a:off x="861225" y="1292900"/>
          <a:ext cx="10492574" cy="5130800"/>
        </p:xfrm>
        <a:graphic>
          <a:graphicData uri="http://schemas.openxmlformats.org/drawingml/2006/table">
            <a:tbl>
              <a:tblPr firstRow="1" firstCol="1" lastRow="1" lastCol="1" bandRow="1" bandCol="1"/>
              <a:tblGrid>
                <a:gridCol w="5924904">
                  <a:extLst>
                    <a:ext uri="{9D8B030D-6E8A-4147-A177-3AD203B41FA5}">
                      <a16:colId xmlns:a16="http://schemas.microsoft.com/office/drawing/2014/main" val="4063072362"/>
                    </a:ext>
                  </a:extLst>
                </a:gridCol>
                <a:gridCol w="4567670">
                  <a:extLst>
                    <a:ext uri="{9D8B030D-6E8A-4147-A177-3AD203B41FA5}">
                      <a16:colId xmlns:a16="http://schemas.microsoft.com/office/drawing/2014/main" val="2239927904"/>
                    </a:ext>
                  </a:extLst>
                </a:gridCol>
              </a:tblGrid>
              <a:tr h="528616">
                <a:tc>
                  <a:txBody>
                    <a:bodyPr/>
                    <a:lstStyle/>
                    <a:p>
                      <a:pPr marL="69850">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Årsag til sagsåbning</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marR="215900">
                        <a:lnSpc>
                          <a:spcPct val="115000"/>
                        </a:lnSpc>
                        <a:spcBef>
                          <a:spcPts val="44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Hvad drejer sagen sig om? </a:t>
                      </a:r>
                      <a:endPar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p>
                      <a:pPr marL="69850" marR="215900">
                        <a:lnSpc>
                          <a:spcPct val="115000"/>
                        </a:lnSpc>
                        <a:spcBef>
                          <a:spcPts val="445"/>
                        </a:spcBef>
                        <a:spcAft>
                          <a:spcPts val="0"/>
                        </a:spcAft>
                      </a:pP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(problemstilling og borgerens oplevede behov for støtte)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D97126"/>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150495">
                        <a:lnSpc>
                          <a:spcPts val="1200"/>
                        </a:lnSpc>
                        <a:spcBef>
                          <a:spcPts val="310"/>
                        </a:spcBef>
                        <a:spcAft>
                          <a:spcPts val="0"/>
                        </a:spcAft>
                      </a:pPr>
                      <a:r>
                        <a:rPr lang="da-DK" sz="400" dirty="0">
                          <a:effectLst/>
                          <a:latin typeface="Arial" panose="020B0604020202020204" pitchFamily="34" charset="0"/>
                          <a:ea typeface="Arial" panose="020B0604020202020204" pitchFamily="34" charset="0"/>
                          <a:cs typeface="Times New Roman" panose="02020603050405020304" pitchFamily="18" charset="0"/>
                        </a:rPr>
                        <a:t> </a:t>
                      </a:r>
                      <a:endParaRPr lang="da-DK" sz="5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D97126"/>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652824824"/>
                  </a:ext>
                </a:extLst>
              </a:tr>
              <a:tr h="799572">
                <a:tc>
                  <a:txBody>
                    <a:bodyPr/>
                    <a:lstStyle/>
                    <a:p>
                      <a:pPr marL="69850" marR="511810">
                        <a:lnSpc>
                          <a:spcPct val="115000"/>
                        </a:lnSpc>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eventuelle lægefaglige diagnoser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marR="154940">
                        <a:spcBef>
                          <a:spcPts val="11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Har borgeren en eller flere lægefaglige diagnoser</a:t>
                      </a: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a:t>
                      </a:r>
                    </a:p>
                    <a:p>
                      <a:pPr marL="69850" marR="154940">
                        <a:spcBef>
                          <a:spcPts val="115"/>
                        </a:spcBef>
                        <a:spcAft>
                          <a:spcPts val="0"/>
                        </a:spcAft>
                      </a:pP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(lægestillede diagnoser, hvem har stillet dem og hvornår samt reference til dokumenter)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431800" algn="just">
                        <a:lnSpc>
                          <a:spcPct val="115000"/>
                        </a:lnSpc>
                        <a:spcBef>
                          <a:spcPts val="845"/>
                        </a:spcBef>
                        <a:spcAft>
                          <a:spcPts val="0"/>
                        </a:spcAft>
                      </a:pPr>
                      <a:r>
                        <a:rPr lang="da-DK" sz="400" dirty="0">
                          <a:effectLst/>
                          <a:latin typeface="Arial" panose="020B0604020202020204" pitchFamily="34" charset="0"/>
                          <a:ea typeface="Arial" panose="020B0604020202020204" pitchFamily="34" charset="0"/>
                          <a:cs typeface="Times New Roman" panose="02020603050405020304" pitchFamily="18" charset="0"/>
                        </a:rPr>
                        <a:t> </a:t>
                      </a:r>
                      <a:endParaRPr lang="da-DK" sz="5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718468143"/>
                  </a:ext>
                </a:extLst>
              </a:tr>
              <a:tr h="720080">
                <a:tc>
                  <a:txBody>
                    <a:bodyPr/>
                    <a:lstStyle/>
                    <a:p>
                      <a:pPr marL="69850">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ønsker for fremtiden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marR="211455">
                        <a:lnSpc>
                          <a:spcPct val="115000"/>
                        </a:lnSpc>
                        <a:spcBef>
                          <a:spcPts val="44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Hvad er borgerens ønsker </a:t>
                      </a:r>
                      <a:r>
                        <a:rPr lang="da-DK" sz="1800" spc="-3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for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fremtiden</a:t>
                      </a: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a:t>
                      </a:r>
                    </a:p>
                    <a:p>
                      <a:pPr marL="69850" marR="211455">
                        <a:lnSpc>
                          <a:spcPct val="115000"/>
                        </a:lnSpc>
                        <a:spcBef>
                          <a:spcPts val="445"/>
                        </a:spcBef>
                        <a:spcAft>
                          <a:spcPts val="0"/>
                        </a:spcAft>
                      </a:pP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(beskrivelse med borgerens egne ord af, hvad borgeren ønsker for sin fremtid)</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138430">
                        <a:lnSpc>
                          <a:spcPct val="115000"/>
                        </a:lnSpc>
                        <a:spcBef>
                          <a:spcPts val="475"/>
                        </a:spcBef>
                        <a:spcAft>
                          <a:spcPts val="0"/>
                        </a:spcAft>
                      </a:pPr>
                      <a:r>
                        <a:rPr lang="da-DK" sz="400" dirty="0">
                          <a:effectLst/>
                          <a:latin typeface="Arial" panose="020B0604020202020204" pitchFamily="34" charset="0"/>
                          <a:ea typeface="Arial" panose="020B0604020202020204" pitchFamily="34" charset="0"/>
                          <a:cs typeface="Times New Roman" panose="02020603050405020304" pitchFamily="18" charset="0"/>
                        </a:rPr>
                        <a:t> </a:t>
                      </a:r>
                      <a:endParaRPr lang="da-DK" sz="5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2990360024"/>
                  </a:ext>
                </a:extLst>
              </a:tr>
              <a:tr h="765997">
                <a:tc>
                  <a:txBody>
                    <a:bodyPr/>
                    <a:lstStyle/>
                    <a:p>
                      <a:pPr marL="69850">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Formålet med udredningen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marR="594360">
                        <a:lnSpc>
                          <a:spcPct val="115000"/>
                        </a:lnSpc>
                        <a:spcBef>
                          <a:spcPts val="44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Hvad</a:t>
                      </a:r>
                      <a:r>
                        <a:rPr lang="da-DK" sz="1800" spc="-175"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er</a:t>
                      </a:r>
                      <a:r>
                        <a:rPr lang="da-DK" sz="1800" spc="-17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formålet</a:t>
                      </a:r>
                      <a:r>
                        <a:rPr lang="da-DK" sz="1800" spc="-17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spc="-3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med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udredningen</a:t>
                      </a: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a:t>
                      </a:r>
                    </a:p>
                    <a:p>
                      <a:pPr marL="69850" marR="594360">
                        <a:lnSpc>
                          <a:spcPct val="115000"/>
                        </a:lnSpc>
                        <a:spcBef>
                          <a:spcPts val="445"/>
                        </a:spcBef>
                        <a:spcAft>
                          <a:spcPts val="0"/>
                        </a:spcAft>
                      </a:pP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(vurdering af og begrundelse for, hvad der skal arbejdes videre med og evt. analysespørgsmål)</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D97126"/>
                      </a:solidFill>
                      <a:prstDash val="solid"/>
                      <a:round/>
                      <a:headEnd type="none" w="med" len="med"/>
                      <a:tailEnd type="none" w="med" len="med"/>
                    </a:lnB>
                    <a:solidFill>
                      <a:srgbClr val="5F91B0"/>
                    </a:solidFill>
                  </a:tcPr>
                </a:tc>
                <a:tc>
                  <a:txBody>
                    <a:bodyPr/>
                    <a:lstStyle/>
                    <a:p>
                      <a:pPr marL="70485" marR="138430">
                        <a:lnSpc>
                          <a:spcPct val="115000"/>
                        </a:lnSpc>
                        <a:spcBef>
                          <a:spcPts val="475"/>
                        </a:spcBef>
                        <a:spcAft>
                          <a:spcPts val="0"/>
                        </a:spcAft>
                      </a:pPr>
                      <a:r>
                        <a:rPr lang="da-DK" sz="4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endParaRPr lang="da-DK" sz="5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D97126"/>
                      </a:solidFill>
                      <a:prstDash val="solid"/>
                      <a:round/>
                      <a:headEnd type="none" w="med" len="med"/>
                      <a:tailEnd type="none" w="med" len="med"/>
                    </a:lnB>
                    <a:solidFill>
                      <a:srgbClr val="C3E7EF"/>
                    </a:solidFill>
                  </a:tcPr>
                </a:tc>
                <a:extLst>
                  <a:ext uri="{0D108BD9-81ED-4DB2-BD59-A6C34878D82A}">
                    <a16:rowId xmlns:a16="http://schemas.microsoft.com/office/drawing/2014/main" val="2939435274"/>
                  </a:ext>
                </a:extLst>
              </a:tr>
            </a:tbl>
          </a:graphicData>
        </a:graphic>
      </p:graphicFrame>
      <p:sp>
        <p:nvSpPr>
          <p:cNvPr id="13"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81</a:t>
            </a:fld>
            <a:endParaRPr lang="da-DK" sz="1800" b="1" dirty="0">
              <a:solidFill>
                <a:srgbClr val="C00000"/>
              </a:solidFill>
            </a:endParaRPr>
          </a:p>
        </p:txBody>
      </p:sp>
      <p:grpSp>
        <p:nvGrpSpPr>
          <p:cNvPr id="17" name="Group 5"/>
          <p:cNvGrpSpPr>
            <a:grpSpLocks/>
          </p:cNvGrpSpPr>
          <p:nvPr/>
        </p:nvGrpSpPr>
        <p:grpSpPr bwMode="auto">
          <a:xfrm>
            <a:off x="838199" y="360000"/>
            <a:ext cx="577282" cy="612425"/>
            <a:chOff x="2940" y="-365"/>
            <a:chExt cx="977" cy="979"/>
          </a:xfrm>
        </p:grpSpPr>
        <p:sp>
          <p:nvSpPr>
            <p:cNvPr id="18"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11388334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3001" y="1700808"/>
            <a:ext cx="10511128" cy="3888432"/>
          </a:xfrm>
        </p:spPr>
        <p:txBody>
          <a:bodyPr>
            <a:normAutofit/>
          </a:bodyPr>
          <a:lstStyle/>
          <a:p>
            <a:r>
              <a:rPr lang="da-DK" b="1" dirty="0" smtClean="0"/>
              <a:t>Opsummer sagen </a:t>
            </a:r>
          </a:p>
          <a:p>
            <a:pPr lvl="1"/>
            <a:r>
              <a:rPr lang="da-DK" dirty="0"/>
              <a:t>Årsag til sagsåbning. </a:t>
            </a:r>
          </a:p>
          <a:p>
            <a:pPr lvl="1"/>
            <a:endParaRPr lang="da-DK" dirty="0" smtClean="0"/>
          </a:p>
          <a:p>
            <a:pPr lvl="1"/>
            <a:r>
              <a:rPr lang="da-DK" dirty="0" smtClean="0"/>
              <a:t>Borgerens </a:t>
            </a:r>
            <a:r>
              <a:rPr lang="da-DK" dirty="0"/>
              <a:t>eventuelle lægefaglige diagnoser. </a:t>
            </a:r>
          </a:p>
          <a:p>
            <a:pPr lvl="1"/>
            <a:endParaRPr lang="da-DK" dirty="0" smtClean="0"/>
          </a:p>
          <a:p>
            <a:pPr lvl="1"/>
            <a:r>
              <a:rPr lang="da-DK" dirty="0" smtClean="0"/>
              <a:t>Borgerens </a:t>
            </a:r>
            <a:r>
              <a:rPr lang="da-DK" dirty="0"/>
              <a:t>ønsker for fremtiden. </a:t>
            </a:r>
          </a:p>
          <a:p>
            <a:pPr lvl="1"/>
            <a:endParaRPr lang="da-DK" dirty="0" smtClean="0"/>
          </a:p>
          <a:p>
            <a:pPr lvl="1"/>
            <a:r>
              <a:rPr lang="da-DK" dirty="0" smtClean="0"/>
              <a:t>Formål </a:t>
            </a:r>
            <a:r>
              <a:rPr lang="da-DK" dirty="0"/>
              <a:t>med udredningen (eventuelt analysespørgsmål). </a:t>
            </a:r>
          </a:p>
          <a:p>
            <a:pPr lvl="1"/>
            <a:endParaRPr lang="da-DK" dirty="0" smtClean="0"/>
          </a:p>
          <a:p>
            <a:pPr lvl="1"/>
            <a:r>
              <a:rPr lang="da-DK" dirty="0" smtClean="0"/>
              <a:t>Vurder </a:t>
            </a:r>
            <a:r>
              <a:rPr lang="da-DK" dirty="0"/>
              <a:t>i samråd med borgeren, om formålet med udredningen og det eventuelle analyseformål skal justeres. </a:t>
            </a:r>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82</a:t>
            </a:fld>
            <a:endParaRPr lang="da-DK" dirty="0"/>
          </a:p>
        </p:txBody>
      </p:sp>
      <p:sp>
        <p:nvSpPr>
          <p:cNvPr id="6" name="Titel 5"/>
          <p:cNvSpPr>
            <a:spLocks noGrp="1"/>
          </p:cNvSpPr>
          <p:nvPr>
            <p:ph type="title"/>
          </p:nvPr>
        </p:nvSpPr>
        <p:spPr>
          <a:xfrm>
            <a:off x="838200" y="360000"/>
            <a:ext cx="10515601" cy="1080000"/>
          </a:xfrm>
          <a:solidFill>
            <a:srgbClr val="466B47"/>
          </a:solidFill>
        </p:spPr>
        <p:txBody>
          <a:bodyPr/>
          <a:lstStyle/>
          <a:p>
            <a:r>
              <a:rPr lang="da-DK" dirty="0" smtClean="0">
                <a:solidFill>
                  <a:schemeClr val="bg1"/>
                </a:solidFill>
              </a:rPr>
              <a:t>		Struktur i vurderingen af borgerens 				situation 2:4</a:t>
            </a:r>
            <a:endParaRPr lang="da-DK" dirty="0">
              <a:solidFill>
                <a:schemeClr val="bg1"/>
              </a:solidFill>
            </a:endParaRPr>
          </a:p>
        </p:txBody>
      </p:sp>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82</a:t>
            </a:fld>
            <a:endParaRPr lang="da-DK" sz="1800" b="1" dirty="0">
              <a:solidFill>
                <a:srgbClr val="C00000"/>
              </a:solidFill>
            </a:endParaRPr>
          </a:p>
        </p:txBody>
      </p:sp>
      <p:pic>
        <p:nvPicPr>
          <p:cNvPr id="9" name="Billede 8"/>
          <p:cNvPicPr>
            <a:picLocks noChangeAspect="1"/>
          </p:cNvPicPr>
          <p:nvPr/>
        </p:nvPicPr>
        <p:blipFill>
          <a:blip r:embed="rId3"/>
          <a:stretch>
            <a:fillRect/>
          </a:stretch>
        </p:blipFill>
        <p:spPr>
          <a:xfrm>
            <a:off x="767408" y="360001"/>
            <a:ext cx="1062854" cy="1079999"/>
          </a:xfrm>
          <a:prstGeom prst="rect">
            <a:avLst/>
          </a:prstGeom>
        </p:spPr>
      </p:pic>
    </p:spTree>
    <p:extLst>
      <p:ext uri="{BB962C8B-B14F-4D97-AF65-F5344CB8AC3E}">
        <p14:creationId xmlns:p14="http://schemas.microsoft.com/office/powerpoint/2010/main" val="232577654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83</a:t>
            </a:fld>
            <a:endParaRPr lang="da-DK" dirty="0"/>
          </a:p>
        </p:txBody>
      </p:sp>
      <p:sp>
        <p:nvSpPr>
          <p:cNvPr id="6" name="Titel 5"/>
          <p:cNvSpPr>
            <a:spLocks noGrp="1"/>
          </p:cNvSpPr>
          <p:nvPr>
            <p:ph type="title"/>
          </p:nvPr>
        </p:nvSpPr>
        <p:spPr>
          <a:xfrm>
            <a:off x="838198" y="360000"/>
            <a:ext cx="10515601" cy="612000"/>
          </a:xfrm>
          <a:solidFill>
            <a:srgbClr val="466B47"/>
          </a:solidFill>
        </p:spPr>
        <p:txBody>
          <a:bodyPr/>
          <a:lstStyle/>
          <a:p>
            <a:r>
              <a:rPr lang="da-DK" dirty="0" smtClean="0">
                <a:solidFill>
                  <a:schemeClr val="bg1"/>
                </a:solidFill>
              </a:rPr>
              <a:t>	</a:t>
            </a:r>
            <a:r>
              <a:rPr lang="da-DK" dirty="0">
                <a:solidFill>
                  <a:schemeClr val="bg1"/>
                </a:solidFill>
              </a:rPr>
              <a:t> Redskab: </a:t>
            </a:r>
            <a:r>
              <a:rPr lang="da-DK" i="1" dirty="0">
                <a:solidFill>
                  <a:schemeClr val="bg1"/>
                </a:solidFill>
              </a:rPr>
              <a:t>Udredning - sagsvurdering </a:t>
            </a:r>
            <a:r>
              <a:rPr lang="da-DK" dirty="0" smtClean="0">
                <a:solidFill>
                  <a:schemeClr val="bg1"/>
                </a:solidFill>
              </a:rPr>
              <a:t>2:15</a:t>
            </a:r>
            <a:endParaRPr lang="da-DK" dirty="0">
              <a:solidFill>
                <a:schemeClr val="bg1"/>
              </a:solidFill>
            </a:endParaRPr>
          </a:p>
        </p:txBody>
      </p:sp>
      <p:graphicFrame>
        <p:nvGraphicFramePr>
          <p:cNvPr id="9" name="Tabel 8"/>
          <p:cNvGraphicFramePr>
            <a:graphicFrameLocks noGrp="1"/>
          </p:cNvGraphicFramePr>
          <p:nvPr>
            <p:extLst>
              <p:ext uri="{D42A27DB-BD31-4B8C-83A1-F6EECF244321}">
                <p14:modId xmlns:p14="http://schemas.microsoft.com/office/powerpoint/2010/main" val="3855397698"/>
              </p:ext>
            </p:extLst>
          </p:nvPr>
        </p:nvGraphicFramePr>
        <p:xfrm>
          <a:off x="838199" y="1772816"/>
          <a:ext cx="10586393" cy="1435100"/>
        </p:xfrm>
        <a:graphic>
          <a:graphicData uri="http://schemas.openxmlformats.org/drawingml/2006/table">
            <a:tbl>
              <a:tblPr firstRow="1" firstCol="1" lastRow="1" lastCol="1" bandRow="1" bandCol="1"/>
              <a:tblGrid>
                <a:gridCol w="5977881">
                  <a:extLst>
                    <a:ext uri="{9D8B030D-6E8A-4147-A177-3AD203B41FA5}">
                      <a16:colId xmlns:a16="http://schemas.microsoft.com/office/drawing/2014/main" val="4063072362"/>
                    </a:ext>
                  </a:extLst>
                </a:gridCol>
                <a:gridCol w="4608512">
                  <a:extLst>
                    <a:ext uri="{9D8B030D-6E8A-4147-A177-3AD203B41FA5}">
                      <a16:colId xmlns:a16="http://schemas.microsoft.com/office/drawing/2014/main" val="2239927904"/>
                    </a:ext>
                  </a:extLst>
                </a:gridCol>
              </a:tblGrid>
              <a:tr h="528616">
                <a:tc>
                  <a:txBody>
                    <a:bodyPr/>
                    <a:lstStyle/>
                    <a:p>
                      <a:pPr marL="69850">
                        <a:spcBef>
                          <a:spcPts val="475"/>
                        </a:spcBef>
                        <a:spcAft>
                          <a:spcPts val="0"/>
                        </a:spcAft>
                      </a:pP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 Vurdering af borgerens situation</a:t>
                      </a:r>
                    </a:p>
                    <a:p>
                      <a:pPr marL="69850">
                        <a:spcBef>
                          <a:spcPts val="475"/>
                        </a:spcBef>
                        <a:spcAft>
                          <a:spcPts val="0"/>
                        </a:spcAft>
                      </a:pP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(beskrivelse, sammenholdelse og analyse af de væsentligste oplysninger på tværs af de relevante udredningskategorier, </a:t>
                      </a:r>
                      <a:r>
                        <a:rPr lang="da-DK" sz="1800" i="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Funktioner og forhold</a:t>
                      </a: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i="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Omgivelsesfaktorer </a:t>
                      </a: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og </a:t>
                      </a:r>
                      <a:r>
                        <a:rPr lang="da-DK" sz="1800" i="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Aktivitet og deltagelse</a:t>
                      </a: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D97126"/>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150495">
                        <a:lnSpc>
                          <a:spcPts val="1200"/>
                        </a:lnSpc>
                        <a:spcBef>
                          <a:spcPts val="310"/>
                        </a:spcBef>
                        <a:spcAft>
                          <a:spcPts val="0"/>
                        </a:spcAft>
                      </a:pPr>
                      <a:r>
                        <a:rPr lang="da-DK" sz="400" dirty="0">
                          <a:effectLst/>
                          <a:latin typeface="Arial" panose="020B0604020202020204" pitchFamily="34" charset="0"/>
                          <a:ea typeface="Arial" panose="020B0604020202020204" pitchFamily="34" charset="0"/>
                          <a:cs typeface="Times New Roman" panose="02020603050405020304" pitchFamily="18" charset="0"/>
                        </a:rPr>
                        <a:t> </a:t>
                      </a:r>
                      <a:endParaRPr lang="da-DK" sz="5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D97126"/>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652824824"/>
                  </a:ext>
                </a:extLst>
              </a:tr>
            </a:tbl>
          </a:graphicData>
        </a:graphic>
      </p:graphicFrame>
      <p:sp>
        <p:nvSpPr>
          <p:cNvPr id="10" name="Venstrepil 9"/>
          <p:cNvSpPr/>
          <p:nvPr/>
        </p:nvSpPr>
        <p:spPr>
          <a:xfrm>
            <a:off x="4583832" y="1727590"/>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1"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83</a:t>
            </a:fld>
            <a:endParaRPr lang="da-DK" sz="1800" b="1" dirty="0">
              <a:solidFill>
                <a:srgbClr val="C00000"/>
              </a:solidFill>
            </a:endParaRPr>
          </a:p>
        </p:txBody>
      </p:sp>
      <p:grpSp>
        <p:nvGrpSpPr>
          <p:cNvPr id="12" name="Group 5"/>
          <p:cNvGrpSpPr>
            <a:grpSpLocks/>
          </p:cNvGrpSpPr>
          <p:nvPr/>
        </p:nvGrpSpPr>
        <p:grpSpPr bwMode="auto">
          <a:xfrm>
            <a:off x="838199" y="360000"/>
            <a:ext cx="577282" cy="612425"/>
            <a:chOff x="2940" y="-365"/>
            <a:chExt cx="977" cy="979"/>
          </a:xfrm>
        </p:grpSpPr>
        <p:sp>
          <p:nvSpPr>
            <p:cNvPr id="16"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12827348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6" name="Titel 5"/>
          <p:cNvSpPr>
            <a:spLocks noGrp="1"/>
          </p:cNvSpPr>
          <p:nvPr>
            <p:ph type="title"/>
          </p:nvPr>
        </p:nvSpPr>
        <p:spPr>
          <a:xfrm>
            <a:off x="990599" y="393766"/>
            <a:ext cx="10515601" cy="1080000"/>
          </a:xfrm>
          <a:solidFill>
            <a:srgbClr val="466B47"/>
          </a:solidFill>
        </p:spPr>
        <p:txBody>
          <a:bodyPr/>
          <a:lstStyle/>
          <a:p>
            <a:r>
              <a:rPr lang="da-DK" dirty="0" smtClean="0">
                <a:solidFill>
                  <a:schemeClr val="bg1"/>
                </a:solidFill>
              </a:rPr>
              <a:t>		Struktur i vurderingen af borgerens 				situation 3:4</a:t>
            </a:r>
            <a:endParaRPr lang="da-DK" dirty="0">
              <a:solidFill>
                <a:schemeClr val="bg1"/>
              </a:solidFill>
            </a:endParaRPr>
          </a:p>
        </p:txBody>
      </p:sp>
      <p:sp>
        <p:nvSpPr>
          <p:cNvPr id="7" name="Pladsholder til tekst 1"/>
          <p:cNvSpPr txBox="1">
            <a:spLocks/>
          </p:cNvSpPr>
          <p:nvPr/>
        </p:nvSpPr>
        <p:spPr>
          <a:xfrm>
            <a:off x="838198" y="1620577"/>
            <a:ext cx="10515601" cy="4464496"/>
          </a:xfrm>
          <a:prstGeom prst="rect">
            <a:avLst/>
          </a:prstGeom>
        </p:spPr>
        <p:txBody>
          <a:bodyPr vert="horz" lIns="91440" tIns="45720" rIns="91440" bIns="45720" rtlCol="0">
            <a:normAutofit/>
          </a:bodyPr>
          <a:lstStyle>
            <a:lvl1pPr marL="180000" indent="-180000" algn="l" defTabSz="685800" rtl="0" eaLnBrk="1" latinLnBrk="0" hangingPunct="1">
              <a:lnSpc>
                <a:spcPct val="100000"/>
              </a:lnSpc>
              <a:spcBef>
                <a:spcPts val="750"/>
              </a:spcBef>
              <a:buFont typeface="Arial" panose="020B0604020202020204" pitchFamily="34" charset="0"/>
              <a:buChar char="•"/>
              <a:defRPr sz="1800" kern="1200">
                <a:solidFill>
                  <a:schemeClr val="tx1"/>
                </a:solidFill>
                <a:latin typeface="+mn-lt"/>
                <a:ea typeface="+mn-ea"/>
                <a:cs typeface="+mn-cs"/>
              </a:defRPr>
            </a:lvl1pPr>
            <a:lvl2pPr marL="36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2pPr>
            <a:lvl3pPr marL="54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3pPr>
            <a:lvl4pPr marL="72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4pPr>
            <a:lvl5pPr marL="90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b="1" dirty="0" smtClean="0"/>
              <a:t>Beskriv og sammenhold de væsentligste oplysninger og observationer i udredningen </a:t>
            </a:r>
          </a:p>
          <a:p>
            <a:pPr lvl="1"/>
            <a:r>
              <a:rPr lang="da-DK" dirty="0"/>
              <a:t>Saml de væsentligste oplysninger og observationer på tværs af de udredte temaer. </a:t>
            </a:r>
          </a:p>
          <a:p>
            <a:pPr lvl="1"/>
            <a:endParaRPr lang="da-DK" dirty="0" smtClean="0"/>
          </a:p>
          <a:p>
            <a:pPr lvl="1"/>
            <a:r>
              <a:rPr lang="da-DK" dirty="0" smtClean="0"/>
              <a:t>Forhold </a:t>
            </a:r>
            <a:r>
              <a:rPr lang="da-DK" dirty="0"/>
              <a:t>dig til, hvilke </a:t>
            </a:r>
            <a:r>
              <a:rPr lang="da-DK" b="1" dirty="0"/>
              <a:t>sammenhænge </a:t>
            </a:r>
            <a:r>
              <a:rPr lang="da-DK" dirty="0"/>
              <a:t>der er </a:t>
            </a:r>
            <a:r>
              <a:rPr lang="da-DK" b="1" dirty="0"/>
              <a:t>på tværs </a:t>
            </a:r>
            <a:r>
              <a:rPr lang="da-DK" dirty="0"/>
              <a:t>af udredningstemaerne og kategorier: </a:t>
            </a:r>
          </a:p>
          <a:p>
            <a:pPr lvl="3"/>
            <a:r>
              <a:rPr lang="da-DK" dirty="0" smtClean="0"/>
              <a:t>Hvordan </a:t>
            </a:r>
            <a:r>
              <a:rPr lang="da-DK" dirty="0"/>
              <a:t>hænger borgerens </a:t>
            </a:r>
            <a:r>
              <a:rPr lang="da-DK" b="1" dirty="0"/>
              <a:t>ressourcer og udfordringer </a:t>
            </a:r>
            <a:r>
              <a:rPr lang="da-DK" dirty="0"/>
              <a:t>sammen, og hvilken betydning har det for borgeren og borgerens ønsker for fremtiden? </a:t>
            </a:r>
          </a:p>
          <a:p>
            <a:pPr lvl="3"/>
            <a:r>
              <a:rPr lang="da-DK" dirty="0" smtClean="0"/>
              <a:t>Er </a:t>
            </a:r>
            <a:r>
              <a:rPr lang="da-DK" dirty="0"/>
              <a:t>der </a:t>
            </a:r>
            <a:r>
              <a:rPr lang="da-DK" b="1" dirty="0"/>
              <a:t>modsætningsforhold og afhængigheder</a:t>
            </a:r>
            <a:r>
              <a:rPr lang="da-DK" dirty="0"/>
              <a:t>? </a:t>
            </a:r>
          </a:p>
          <a:p>
            <a:pPr lvl="3"/>
            <a:r>
              <a:rPr lang="da-DK" dirty="0" smtClean="0"/>
              <a:t>Tydeliggør</a:t>
            </a:r>
            <a:r>
              <a:rPr lang="da-DK" dirty="0"/>
              <a:t>, hvis der er </a:t>
            </a:r>
            <a:r>
              <a:rPr lang="da-DK" b="1" dirty="0"/>
              <a:t>uoverensstemmelse</a:t>
            </a:r>
            <a:r>
              <a:rPr lang="da-DK" dirty="0"/>
              <a:t> mellem oplysningerne, og tag stilling til, hvordan de skal afvejes i forhold til hinanden. </a:t>
            </a:r>
            <a:endParaRPr lang="da-DK" dirty="0" smtClean="0"/>
          </a:p>
          <a:p>
            <a:pPr lvl="1"/>
            <a:endParaRPr lang="da-DK" dirty="0" smtClean="0"/>
          </a:p>
        </p:txBody>
      </p:sp>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84</a:t>
            </a:fld>
            <a:endParaRPr lang="da-DK" sz="1800" b="1" dirty="0">
              <a:solidFill>
                <a:srgbClr val="C00000"/>
              </a:solidFill>
            </a:endParaRPr>
          </a:p>
        </p:txBody>
      </p:sp>
      <p:pic>
        <p:nvPicPr>
          <p:cNvPr id="9" name="Billede 8"/>
          <p:cNvPicPr>
            <a:picLocks noChangeAspect="1"/>
          </p:cNvPicPr>
          <p:nvPr/>
        </p:nvPicPr>
        <p:blipFill>
          <a:blip r:embed="rId3"/>
          <a:stretch>
            <a:fillRect/>
          </a:stretch>
        </p:blipFill>
        <p:spPr>
          <a:xfrm>
            <a:off x="990598" y="393765"/>
            <a:ext cx="1072954" cy="1090262"/>
          </a:xfrm>
          <a:prstGeom prst="rect">
            <a:avLst/>
          </a:prstGeom>
        </p:spPr>
      </p:pic>
    </p:spTree>
    <p:extLst>
      <p:ext uri="{BB962C8B-B14F-4D97-AF65-F5344CB8AC3E}">
        <p14:creationId xmlns:p14="http://schemas.microsoft.com/office/powerpoint/2010/main" val="326655389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85</a:t>
            </a:fld>
            <a:endParaRPr lang="da-DK" dirty="0"/>
          </a:p>
        </p:txBody>
      </p:sp>
      <p:sp>
        <p:nvSpPr>
          <p:cNvPr id="7" name="Pladsholder til tekst 1"/>
          <p:cNvSpPr txBox="1">
            <a:spLocks/>
          </p:cNvSpPr>
          <p:nvPr/>
        </p:nvSpPr>
        <p:spPr>
          <a:xfrm>
            <a:off x="838198" y="1610798"/>
            <a:ext cx="10515601" cy="4464496"/>
          </a:xfrm>
          <a:prstGeom prst="rect">
            <a:avLst/>
          </a:prstGeom>
        </p:spPr>
        <p:txBody>
          <a:bodyPr vert="horz" lIns="91440" tIns="45720" rIns="91440" bIns="45720" rtlCol="0">
            <a:normAutofit/>
          </a:bodyPr>
          <a:lstStyle>
            <a:lvl1pPr marL="180000" indent="-180000" algn="l" defTabSz="685800" rtl="0" eaLnBrk="1" latinLnBrk="0" hangingPunct="1">
              <a:lnSpc>
                <a:spcPct val="100000"/>
              </a:lnSpc>
              <a:spcBef>
                <a:spcPts val="750"/>
              </a:spcBef>
              <a:buFont typeface="Arial" panose="020B0604020202020204" pitchFamily="34" charset="0"/>
              <a:buChar char="•"/>
              <a:defRPr sz="1800" kern="1200">
                <a:solidFill>
                  <a:schemeClr val="tx1"/>
                </a:solidFill>
                <a:latin typeface="+mn-lt"/>
                <a:ea typeface="+mn-ea"/>
                <a:cs typeface="+mn-cs"/>
              </a:defRPr>
            </a:lvl1pPr>
            <a:lvl2pPr marL="36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2pPr>
            <a:lvl3pPr marL="54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3pPr>
            <a:lvl4pPr marL="72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4pPr>
            <a:lvl5pPr marL="90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b="1" dirty="0" smtClean="0"/>
              <a:t>Foretag en faglig analyse af oplysningerne</a:t>
            </a:r>
          </a:p>
          <a:p>
            <a:pPr lvl="1"/>
            <a:r>
              <a:rPr lang="da-DK" dirty="0"/>
              <a:t>Hvordan kan borgerens adfærd </a:t>
            </a:r>
            <a:r>
              <a:rPr lang="da-DK" b="1" dirty="0"/>
              <a:t>fortolkes</a:t>
            </a:r>
            <a:r>
              <a:rPr lang="da-DK" dirty="0"/>
              <a:t> i forhold til de indhentede oplysninger? </a:t>
            </a:r>
            <a:endParaRPr lang="da-DK" dirty="0" smtClean="0"/>
          </a:p>
          <a:p>
            <a:pPr lvl="1"/>
            <a:endParaRPr lang="da-DK" dirty="0"/>
          </a:p>
          <a:p>
            <a:pPr lvl="1"/>
            <a:r>
              <a:rPr lang="da-DK" dirty="0" smtClean="0"/>
              <a:t>Er </a:t>
            </a:r>
            <a:r>
              <a:rPr lang="da-DK" dirty="0"/>
              <a:t>der </a:t>
            </a:r>
            <a:r>
              <a:rPr lang="da-DK" b="1" dirty="0"/>
              <a:t>teoretiske, forskningsmæssige eller erfaringsmæssige perspektiver eller viden </a:t>
            </a:r>
            <a:r>
              <a:rPr lang="da-DK" dirty="0"/>
              <a:t>om årsager og konsekvenser, der kan belyse borgerens udfordringer? </a:t>
            </a:r>
            <a:endParaRPr lang="da-DK" dirty="0" smtClean="0"/>
          </a:p>
          <a:p>
            <a:pPr lvl="1"/>
            <a:endParaRPr lang="da-DK" dirty="0"/>
          </a:p>
          <a:p>
            <a:pPr lvl="1"/>
            <a:r>
              <a:rPr lang="da-DK" dirty="0" smtClean="0"/>
              <a:t>Hvad </a:t>
            </a:r>
            <a:r>
              <a:rPr lang="da-DK" dirty="0"/>
              <a:t>vil det betyde på </a:t>
            </a:r>
            <a:r>
              <a:rPr lang="da-DK" b="1" dirty="0"/>
              <a:t>kort og lang sigt</a:t>
            </a:r>
            <a:r>
              <a:rPr lang="da-DK" dirty="0"/>
              <a:t>, hvis der ikke sættes ind? </a:t>
            </a:r>
            <a:r>
              <a:rPr lang="da-DK" dirty="0" smtClean="0"/>
              <a:t> </a:t>
            </a:r>
            <a:endParaRPr lang="da-DK" dirty="0"/>
          </a:p>
        </p:txBody>
      </p:sp>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85</a:t>
            </a:fld>
            <a:endParaRPr lang="da-DK" sz="1800" b="1" dirty="0">
              <a:solidFill>
                <a:srgbClr val="C00000"/>
              </a:solidFill>
            </a:endParaRPr>
          </a:p>
        </p:txBody>
      </p:sp>
      <p:sp>
        <p:nvSpPr>
          <p:cNvPr id="10" name="Titel 5"/>
          <p:cNvSpPr txBox="1">
            <a:spLocks/>
          </p:cNvSpPr>
          <p:nvPr/>
        </p:nvSpPr>
        <p:spPr>
          <a:xfrm>
            <a:off x="990599" y="393766"/>
            <a:ext cx="10515601" cy="1080000"/>
          </a:xfrm>
          <a:prstGeom prst="rect">
            <a:avLst/>
          </a:prstGeom>
          <a:solidFill>
            <a:srgbClr val="466B47"/>
          </a:solidFill>
        </p:spPr>
        <p:txBody>
          <a:bodyPr vert="horz" lIns="0" tIns="0" rIns="0" bIns="0" rtlCol="0" anchor="t">
            <a:noAutofit/>
          </a:bodyPr>
          <a:lstStyle>
            <a:lvl1pPr algn="l" defTabSz="685800" rtl="0" eaLnBrk="1" latinLnBrk="0" hangingPunct="1">
              <a:lnSpc>
                <a:spcPct val="90000"/>
              </a:lnSpc>
              <a:spcBef>
                <a:spcPct val="0"/>
              </a:spcBef>
              <a:buNone/>
              <a:defRPr sz="4000" b="0" kern="1200" baseline="0">
                <a:solidFill>
                  <a:schemeClr val="tx2"/>
                </a:solidFill>
                <a:latin typeface="Trebuchet MS" panose="020B0603020202020204" pitchFamily="34" charset="0"/>
                <a:ea typeface="+mj-ea"/>
                <a:cs typeface="+mj-cs"/>
              </a:defRPr>
            </a:lvl1pPr>
          </a:lstStyle>
          <a:p>
            <a:r>
              <a:rPr lang="da-DK" dirty="0" smtClean="0">
                <a:solidFill>
                  <a:schemeClr val="bg1"/>
                </a:solidFill>
              </a:rPr>
              <a:t>		Struktur i vurderingen af borgerens 				situation 4:4</a:t>
            </a:r>
            <a:endParaRPr lang="da-DK" dirty="0">
              <a:solidFill>
                <a:schemeClr val="bg1"/>
              </a:solidFill>
            </a:endParaRPr>
          </a:p>
        </p:txBody>
      </p:sp>
      <p:pic>
        <p:nvPicPr>
          <p:cNvPr id="9" name="Billede 8"/>
          <p:cNvPicPr>
            <a:picLocks noChangeAspect="1"/>
          </p:cNvPicPr>
          <p:nvPr/>
        </p:nvPicPr>
        <p:blipFill>
          <a:blip r:embed="rId3"/>
          <a:stretch>
            <a:fillRect/>
          </a:stretch>
        </p:blipFill>
        <p:spPr>
          <a:xfrm>
            <a:off x="990598" y="393765"/>
            <a:ext cx="1072954" cy="1090262"/>
          </a:xfrm>
          <a:prstGeom prst="rect">
            <a:avLst/>
          </a:prstGeom>
        </p:spPr>
      </p:pic>
    </p:spTree>
    <p:extLst>
      <p:ext uri="{BB962C8B-B14F-4D97-AF65-F5344CB8AC3E}">
        <p14:creationId xmlns:p14="http://schemas.microsoft.com/office/powerpoint/2010/main" val="410087556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86</a:t>
            </a:fld>
            <a:endParaRPr lang="da-DK" dirty="0"/>
          </a:p>
        </p:txBody>
      </p:sp>
      <p:sp>
        <p:nvSpPr>
          <p:cNvPr id="6" name="Titel 5"/>
          <p:cNvSpPr>
            <a:spLocks noGrp="1"/>
          </p:cNvSpPr>
          <p:nvPr>
            <p:ph type="title"/>
          </p:nvPr>
        </p:nvSpPr>
        <p:spPr/>
        <p:txBody>
          <a:bodyPr/>
          <a:lstStyle/>
          <a:p>
            <a:r>
              <a:rPr lang="da-DK" dirty="0" smtClean="0"/>
              <a:t>Eksempel på vurdering af borgerens situation </a:t>
            </a:r>
            <a:endParaRPr lang="da-DK" dirty="0"/>
          </a:p>
        </p:txBody>
      </p:sp>
      <p:graphicFrame>
        <p:nvGraphicFramePr>
          <p:cNvPr id="8" name="Tabel 7"/>
          <p:cNvGraphicFramePr>
            <a:graphicFrameLocks noGrp="1"/>
          </p:cNvGraphicFramePr>
          <p:nvPr>
            <p:extLst>
              <p:ext uri="{D42A27DB-BD31-4B8C-83A1-F6EECF244321}">
                <p14:modId xmlns:p14="http://schemas.microsoft.com/office/powerpoint/2010/main" val="2189085396"/>
              </p:ext>
            </p:extLst>
          </p:nvPr>
        </p:nvGraphicFramePr>
        <p:xfrm>
          <a:off x="838199" y="923808"/>
          <a:ext cx="10586393" cy="5829300"/>
        </p:xfrm>
        <a:graphic>
          <a:graphicData uri="http://schemas.openxmlformats.org/drawingml/2006/table">
            <a:tbl>
              <a:tblPr firstRow="1" firstCol="1" lastRow="1" lastCol="1" bandRow="1" bandCol="1"/>
              <a:tblGrid>
                <a:gridCol w="2881537">
                  <a:extLst>
                    <a:ext uri="{9D8B030D-6E8A-4147-A177-3AD203B41FA5}">
                      <a16:colId xmlns:a16="http://schemas.microsoft.com/office/drawing/2014/main" val="4063072362"/>
                    </a:ext>
                  </a:extLst>
                </a:gridCol>
                <a:gridCol w="7704856">
                  <a:extLst>
                    <a:ext uri="{9D8B030D-6E8A-4147-A177-3AD203B41FA5}">
                      <a16:colId xmlns:a16="http://schemas.microsoft.com/office/drawing/2014/main" val="2239927904"/>
                    </a:ext>
                  </a:extLst>
                </a:gridCol>
              </a:tblGrid>
              <a:tr h="4752528">
                <a:tc>
                  <a:txBody>
                    <a:bodyPr/>
                    <a:lstStyle/>
                    <a:p>
                      <a:pPr marL="69850">
                        <a:spcBef>
                          <a:spcPts val="475"/>
                        </a:spcBef>
                        <a:spcAft>
                          <a:spcPts val="0"/>
                        </a:spcAft>
                      </a:pP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Vurdering af borgerens situation</a:t>
                      </a:r>
                    </a:p>
                    <a:p>
                      <a:pPr marL="69850">
                        <a:spcBef>
                          <a:spcPts val="475"/>
                        </a:spcBef>
                        <a:spcAft>
                          <a:spcPts val="0"/>
                        </a:spcAft>
                      </a:pP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(beskrivelse, sammenholdelse og analyse af de væsentligste oplysninger på tværs af de relevante udredningskategorier, </a:t>
                      </a:r>
                      <a:r>
                        <a:rPr lang="da-DK" sz="1800" i="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Funktioner og forhold</a:t>
                      </a: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r>
                        <a:rPr lang="da-DK" sz="1800" i="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Omgivelsesfaktorer </a:t>
                      </a: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og </a:t>
                      </a:r>
                      <a:r>
                        <a:rPr lang="da-DK" sz="1800" i="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Aktivitet og deltagelse</a:t>
                      </a: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D97126"/>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D97126"/>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150495">
                        <a:lnSpc>
                          <a:spcPct val="100000"/>
                        </a:lnSpc>
                        <a:spcBef>
                          <a:spcPts val="310"/>
                        </a:spcBef>
                        <a:spcAft>
                          <a:spcPts val="0"/>
                        </a:spcAft>
                      </a:pP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Mentale funktioner</a:t>
                      </a:r>
                    </a:p>
                    <a:p>
                      <a:pPr marL="70485" marR="150495">
                        <a:lnSpc>
                          <a:spcPct val="100000"/>
                        </a:lnSpc>
                        <a:spcBef>
                          <a:spcPts val="310"/>
                        </a:spcBef>
                        <a:spcAft>
                          <a:spcPts val="0"/>
                        </a:spcAft>
                      </a:pP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Samlet set</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tegner oplysningen af sagen et billede af en ung mand, der grundet sit medfødte, arvelige </a:t>
                      </a:r>
                      <a:r>
                        <a:rPr lang="da-DK" sz="1800" dirty="0" err="1" smtClean="0">
                          <a:effectLst/>
                          <a:latin typeface="Arial" panose="020B0604020202020204" pitchFamily="34" charset="0"/>
                          <a:ea typeface="Arial" panose="020B0604020202020204" pitchFamily="34" charset="0"/>
                          <a:cs typeface="Times New Roman" panose="02020603050405020304" pitchFamily="18" charset="0"/>
                        </a:rPr>
                        <a:t>Tourettes</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syndrom har </a:t>
                      </a: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udfordringer i forhold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til at håndtere og regulere følelser og adfærd, hvilket </a:t>
                      </a: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giver sig udtryk i </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forsvarspræget, upassende og til tider aggressiv adfærd. Dette </a:t>
                      </a: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især</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i uforudsigelige og ustrukturerede situationer. Han kan ikke selv etablere den struktur, som han er meget afhængig af. </a:t>
                      </a:r>
                      <a:r>
                        <a:rPr lang="da-DK" sz="1800" b="1" dirty="0" smtClean="0">
                          <a:effectLst/>
                          <a:latin typeface="Arial" panose="020B0604020202020204" pitchFamily="34" charset="0"/>
                          <a:ea typeface="Arial" panose="020B0604020202020204" pitchFamily="34" charset="0"/>
                          <a:cs typeface="Times New Roman" panose="02020603050405020304" pitchFamily="18" charset="0"/>
                        </a:rPr>
                        <a:t>På ressourcesiden skal fremhæves</a:t>
                      </a:r>
                      <a:r>
                        <a:rPr lang="da-DK" sz="1800" dirty="0" smtClean="0">
                          <a:effectLst/>
                          <a:latin typeface="Arial" panose="020B0604020202020204" pitchFamily="34" charset="0"/>
                          <a:ea typeface="Arial" panose="020B0604020202020204" pitchFamily="34" charset="0"/>
                          <a:cs typeface="Times New Roman" panose="02020603050405020304" pitchFamily="18" charset="0"/>
                        </a:rPr>
                        <a:t>, at Mads er almindelig begavet og kan fordybe sig i sine interesser. </a:t>
                      </a:r>
                    </a:p>
                    <a:p>
                      <a:pPr marL="70485" marR="150495">
                        <a:lnSpc>
                          <a:spcPct val="100000"/>
                        </a:lnSpc>
                        <a:spcBef>
                          <a:spcPts val="310"/>
                        </a:spcBef>
                        <a:spcAft>
                          <a:spcPts val="0"/>
                        </a:spcAft>
                      </a:pPr>
                      <a:r>
                        <a:rPr lang="da-DK" sz="1800" dirty="0" smtClean="0">
                          <a:effectLst/>
                          <a:latin typeface="Arial" panose="020B0604020202020204" pitchFamily="34" charset="0"/>
                          <a:ea typeface="Arial" panose="020B0604020202020204" pitchFamily="34" charset="0"/>
                          <a:cs typeface="Times New Roman" panose="02020603050405020304" pitchFamily="18" charset="0"/>
                        </a:rPr>
                        <a:t>[…]</a:t>
                      </a:r>
                    </a:p>
                    <a:p>
                      <a:pPr marL="70485" marR="150495" lvl="0" indent="0" algn="l" defTabSz="685800" rtl="0" eaLnBrk="1" fontAlgn="auto" latinLnBrk="0" hangingPunct="1">
                        <a:lnSpc>
                          <a:spcPct val="100000"/>
                        </a:lnSpc>
                        <a:spcBef>
                          <a:spcPts val="310"/>
                        </a:spcBef>
                        <a:spcAft>
                          <a:spcPts val="0"/>
                        </a:spcAft>
                        <a:buClrTx/>
                        <a:buSzTx/>
                        <a:buFontTx/>
                        <a:buNone/>
                        <a:tabLst/>
                        <a:defRPr/>
                      </a:pPr>
                      <a:r>
                        <a:rPr lang="da-DK" sz="1800" b="0" i="0" u="none" strike="noStrike" kern="1200" baseline="0" dirty="0" smtClean="0">
                          <a:solidFill>
                            <a:schemeClr val="tx1"/>
                          </a:solidFill>
                          <a:latin typeface="+mn-lt"/>
                          <a:ea typeface="+mn-ea"/>
                          <a:cs typeface="+mn-cs"/>
                        </a:rPr>
                        <a:t>Mads ryger aldrig hash alene, </a:t>
                      </a:r>
                      <a:r>
                        <a:rPr lang="da-DK" sz="1800" b="1" i="0" u="none" strike="noStrike" kern="1200" baseline="0" dirty="0" smtClean="0">
                          <a:solidFill>
                            <a:schemeClr val="tx1"/>
                          </a:solidFill>
                          <a:latin typeface="+mn-lt"/>
                          <a:ea typeface="+mn-ea"/>
                          <a:cs typeface="+mn-cs"/>
                        </a:rPr>
                        <a:t>hvilket tyder på </a:t>
                      </a:r>
                      <a:r>
                        <a:rPr lang="da-DK" sz="1800" b="0" i="0" u="none" strike="noStrike" kern="1200" baseline="0" dirty="0" smtClean="0">
                          <a:solidFill>
                            <a:schemeClr val="tx1"/>
                          </a:solidFill>
                          <a:latin typeface="+mn-lt"/>
                          <a:ea typeface="+mn-ea"/>
                          <a:cs typeface="+mn-cs"/>
                        </a:rPr>
                        <a:t>en væsentlig social bevæggrund for misbruget. Yderligere kan der </a:t>
                      </a:r>
                      <a:r>
                        <a:rPr lang="da-DK" sz="1800" b="1" i="0" u="none" strike="noStrike" kern="1200" baseline="0" dirty="0" smtClean="0">
                          <a:solidFill>
                            <a:schemeClr val="tx1"/>
                          </a:solidFill>
                          <a:latin typeface="+mn-lt"/>
                          <a:ea typeface="+mn-ea"/>
                          <a:cs typeface="+mn-cs"/>
                        </a:rPr>
                        <a:t>findes forklaring </a:t>
                      </a:r>
                      <a:r>
                        <a:rPr lang="da-DK" sz="1800" b="0" i="0" u="none" strike="noStrike" kern="1200" baseline="0" dirty="0" smtClean="0">
                          <a:solidFill>
                            <a:schemeClr val="tx1"/>
                          </a:solidFill>
                          <a:latin typeface="+mn-lt"/>
                          <a:ea typeface="+mn-ea"/>
                          <a:cs typeface="+mn-cs"/>
                        </a:rPr>
                        <a:t>i Mads’ psykiske funktionsnedsættelse qua hans adfærds- og emotionelle forstyrrelse og </a:t>
                      </a:r>
                      <a:r>
                        <a:rPr lang="da-DK" sz="1800" b="0" i="0" u="none" strike="noStrike" kern="1200" baseline="0" dirty="0" err="1" smtClean="0">
                          <a:solidFill>
                            <a:schemeClr val="tx1"/>
                          </a:solidFill>
                          <a:latin typeface="+mn-lt"/>
                          <a:ea typeface="+mn-ea"/>
                          <a:cs typeface="+mn-cs"/>
                        </a:rPr>
                        <a:t>Tourettes</a:t>
                      </a:r>
                      <a:r>
                        <a:rPr lang="da-DK" sz="1800" b="0" i="0" u="none" strike="noStrike" kern="1200" baseline="0" dirty="0" smtClean="0">
                          <a:solidFill>
                            <a:schemeClr val="tx1"/>
                          </a:solidFill>
                          <a:latin typeface="+mn-lt"/>
                          <a:ea typeface="+mn-ea"/>
                          <a:cs typeface="+mn-cs"/>
                        </a:rPr>
                        <a:t> syndrom, idet hashen giver færre tics og hjælper på hans temperament.</a:t>
                      </a:r>
                    </a:p>
                    <a:p>
                      <a:pPr marL="70485" marR="150495" lvl="0" indent="0" algn="l" defTabSz="685800" rtl="0" eaLnBrk="1" fontAlgn="auto" latinLnBrk="0" hangingPunct="1">
                        <a:lnSpc>
                          <a:spcPct val="100000"/>
                        </a:lnSpc>
                        <a:spcBef>
                          <a:spcPts val="310"/>
                        </a:spcBef>
                        <a:spcAft>
                          <a:spcPts val="0"/>
                        </a:spcAft>
                        <a:buClrTx/>
                        <a:buSzTx/>
                        <a:buFontTx/>
                        <a:buNone/>
                        <a:tabLst/>
                        <a:defRPr/>
                      </a:pPr>
                      <a:r>
                        <a:rPr lang="da-DK" sz="1800" b="0" i="0" u="none" strike="noStrike" kern="1200" baseline="0" dirty="0" smtClean="0">
                          <a:solidFill>
                            <a:schemeClr val="tx1"/>
                          </a:solidFill>
                          <a:latin typeface="+mn-lt"/>
                          <a:ea typeface="+mn-ea"/>
                          <a:cs typeface="+mn-cs"/>
                        </a:rPr>
                        <a:t>[…]</a:t>
                      </a:r>
                    </a:p>
                    <a:p>
                      <a:pPr marL="70485" marR="150495" lvl="0" indent="0" algn="l" defTabSz="685800" rtl="0" eaLnBrk="1" fontAlgn="auto" latinLnBrk="0" hangingPunct="1">
                        <a:lnSpc>
                          <a:spcPct val="100000"/>
                        </a:lnSpc>
                        <a:spcBef>
                          <a:spcPts val="310"/>
                        </a:spcBef>
                        <a:spcAft>
                          <a:spcPts val="0"/>
                        </a:spcAft>
                        <a:buClrTx/>
                        <a:buSzTx/>
                        <a:buFontTx/>
                        <a:buNone/>
                        <a:tabLst/>
                        <a:defRPr/>
                      </a:pPr>
                      <a:r>
                        <a:rPr lang="da-DK" sz="1800" b="0" i="0" u="none" strike="noStrike" kern="1200" baseline="0" dirty="0" smtClean="0">
                          <a:solidFill>
                            <a:schemeClr val="tx1"/>
                          </a:solidFill>
                          <a:latin typeface="+mn-lt"/>
                          <a:ea typeface="+mn-ea"/>
                          <a:cs typeface="+mn-cs"/>
                        </a:rPr>
                        <a:t>Jeg bemærker, at Mads er motiveret for at træne, men har svært ved at komme af sted. Fysisk træning </a:t>
                      </a:r>
                      <a:r>
                        <a:rPr lang="da-DK" sz="1800" b="1" i="0" u="none" strike="noStrike" kern="1200" baseline="0" dirty="0" smtClean="0">
                          <a:solidFill>
                            <a:schemeClr val="tx1"/>
                          </a:solidFill>
                          <a:latin typeface="+mn-lt"/>
                          <a:ea typeface="+mn-ea"/>
                          <a:cs typeface="+mn-cs"/>
                        </a:rPr>
                        <a:t>kan være positivt at kombinere med misbrugsafvænning </a:t>
                      </a:r>
                      <a:r>
                        <a:rPr lang="da-DK" sz="1800" b="0" i="0" u="none" strike="noStrike" kern="1200" baseline="0" dirty="0" smtClean="0">
                          <a:solidFill>
                            <a:schemeClr val="tx1"/>
                          </a:solidFill>
                          <a:latin typeface="+mn-lt"/>
                          <a:ea typeface="+mn-ea"/>
                          <a:cs typeface="+mn-cs"/>
                        </a:rPr>
                        <a:t>og kan styrke hans generelle sundhed.</a:t>
                      </a:r>
                      <a:r>
                        <a:rPr lang="da-DK" sz="1350" b="0" i="0" u="none" strike="noStrike" kern="1200" baseline="0" dirty="0" smtClean="0">
                          <a:solidFill>
                            <a:schemeClr val="tx1"/>
                          </a:solidFill>
                          <a:latin typeface="+mn-lt"/>
                          <a:ea typeface="+mn-ea"/>
                          <a:cs typeface="+mn-cs"/>
                        </a:rPr>
                        <a:t>	</a:t>
                      </a:r>
                    </a:p>
                    <a:p>
                      <a:pPr marL="70485" marR="150495">
                        <a:lnSpc>
                          <a:spcPct val="100000"/>
                        </a:lnSpc>
                        <a:spcBef>
                          <a:spcPts val="310"/>
                        </a:spcBef>
                        <a:spcAft>
                          <a:spcPts val="0"/>
                        </a:spcAft>
                      </a:pPr>
                      <a:endParaRPr lang="da-DK" sz="1800" dirty="0" smtClean="0">
                        <a:effectLst/>
                        <a:latin typeface="Arial" panose="020B0604020202020204" pitchFamily="34" charset="0"/>
                        <a:ea typeface="Arial" panose="020B0604020202020204" pitchFamily="34" charset="0"/>
                        <a:cs typeface="Times New Roman" panose="02020603050405020304" pitchFamily="18" charset="0"/>
                      </a:endParaRPr>
                    </a:p>
                    <a:p>
                      <a:pPr marL="70485" marR="150495">
                        <a:lnSpc>
                          <a:spcPct val="100000"/>
                        </a:lnSpc>
                        <a:spcBef>
                          <a:spcPts val="310"/>
                        </a:spcBef>
                        <a:spcAft>
                          <a:spcPts val="0"/>
                        </a:spcAft>
                      </a:pPr>
                      <a:endParaRPr lang="da-DK" sz="5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D97126"/>
                      </a:solidFill>
                      <a:prstDash val="solid"/>
                      <a:round/>
                      <a:headEnd type="none" w="med" len="med"/>
                      <a:tailEnd type="none" w="med" len="med"/>
                    </a:lnR>
                    <a:lnT w="28575" cap="flat" cmpd="sng" algn="ctr">
                      <a:solidFill>
                        <a:srgbClr val="D97126"/>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652824824"/>
                  </a:ext>
                </a:extLst>
              </a:tr>
            </a:tbl>
          </a:graphicData>
        </a:graphic>
      </p:graphicFrame>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86</a:t>
            </a:fld>
            <a:endParaRPr lang="da-DK" sz="1800" b="1" dirty="0">
              <a:solidFill>
                <a:srgbClr val="C00000"/>
              </a:solidFill>
            </a:endParaRPr>
          </a:p>
        </p:txBody>
      </p:sp>
    </p:spTree>
    <p:extLst>
      <p:ext uri="{BB962C8B-B14F-4D97-AF65-F5344CB8AC3E}">
        <p14:creationId xmlns:p14="http://schemas.microsoft.com/office/powerpoint/2010/main" val="409014477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664551"/>
            <a:ext cx="5257802" cy="4212375"/>
          </a:xfrm>
        </p:spPr>
        <p:txBody>
          <a:bodyPr>
            <a:normAutofit/>
          </a:bodyPr>
          <a:lstStyle/>
          <a:p>
            <a:pPr marL="0" indent="0">
              <a:buNone/>
            </a:pPr>
            <a:r>
              <a:rPr lang="da-DK" b="1" dirty="0" smtClean="0"/>
              <a:t>Materialer: </a:t>
            </a:r>
            <a:endParaRPr lang="da-DK" b="1" dirty="0"/>
          </a:p>
          <a:p>
            <a:r>
              <a:rPr lang="da-DK" dirty="0"/>
              <a:t>Metodehåndbogen </a:t>
            </a:r>
            <a:r>
              <a:rPr lang="da-DK" dirty="0" smtClean="0"/>
              <a:t>side 82-88</a:t>
            </a:r>
            <a:endParaRPr lang="da-DK" dirty="0"/>
          </a:p>
          <a:p>
            <a:r>
              <a:rPr lang="da-DK" dirty="0"/>
              <a:t>Analysemodellen </a:t>
            </a:r>
          </a:p>
          <a:p>
            <a:r>
              <a:rPr lang="da-DK" dirty="0"/>
              <a:t>Eksempelhæfte</a:t>
            </a:r>
          </a:p>
          <a:p>
            <a:r>
              <a:rPr lang="da-DK" dirty="0" smtClean="0"/>
              <a:t>Øvelsesark 3A</a:t>
            </a:r>
            <a:r>
              <a:rPr lang="da-DK" dirty="0"/>
              <a:t> </a:t>
            </a:r>
            <a:r>
              <a:rPr lang="da-DK" dirty="0" smtClean="0"/>
              <a:t>eller 3B - </a:t>
            </a:r>
            <a:r>
              <a:rPr lang="da-DK" dirty="0"/>
              <a:t>Delvist udfyldt </a:t>
            </a:r>
            <a:r>
              <a:rPr lang="da-DK" dirty="0" smtClean="0"/>
              <a:t>Sagsvurdering</a:t>
            </a:r>
            <a:endParaRPr lang="da-DK" dirty="0"/>
          </a:p>
          <a:p>
            <a:r>
              <a:rPr lang="da-DK" dirty="0"/>
              <a:t>Case </a:t>
            </a:r>
            <a:r>
              <a:rPr lang="da-DK" dirty="0" smtClean="0"/>
              <a:t>A eller </a:t>
            </a:r>
            <a:r>
              <a:rPr lang="da-DK" dirty="0"/>
              <a:t>B </a:t>
            </a:r>
          </a:p>
          <a:p>
            <a:endParaRPr lang="da-DK" b="1" dirty="0" smtClean="0"/>
          </a:p>
          <a:p>
            <a:pPr marL="0" indent="0">
              <a:buNone/>
            </a:pPr>
            <a:r>
              <a:rPr lang="da-DK" b="1" dirty="0" smtClean="0"/>
              <a:t>Opgave:</a:t>
            </a:r>
          </a:p>
          <a:p>
            <a:pPr marL="0" indent="0">
              <a:buNone/>
            </a:pPr>
            <a:r>
              <a:rPr lang="da-DK" i="0" dirty="0" smtClean="0"/>
              <a:t>Vurder borgerens situation på baggrund af de overførte delanalyser.</a:t>
            </a:r>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87</a:t>
            </a:fld>
            <a:endParaRPr lang="da-DK" dirty="0"/>
          </a:p>
        </p:txBody>
      </p:sp>
      <p:sp>
        <p:nvSpPr>
          <p:cNvPr id="6" name="Titel 5"/>
          <p:cNvSpPr>
            <a:spLocks noGrp="1"/>
          </p:cNvSpPr>
          <p:nvPr>
            <p:ph type="title"/>
          </p:nvPr>
        </p:nvSpPr>
        <p:spPr>
          <a:xfrm>
            <a:off x="838200" y="360000"/>
            <a:ext cx="10515600" cy="1080000"/>
          </a:xfrm>
        </p:spPr>
        <p:txBody>
          <a:bodyPr/>
          <a:lstStyle/>
          <a:p>
            <a:r>
              <a:rPr lang="da-DK" dirty="0" smtClean="0">
                <a:latin typeface="Trebuchet MS" panose="020B0603020202020204" pitchFamily="34" charset="0"/>
              </a:rPr>
              <a:t>Øvelse 3.1: Vurdering af borgerens situation</a:t>
            </a:r>
            <a:endParaRPr lang="da-DK" dirty="0">
              <a:latin typeface="Trebuchet MS" panose="020B0603020202020204" pitchFamily="34" charset="0"/>
            </a:endParaRPr>
          </a:p>
        </p:txBody>
      </p:sp>
      <p:pic>
        <p:nvPicPr>
          <p:cNvPr id="7" name="Pladsholder til billede 8"/>
          <p:cNvPicPr>
            <a:picLocks noGrp="1" noChangeAspect="1"/>
          </p:cNvPicPr>
          <p:nvPr>
            <p:ph type="pic" sz="quarter" idx="17"/>
          </p:nvPr>
        </p:nvPicPr>
        <p:blipFill>
          <a:blip r:embed="rId3"/>
          <a:srcRect l="10956" r="10956"/>
          <a:stretch>
            <a:fillRect/>
          </a:stretch>
        </p:blipFill>
        <p:spPr>
          <a:xfrm>
            <a:off x="6433458" y="1645220"/>
            <a:ext cx="4943628" cy="4231705"/>
          </a:xfrm>
          <a:prstGeom prst="rect">
            <a:avLst/>
          </a:prstGeom>
        </p:spPr>
      </p:pic>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87</a:t>
            </a:fld>
            <a:endParaRPr lang="da-DK" sz="1800" b="1" dirty="0">
              <a:solidFill>
                <a:srgbClr val="C00000"/>
              </a:solidFill>
            </a:endParaRPr>
          </a:p>
        </p:txBody>
      </p:sp>
    </p:spTree>
    <p:extLst>
      <p:ext uri="{BB962C8B-B14F-4D97-AF65-F5344CB8AC3E}">
        <p14:creationId xmlns:p14="http://schemas.microsoft.com/office/powerpoint/2010/main" val="321929514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88</a:t>
            </a:fld>
            <a:endParaRPr lang="da-DK" dirty="0"/>
          </a:p>
        </p:txBody>
      </p:sp>
      <p:sp>
        <p:nvSpPr>
          <p:cNvPr id="6" name="Titel 5"/>
          <p:cNvSpPr>
            <a:spLocks noGrp="1"/>
          </p:cNvSpPr>
          <p:nvPr>
            <p:ph type="title"/>
          </p:nvPr>
        </p:nvSpPr>
        <p:spPr>
          <a:xfrm>
            <a:off x="838198" y="360000"/>
            <a:ext cx="10515601" cy="612000"/>
          </a:xfrm>
          <a:solidFill>
            <a:srgbClr val="466B47"/>
          </a:solidFill>
        </p:spPr>
        <p:txBody>
          <a:bodyPr/>
          <a:lstStyle/>
          <a:p>
            <a:r>
              <a:rPr lang="da-DK" dirty="0">
                <a:solidFill>
                  <a:schemeClr val="bg1"/>
                </a:solidFill>
              </a:rPr>
              <a:t>	</a:t>
            </a:r>
            <a:r>
              <a:rPr lang="da-DK" dirty="0" smtClean="0">
                <a:solidFill>
                  <a:schemeClr val="bg1"/>
                </a:solidFill>
              </a:rPr>
              <a:t> </a:t>
            </a:r>
            <a:r>
              <a:rPr lang="da-DK" dirty="0">
                <a:solidFill>
                  <a:schemeClr val="bg1"/>
                </a:solidFill>
              </a:rPr>
              <a:t>Redskab: </a:t>
            </a:r>
            <a:r>
              <a:rPr lang="da-DK" i="1" dirty="0">
                <a:solidFill>
                  <a:schemeClr val="bg1"/>
                </a:solidFill>
              </a:rPr>
              <a:t>Udredning - sagsvurdering </a:t>
            </a:r>
            <a:r>
              <a:rPr lang="da-DK" dirty="0" smtClean="0">
                <a:solidFill>
                  <a:schemeClr val="bg1"/>
                </a:solidFill>
              </a:rPr>
              <a:t>3:15</a:t>
            </a:r>
            <a:endParaRPr lang="da-DK" dirty="0">
              <a:solidFill>
                <a:schemeClr val="bg1"/>
              </a:solidFill>
            </a:endParaRPr>
          </a:p>
        </p:txBody>
      </p:sp>
      <p:graphicFrame>
        <p:nvGraphicFramePr>
          <p:cNvPr id="5" name="Tabel 4"/>
          <p:cNvGraphicFramePr>
            <a:graphicFrameLocks noGrp="1"/>
          </p:cNvGraphicFramePr>
          <p:nvPr>
            <p:extLst>
              <p:ext uri="{D42A27DB-BD31-4B8C-83A1-F6EECF244321}">
                <p14:modId xmlns:p14="http://schemas.microsoft.com/office/powerpoint/2010/main" val="4134607278"/>
              </p:ext>
            </p:extLst>
          </p:nvPr>
        </p:nvGraphicFramePr>
        <p:xfrm>
          <a:off x="838198" y="1325525"/>
          <a:ext cx="10515601" cy="4616756"/>
        </p:xfrm>
        <a:graphic>
          <a:graphicData uri="http://schemas.openxmlformats.org/drawingml/2006/table">
            <a:tbl>
              <a:tblPr firstRow="1" firstCol="1" lastRow="1" lastCol="1" bandRow="1" bandCol="1"/>
              <a:tblGrid>
                <a:gridCol w="6625954">
                  <a:extLst>
                    <a:ext uri="{9D8B030D-6E8A-4147-A177-3AD203B41FA5}">
                      <a16:colId xmlns:a16="http://schemas.microsoft.com/office/drawing/2014/main" val="644176438"/>
                    </a:ext>
                  </a:extLst>
                </a:gridCol>
                <a:gridCol w="3889647">
                  <a:extLst>
                    <a:ext uri="{9D8B030D-6E8A-4147-A177-3AD203B41FA5}">
                      <a16:colId xmlns:a16="http://schemas.microsoft.com/office/drawing/2014/main" val="3922747593"/>
                    </a:ext>
                  </a:extLst>
                </a:gridCol>
              </a:tblGrid>
              <a:tr h="1245668">
                <a:tc>
                  <a:txBody>
                    <a:bodyPr/>
                    <a:lstStyle/>
                    <a:p>
                      <a:pPr marL="69850">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Indsatsformål</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Hvad er formålet med borgerens samlede indsats?</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(det overordnede formål </a:t>
                      </a: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med borgerens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samlede indsats)</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60960" algn="just">
                        <a:lnSpc>
                          <a:spcPct val="115000"/>
                        </a:lnSpc>
                        <a:spcBef>
                          <a:spcPts val="475"/>
                        </a:spcBef>
                        <a:spcAft>
                          <a:spcPts val="0"/>
                        </a:spcAft>
                      </a:pPr>
                      <a:r>
                        <a:rPr lang="da-DK" sz="180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707010783"/>
                  </a:ext>
                </a:extLst>
              </a:tr>
              <a:tr h="1184244">
                <a:tc>
                  <a:txBody>
                    <a:bodyPr/>
                    <a:lstStyle/>
                    <a:p>
                      <a:pPr marL="69850">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målformulering</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Hvad gør borgeren, når indsatsen er gennemført?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(indsatsmål, der er formuleret sammen med borgeren og bidrager til indsatsformålet)</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60960" algn="just">
                        <a:lnSpc>
                          <a:spcPct val="115000"/>
                        </a:lnSpc>
                        <a:spcBef>
                          <a:spcPts val="475"/>
                        </a:spcBef>
                        <a:spcAft>
                          <a:spcPts val="0"/>
                        </a:spcAft>
                      </a:pP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784343465"/>
                  </a:ext>
                </a:extLst>
              </a:tr>
              <a:tr h="1038302">
                <a:tc>
                  <a:txBody>
                    <a:bodyPr/>
                    <a:lstStyle/>
                    <a:p>
                      <a:pPr marL="69850">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Måltype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(angivelse af måltype)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60960" algn="just">
                        <a:lnSpc>
                          <a:spcPct val="115000"/>
                        </a:lnSpc>
                        <a:spcBef>
                          <a:spcPts val="475"/>
                        </a:spcBef>
                        <a:spcAft>
                          <a:spcPts val="0"/>
                        </a:spcAft>
                      </a:pP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solidFill>
                            <a:srgbClr val="231F20"/>
                          </a:solidFill>
                          <a:effectLst/>
                          <a:latin typeface="Arial" panose="020B0604020202020204" pitchFamily="34" charset="0"/>
                          <a:ea typeface="Arial" panose="020B0604020202020204" pitchFamily="34" charset="0"/>
                          <a:cs typeface="Times New Roman" panose="02020603050405020304" pitchFamily="18" charset="0"/>
                        </a:rPr>
                        <a:t>    Udvikle </a:t>
                      </a: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funktionsevne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marR="60960" algn="just">
                        <a:lnSpc>
                          <a:spcPct val="115000"/>
                        </a:lnSpc>
                        <a:spcBef>
                          <a:spcPts val="475"/>
                        </a:spcBef>
                        <a:spcAft>
                          <a:spcPts val="0"/>
                        </a:spcAft>
                      </a:pP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solidFill>
                            <a:srgbClr val="231F20"/>
                          </a:solidFill>
                          <a:effectLst/>
                          <a:latin typeface="Arial" panose="020B0604020202020204" pitchFamily="34" charset="0"/>
                          <a:ea typeface="Arial" panose="020B0604020202020204" pitchFamily="34" charset="0"/>
                          <a:cs typeface="Times New Roman" panose="02020603050405020304" pitchFamily="18" charset="0"/>
                        </a:rPr>
                        <a:t>    Fastholde </a:t>
                      </a: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funktionsevne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marR="60960" algn="just">
                        <a:lnSpc>
                          <a:spcPct val="115000"/>
                        </a:lnSpc>
                        <a:spcBef>
                          <a:spcPts val="475"/>
                        </a:spcBef>
                        <a:spcAft>
                          <a:spcPts val="0"/>
                        </a:spcAft>
                      </a:pP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solidFill>
                            <a:srgbClr val="231F20"/>
                          </a:solidFill>
                          <a:effectLst/>
                          <a:latin typeface="Arial" panose="020B0604020202020204" pitchFamily="34" charset="0"/>
                          <a:ea typeface="Arial" panose="020B0604020202020204" pitchFamily="34" charset="0"/>
                          <a:cs typeface="Times New Roman" panose="02020603050405020304" pitchFamily="18" charset="0"/>
                        </a:rPr>
                        <a:t>    Begrænse </a:t>
                      </a: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tab af funktionsevne</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787765236"/>
                  </a:ext>
                </a:extLst>
              </a:tr>
              <a:tr h="1038302">
                <a:tc>
                  <a:txBody>
                    <a:bodyPr/>
                    <a:lstStyle/>
                    <a:p>
                      <a:pPr marL="69850">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Primært udredningstema</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(angivelse af primært underudredningstema fra udredningskategorien </a:t>
                      </a:r>
                      <a:r>
                        <a:rPr lang="da-DK" sz="1800" i="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Aktivitet og </a:t>
                      </a:r>
                      <a:r>
                        <a:rPr lang="da-DK" sz="1800" i="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deltagelse</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5F91B0"/>
                    </a:solidFill>
                  </a:tcPr>
                </a:tc>
                <a:tc>
                  <a:txBody>
                    <a:bodyPr/>
                    <a:lstStyle/>
                    <a:p>
                      <a:pPr marL="70485" marR="60960" algn="just">
                        <a:lnSpc>
                          <a:spcPct val="115000"/>
                        </a:lnSpc>
                        <a:spcBef>
                          <a:spcPts val="475"/>
                        </a:spcBef>
                        <a:spcAft>
                          <a:spcPts val="0"/>
                        </a:spcAft>
                      </a:pPr>
                      <a:r>
                        <a:rPr lang="da-DK"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Relationer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marR="60960" algn="just">
                        <a:lnSpc>
                          <a:spcPct val="115000"/>
                        </a:lnSpc>
                        <a:spcBef>
                          <a:spcPts val="475"/>
                        </a:spcBef>
                        <a:spcAft>
                          <a:spcPts val="0"/>
                        </a:spcAft>
                      </a:pP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solidFill>
                            <a:srgbClr val="231F20"/>
                          </a:solidFill>
                          <a:effectLst/>
                          <a:latin typeface="Arial" panose="020B0604020202020204" pitchFamily="34" charset="0"/>
                          <a:ea typeface="Arial" panose="020B0604020202020204" pitchFamily="34" charset="0"/>
                          <a:cs typeface="Times New Roman" panose="02020603050405020304" pitchFamily="18" charset="0"/>
                        </a:rPr>
                        <a:t>    Indgå </a:t>
                      </a: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i samspil og kontakt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marR="60960" algn="just">
                        <a:lnSpc>
                          <a:spcPct val="115000"/>
                        </a:lnSpc>
                        <a:spcBef>
                          <a:spcPts val="475"/>
                        </a:spcBef>
                        <a:spcAft>
                          <a:spcPts val="0"/>
                        </a:spcAft>
                      </a:pP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C3E7EF"/>
                    </a:solidFill>
                  </a:tcPr>
                </a:tc>
                <a:extLst>
                  <a:ext uri="{0D108BD9-81ED-4DB2-BD59-A6C34878D82A}">
                    <a16:rowId xmlns:a16="http://schemas.microsoft.com/office/drawing/2014/main" val="3132990911"/>
                  </a:ext>
                </a:extLst>
              </a:tr>
            </a:tbl>
          </a:graphicData>
        </a:graphic>
      </p:graphicFrame>
      <p:sp>
        <p:nvSpPr>
          <p:cNvPr id="10" name="Venstrepil 9"/>
          <p:cNvSpPr/>
          <p:nvPr/>
        </p:nvSpPr>
        <p:spPr>
          <a:xfrm>
            <a:off x="1775520" y="3789040"/>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2" name="Venstrepil 11"/>
          <p:cNvSpPr/>
          <p:nvPr/>
        </p:nvSpPr>
        <p:spPr>
          <a:xfrm>
            <a:off x="3651198" y="4869160"/>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4"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88</a:t>
            </a:fld>
            <a:endParaRPr lang="da-DK" sz="1800" b="1" dirty="0">
              <a:solidFill>
                <a:srgbClr val="C00000"/>
              </a:solidFill>
            </a:endParaRPr>
          </a:p>
        </p:txBody>
      </p:sp>
      <p:grpSp>
        <p:nvGrpSpPr>
          <p:cNvPr id="17" name="Gruppe 16"/>
          <p:cNvGrpSpPr>
            <a:grpSpLocks/>
          </p:cNvGrpSpPr>
          <p:nvPr/>
        </p:nvGrpSpPr>
        <p:grpSpPr bwMode="auto">
          <a:xfrm>
            <a:off x="10852998" y="2852936"/>
            <a:ext cx="477913" cy="508680"/>
            <a:chOff x="2940" y="-405"/>
            <a:chExt cx="977" cy="979"/>
          </a:xfrm>
          <a:solidFill>
            <a:schemeClr val="bg1"/>
          </a:solidFill>
        </p:grpSpPr>
        <p:sp>
          <p:nvSpPr>
            <p:cNvPr id="18" name="Rectangle 303"/>
            <p:cNvSpPr>
              <a:spLocks noChangeArrowheads="1"/>
            </p:cNvSpPr>
            <p:nvPr/>
          </p:nvSpPr>
          <p:spPr bwMode="auto">
            <a:xfrm>
              <a:off x="2940" y="-405"/>
              <a:ext cx="977" cy="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da-DK"/>
            </a:p>
          </p:txBody>
        </p:sp>
        <p:sp>
          <p:nvSpPr>
            <p:cNvPr id="19" name="AutoShape 304"/>
            <p:cNvSpPr>
              <a:spLocks/>
            </p:cNvSpPr>
            <p:nvPr/>
          </p:nvSpPr>
          <p:spPr bwMode="auto">
            <a:xfrm>
              <a:off x="3070" y="-250"/>
              <a:ext cx="765" cy="668"/>
            </a:xfrm>
            <a:custGeom>
              <a:avLst/>
              <a:gdLst>
                <a:gd name="T0" fmla="+- 0 3209 3070"/>
                <a:gd name="T1" fmla="*/ T0 w 765"/>
                <a:gd name="T2" fmla="+- 0 -161 -249"/>
                <a:gd name="T3" fmla="*/ -161 h 668"/>
                <a:gd name="T4" fmla="+- 0 3071 3070"/>
                <a:gd name="T5" fmla="*/ T4 w 765"/>
                <a:gd name="T6" fmla="+- 0 125 -249"/>
                <a:gd name="T7" fmla="*/ 125 h 668"/>
                <a:gd name="T8" fmla="+- 0 3202 3070"/>
                <a:gd name="T9" fmla="*/ T8 w 765"/>
                <a:gd name="T10" fmla="+- 0 361 -249"/>
                <a:gd name="T11" fmla="*/ 361 h 668"/>
                <a:gd name="T12" fmla="+- 0 3488 3070"/>
                <a:gd name="T13" fmla="*/ T12 w 765"/>
                <a:gd name="T14" fmla="+- 0 403 -249"/>
                <a:gd name="T15" fmla="*/ 403 h 668"/>
                <a:gd name="T16" fmla="+- 0 3256 3070"/>
                <a:gd name="T17" fmla="*/ T16 w 765"/>
                <a:gd name="T18" fmla="+- 0 363 -249"/>
                <a:gd name="T19" fmla="*/ 363 h 668"/>
                <a:gd name="T20" fmla="+- 0 3191 3070"/>
                <a:gd name="T21" fmla="*/ T20 w 765"/>
                <a:gd name="T22" fmla="+- 0 319 -249"/>
                <a:gd name="T23" fmla="*/ 319 h 668"/>
                <a:gd name="T24" fmla="+- 0 3139 3070"/>
                <a:gd name="T25" fmla="*/ T24 w 765"/>
                <a:gd name="T26" fmla="+- 0 217 -249"/>
                <a:gd name="T27" fmla="*/ 217 h 668"/>
                <a:gd name="T28" fmla="+- 0 3095 3070"/>
                <a:gd name="T29" fmla="*/ T28 w 765"/>
                <a:gd name="T30" fmla="+- 0 89 -249"/>
                <a:gd name="T31" fmla="*/ 89 h 668"/>
                <a:gd name="T32" fmla="+- 0 3157 3070"/>
                <a:gd name="T33" fmla="*/ T32 w 765"/>
                <a:gd name="T34" fmla="+- 0 -77 -249"/>
                <a:gd name="T35" fmla="*/ -77 h 668"/>
                <a:gd name="T36" fmla="+- 0 3312 3070"/>
                <a:gd name="T37" fmla="*/ T36 w 765"/>
                <a:gd name="T38" fmla="+- 0 -179 -249"/>
                <a:gd name="T39" fmla="*/ -179 h 668"/>
                <a:gd name="T40" fmla="+- 0 3470 3070"/>
                <a:gd name="T41" fmla="*/ T40 w 765"/>
                <a:gd name="T42" fmla="+- 0 -205 -249"/>
                <a:gd name="T43" fmla="*/ -205 h 668"/>
                <a:gd name="T44" fmla="+- 0 3480 3070"/>
                <a:gd name="T45" fmla="*/ T44 w 765"/>
                <a:gd name="T46" fmla="+- 0 379 -249"/>
                <a:gd name="T47" fmla="*/ 379 h 668"/>
                <a:gd name="T48" fmla="+- 0 3622 3070"/>
                <a:gd name="T49" fmla="*/ T48 w 765"/>
                <a:gd name="T50" fmla="+- 0 317 -249"/>
                <a:gd name="T51" fmla="*/ 317 h 668"/>
                <a:gd name="T52" fmla="+- 0 3528 3070"/>
                <a:gd name="T53" fmla="*/ T52 w 765"/>
                <a:gd name="T54" fmla="+- 0 -149 -249"/>
                <a:gd name="T55" fmla="*/ -149 h 668"/>
                <a:gd name="T56" fmla="+- 0 3377 3070"/>
                <a:gd name="T57" fmla="*/ T56 w 765"/>
                <a:gd name="T58" fmla="+- 0 85 -249"/>
                <a:gd name="T59" fmla="*/ 85 h 668"/>
                <a:gd name="T60" fmla="+- 0 3303 3070"/>
                <a:gd name="T61" fmla="*/ T60 w 765"/>
                <a:gd name="T62" fmla="+- 0 337 -249"/>
                <a:gd name="T63" fmla="*/ 337 h 668"/>
                <a:gd name="T64" fmla="+- 0 3512 3070"/>
                <a:gd name="T65" fmla="*/ T64 w 765"/>
                <a:gd name="T66" fmla="+- 0 335 -249"/>
                <a:gd name="T67" fmla="*/ 335 h 668"/>
                <a:gd name="T68" fmla="+- 0 3341 3070"/>
                <a:gd name="T69" fmla="*/ T68 w 765"/>
                <a:gd name="T70" fmla="+- 0 273 -249"/>
                <a:gd name="T71" fmla="*/ 273 h 668"/>
                <a:gd name="T72" fmla="+- 0 3442 3070"/>
                <a:gd name="T73" fmla="*/ T72 w 765"/>
                <a:gd name="T74" fmla="+- 0 197 -249"/>
                <a:gd name="T75" fmla="*/ 197 h 668"/>
                <a:gd name="T76" fmla="+- 0 3384 3070"/>
                <a:gd name="T77" fmla="*/ T76 w 765"/>
                <a:gd name="T78" fmla="+- 0 133 -249"/>
                <a:gd name="T79" fmla="*/ 133 h 668"/>
                <a:gd name="T80" fmla="+- 0 3414 3070"/>
                <a:gd name="T81" fmla="*/ T80 w 765"/>
                <a:gd name="T82" fmla="+- 0 63 -249"/>
                <a:gd name="T83" fmla="*/ 63 h 668"/>
                <a:gd name="T84" fmla="+- 0 3444 3070"/>
                <a:gd name="T85" fmla="*/ T84 w 765"/>
                <a:gd name="T86" fmla="+- 0 7 -249"/>
                <a:gd name="T87" fmla="*/ 7 h 668"/>
                <a:gd name="T88" fmla="+- 0 3610 3070"/>
                <a:gd name="T89" fmla="*/ T88 w 765"/>
                <a:gd name="T90" fmla="+- 0 -55 -249"/>
                <a:gd name="T91" fmla="*/ -55 h 668"/>
                <a:gd name="T92" fmla="+- 0 3538 3070"/>
                <a:gd name="T93" fmla="*/ T92 w 765"/>
                <a:gd name="T94" fmla="+- 0 -123 -249"/>
                <a:gd name="T95" fmla="*/ -123 h 668"/>
                <a:gd name="T96" fmla="+- 0 3434 3070"/>
                <a:gd name="T97" fmla="*/ T96 w 765"/>
                <a:gd name="T98" fmla="+- 0 -187 -249"/>
                <a:gd name="T99" fmla="*/ -187 h 668"/>
                <a:gd name="T100" fmla="+- 0 3274 3070"/>
                <a:gd name="T101" fmla="*/ T100 w 765"/>
                <a:gd name="T102" fmla="+- 0 131 -249"/>
                <a:gd name="T103" fmla="*/ 131 h 668"/>
                <a:gd name="T104" fmla="+- 0 3267 3070"/>
                <a:gd name="T105" fmla="*/ T104 w 765"/>
                <a:gd name="T106" fmla="+- 0 257 -249"/>
                <a:gd name="T107" fmla="*/ 257 h 668"/>
                <a:gd name="T108" fmla="+- 0 3442 3070"/>
                <a:gd name="T109" fmla="*/ T108 w 765"/>
                <a:gd name="T110" fmla="+- 0 -121 -249"/>
                <a:gd name="T111" fmla="*/ -121 h 668"/>
                <a:gd name="T112" fmla="+- 0 3330 3070"/>
                <a:gd name="T113" fmla="*/ T112 w 765"/>
                <a:gd name="T114" fmla="+- 0 343 -249"/>
                <a:gd name="T115" fmla="*/ 343 h 668"/>
                <a:gd name="T116" fmla="+- 0 3623 3070"/>
                <a:gd name="T117" fmla="*/ T116 w 765"/>
                <a:gd name="T118" fmla="+- 0 277 -249"/>
                <a:gd name="T119" fmla="*/ 277 h 668"/>
                <a:gd name="T120" fmla="+- 0 3622 3070"/>
                <a:gd name="T121" fmla="*/ T120 w 765"/>
                <a:gd name="T122" fmla="+- 0 317 -249"/>
                <a:gd name="T123" fmla="*/ 317 h 668"/>
                <a:gd name="T124" fmla="+- 0 3367 3070"/>
                <a:gd name="T125" fmla="*/ T124 w 765"/>
                <a:gd name="T126" fmla="+- 0 -181 -249"/>
                <a:gd name="T127" fmla="*/ -181 h 668"/>
                <a:gd name="T128" fmla="+- 0 3187 3070"/>
                <a:gd name="T129" fmla="*/ T128 w 765"/>
                <a:gd name="T130" fmla="+- 0 161 -249"/>
                <a:gd name="T131" fmla="*/ 161 h 668"/>
                <a:gd name="T132" fmla="+- 0 3167 3070"/>
                <a:gd name="T133" fmla="*/ T132 w 765"/>
                <a:gd name="T134" fmla="+- 0 287 -249"/>
                <a:gd name="T135" fmla="*/ 287 h 668"/>
                <a:gd name="T136" fmla="+- 0 3212 3070"/>
                <a:gd name="T137" fmla="*/ T136 w 765"/>
                <a:gd name="T138" fmla="+- 0 163 -249"/>
                <a:gd name="T139" fmla="*/ 163 h 668"/>
                <a:gd name="T140" fmla="+- 0 3346 3070"/>
                <a:gd name="T141" fmla="*/ T140 w 765"/>
                <a:gd name="T142" fmla="+- 0 -115 -249"/>
                <a:gd name="T143" fmla="*/ -115 h 668"/>
                <a:gd name="T144" fmla="+- 0 3476 3070"/>
                <a:gd name="T145" fmla="*/ T144 w 765"/>
                <a:gd name="T146" fmla="+- 0 271 -249"/>
                <a:gd name="T147" fmla="*/ 271 h 668"/>
                <a:gd name="T148" fmla="+- 0 3658 3070"/>
                <a:gd name="T149" fmla="*/ T148 w 765"/>
                <a:gd name="T150" fmla="+- 0 205 -249"/>
                <a:gd name="T151" fmla="*/ 205 h 668"/>
                <a:gd name="T152" fmla="+- 0 3604 3070"/>
                <a:gd name="T153" fmla="*/ T152 w 765"/>
                <a:gd name="T154" fmla="+- 0 249 -249"/>
                <a:gd name="T155" fmla="*/ 249 h 668"/>
                <a:gd name="T156" fmla="+- 0 3707 3070"/>
                <a:gd name="T157" fmla="*/ T156 w 765"/>
                <a:gd name="T158" fmla="+- 0 173 -249"/>
                <a:gd name="T159" fmla="*/ 173 h 668"/>
                <a:gd name="T160" fmla="+- 0 3116 3070"/>
                <a:gd name="T161" fmla="*/ T160 w 765"/>
                <a:gd name="T162" fmla="+- 0 189 -249"/>
                <a:gd name="T163" fmla="*/ 189 h 668"/>
                <a:gd name="T164" fmla="+- 0 3231 3070"/>
                <a:gd name="T165" fmla="*/ T164 w 765"/>
                <a:gd name="T166" fmla="+- 0 -71 -249"/>
                <a:gd name="T167" fmla="*/ -71 h 668"/>
                <a:gd name="T168" fmla="+- 0 3679 3070"/>
                <a:gd name="T169" fmla="*/ T168 w 765"/>
                <a:gd name="T170" fmla="+- 0 83 -249"/>
                <a:gd name="T171" fmla="*/ 83 h 668"/>
                <a:gd name="T172" fmla="+- 0 3613 3070"/>
                <a:gd name="T173" fmla="*/ T172 w 765"/>
                <a:gd name="T174" fmla="+- 0 173 -249"/>
                <a:gd name="T175" fmla="*/ 173 h 668"/>
                <a:gd name="T176" fmla="+- 0 3689 3070"/>
                <a:gd name="T177" fmla="*/ T176 w 765"/>
                <a:gd name="T178" fmla="+- 0 3 -249"/>
                <a:gd name="T179" fmla="*/ 3 h 668"/>
                <a:gd name="T180" fmla="+- 0 3607 3070"/>
                <a:gd name="T181" fmla="*/ T180 w 765"/>
                <a:gd name="T182" fmla="+- 0 75 -249"/>
                <a:gd name="T183" fmla="*/ 75 h 668"/>
                <a:gd name="T184" fmla="+- 0 3703 3070"/>
                <a:gd name="T185" fmla="*/ T184 w 765"/>
                <a:gd name="T186" fmla="+- 0 69 -249"/>
                <a:gd name="T187" fmla="*/ 69 h 668"/>
                <a:gd name="T188" fmla="+- 0 3754 3070"/>
                <a:gd name="T189" fmla="*/ T188 w 765"/>
                <a:gd name="T190" fmla="+- 0 -223 -249"/>
                <a:gd name="T191" fmla="*/ -223 h 668"/>
                <a:gd name="T192" fmla="+- 0 3694 3070"/>
                <a:gd name="T193" fmla="*/ T192 w 765"/>
                <a:gd name="T194" fmla="+- 0 -113 -249"/>
                <a:gd name="T195" fmla="*/ -113 h 668"/>
                <a:gd name="T196" fmla="+- 0 3713 3070"/>
                <a:gd name="T197" fmla="*/ T196 w 765"/>
                <a:gd name="T198" fmla="+- 0 35 -249"/>
                <a:gd name="T199" fmla="*/ 35 h 668"/>
                <a:gd name="T200" fmla="+- 0 3737 3070"/>
                <a:gd name="T201" fmla="*/ T200 w 765"/>
                <a:gd name="T202" fmla="+- 0 -5 -249"/>
                <a:gd name="T203" fmla="*/ -5 h 668"/>
                <a:gd name="T204" fmla="+- 0 3720 3070"/>
                <a:gd name="T205" fmla="*/ T204 w 765"/>
                <a:gd name="T206" fmla="+- 0 -109 -249"/>
                <a:gd name="T207" fmla="*/ -109 h 668"/>
                <a:gd name="T208" fmla="+- 0 3798 3070"/>
                <a:gd name="T209" fmla="*/ T208 w 765"/>
                <a:gd name="T210" fmla="+- 0 -215 -249"/>
                <a:gd name="T211" fmla="*/ -215 h 668"/>
                <a:gd name="T212" fmla="+- 0 3632 3070"/>
                <a:gd name="T213" fmla="*/ T212 w 765"/>
                <a:gd name="T214" fmla="+- 0 -59 -249"/>
                <a:gd name="T215" fmla="*/ -59 h 668"/>
                <a:gd name="T216" fmla="+- 0 3497 3070"/>
                <a:gd name="T217" fmla="*/ T216 w 765"/>
                <a:gd name="T218" fmla="+- 0 13 -249"/>
                <a:gd name="T219" fmla="*/ 13 h 668"/>
                <a:gd name="T220" fmla="+- 0 3592 3070"/>
                <a:gd name="T221" fmla="*/ T220 w 765"/>
                <a:gd name="T222" fmla="+- 0 -139 -249"/>
                <a:gd name="T223" fmla="*/ -139 h 668"/>
                <a:gd name="T224" fmla="+- 0 3584 3070"/>
                <a:gd name="T225" fmla="*/ T224 w 765"/>
                <a:gd name="T226" fmla="+- 0 -73 -249"/>
                <a:gd name="T227" fmla="*/ -73 h 6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765" h="668">
                  <a:moveTo>
                    <a:pt x="334" y="34"/>
                  </a:moveTo>
                  <a:lnTo>
                    <a:pt x="303" y="34"/>
                  </a:lnTo>
                  <a:lnTo>
                    <a:pt x="289" y="36"/>
                  </a:lnTo>
                  <a:lnTo>
                    <a:pt x="275" y="36"/>
                  </a:lnTo>
                  <a:lnTo>
                    <a:pt x="261" y="38"/>
                  </a:lnTo>
                  <a:lnTo>
                    <a:pt x="237" y="44"/>
                  </a:lnTo>
                  <a:lnTo>
                    <a:pt x="189" y="60"/>
                  </a:lnTo>
                  <a:lnTo>
                    <a:pt x="167" y="72"/>
                  </a:lnTo>
                  <a:lnTo>
                    <a:pt x="139" y="88"/>
                  </a:lnTo>
                  <a:lnTo>
                    <a:pt x="113" y="108"/>
                  </a:lnTo>
                  <a:lnTo>
                    <a:pt x="90" y="130"/>
                  </a:lnTo>
                  <a:lnTo>
                    <a:pt x="69" y="154"/>
                  </a:lnTo>
                  <a:lnTo>
                    <a:pt x="41" y="196"/>
                  </a:lnTo>
                  <a:lnTo>
                    <a:pt x="20" y="240"/>
                  </a:lnTo>
                  <a:lnTo>
                    <a:pt x="6" y="288"/>
                  </a:lnTo>
                  <a:lnTo>
                    <a:pt x="0" y="336"/>
                  </a:lnTo>
                  <a:lnTo>
                    <a:pt x="0" y="360"/>
                  </a:lnTo>
                  <a:lnTo>
                    <a:pt x="1" y="374"/>
                  </a:lnTo>
                  <a:lnTo>
                    <a:pt x="3" y="392"/>
                  </a:lnTo>
                  <a:lnTo>
                    <a:pt x="5" y="410"/>
                  </a:lnTo>
                  <a:lnTo>
                    <a:pt x="12" y="440"/>
                  </a:lnTo>
                  <a:lnTo>
                    <a:pt x="22" y="468"/>
                  </a:lnTo>
                  <a:lnTo>
                    <a:pt x="34" y="496"/>
                  </a:lnTo>
                  <a:lnTo>
                    <a:pt x="49" y="522"/>
                  </a:lnTo>
                  <a:lnTo>
                    <a:pt x="73" y="554"/>
                  </a:lnTo>
                  <a:lnTo>
                    <a:pt x="101" y="584"/>
                  </a:lnTo>
                  <a:lnTo>
                    <a:pt x="132" y="610"/>
                  </a:lnTo>
                  <a:lnTo>
                    <a:pt x="167" y="630"/>
                  </a:lnTo>
                  <a:lnTo>
                    <a:pt x="198" y="646"/>
                  </a:lnTo>
                  <a:lnTo>
                    <a:pt x="231" y="658"/>
                  </a:lnTo>
                  <a:lnTo>
                    <a:pt x="265" y="664"/>
                  </a:lnTo>
                  <a:lnTo>
                    <a:pt x="301" y="668"/>
                  </a:lnTo>
                  <a:lnTo>
                    <a:pt x="351" y="668"/>
                  </a:lnTo>
                  <a:lnTo>
                    <a:pt x="368" y="664"/>
                  </a:lnTo>
                  <a:lnTo>
                    <a:pt x="394" y="660"/>
                  </a:lnTo>
                  <a:lnTo>
                    <a:pt x="418" y="652"/>
                  </a:lnTo>
                  <a:lnTo>
                    <a:pt x="439" y="644"/>
                  </a:lnTo>
                  <a:lnTo>
                    <a:pt x="302" y="644"/>
                  </a:lnTo>
                  <a:lnTo>
                    <a:pt x="254" y="638"/>
                  </a:lnTo>
                  <a:lnTo>
                    <a:pt x="251" y="636"/>
                  </a:lnTo>
                  <a:lnTo>
                    <a:pt x="252" y="630"/>
                  </a:lnTo>
                  <a:lnTo>
                    <a:pt x="226" y="630"/>
                  </a:lnTo>
                  <a:lnTo>
                    <a:pt x="211" y="624"/>
                  </a:lnTo>
                  <a:lnTo>
                    <a:pt x="200" y="620"/>
                  </a:lnTo>
                  <a:lnTo>
                    <a:pt x="186" y="612"/>
                  </a:lnTo>
                  <a:lnTo>
                    <a:pt x="186" y="606"/>
                  </a:lnTo>
                  <a:lnTo>
                    <a:pt x="187" y="598"/>
                  </a:lnTo>
                  <a:lnTo>
                    <a:pt x="161" y="598"/>
                  </a:lnTo>
                  <a:lnTo>
                    <a:pt x="157" y="596"/>
                  </a:lnTo>
                  <a:lnTo>
                    <a:pt x="155" y="594"/>
                  </a:lnTo>
                  <a:lnTo>
                    <a:pt x="144" y="588"/>
                  </a:lnTo>
                  <a:lnTo>
                    <a:pt x="134" y="580"/>
                  </a:lnTo>
                  <a:lnTo>
                    <a:pt x="122" y="570"/>
                  </a:lnTo>
                  <a:lnTo>
                    <a:pt x="121" y="568"/>
                  </a:lnTo>
                  <a:lnTo>
                    <a:pt x="123" y="538"/>
                  </a:lnTo>
                  <a:lnTo>
                    <a:pt x="94" y="538"/>
                  </a:lnTo>
                  <a:lnTo>
                    <a:pt x="90" y="536"/>
                  </a:lnTo>
                  <a:lnTo>
                    <a:pt x="89" y="534"/>
                  </a:lnTo>
                  <a:lnTo>
                    <a:pt x="69" y="506"/>
                  </a:lnTo>
                  <a:lnTo>
                    <a:pt x="68" y="504"/>
                  </a:lnTo>
                  <a:lnTo>
                    <a:pt x="68" y="490"/>
                  </a:lnTo>
                  <a:lnTo>
                    <a:pt x="68" y="482"/>
                  </a:lnTo>
                  <a:lnTo>
                    <a:pt x="69" y="466"/>
                  </a:lnTo>
                  <a:lnTo>
                    <a:pt x="70" y="450"/>
                  </a:lnTo>
                  <a:lnTo>
                    <a:pt x="70" y="448"/>
                  </a:lnTo>
                  <a:lnTo>
                    <a:pt x="45" y="448"/>
                  </a:lnTo>
                  <a:lnTo>
                    <a:pt x="40" y="440"/>
                  </a:lnTo>
                  <a:lnTo>
                    <a:pt x="35" y="428"/>
                  </a:lnTo>
                  <a:lnTo>
                    <a:pt x="30" y="406"/>
                  </a:lnTo>
                  <a:lnTo>
                    <a:pt x="27" y="382"/>
                  </a:lnTo>
                  <a:lnTo>
                    <a:pt x="25" y="362"/>
                  </a:lnTo>
                  <a:lnTo>
                    <a:pt x="25" y="338"/>
                  </a:lnTo>
                  <a:lnTo>
                    <a:pt x="27" y="320"/>
                  </a:lnTo>
                  <a:lnTo>
                    <a:pt x="30" y="300"/>
                  </a:lnTo>
                  <a:lnTo>
                    <a:pt x="34" y="280"/>
                  </a:lnTo>
                  <a:lnTo>
                    <a:pt x="39" y="260"/>
                  </a:lnTo>
                  <a:lnTo>
                    <a:pt x="46" y="242"/>
                  </a:lnTo>
                  <a:lnTo>
                    <a:pt x="55" y="222"/>
                  </a:lnTo>
                  <a:lnTo>
                    <a:pt x="64" y="204"/>
                  </a:lnTo>
                  <a:lnTo>
                    <a:pt x="75" y="188"/>
                  </a:lnTo>
                  <a:lnTo>
                    <a:pt x="87" y="172"/>
                  </a:lnTo>
                  <a:lnTo>
                    <a:pt x="100" y="156"/>
                  </a:lnTo>
                  <a:lnTo>
                    <a:pt x="114" y="142"/>
                  </a:lnTo>
                  <a:lnTo>
                    <a:pt x="129" y="128"/>
                  </a:lnTo>
                  <a:lnTo>
                    <a:pt x="145" y="116"/>
                  </a:lnTo>
                  <a:lnTo>
                    <a:pt x="162" y="104"/>
                  </a:lnTo>
                  <a:lnTo>
                    <a:pt x="193" y="86"/>
                  </a:lnTo>
                  <a:lnTo>
                    <a:pt x="227" y="86"/>
                  </a:lnTo>
                  <a:lnTo>
                    <a:pt x="229" y="84"/>
                  </a:lnTo>
                  <a:lnTo>
                    <a:pt x="242" y="70"/>
                  </a:lnTo>
                  <a:lnTo>
                    <a:pt x="244" y="68"/>
                  </a:lnTo>
                  <a:lnTo>
                    <a:pt x="246" y="68"/>
                  </a:lnTo>
                  <a:lnTo>
                    <a:pt x="258" y="66"/>
                  </a:lnTo>
                  <a:lnTo>
                    <a:pt x="270" y="62"/>
                  </a:lnTo>
                  <a:lnTo>
                    <a:pt x="282" y="62"/>
                  </a:lnTo>
                  <a:lnTo>
                    <a:pt x="294" y="60"/>
                  </a:lnTo>
                  <a:lnTo>
                    <a:pt x="442" y="60"/>
                  </a:lnTo>
                  <a:lnTo>
                    <a:pt x="432" y="56"/>
                  </a:lnTo>
                  <a:lnTo>
                    <a:pt x="400" y="44"/>
                  </a:lnTo>
                  <a:lnTo>
                    <a:pt x="368" y="38"/>
                  </a:lnTo>
                  <a:lnTo>
                    <a:pt x="334" y="34"/>
                  </a:lnTo>
                  <a:close/>
                  <a:moveTo>
                    <a:pt x="552" y="566"/>
                  </a:moveTo>
                  <a:lnTo>
                    <a:pt x="515" y="566"/>
                  </a:lnTo>
                  <a:lnTo>
                    <a:pt x="503" y="578"/>
                  </a:lnTo>
                  <a:lnTo>
                    <a:pt x="482" y="594"/>
                  </a:lnTo>
                  <a:lnTo>
                    <a:pt x="459" y="608"/>
                  </a:lnTo>
                  <a:lnTo>
                    <a:pt x="435" y="620"/>
                  </a:lnTo>
                  <a:lnTo>
                    <a:pt x="410" y="628"/>
                  </a:lnTo>
                  <a:lnTo>
                    <a:pt x="388" y="636"/>
                  </a:lnTo>
                  <a:lnTo>
                    <a:pt x="365" y="640"/>
                  </a:lnTo>
                  <a:lnTo>
                    <a:pt x="318" y="644"/>
                  </a:lnTo>
                  <a:lnTo>
                    <a:pt x="439" y="644"/>
                  </a:lnTo>
                  <a:lnTo>
                    <a:pt x="449" y="640"/>
                  </a:lnTo>
                  <a:lnTo>
                    <a:pt x="477" y="626"/>
                  </a:lnTo>
                  <a:lnTo>
                    <a:pt x="504" y="608"/>
                  </a:lnTo>
                  <a:lnTo>
                    <a:pt x="530" y="588"/>
                  </a:lnTo>
                  <a:lnTo>
                    <a:pt x="552" y="566"/>
                  </a:lnTo>
                  <a:close/>
                  <a:moveTo>
                    <a:pt x="475" y="76"/>
                  </a:moveTo>
                  <a:lnTo>
                    <a:pt x="418" y="76"/>
                  </a:lnTo>
                  <a:lnTo>
                    <a:pt x="420" y="78"/>
                  </a:lnTo>
                  <a:lnTo>
                    <a:pt x="430" y="82"/>
                  </a:lnTo>
                  <a:lnTo>
                    <a:pt x="440" y="86"/>
                  </a:lnTo>
                  <a:lnTo>
                    <a:pt x="449" y="90"/>
                  </a:lnTo>
                  <a:lnTo>
                    <a:pt x="457" y="94"/>
                  </a:lnTo>
                  <a:lnTo>
                    <a:pt x="461" y="96"/>
                  </a:lnTo>
                  <a:lnTo>
                    <a:pt x="458" y="100"/>
                  </a:lnTo>
                  <a:lnTo>
                    <a:pt x="457" y="102"/>
                  </a:lnTo>
                  <a:lnTo>
                    <a:pt x="456" y="102"/>
                  </a:lnTo>
                  <a:lnTo>
                    <a:pt x="433" y="128"/>
                  </a:lnTo>
                  <a:lnTo>
                    <a:pt x="410" y="156"/>
                  </a:lnTo>
                  <a:lnTo>
                    <a:pt x="388" y="188"/>
                  </a:lnTo>
                  <a:lnTo>
                    <a:pt x="367" y="220"/>
                  </a:lnTo>
                  <a:lnTo>
                    <a:pt x="345" y="256"/>
                  </a:lnTo>
                  <a:lnTo>
                    <a:pt x="325" y="294"/>
                  </a:lnTo>
                  <a:lnTo>
                    <a:pt x="307" y="334"/>
                  </a:lnTo>
                  <a:lnTo>
                    <a:pt x="290" y="374"/>
                  </a:lnTo>
                  <a:lnTo>
                    <a:pt x="279" y="404"/>
                  </a:lnTo>
                  <a:lnTo>
                    <a:pt x="268" y="436"/>
                  </a:lnTo>
                  <a:lnTo>
                    <a:pt x="259" y="468"/>
                  </a:lnTo>
                  <a:lnTo>
                    <a:pt x="250" y="500"/>
                  </a:lnTo>
                  <a:lnTo>
                    <a:pt x="245" y="522"/>
                  </a:lnTo>
                  <a:lnTo>
                    <a:pt x="240" y="544"/>
                  </a:lnTo>
                  <a:lnTo>
                    <a:pt x="236" y="564"/>
                  </a:lnTo>
                  <a:lnTo>
                    <a:pt x="233" y="586"/>
                  </a:lnTo>
                  <a:lnTo>
                    <a:pt x="231" y="594"/>
                  </a:lnTo>
                  <a:lnTo>
                    <a:pt x="227" y="624"/>
                  </a:lnTo>
                  <a:lnTo>
                    <a:pt x="226" y="630"/>
                  </a:lnTo>
                  <a:lnTo>
                    <a:pt x="252" y="630"/>
                  </a:lnTo>
                  <a:lnTo>
                    <a:pt x="253" y="620"/>
                  </a:lnTo>
                  <a:lnTo>
                    <a:pt x="255" y="606"/>
                  </a:lnTo>
                  <a:lnTo>
                    <a:pt x="257" y="592"/>
                  </a:lnTo>
                  <a:lnTo>
                    <a:pt x="382" y="592"/>
                  </a:lnTo>
                  <a:lnTo>
                    <a:pt x="442" y="584"/>
                  </a:lnTo>
                  <a:lnTo>
                    <a:pt x="500" y="572"/>
                  </a:lnTo>
                  <a:lnTo>
                    <a:pt x="505" y="570"/>
                  </a:lnTo>
                  <a:lnTo>
                    <a:pt x="299" y="570"/>
                  </a:lnTo>
                  <a:lnTo>
                    <a:pt x="271" y="568"/>
                  </a:lnTo>
                  <a:lnTo>
                    <a:pt x="263" y="568"/>
                  </a:lnTo>
                  <a:lnTo>
                    <a:pt x="262" y="564"/>
                  </a:lnTo>
                  <a:lnTo>
                    <a:pt x="263" y="556"/>
                  </a:lnTo>
                  <a:lnTo>
                    <a:pt x="269" y="530"/>
                  </a:lnTo>
                  <a:lnTo>
                    <a:pt x="271" y="522"/>
                  </a:lnTo>
                  <a:lnTo>
                    <a:pt x="272" y="520"/>
                  </a:lnTo>
                  <a:lnTo>
                    <a:pt x="406" y="520"/>
                  </a:lnTo>
                  <a:lnTo>
                    <a:pt x="461" y="514"/>
                  </a:lnTo>
                  <a:lnTo>
                    <a:pt x="534" y="498"/>
                  </a:lnTo>
                  <a:lnTo>
                    <a:pt x="305" y="498"/>
                  </a:lnTo>
                  <a:lnTo>
                    <a:pt x="283" y="496"/>
                  </a:lnTo>
                  <a:lnTo>
                    <a:pt x="277" y="494"/>
                  </a:lnTo>
                  <a:lnTo>
                    <a:pt x="291" y="446"/>
                  </a:lnTo>
                  <a:lnTo>
                    <a:pt x="372" y="446"/>
                  </a:lnTo>
                  <a:lnTo>
                    <a:pt x="410" y="444"/>
                  </a:lnTo>
                  <a:lnTo>
                    <a:pt x="448" y="440"/>
                  </a:lnTo>
                  <a:lnTo>
                    <a:pt x="487" y="434"/>
                  </a:lnTo>
                  <a:lnTo>
                    <a:pt x="543" y="422"/>
                  </a:lnTo>
                  <a:lnTo>
                    <a:pt x="299" y="422"/>
                  </a:lnTo>
                  <a:lnTo>
                    <a:pt x="301" y="416"/>
                  </a:lnTo>
                  <a:lnTo>
                    <a:pt x="305" y="406"/>
                  </a:lnTo>
                  <a:lnTo>
                    <a:pt x="309" y="394"/>
                  </a:lnTo>
                  <a:lnTo>
                    <a:pt x="314" y="382"/>
                  </a:lnTo>
                  <a:lnTo>
                    <a:pt x="319" y="368"/>
                  </a:lnTo>
                  <a:lnTo>
                    <a:pt x="393" y="368"/>
                  </a:lnTo>
                  <a:lnTo>
                    <a:pt x="500" y="356"/>
                  </a:lnTo>
                  <a:lnTo>
                    <a:pt x="535" y="350"/>
                  </a:lnTo>
                  <a:lnTo>
                    <a:pt x="561" y="344"/>
                  </a:lnTo>
                  <a:lnTo>
                    <a:pt x="330" y="344"/>
                  </a:lnTo>
                  <a:lnTo>
                    <a:pt x="332" y="338"/>
                  </a:lnTo>
                  <a:lnTo>
                    <a:pt x="338" y="326"/>
                  </a:lnTo>
                  <a:lnTo>
                    <a:pt x="344" y="312"/>
                  </a:lnTo>
                  <a:lnTo>
                    <a:pt x="350" y="302"/>
                  </a:lnTo>
                  <a:lnTo>
                    <a:pt x="356" y="290"/>
                  </a:lnTo>
                  <a:lnTo>
                    <a:pt x="359" y="290"/>
                  </a:lnTo>
                  <a:lnTo>
                    <a:pt x="415" y="288"/>
                  </a:lnTo>
                  <a:lnTo>
                    <a:pt x="472" y="280"/>
                  </a:lnTo>
                  <a:lnTo>
                    <a:pt x="530" y="270"/>
                  </a:lnTo>
                  <a:lnTo>
                    <a:pt x="550" y="264"/>
                  </a:lnTo>
                  <a:lnTo>
                    <a:pt x="370" y="264"/>
                  </a:lnTo>
                  <a:lnTo>
                    <a:pt x="374" y="256"/>
                  </a:lnTo>
                  <a:lnTo>
                    <a:pt x="394" y="226"/>
                  </a:lnTo>
                  <a:lnTo>
                    <a:pt x="402" y="212"/>
                  </a:lnTo>
                  <a:lnTo>
                    <a:pt x="419" y="212"/>
                  </a:lnTo>
                  <a:lnTo>
                    <a:pt x="432" y="210"/>
                  </a:lnTo>
                  <a:lnTo>
                    <a:pt x="444" y="210"/>
                  </a:lnTo>
                  <a:lnTo>
                    <a:pt x="457" y="208"/>
                  </a:lnTo>
                  <a:lnTo>
                    <a:pt x="501" y="204"/>
                  </a:lnTo>
                  <a:lnTo>
                    <a:pt x="521" y="200"/>
                  </a:lnTo>
                  <a:lnTo>
                    <a:pt x="540" y="194"/>
                  </a:lnTo>
                  <a:lnTo>
                    <a:pt x="543" y="194"/>
                  </a:lnTo>
                  <a:lnTo>
                    <a:pt x="556" y="190"/>
                  </a:lnTo>
                  <a:lnTo>
                    <a:pt x="590" y="190"/>
                  </a:lnTo>
                  <a:lnTo>
                    <a:pt x="587" y="186"/>
                  </a:lnTo>
                  <a:lnTo>
                    <a:pt x="422" y="186"/>
                  </a:lnTo>
                  <a:lnTo>
                    <a:pt x="425" y="180"/>
                  </a:lnTo>
                  <a:lnTo>
                    <a:pt x="433" y="168"/>
                  </a:lnTo>
                  <a:lnTo>
                    <a:pt x="450" y="148"/>
                  </a:lnTo>
                  <a:lnTo>
                    <a:pt x="468" y="126"/>
                  </a:lnTo>
                  <a:lnTo>
                    <a:pt x="481" y="112"/>
                  </a:lnTo>
                  <a:lnTo>
                    <a:pt x="483" y="110"/>
                  </a:lnTo>
                  <a:lnTo>
                    <a:pt x="522" y="110"/>
                  </a:lnTo>
                  <a:lnTo>
                    <a:pt x="505" y="96"/>
                  </a:lnTo>
                  <a:lnTo>
                    <a:pt x="475" y="76"/>
                  </a:lnTo>
                  <a:close/>
                  <a:moveTo>
                    <a:pt x="442" y="60"/>
                  </a:moveTo>
                  <a:lnTo>
                    <a:pt x="342" y="60"/>
                  </a:lnTo>
                  <a:lnTo>
                    <a:pt x="353" y="62"/>
                  </a:lnTo>
                  <a:lnTo>
                    <a:pt x="364" y="62"/>
                  </a:lnTo>
                  <a:lnTo>
                    <a:pt x="384" y="66"/>
                  </a:lnTo>
                  <a:lnTo>
                    <a:pt x="386" y="68"/>
                  </a:lnTo>
                  <a:lnTo>
                    <a:pt x="390" y="70"/>
                  </a:lnTo>
                  <a:lnTo>
                    <a:pt x="387" y="74"/>
                  </a:lnTo>
                  <a:lnTo>
                    <a:pt x="341" y="128"/>
                  </a:lnTo>
                  <a:lnTo>
                    <a:pt x="299" y="186"/>
                  </a:lnTo>
                  <a:lnTo>
                    <a:pt x="262" y="248"/>
                  </a:lnTo>
                  <a:lnTo>
                    <a:pt x="230" y="314"/>
                  </a:lnTo>
                  <a:lnTo>
                    <a:pt x="204" y="380"/>
                  </a:lnTo>
                  <a:lnTo>
                    <a:pt x="184" y="450"/>
                  </a:lnTo>
                  <a:lnTo>
                    <a:pt x="170" y="520"/>
                  </a:lnTo>
                  <a:lnTo>
                    <a:pt x="162" y="592"/>
                  </a:lnTo>
                  <a:lnTo>
                    <a:pt x="161" y="598"/>
                  </a:lnTo>
                  <a:lnTo>
                    <a:pt x="187" y="598"/>
                  </a:lnTo>
                  <a:lnTo>
                    <a:pt x="189" y="568"/>
                  </a:lnTo>
                  <a:lnTo>
                    <a:pt x="190" y="558"/>
                  </a:lnTo>
                  <a:lnTo>
                    <a:pt x="193" y="532"/>
                  </a:lnTo>
                  <a:lnTo>
                    <a:pt x="197" y="506"/>
                  </a:lnTo>
                  <a:lnTo>
                    <a:pt x="202" y="482"/>
                  </a:lnTo>
                  <a:lnTo>
                    <a:pt x="208" y="454"/>
                  </a:lnTo>
                  <a:lnTo>
                    <a:pt x="226" y="394"/>
                  </a:lnTo>
                  <a:lnTo>
                    <a:pt x="248" y="336"/>
                  </a:lnTo>
                  <a:lnTo>
                    <a:pt x="274" y="278"/>
                  </a:lnTo>
                  <a:lnTo>
                    <a:pt x="305" y="224"/>
                  </a:lnTo>
                  <a:lnTo>
                    <a:pt x="326" y="190"/>
                  </a:lnTo>
                  <a:lnTo>
                    <a:pt x="348" y="158"/>
                  </a:lnTo>
                  <a:lnTo>
                    <a:pt x="372" y="128"/>
                  </a:lnTo>
                  <a:lnTo>
                    <a:pt x="398" y="98"/>
                  </a:lnTo>
                  <a:lnTo>
                    <a:pt x="401" y="94"/>
                  </a:lnTo>
                  <a:lnTo>
                    <a:pt x="415" y="80"/>
                  </a:lnTo>
                  <a:lnTo>
                    <a:pt x="418" y="76"/>
                  </a:lnTo>
                  <a:lnTo>
                    <a:pt x="475" y="76"/>
                  </a:lnTo>
                  <a:lnTo>
                    <a:pt x="462" y="68"/>
                  </a:lnTo>
                  <a:lnTo>
                    <a:pt x="442" y="60"/>
                  </a:lnTo>
                  <a:close/>
                  <a:moveTo>
                    <a:pt x="382" y="592"/>
                  </a:moveTo>
                  <a:lnTo>
                    <a:pt x="260" y="592"/>
                  </a:lnTo>
                  <a:lnTo>
                    <a:pt x="322" y="596"/>
                  </a:lnTo>
                  <a:lnTo>
                    <a:pt x="382" y="592"/>
                  </a:lnTo>
                  <a:close/>
                  <a:moveTo>
                    <a:pt x="606" y="484"/>
                  </a:moveTo>
                  <a:lnTo>
                    <a:pt x="578" y="484"/>
                  </a:lnTo>
                  <a:lnTo>
                    <a:pt x="573" y="494"/>
                  </a:lnTo>
                  <a:lnTo>
                    <a:pt x="567" y="504"/>
                  </a:lnTo>
                  <a:lnTo>
                    <a:pt x="561" y="514"/>
                  </a:lnTo>
                  <a:lnTo>
                    <a:pt x="553" y="526"/>
                  </a:lnTo>
                  <a:lnTo>
                    <a:pt x="551" y="526"/>
                  </a:lnTo>
                  <a:lnTo>
                    <a:pt x="549" y="528"/>
                  </a:lnTo>
                  <a:lnTo>
                    <a:pt x="476" y="552"/>
                  </a:lnTo>
                  <a:lnTo>
                    <a:pt x="451" y="558"/>
                  </a:lnTo>
                  <a:lnTo>
                    <a:pt x="422" y="562"/>
                  </a:lnTo>
                  <a:lnTo>
                    <a:pt x="357" y="570"/>
                  </a:lnTo>
                  <a:lnTo>
                    <a:pt x="505" y="570"/>
                  </a:lnTo>
                  <a:lnTo>
                    <a:pt x="515" y="566"/>
                  </a:lnTo>
                  <a:lnTo>
                    <a:pt x="552" y="566"/>
                  </a:lnTo>
                  <a:lnTo>
                    <a:pt x="554" y="564"/>
                  </a:lnTo>
                  <a:lnTo>
                    <a:pt x="575" y="536"/>
                  </a:lnTo>
                  <a:lnTo>
                    <a:pt x="594" y="508"/>
                  </a:lnTo>
                  <a:lnTo>
                    <a:pt x="606" y="484"/>
                  </a:lnTo>
                  <a:close/>
                  <a:moveTo>
                    <a:pt x="338" y="60"/>
                  </a:moveTo>
                  <a:lnTo>
                    <a:pt x="303" y="60"/>
                  </a:lnTo>
                  <a:lnTo>
                    <a:pt x="298" y="66"/>
                  </a:lnTo>
                  <a:lnTo>
                    <a:pt x="297" y="68"/>
                  </a:lnTo>
                  <a:lnTo>
                    <a:pt x="269" y="102"/>
                  </a:lnTo>
                  <a:lnTo>
                    <a:pt x="243" y="138"/>
                  </a:lnTo>
                  <a:lnTo>
                    <a:pt x="218" y="174"/>
                  </a:lnTo>
                  <a:lnTo>
                    <a:pt x="195" y="214"/>
                  </a:lnTo>
                  <a:lnTo>
                    <a:pt x="173" y="256"/>
                  </a:lnTo>
                  <a:lnTo>
                    <a:pt x="153" y="300"/>
                  </a:lnTo>
                  <a:lnTo>
                    <a:pt x="136" y="344"/>
                  </a:lnTo>
                  <a:lnTo>
                    <a:pt x="122" y="390"/>
                  </a:lnTo>
                  <a:lnTo>
                    <a:pt x="117" y="410"/>
                  </a:lnTo>
                  <a:lnTo>
                    <a:pt x="113" y="430"/>
                  </a:lnTo>
                  <a:lnTo>
                    <a:pt x="109" y="448"/>
                  </a:lnTo>
                  <a:lnTo>
                    <a:pt x="105" y="468"/>
                  </a:lnTo>
                  <a:lnTo>
                    <a:pt x="103" y="486"/>
                  </a:lnTo>
                  <a:lnTo>
                    <a:pt x="101" y="502"/>
                  </a:lnTo>
                  <a:lnTo>
                    <a:pt x="99" y="516"/>
                  </a:lnTo>
                  <a:lnTo>
                    <a:pt x="98" y="530"/>
                  </a:lnTo>
                  <a:lnTo>
                    <a:pt x="98" y="532"/>
                  </a:lnTo>
                  <a:lnTo>
                    <a:pt x="97" y="536"/>
                  </a:lnTo>
                  <a:lnTo>
                    <a:pt x="94" y="538"/>
                  </a:lnTo>
                  <a:lnTo>
                    <a:pt x="123" y="538"/>
                  </a:lnTo>
                  <a:lnTo>
                    <a:pt x="125" y="512"/>
                  </a:lnTo>
                  <a:lnTo>
                    <a:pt x="127" y="490"/>
                  </a:lnTo>
                  <a:lnTo>
                    <a:pt x="129" y="480"/>
                  </a:lnTo>
                  <a:lnTo>
                    <a:pt x="131" y="468"/>
                  </a:lnTo>
                  <a:lnTo>
                    <a:pt x="133" y="456"/>
                  </a:lnTo>
                  <a:lnTo>
                    <a:pt x="135" y="444"/>
                  </a:lnTo>
                  <a:lnTo>
                    <a:pt x="142" y="412"/>
                  </a:lnTo>
                  <a:lnTo>
                    <a:pt x="152" y="378"/>
                  </a:lnTo>
                  <a:lnTo>
                    <a:pt x="163" y="346"/>
                  </a:lnTo>
                  <a:lnTo>
                    <a:pt x="175" y="312"/>
                  </a:lnTo>
                  <a:lnTo>
                    <a:pt x="188" y="284"/>
                  </a:lnTo>
                  <a:lnTo>
                    <a:pt x="201" y="256"/>
                  </a:lnTo>
                  <a:lnTo>
                    <a:pt x="216" y="228"/>
                  </a:lnTo>
                  <a:lnTo>
                    <a:pt x="232" y="200"/>
                  </a:lnTo>
                  <a:lnTo>
                    <a:pt x="253" y="166"/>
                  </a:lnTo>
                  <a:lnTo>
                    <a:pt x="276" y="134"/>
                  </a:lnTo>
                  <a:lnTo>
                    <a:pt x="300" y="104"/>
                  </a:lnTo>
                  <a:lnTo>
                    <a:pt x="325" y="74"/>
                  </a:lnTo>
                  <a:lnTo>
                    <a:pt x="327" y="72"/>
                  </a:lnTo>
                  <a:lnTo>
                    <a:pt x="338" y="60"/>
                  </a:lnTo>
                  <a:close/>
                  <a:moveTo>
                    <a:pt x="406" y="520"/>
                  </a:moveTo>
                  <a:lnTo>
                    <a:pt x="274" y="520"/>
                  </a:lnTo>
                  <a:lnTo>
                    <a:pt x="313" y="522"/>
                  </a:lnTo>
                  <a:lnTo>
                    <a:pt x="388" y="522"/>
                  </a:lnTo>
                  <a:lnTo>
                    <a:pt x="406" y="520"/>
                  </a:lnTo>
                  <a:close/>
                  <a:moveTo>
                    <a:pt x="644" y="406"/>
                  </a:moveTo>
                  <a:lnTo>
                    <a:pt x="601" y="406"/>
                  </a:lnTo>
                  <a:lnTo>
                    <a:pt x="604" y="408"/>
                  </a:lnTo>
                  <a:lnTo>
                    <a:pt x="604" y="410"/>
                  </a:lnTo>
                  <a:lnTo>
                    <a:pt x="603" y="416"/>
                  </a:lnTo>
                  <a:lnTo>
                    <a:pt x="599" y="430"/>
                  </a:lnTo>
                  <a:lnTo>
                    <a:pt x="593" y="450"/>
                  </a:lnTo>
                  <a:lnTo>
                    <a:pt x="591" y="452"/>
                  </a:lnTo>
                  <a:lnTo>
                    <a:pt x="588" y="454"/>
                  </a:lnTo>
                  <a:lnTo>
                    <a:pt x="568" y="462"/>
                  </a:lnTo>
                  <a:lnTo>
                    <a:pt x="527" y="474"/>
                  </a:lnTo>
                  <a:lnTo>
                    <a:pt x="506" y="478"/>
                  </a:lnTo>
                  <a:lnTo>
                    <a:pt x="454" y="490"/>
                  </a:lnTo>
                  <a:lnTo>
                    <a:pt x="436" y="492"/>
                  </a:lnTo>
                  <a:lnTo>
                    <a:pt x="407" y="496"/>
                  </a:lnTo>
                  <a:lnTo>
                    <a:pt x="392" y="496"/>
                  </a:lnTo>
                  <a:lnTo>
                    <a:pt x="376" y="498"/>
                  </a:lnTo>
                  <a:lnTo>
                    <a:pt x="534" y="498"/>
                  </a:lnTo>
                  <a:lnTo>
                    <a:pt x="570" y="488"/>
                  </a:lnTo>
                  <a:lnTo>
                    <a:pt x="578" y="484"/>
                  </a:lnTo>
                  <a:lnTo>
                    <a:pt x="606" y="484"/>
                  </a:lnTo>
                  <a:lnTo>
                    <a:pt x="609" y="478"/>
                  </a:lnTo>
                  <a:lnTo>
                    <a:pt x="612" y="470"/>
                  </a:lnTo>
                  <a:lnTo>
                    <a:pt x="615" y="464"/>
                  </a:lnTo>
                  <a:lnTo>
                    <a:pt x="618" y="460"/>
                  </a:lnTo>
                  <a:lnTo>
                    <a:pt x="628" y="442"/>
                  </a:lnTo>
                  <a:lnTo>
                    <a:pt x="637" y="422"/>
                  </a:lnTo>
                  <a:lnTo>
                    <a:pt x="644" y="406"/>
                  </a:lnTo>
                  <a:close/>
                  <a:moveTo>
                    <a:pt x="227" y="86"/>
                  </a:moveTo>
                  <a:lnTo>
                    <a:pt x="193" y="86"/>
                  </a:lnTo>
                  <a:lnTo>
                    <a:pt x="184" y="100"/>
                  </a:lnTo>
                  <a:lnTo>
                    <a:pt x="141" y="162"/>
                  </a:lnTo>
                  <a:lnTo>
                    <a:pt x="105" y="228"/>
                  </a:lnTo>
                  <a:lnTo>
                    <a:pt x="78" y="296"/>
                  </a:lnTo>
                  <a:lnTo>
                    <a:pt x="58" y="366"/>
                  </a:lnTo>
                  <a:lnTo>
                    <a:pt x="46" y="438"/>
                  </a:lnTo>
                  <a:lnTo>
                    <a:pt x="45" y="448"/>
                  </a:lnTo>
                  <a:lnTo>
                    <a:pt x="70" y="448"/>
                  </a:lnTo>
                  <a:lnTo>
                    <a:pt x="72" y="432"/>
                  </a:lnTo>
                  <a:lnTo>
                    <a:pt x="78" y="392"/>
                  </a:lnTo>
                  <a:lnTo>
                    <a:pt x="87" y="352"/>
                  </a:lnTo>
                  <a:lnTo>
                    <a:pt x="98" y="314"/>
                  </a:lnTo>
                  <a:lnTo>
                    <a:pt x="112" y="276"/>
                  </a:lnTo>
                  <a:lnTo>
                    <a:pt x="135" y="226"/>
                  </a:lnTo>
                  <a:lnTo>
                    <a:pt x="161" y="178"/>
                  </a:lnTo>
                  <a:lnTo>
                    <a:pt x="191" y="132"/>
                  </a:lnTo>
                  <a:lnTo>
                    <a:pt x="224" y="90"/>
                  </a:lnTo>
                  <a:lnTo>
                    <a:pt x="227" y="86"/>
                  </a:lnTo>
                  <a:close/>
                  <a:moveTo>
                    <a:pt x="372" y="446"/>
                  </a:moveTo>
                  <a:lnTo>
                    <a:pt x="294" y="446"/>
                  </a:lnTo>
                  <a:lnTo>
                    <a:pt x="333" y="448"/>
                  </a:lnTo>
                  <a:lnTo>
                    <a:pt x="372" y="446"/>
                  </a:lnTo>
                  <a:close/>
                  <a:moveTo>
                    <a:pt x="663" y="332"/>
                  </a:moveTo>
                  <a:lnTo>
                    <a:pt x="609" y="332"/>
                  </a:lnTo>
                  <a:lnTo>
                    <a:pt x="610" y="350"/>
                  </a:lnTo>
                  <a:lnTo>
                    <a:pt x="610" y="364"/>
                  </a:lnTo>
                  <a:lnTo>
                    <a:pt x="609" y="376"/>
                  </a:lnTo>
                  <a:lnTo>
                    <a:pt x="607" y="376"/>
                  </a:lnTo>
                  <a:lnTo>
                    <a:pt x="574" y="388"/>
                  </a:lnTo>
                  <a:lnTo>
                    <a:pt x="472" y="412"/>
                  </a:lnTo>
                  <a:lnTo>
                    <a:pt x="406" y="420"/>
                  </a:lnTo>
                  <a:lnTo>
                    <a:pt x="373" y="422"/>
                  </a:lnTo>
                  <a:lnTo>
                    <a:pt x="543" y="422"/>
                  </a:lnTo>
                  <a:lnTo>
                    <a:pt x="562" y="418"/>
                  </a:lnTo>
                  <a:lnTo>
                    <a:pt x="599" y="406"/>
                  </a:lnTo>
                  <a:lnTo>
                    <a:pt x="644" y="406"/>
                  </a:lnTo>
                  <a:lnTo>
                    <a:pt x="645" y="404"/>
                  </a:lnTo>
                  <a:lnTo>
                    <a:pt x="652" y="382"/>
                  </a:lnTo>
                  <a:lnTo>
                    <a:pt x="657" y="362"/>
                  </a:lnTo>
                  <a:lnTo>
                    <a:pt x="662" y="340"/>
                  </a:lnTo>
                  <a:lnTo>
                    <a:pt x="663" y="332"/>
                  </a:lnTo>
                  <a:close/>
                  <a:moveTo>
                    <a:pt x="619" y="252"/>
                  </a:moveTo>
                  <a:lnTo>
                    <a:pt x="592" y="252"/>
                  </a:lnTo>
                  <a:lnTo>
                    <a:pt x="594" y="254"/>
                  </a:lnTo>
                  <a:lnTo>
                    <a:pt x="597" y="266"/>
                  </a:lnTo>
                  <a:lnTo>
                    <a:pt x="601" y="278"/>
                  </a:lnTo>
                  <a:lnTo>
                    <a:pt x="604" y="292"/>
                  </a:lnTo>
                  <a:lnTo>
                    <a:pt x="606" y="304"/>
                  </a:lnTo>
                  <a:lnTo>
                    <a:pt x="607" y="306"/>
                  </a:lnTo>
                  <a:lnTo>
                    <a:pt x="603" y="308"/>
                  </a:lnTo>
                  <a:lnTo>
                    <a:pt x="537" y="324"/>
                  </a:lnTo>
                  <a:lnTo>
                    <a:pt x="504" y="330"/>
                  </a:lnTo>
                  <a:lnTo>
                    <a:pt x="406" y="342"/>
                  </a:lnTo>
                  <a:lnTo>
                    <a:pt x="374" y="344"/>
                  </a:lnTo>
                  <a:lnTo>
                    <a:pt x="561" y="344"/>
                  </a:lnTo>
                  <a:lnTo>
                    <a:pt x="605" y="334"/>
                  </a:lnTo>
                  <a:lnTo>
                    <a:pt x="609" y="332"/>
                  </a:lnTo>
                  <a:lnTo>
                    <a:pt x="663" y="332"/>
                  </a:lnTo>
                  <a:lnTo>
                    <a:pt x="665" y="318"/>
                  </a:lnTo>
                  <a:lnTo>
                    <a:pt x="633" y="318"/>
                  </a:lnTo>
                  <a:lnTo>
                    <a:pt x="630" y="298"/>
                  </a:lnTo>
                  <a:lnTo>
                    <a:pt x="625" y="274"/>
                  </a:lnTo>
                  <a:lnTo>
                    <a:pt x="619" y="252"/>
                  </a:lnTo>
                  <a:close/>
                  <a:moveTo>
                    <a:pt x="755" y="0"/>
                  </a:moveTo>
                  <a:lnTo>
                    <a:pt x="748" y="2"/>
                  </a:lnTo>
                  <a:lnTo>
                    <a:pt x="731" y="6"/>
                  </a:lnTo>
                  <a:lnTo>
                    <a:pt x="714" y="12"/>
                  </a:lnTo>
                  <a:lnTo>
                    <a:pt x="699" y="18"/>
                  </a:lnTo>
                  <a:lnTo>
                    <a:pt x="684" y="26"/>
                  </a:lnTo>
                  <a:lnTo>
                    <a:pt x="672" y="34"/>
                  </a:lnTo>
                  <a:lnTo>
                    <a:pt x="661" y="44"/>
                  </a:lnTo>
                  <a:lnTo>
                    <a:pt x="651" y="54"/>
                  </a:lnTo>
                  <a:lnTo>
                    <a:pt x="643" y="64"/>
                  </a:lnTo>
                  <a:lnTo>
                    <a:pt x="635" y="80"/>
                  </a:lnTo>
                  <a:lnTo>
                    <a:pt x="630" y="94"/>
                  </a:lnTo>
                  <a:lnTo>
                    <a:pt x="626" y="110"/>
                  </a:lnTo>
                  <a:lnTo>
                    <a:pt x="624" y="126"/>
                  </a:lnTo>
                  <a:lnTo>
                    <a:pt x="624" y="136"/>
                  </a:lnTo>
                  <a:lnTo>
                    <a:pt x="625" y="142"/>
                  </a:lnTo>
                  <a:lnTo>
                    <a:pt x="625" y="152"/>
                  </a:lnTo>
                  <a:lnTo>
                    <a:pt x="627" y="166"/>
                  </a:lnTo>
                  <a:lnTo>
                    <a:pt x="635" y="198"/>
                  </a:lnTo>
                  <a:lnTo>
                    <a:pt x="638" y="216"/>
                  </a:lnTo>
                  <a:lnTo>
                    <a:pt x="641" y="234"/>
                  </a:lnTo>
                  <a:lnTo>
                    <a:pt x="642" y="252"/>
                  </a:lnTo>
                  <a:lnTo>
                    <a:pt x="643" y="256"/>
                  </a:lnTo>
                  <a:lnTo>
                    <a:pt x="643" y="284"/>
                  </a:lnTo>
                  <a:lnTo>
                    <a:pt x="642" y="292"/>
                  </a:lnTo>
                  <a:lnTo>
                    <a:pt x="641" y="306"/>
                  </a:lnTo>
                  <a:lnTo>
                    <a:pt x="641" y="308"/>
                  </a:lnTo>
                  <a:lnTo>
                    <a:pt x="640" y="318"/>
                  </a:lnTo>
                  <a:lnTo>
                    <a:pt x="665" y="318"/>
                  </a:lnTo>
                  <a:lnTo>
                    <a:pt x="667" y="296"/>
                  </a:lnTo>
                  <a:lnTo>
                    <a:pt x="668" y="284"/>
                  </a:lnTo>
                  <a:lnTo>
                    <a:pt x="668" y="258"/>
                  </a:lnTo>
                  <a:lnTo>
                    <a:pt x="667" y="244"/>
                  </a:lnTo>
                  <a:lnTo>
                    <a:pt x="666" y="232"/>
                  </a:lnTo>
                  <a:lnTo>
                    <a:pt x="664" y="218"/>
                  </a:lnTo>
                  <a:lnTo>
                    <a:pt x="662" y="204"/>
                  </a:lnTo>
                  <a:lnTo>
                    <a:pt x="659" y="192"/>
                  </a:lnTo>
                  <a:lnTo>
                    <a:pt x="658" y="188"/>
                  </a:lnTo>
                  <a:lnTo>
                    <a:pt x="654" y="168"/>
                  </a:lnTo>
                  <a:lnTo>
                    <a:pt x="652" y="162"/>
                  </a:lnTo>
                  <a:lnTo>
                    <a:pt x="650" y="150"/>
                  </a:lnTo>
                  <a:lnTo>
                    <a:pt x="650" y="140"/>
                  </a:lnTo>
                  <a:lnTo>
                    <a:pt x="649" y="126"/>
                  </a:lnTo>
                  <a:lnTo>
                    <a:pt x="651" y="116"/>
                  </a:lnTo>
                  <a:lnTo>
                    <a:pt x="655" y="98"/>
                  </a:lnTo>
                  <a:lnTo>
                    <a:pt x="663" y="80"/>
                  </a:lnTo>
                  <a:lnTo>
                    <a:pt x="674" y="66"/>
                  </a:lnTo>
                  <a:lnTo>
                    <a:pt x="688" y="54"/>
                  </a:lnTo>
                  <a:lnTo>
                    <a:pt x="700" y="46"/>
                  </a:lnTo>
                  <a:lnTo>
                    <a:pt x="713" y="38"/>
                  </a:lnTo>
                  <a:lnTo>
                    <a:pt x="728" y="34"/>
                  </a:lnTo>
                  <a:lnTo>
                    <a:pt x="744" y="28"/>
                  </a:lnTo>
                  <a:lnTo>
                    <a:pt x="745" y="28"/>
                  </a:lnTo>
                  <a:lnTo>
                    <a:pt x="752" y="26"/>
                  </a:lnTo>
                  <a:lnTo>
                    <a:pt x="760" y="24"/>
                  </a:lnTo>
                  <a:lnTo>
                    <a:pt x="764" y="18"/>
                  </a:lnTo>
                  <a:lnTo>
                    <a:pt x="762" y="6"/>
                  </a:lnTo>
                  <a:lnTo>
                    <a:pt x="755" y="0"/>
                  </a:lnTo>
                  <a:close/>
                  <a:moveTo>
                    <a:pt x="590" y="190"/>
                  </a:moveTo>
                  <a:lnTo>
                    <a:pt x="562" y="190"/>
                  </a:lnTo>
                  <a:lnTo>
                    <a:pt x="566" y="196"/>
                  </a:lnTo>
                  <a:lnTo>
                    <a:pt x="579" y="218"/>
                  </a:lnTo>
                  <a:lnTo>
                    <a:pt x="582" y="228"/>
                  </a:lnTo>
                  <a:lnTo>
                    <a:pt x="579" y="230"/>
                  </a:lnTo>
                  <a:lnTo>
                    <a:pt x="554" y="236"/>
                  </a:lnTo>
                  <a:lnTo>
                    <a:pt x="530" y="244"/>
                  </a:lnTo>
                  <a:lnTo>
                    <a:pt x="504" y="248"/>
                  </a:lnTo>
                  <a:lnTo>
                    <a:pt x="479" y="254"/>
                  </a:lnTo>
                  <a:lnTo>
                    <a:pt x="427" y="262"/>
                  </a:lnTo>
                  <a:lnTo>
                    <a:pt x="401" y="264"/>
                  </a:lnTo>
                  <a:lnTo>
                    <a:pt x="550" y="264"/>
                  </a:lnTo>
                  <a:lnTo>
                    <a:pt x="589" y="252"/>
                  </a:lnTo>
                  <a:lnTo>
                    <a:pt x="619" y="252"/>
                  </a:lnTo>
                  <a:lnTo>
                    <a:pt x="619" y="250"/>
                  </a:lnTo>
                  <a:lnTo>
                    <a:pt x="610" y="228"/>
                  </a:lnTo>
                  <a:lnTo>
                    <a:pt x="600" y="206"/>
                  </a:lnTo>
                  <a:lnTo>
                    <a:pt x="590" y="190"/>
                  </a:lnTo>
                  <a:close/>
                  <a:moveTo>
                    <a:pt x="522" y="110"/>
                  </a:moveTo>
                  <a:lnTo>
                    <a:pt x="483" y="110"/>
                  </a:lnTo>
                  <a:lnTo>
                    <a:pt x="486" y="112"/>
                  </a:lnTo>
                  <a:lnTo>
                    <a:pt x="501" y="124"/>
                  </a:lnTo>
                  <a:lnTo>
                    <a:pt x="515" y="136"/>
                  </a:lnTo>
                  <a:lnTo>
                    <a:pt x="528" y="148"/>
                  </a:lnTo>
                  <a:lnTo>
                    <a:pt x="541" y="164"/>
                  </a:lnTo>
                  <a:lnTo>
                    <a:pt x="545" y="168"/>
                  </a:lnTo>
                  <a:lnTo>
                    <a:pt x="539" y="168"/>
                  </a:lnTo>
                  <a:lnTo>
                    <a:pt x="514" y="176"/>
                  </a:lnTo>
                  <a:lnTo>
                    <a:pt x="458" y="184"/>
                  </a:lnTo>
                  <a:lnTo>
                    <a:pt x="428" y="186"/>
                  </a:lnTo>
                  <a:lnTo>
                    <a:pt x="587" y="186"/>
                  </a:lnTo>
                  <a:lnTo>
                    <a:pt x="573" y="164"/>
                  </a:lnTo>
                  <a:lnTo>
                    <a:pt x="542" y="126"/>
                  </a:lnTo>
                  <a:lnTo>
                    <a:pt x="522" y="11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a-DK"/>
            </a:p>
          </p:txBody>
        </p:sp>
      </p:grpSp>
      <p:grpSp>
        <p:nvGrpSpPr>
          <p:cNvPr id="20" name="Group 5"/>
          <p:cNvGrpSpPr>
            <a:grpSpLocks/>
          </p:cNvGrpSpPr>
          <p:nvPr/>
        </p:nvGrpSpPr>
        <p:grpSpPr bwMode="auto">
          <a:xfrm>
            <a:off x="838199" y="360000"/>
            <a:ext cx="577282" cy="612425"/>
            <a:chOff x="2940" y="-365"/>
            <a:chExt cx="977" cy="979"/>
          </a:xfrm>
        </p:grpSpPr>
        <p:sp>
          <p:nvSpPr>
            <p:cNvPr id="21"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16005842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89</a:t>
            </a:fld>
            <a:endParaRPr lang="da-DK" dirty="0"/>
          </a:p>
        </p:txBody>
      </p:sp>
      <p:sp>
        <p:nvSpPr>
          <p:cNvPr id="6" name="Titel 5"/>
          <p:cNvSpPr>
            <a:spLocks noGrp="1"/>
          </p:cNvSpPr>
          <p:nvPr>
            <p:ph type="title"/>
          </p:nvPr>
        </p:nvSpPr>
        <p:spPr>
          <a:xfrm>
            <a:off x="838198" y="360000"/>
            <a:ext cx="10515601" cy="612000"/>
          </a:xfrm>
          <a:solidFill>
            <a:srgbClr val="466B47"/>
          </a:solidFill>
        </p:spPr>
        <p:txBody>
          <a:bodyPr/>
          <a:lstStyle/>
          <a:p>
            <a:r>
              <a:rPr lang="da-DK" dirty="0" smtClean="0">
                <a:solidFill>
                  <a:schemeClr val="bg1"/>
                </a:solidFill>
              </a:rPr>
              <a:t>	</a:t>
            </a:r>
            <a:r>
              <a:rPr lang="da-DK" dirty="0">
                <a:solidFill>
                  <a:schemeClr val="bg1"/>
                </a:solidFill>
              </a:rPr>
              <a:t> Redskab: </a:t>
            </a:r>
            <a:r>
              <a:rPr lang="da-DK" i="1" dirty="0">
                <a:solidFill>
                  <a:schemeClr val="bg1"/>
                </a:solidFill>
              </a:rPr>
              <a:t>Udredning - sagsvurdering </a:t>
            </a:r>
            <a:r>
              <a:rPr lang="da-DK" dirty="0" smtClean="0">
                <a:solidFill>
                  <a:schemeClr val="bg1"/>
                </a:solidFill>
              </a:rPr>
              <a:t>4:15</a:t>
            </a:r>
            <a:endParaRPr lang="da-DK" dirty="0">
              <a:solidFill>
                <a:schemeClr val="bg1"/>
              </a:solidFill>
            </a:endParaRPr>
          </a:p>
        </p:txBody>
      </p:sp>
      <p:graphicFrame>
        <p:nvGraphicFramePr>
          <p:cNvPr id="9" name="Tabel 8"/>
          <p:cNvGraphicFramePr>
            <a:graphicFrameLocks noGrp="1"/>
          </p:cNvGraphicFramePr>
          <p:nvPr>
            <p:extLst>
              <p:ext uri="{D42A27DB-BD31-4B8C-83A1-F6EECF244321}">
                <p14:modId xmlns:p14="http://schemas.microsoft.com/office/powerpoint/2010/main" val="1316120763"/>
              </p:ext>
            </p:extLst>
          </p:nvPr>
        </p:nvGraphicFramePr>
        <p:xfrm>
          <a:off x="838198" y="1019797"/>
          <a:ext cx="10491189" cy="5151120"/>
        </p:xfrm>
        <a:graphic>
          <a:graphicData uri="http://schemas.openxmlformats.org/drawingml/2006/table">
            <a:tbl>
              <a:tblPr firstRow="1" firstCol="1" lastRow="1" lastCol="1" bandRow="1" bandCol="1"/>
              <a:tblGrid>
                <a:gridCol w="6049890">
                  <a:extLst>
                    <a:ext uri="{9D8B030D-6E8A-4147-A177-3AD203B41FA5}">
                      <a16:colId xmlns:a16="http://schemas.microsoft.com/office/drawing/2014/main" val="1832643863"/>
                    </a:ext>
                  </a:extLst>
                </a:gridCol>
                <a:gridCol w="4441299">
                  <a:extLst>
                    <a:ext uri="{9D8B030D-6E8A-4147-A177-3AD203B41FA5}">
                      <a16:colId xmlns:a16="http://schemas.microsoft.com/office/drawing/2014/main" val="3950165757"/>
                    </a:ext>
                  </a:extLst>
                </a:gridCol>
              </a:tblGrid>
              <a:tr h="1022985">
                <a:tc>
                  <a:txBody>
                    <a:bodyPr/>
                    <a:lstStyle/>
                    <a:p>
                      <a:pPr marL="69850">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Forventet funktionsevneniveau</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(angivelse af forventet funktionsevneniveau for det primære udredningstema, når borgeren har gennemført indsatsen)</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60960" algn="just">
                        <a:lnSpc>
                          <a:spcPct val="115000"/>
                        </a:lnSpc>
                        <a:spcBef>
                          <a:spcPts val="475"/>
                        </a:spcBef>
                        <a:spcAft>
                          <a:spcPts val="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 </a:t>
                      </a:r>
                    </a:p>
                  </a:txBody>
                  <a:tcPr marL="0" marR="0" marT="0" marB="0">
                    <a:lnL w="28575" cap="flat" cmpd="sng" algn="ctr">
                      <a:solidFill>
                        <a:srgbClr val="FFFFFF"/>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4182476070"/>
                  </a:ext>
                </a:extLst>
              </a:tr>
              <a:tr h="1022985">
                <a:tc>
                  <a:txBody>
                    <a:bodyPr/>
                    <a:lstStyle/>
                    <a:p>
                      <a:pPr marL="69850">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Opfølgning på indsatsmål</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(angivelse af forventet opfølgningstidspunkt for mål </a:t>
                      </a:r>
                      <a:r>
                        <a:rPr lang="da-DK" sz="1800"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eller </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valg af samme opfølgningsdato for alle mål)</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5F91B0"/>
                    </a:solidFill>
                  </a:tcPr>
                </a:tc>
                <a:tc>
                  <a:txBody>
                    <a:bodyPr/>
                    <a:lstStyle/>
                    <a:p>
                      <a:pPr marL="70485" marR="60960" algn="just">
                        <a:lnSpc>
                          <a:spcPct val="100000"/>
                        </a:lnSpc>
                        <a:spcBef>
                          <a:spcPts val="475"/>
                        </a:spcBef>
                        <a:spcAft>
                          <a:spcPts val="0"/>
                        </a:spcAft>
                      </a:pP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solidFill>
                            <a:srgbClr val="231F20"/>
                          </a:solidFill>
                          <a:effectLst/>
                          <a:latin typeface="Arial" panose="020B0604020202020204" pitchFamily="34" charset="0"/>
                          <a:ea typeface="Arial" panose="020B0604020202020204" pitchFamily="34" charset="0"/>
                          <a:cs typeface="Times New Roman" panose="02020603050405020304" pitchFamily="18" charset="0"/>
                        </a:rPr>
                        <a:t>    Separat </a:t>
                      </a: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opfølgning på mål</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828040" marR="60960" algn="just">
                        <a:lnSpc>
                          <a:spcPct val="100000"/>
                        </a:lnSpc>
                        <a:spcBef>
                          <a:spcPts val="475"/>
                        </a:spcBef>
                        <a:spcAft>
                          <a:spcPts val="0"/>
                        </a:spcAft>
                      </a:pP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solidFill>
                            <a:srgbClr val="231F20"/>
                          </a:solidFill>
                          <a:effectLst/>
                          <a:latin typeface="Arial" panose="020B0604020202020204" pitchFamily="34" charset="0"/>
                          <a:ea typeface="Arial" panose="020B0604020202020204" pitchFamily="34" charset="0"/>
                          <a:cs typeface="Times New Roman" panose="02020603050405020304" pitchFamily="18" charset="0"/>
                        </a:rPr>
                        <a:t>    Konkret </a:t>
                      </a: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dato [tekstfelt/kalender]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828040" marR="60960" algn="just">
                        <a:lnSpc>
                          <a:spcPct val="100000"/>
                        </a:lnSpc>
                        <a:spcBef>
                          <a:spcPts val="475"/>
                        </a:spcBef>
                        <a:spcAft>
                          <a:spcPts val="0"/>
                        </a:spcAft>
                      </a:pP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solidFill>
                            <a:srgbClr val="231F20"/>
                          </a:solidFill>
                          <a:effectLst/>
                          <a:latin typeface="Arial" panose="020B0604020202020204" pitchFamily="34" charset="0"/>
                          <a:ea typeface="Arial" panose="020B0604020202020204" pitchFamily="34" charset="0"/>
                          <a:cs typeface="Times New Roman" panose="02020603050405020304" pitchFamily="18" charset="0"/>
                        </a:rPr>
                        <a:t>    1 </a:t>
                      </a: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måned</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828040" marR="60960" algn="just">
                        <a:lnSpc>
                          <a:spcPct val="100000"/>
                        </a:lnSpc>
                        <a:spcBef>
                          <a:spcPts val="475"/>
                        </a:spcBef>
                        <a:spcAft>
                          <a:spcPts val="0"/>
                        </a:spcAft>
                      </a:pP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solidFill>
                            <a:srgbClr val="231F20"/>
                          </a:solidFill>
                          <a:effectLst/>
                          <a:latin typeface="Arial" panose="020B0604020202020204" pitchFamily="34" charset="0"/>
                          <a:ea typeface="Arial" panose="020B0604020202020204" pitchFamily="34" charset="0"/>
                          <a:cs typeface="Times New Roman" panose="02020603050405020304" pitchFamily="18" charset="0"/>
                        </a:rPr>
                        <a:t>    3 </a:t>
                      </a: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måneder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828040" marR="60960" algn="just">
                        <a:lnSpc>
                          <a:spcPct val="100000"/>
                        </a:lnSpc>
                        <a:spcBef>
                          <a:spcPts val="475"/>
                        </a:spcBef>
                        <a:spcAft>
                          <a:spcPts val="0"/>
                        </a:spcAft>
                      </a:pP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solidFill>
                            <a:srgbClr val="231F20"/>
                          </a:solidFill>
                          <a:effectLst/>
                          <a:latin typeface="Arial" panose="020B0604020202020204" pitchFamily="34" charset="0"/>
                          <a:ea typeface="Arial" panose="020B0604020202020204" pitchFamily="34" charset="0"/>
                          <a:cs typeface="Times New Roman" panose="02020603050405020304" pitchFamily="18" charset="0"/>
                        </a:rPr>
                        <a:t>    6 </a:t>
                      </a: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måneder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828040" marR="60960" algn="just">
                        <a:lnSpc>
                          <a:spcPct val="100000"/>
                        </a:lnSpc>
                        <a:spcBef>
                          <a:spcPts val="475"/>
                        </a:spcBef>
                        <a:spcAft>
                          <a:spcPts val="0"/>
                        </a:spcAft>
                      </a:pP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solidFill>
                            <a:srgbClr val="231F20"/>
                          </a:solidFill>
                          <a:effectLst/>
                          <a:latin typeface="Arial" panose="020B0604020202020204" pitchFamily="34" charset="0"/>
                          <a:ea typeface="Arial" panose="020B0604020202020204" pitchFamily="34" charset="0"/>
                          <a:cs typeface="Times New Roman" panose="02020603050405020304" pitchFamily="18" charset="0"/>
                        </a:rPr>
                        <a:t>    1 </a:t>
                      </a: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år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marR="60960" algn="just">
                        <a:lnSpc>
                          <a:spcPct val="100000"/>
                        </a:lnSpc>
                        <a:spcBef>
                          <a:spcPts val="475"/>
                        </a:spcBef>
                        <a:spcAft>
                          <a:spcPts val="0"/>
                        </a:spcAft>
                      </a:pP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solidFill>
                            <a:srgbClr val="231F20"/>
                          </a:solidFill>
                          <a:effectLst/>
                          <a:latin typeface="Arial" panose="020B0604020202020204" pitchFamily="34" charset="0"/>
                          <a:ea typeface="Arial" panose="020B0604020202020204" pitchFamily="34" charset="0"/>
                          <a:cs typeface="Times New Roman" panose="02020603050405020304" pitchFamily="18" charset="0"/>
                        </a:rPr>
                        <a:t>    Samme </a:t>
                      </a: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opfølgningsdato for alle mål</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828040" marR="60960" algn="just">
                        <a:lnSpc>
                          <a:spcPct val="100000"/>
                        </a:lnSpc>
                        <a:spcBef>
                          <a:spcPts val="475"/>
                        </a:spcBef>
                        <a:spcAft>
                          <a:spcPts val="0"/>
                        </a:spcAft>
                      </a:pP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solidFill>
                            <a:srgbClr val="231F20"/>
                          </a:solidFill>
                          <a:effectLst/>
                          <a:latin typeface="Arial" panose="020B0604020202020204" pitchFamily="34" charset="0"/>
                          <a:ea typeface="Arial" panose="020B0604020202020204" pitchFamily="34" charset="0"/>
                          <a:cs typeface="Times New Roman" panose="02020603050405020304" pitchFamily="18" charset="0"/>
                        </a:rPr>
                        <a:t>    Konkret </a:t>
                      </a: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dato [tekstfelt/kalender]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828040" marR="60960" algn="just">
                        <a:lnSpc>
                          <a:spcPct val="100000"/>
                        </a:lnSpc>
                        <a:spcBef>
                          <a:spcPts val="475"/>
                        </a:spcBef>
                        <a:spcAft>
                          <a:spcPts val="0"/>
                        </a:spcAft>
                      </a:pP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solidFill>
                            <a:srgbClr val="231F20"/>
                          </a:solidFill>
                          <a:effectLst/>
                          <a:latin typeface="Arial" panose="020B0604020202020204" pitchFamily="34" charset="0"/>
                          <a:ea typeface="Arial" panose="020B0604020202020204" pitchFamily="34" charset="0"/>
                          <a:cs typeface="Times New Roman" panose="02020603050405020304" pitchFamily="18" charset="0"/>
                        </a:rPr>
                        <a:t>    1 </a:t>
                      </a: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måned</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828040" marR="60960" algn="just">
                        <a:lnSpc>
                          <a:spcPct val="100000"/>
                        </a:lnSpc>
                        <a:spcBef>
                          <a:spcPts val="475"/>
                        </a:spcBef>
                        <a:spcAft>
                          <a:spcPts val="0"/>
                        </a:spcAft>
                      </a:pP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solidFill>
                            <a:srgbClr val="231F20"/>
                          </a:solidFill>
                          <a:effectLst/>
                          <a:latin typeface="Arial" panose="020B0604020202020204" pitchFamily="34" charset="0"/>
                          <a:ea typeface="Arial" panose="020B0604020202020204" pitchFamily="34" charset="0"/>
                          <a:cs typeface="Times New Roman" panose="02020603050405020304" pitchFamily="18" charset="0"/>
                        </a:rPr>
                        <a:t>    3 </a:t>
                      </a: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måneder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828040" marR="60960" algn="just">
                        <a:lnSpc>
                          <a:spcPct val="100000"/>
                        </a:lnSpc>
                        <a:spcBef>
                          <a:spcPts val="475"/>
                        </a:spcBef>
                        <a:spcAft>
                          <a:spcPts val="0"/>
                        </a:spcAft>
                      </a:pP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solidFill>
                            <a:srgbClr val="231F20"/>
                          </a:solidFill>
                          <a:effectLst/>
                          <a:latin typeface="Arial" panose="020B0604020202020204" pitchFamily="34" charset="0"/>
                          <a:ea typeface="Arial" panose="020B0604020202020204" pitchFamily="34" charset="0"/>
                          <a:cs typeface="Times New Roman" panose="02020603050405020304" pitchFamily="18" charset="0"/>
                        </a:rPr>
                        <a:t>    6 </a:t>
                      </a: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måneder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828040" marR="60960" algn="just">
                        <a:lnSpc>
                          <a:spcPct val="100000"/>
                        </a:lnSpc>
                        <a:spcBef>
                          <a:spcPts val="475"/>
                        </a:spcBef>
                        <a:spcAft>
                          <a:spcPts val="0"/>
                        </a:spcAft>
                      </a:pP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solidFill>
                            <a:srgbClr val="231F20"/>
                          </a:solidFill>
                          <a:effectLst/>
                          <a:latin typeface="Arial" panose="020B0604020202020204" pitchFamily="34" charset="0"/>
                          <a:ea typeface="Arial" panose="020B0604020202020204" pitchFamily="34" charset="0"/>
                          <a:cs typeface="Times New Roman" panose="02020603050405020304" pitchFamily="18" charset="0"/>
                        </a:rPr>
                        <a:t>    1 </a:t>
                      </a: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år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C3E7EF"/>
                    </a:solidFill>
                  </a:tcPr>
                </a:tc>
                <a:extLst>
                  <a:ext uri="{0D108BD9-81ED-4DB2-BD59-A6C34878D82A}">
                    <a16:rowId xmlns:a16="http://schemas.microsoft.com/office/drawing/2014/main" val="119856328"/>
                  </a:ext>
                </a:extLst>
              </a:tr>
            </a:tbl>
          </a:graphicData>
        </a:graphic>
      </p:graphicFrame>
      <p:sp>
        <p:nvSpPr>
          <p:cNvPr id="10" name="Venstrepil 9"/>
          <p:cNvSpPr/>
          <p:nvPr/>
        </p:nvSpPr>
        <p:spPr>
          <a:xfrm>
            <a:off x="4439816" y="971799"/>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2"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89</a:t>
            </a:fld>
            <a:endParaRPr lang="da-DK" sz="1800" b="1" dirty="0">
              <a:solidFill>
                <a:srgbClr val="C00000"/>
              </a:solidFill>
            </a:endParaRPr>
          </a:p>
        </p:txBody>
      </p:sp>
      <p:grpSp>
        <p:nvGrpSpPr>
          <p:cNvPr id="14" name="Group 5"/>
          <p:cNvGrpSpPr>
            <a:grpSpLocks/>
          </p:cNvGrpSpPr>
          <p:nvPr/>
        </p:nvGrpSpPr>
        <p:grpSpPr bwMode="auto">
          <a:xfrm>
            <a:off x="838199" y="360000"/>
            <a:ext cx="577282" cy="612425"/>
            <a:chOff x="2940" y="-365"/>
            <a:chExt cx="977" cy="979"/>
          </a:xfrm>
        </p:grpSpPr>
        <p:sp>
          <p:nvSpPr>
            <p:cNvPr id="17"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5943209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a:xfrm>
            <a:off x="826970" y="6251565"/>
            <a:ext cx="6346079" cy="180020"/>
          </a:xfrm>
        </p:spPr>
        <p:txBody>
          <a:bodyPr/>
          <a:lstStyle/>
          <a:p>
            <a:r>
              <a:rPr lang="da-DK" dirty="0"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9</a:t>
            </a:fld>
            <a:endParaRPr lang="da-DK" dirty="0"/>
          </a:p>
        </p:txBody>
      </p:sp>
      <p:sp>
        <p:nvSpPr>
          <p:cNvPr id="6" name="Titel 5"/>
          <p:cNvSpPr>
            <a:spLocks noGrp="1"/>
          </p:cNvSpPr>
          <p:nvPr>
            <p:ph type="title"/>
          </p:nvPr>
        </p:nvSpPr>
        <p:spPr/>
        <p:txBody>
          <a:bodyPr/>
          <a:lstStyle/>
          <a:p>
            <a:r>
              <a:rPr lang="da-DK" dirty="0" smtClean="0"/>
              <a:t>Symboler og farver  </a:t>
            </a:r>
            <a:endParaRPr lang="da-DK" dirty="0"/>
          </a:p>
        </p:txBody>
      </p:sp>
      <p:pic>
        <p:nvPicPr>
          <p:cNvPr id="7" name="Billede 6">
            <a:extLst>
              <a:ext uri="{FF2B5EF4-FFF2-40B4-BE49-F238E27FC236}">
                <a16:creationId xmlns:a16="http://schemas.microsoft.com/office/drawing/2014/main" id="{2C518403-D16A-48A1-930C-6CDD9A8B8D70}"/>
              </a:ext>
            </a:extLst>
          </p:cNvPr>
          <p:cNvPicPr>
            <a:picLocks noChangeAspect="1"/>
          </p:cNvPicPr>
          <p:nvPr/>
        </p:nvPicPr>
        <p:blipFill>
          <a:blip r:embed="rId3"/>
          <a:stretch>
            <a:fillRect/>
          </a:stretch>
        </p:blipFill>
        <p:spPr>
          <a:xfrm>
            <a:off x="6342348" y="925006"/>
            <a:ext cx="4536504" cy="5127801"/>
          </a:xfrm>
          <a:prstGeom prst="rect">
            <a:avLst/>
          </a:prstGeom>
        </p:spPr>
      </p:pic>
      <p:sp>
        <p:nvSpPr>
          <p:cNvPr id="15" name="Tekstfelt 14">
            <a:extLst>
              <a:ext uri="{FF2B5EF4-FFF2-40B4-BE49-F238E27FC236}">
                <a16:creationId xmlns:a16="http://schemas.microsoft.com/office/drawing/2014/main" id="{0BF93612-7B34-4B54-A120-5AE0C5D964CE}"/>
              </a:ext>
            </a:extLst>
          </p:cNvPr>
          <p:cNvSpPr txBox="1"/>
          <p:nvPr/>
        </p:nvSpPr>
        <p:spPr>
          <a:xfrm>
            <a:off x="1380174" y="1552886"/>
            <a:ext cx="2069278" cy="4092146"/>
          </a:xfrm>
          <a:prstGeom prst="rect">
            <a:avLst/>
          </a:prstGeom>
          <a:noFill/>
        </p:spPr>
        <p:txBody>
          <a:bodyPr wrap="square" rtlCol="0">
            <a:spAutoFit/>
          </a:bodyPr>
          <a:lstStyle/>
          <a:p>
            <a:pPr>
              <a:lnSpc>
                <a:spcPct val="300000"/>
              </a:lnSpc>
            </a:pPr>
            <a:r>
              <a:rPr lang="da-DK" dirty="0" smtClean="0"/>
              <a:t>Vision</a:t>
            </a:r>
          </a:p>
          <a:p>
            <a:pPr>
              <a:lnSpc>
                <a:spcPct val="300000"/>
              </a:lnSpc>
            </a:pPr>
            <a:r>
              <a:rPr lang="da-DK" dirty="0" smtClean="0"/>
              <a:t>Introduktion</a:t>
            </a:r>
          </a:p>
          <a:p>
            <a:pPr>
              <a:lnSpc>
                <a:spcPct val="300000"/>
              </a:lnSpc>
            </a:pPr>
            <a:r>
              <a:rPr lang="da-DK" dirty="0" smtClean="0"/>
              <a:t>Sagsåbning</a:t>
            </a:r>
          </a:p>
          <a:p>
            <a:pPr>
              <a:lnSpc>
                <a:spcPct val="300000"/>
              </a:lnSpc>
            </a:pPr>
            <a:r>
              <a:rPr lang="da-DK" dirty="0" smtClean="0"/>
              <a:t>Sagsoplysning</a:t>
            </a:r>
          </a:p>
          <a:p>
            <a:pPr>
              <a:lnSpc>
                <a:spcPct val="300000"/>
              </a:lnSpc>
            </a:pPr>
            <a:r>
              <a:rPr lang="da-DK" dirty="0" smtClean="0"/>
              <a:t>Sagsvurdering </a:t>
            </a:r>
            <a:endParaRPr lang="da-DK" dirty="0"/>
          </a:p>
        </p:txBody>
      </p:sp>
      <p:sp>
        <p:nvSpPr>
          <p:cNvPr id="21" name="Tekstfelt 20">
            <a:extLst>
              <a:ext uri="{FF2B5EF4-FFF2-40B4-BE49-F238E27FC236}">
                <a16:creationId xmlns:a16="http://schemas.microsoft.com/office/drawing/2014/main" id="{D10ACBEE-77BD-4BAC-A93F-A48C8966C69B}"/>
              </a:ext>
            </a:extLst>
          </p:cNvPr>
          <p:cNvSpPr txBox="1"/>
          <p:nvPr/>
        </p:nvSpPr>
        <p:spPr>
          <a:xfrm>
            <a:off x="4119224" y="1552886"/>
            <a:ext cx="2069278" cy="4247317"/>
          </a:xfrm>
          <a:prstGeom prst="rect">
            <a:avLst/>
          </a:prstGeom>
          <a:noFill/>
        </p:spPr>
        <p:txBody>
          <a:bodyPr wrap="square" rtlCol="0">
            <a:spAutoFit/>
          </a:bodyPr>
          <a:lstStyle/>
          <a:p>
            <a:pPr>
              <a:lnSpc>
                <a:spcPct val="300000"/>
              </a:lnSpc>
            </a:pPr>
            <a:r>
              <a:rPr lang="da-DK" dirty="0" smtClean="0"/>
              <a:t>Afgørelse</a:t>
            </a:r>
          </a:p>
          <a:p>
            <a:pPr>
              <a:lnSpc>
                <a:spcPct val="300000"/>
              </a:lnSpc>
            </a:pPr>
            <a:r>
              <a:rPr lang="da-DK" dirty="0" smtClean="0"/>
              <a:t>Bestilling</a:t>
            </a:r>
          </a:p>
          <a:p>
            <a:pPr>
              <a:lnSpc>
                <a:spcPct val="300000"/>
              </a:lnSpc>
            </a:pPr>
            <a:r>
              <a:rPr lang="da-DK" dirty="0" smtClean="0"/>
              <a:t>Levering</a:t>
            </a:r>
          </a:p>
          <a:p>
            <a:pPr>
              <a:lnSpc>
                <a:spcPct val="300000"/>
              </a:lnSpc>
            </a:pPr>
            <a:r>
              <a:rPr lang="da-DK" dirty="0" smtClean="0"/>
              <a:t>Opfølgning</a:t>
            </a:r>
          </a:p>
          <a:p>
            <a:endParaRPr lang="da-DK" dirty="0" smtClean="0"/>
          </a:p>
          <a:p>
            <a:r>
              <a:rPr lang="da-DK" dirty="0" smtClean="0"/>
              <a:t>Om opdateringen af VUM</a:t>
            </a:r>
            <a:endParaRPr lang="da-DK" dirty="0"/>
          </a:p>
        </p:txBody>
      </p:sp>
      <p:sp>
        <p:nvSpPr>
          <p:cNvPr id="14" name="Text Box 5"/>
          <p:cNvSpPr txBox="1">
            <a:spLocks noChangeArrowheads="1"/>
          </p:cNvSpPr>
          <p:nvPr/>
        </p:nvSpPr>
        <p:spPr bwMode="auto">
          <a:xfrm>
            <a:off x="826970" y="1768794"/>
            <a:ext cx="540000" cy="720000"/>
          </a:xfrm>
          <a:prstGeom prst="rect">
            <a:avLst/>
          </a:prstGeom>
          <a:solidFill>
            <a:srgbClr val="A17C78"/>
          </a:solidFill>
          <a:ln>
            <a:noFill/>
          </a:ln>
        </p:spPr>
        <p:txBody>
          <a:bodyPr vert="horz" wrap="square" lIns="0" tIns="0" rIns="0" bIns="0" numCol="1" anchor="t" anchorCtr="0" compatLnSpc="1">
            <a:prstTxWarp prst="textNoShape">
              <a:avLst/>
            </a:prstTxWarp>
          </a:bodyPr>
          <a:lstStyle/>
          <a:p>
            <a:pPr algn="ctr"/>
            <a:r>
              <a:rPr lang="da-DK" sz="4000" b="1" dirty="0" smtClean="0">
                <a:solidFill>
                  <a:schemeClr val="bg1"/>
                </a:solidFill>
                <a:latin typeface="Trebuchet MS" panose="020B0603020202020204" pitchFamily="34" charset="0"/>
              </a:rPr>
              <a:t>1</a:t>
            </a:r>
            <a:endParaRPr lang="da-DK" sz="4000" b="1" dirty="0">
              <a:solidFill>
                <a:schemeClr val="bg1"/>
              </a:solidFill>
              <a:latin typeface="Trebuchet MS" panose="020B0603020202020204" pitchFamily="34" charset="0"/>
            </a:endParaRPr>
          </a:p>
        </p:txBody>
      </p:sp>
      <p:sp>
        <p:nvSpPr>
          <p:cNvPr id="30" name="Text Box 7"/>
          <p:cNvSpPr txBox="1">
            <a:spLocks noChangeArrowheads="1"/>
          </p:cNvSpPr>
          <p:nvPr/>
        </p:nvSpPr>
        <p:spPr bwMode="auto">
          <a:xfrm>
            <a:off x="841996" y="2585623"/>
            <a:ext cx="540000" cy="720000"/>
          </a:xfrm>
          <a:prstGeom prst="rect">
            <a:avLst/>
          </a:prstGeom>
          <a:solidFill>
            <a:srgbClr val="A92A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da-DK" altLang="da-DK" sz="4000" b="1" i="0" u="none" strike="noStrike" cap="none" normalizeH="0" baseline="0" dirty="0" smtClean="0">
                <a:ln>
                  <a:noFill/>
                </a:ln>
                <a:solidFill>
                  <a:srgbClr val="FFFFFF"/>
                </a:solidFill>
                <a:effectLst/>
                <a:latin typeface="Trebuchet MS" panose="020B0603020202020204" pitchFamily="34" charset="0"/>
              </a:rPr>
              <a:t>2</a:t>
            </a:r>
            <a:endParaRPr kumimoji="0" lang="da-DK" altLang="da-DK" sz="4000" b="1" i="0" u="none" strike="noStrike" cap="none" normalizeH="0" baseline="0" dirty="0" smtClean="0">
              <a:ln>
                <a:noFill/>
              </a:ln>
              <a:solidFill>
                <a:schemeClr val="tx1"/>
              </a:solidFill>
              <a:effectLst/>
              <a:latin typeface="Trebuchet MS" panose="020B0603020202020204" pitchFamily="34" charset="0"/>
            </a:endParaRPr>
          </a:p>
        </p:txBody>
      </p:sp>
      <p:sp>
        <p:nvSpPr>
          <p:cNvPr id="22" name="Tekstfelt 2"/>
          <p:cNvSpPr txBox="1">
            <a:spLocks noChangeArrowheads="1"/>
          </p:cNvSpPr>
          <p:nvPr/>
        </p:nvSpPr>
        <p:spPr bwMode="auto">
          <a:xfrm>
            <a:off x="835238" y="4239744"/>
            <a:ext cx="540000" cy="720000"/>
          </a:xfrm>
          <a:prstGeom prst="rect">
            <a:avLst/>
          </a:prstGeom>
          <a:solidFill>
            <a:srgbClr val="F2BD0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spcAft>
                <a:spcPts val="0"/>
              </a:spcAft>
            </a:pPr>
            <a:r>
              <a:rPr lang="da-DK" sz="4000" b="1" dirty="0" smtClean="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4</a:t>
            </a:r>
            <a:endParaRPr lang="da-DK" sz="4000" b="1"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23" name="Text Box 32"/>
          <p:cNvSpPr txBox="1">
            <a:spLocks noChangeArrowheads="1"/>
          </p:cNvSpPr>
          <p:nvPr/>
        </p:nvSpPr>
        <p:spPr bwMode="auto">
          <a:xfrm>
            <a:off x="841996" y="5058975"/>
            <a:ext cx="540000" cy="720000"/>
          </a:xfrm>
          <a:prstGeom prst="rect">
            <a:avLst/>
          </a:prstGeom>
          <a:solidFill>
            <a:srgbClr val="466B4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7000"/>
              </a:lnSpc>
              <a:spcAft>
                <a:spcPts val="800"/>
              </a:spcAft>
            </a:pPr>
            <a:r>
              <a:rPr lang="da-DK" sz="4000" b="1" dirty="0" smtClean="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5</a:t>
            </a:r>
            <a:endParaRPr lang="da-DK" sz="4000"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24" name="Text Box 44"/>
          <p:cNvSpPr txBox="1">
            <a:spLocks noChangeArrowheads="1"/>
          </p:cNvSpPr>
          <p:nvPr/>
        </p:nvSpPr>
        <p:spPr bwMode="auto">
          <a:xfrm>
            <a:off x="841996" y="3410405"/>
            <a:ext cx="540000" cy="720000"/>
          </a:xfrm>
          <a:prstGeom prst="rect">
            <a:avLst/>
          </a:prstGeom>
          <a:solidFill>
            <a:srgbClr val="D9712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7000"/>
              </a:lnSpc>
              <a:spcAft>
                <a:spcPts val="800"/>
              </a:spcAft>
            </a:pPr>
            <a:r>
              <a:rPr lang="da-DK" sz="4000" b="1" dirty="0" smtClean="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3</a:t>
            </a:r>
            <a:endParaRPr lang="da-DK" sz="4000" b="1"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25" name="Text Box 49"/>
          <p:cNvSpPr txBox="1">
            <a:spLocks noChangeArrowheads="1"/>
          </p:cNvSpPr>
          <p:nvPr/>
        </p:nvSpPr>
        <p:spPr bwMode="auto">
          <a:xfrm>
            <a:off x="3603298" y="4239744"/>
            <a:ext cx="540000" cy="720000"/>
          </a:xfrm>
          <a:prstGeom prst="rect">
            <a:avLst/>
          </a:prstGeom>
          <a:solidFill>
            <a:srgbClr val="665C8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7000"/>
              </a:lnSpc>
              <a:spcAft>
                <a:spcPts val="800"/>
              </a:spcAft>
            </a:pPr>
            <a:r>
              <a:rPr lang="da-DK" sz="4000" b="1" dirty="0" smtClean="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9</a:t>
            </a:r>
            <a:endParaRPr lang="da-DK" sz="4000" b="1"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Bef>
                <a:spcPts val="50"/>
              </a:spcBef>
              <a:spcAft>
                <a:spcPts val="800"/>
              </a:spcAft>
            </a:pPr>
            <a:r>
              <a:rPr lang="da-DK" sz="1850" dirty="0">
                <a:effectLst/>
                <a:latin typeface="Calibri" panose="020F0502020204030204" pitchFamily="34" charset="0"/>
                <a:ea typeface="Calibri" panose="020F0502020204030204" pitchFamily="34" charset="0"/>
                <a:cs typeface="Times New Roman" panose="02020603050405020304" pitchFamily="18" charset="0"/>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marL="79375">
              <a:lnSpc>
                <a:spcPct val="107000"/>
              </a:lnSpc>
              <a:spcAft>
                <a:spcPts val="800"/>
              </a:spcAft>
            </a:pPr>
            <a:r>
              <a:rPr lang="da-DK" sz="17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9</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2"/>
          <p:cNvSpPr>
            <a:spLocks noChangeArrowheads="1"/>
          </p:cNvSpPr>
          <p:nvPr/>
        </p:nvSpPr>
        <p:spPr bwMode="auto">
          <a:xfrm>
            <a:off x="3557748" y="399406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7" name="Text Box 1"/>
          <p:cNvSpPr txBox="1">
            <a:spLocks noChangeArrowheads="1"/>
          </p:cNvSpPr>
          <p:nvPr/>
        </p:nvSpPr>
        <p:spPr bwMode="auto">
          <a:xfrm>
            <a:off x="3603298" y="3410405"/>
            <a:ext cx="540000" cy="720000"/>
          </a:xfrm>
          <a:prstGeom prst="rect">
            <a:avLst/>
          </a:prstGeom>
          <a:solidFill>
            <a:srgbClr val="5F91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a-DK" altLang="da-DK" sz="4000" b="1" i="0" u="none" strike="noStrike" cap="none" normalizeH="0" baseline="0" dirty="0" smtClean="0">
                <a:ln>
                  <a:noFill/>
                </a:ln>
                <a:solidFill>
                  <a:srgbClr val="FFFFFF"/>
                </a:solidFill>
                <a:effectLst/>
                <a:latin typeface="Trebuchet MS" panose="020B0603020202020204" pitchFamily="34" charset="0"/>
                <a:ea typeface="Arial" panose="020B0604020202020204" pitchFamily="34" charset="0"/>
              </a:rPr>
              <a:t>8</a:t>
            </a:r>
            <a:endParaRPr kumimoji="0" lang="da-DK" altLang="da-DK" sz="4000" b="0" i="0" u="none" strike="noStrike" cap="none" normalizeH="0" baseline="0" dirty="0" smtClean="0">
              <a:ln>
                <a:noFill/>
              </a:ln>
              <a:solidFill>
                <a:schemeClr val="tx1"/>
              </a:solidFill>
              <a:effectLst/>
              <a:latin typeface="Trebuchet MS" panose="020B0603020202020204" pitchFamily="34" charset="0"/>
            </a:endParaRPr>
          </a:p>
        </p:txBody>
      </p:sp>
      <p:sp>
        <p:nvSpPr>
          <p:cNvPr id="33" name="Text Box 62"/>
          <p:cNvSpPr txBox="1">
            <a:spLocks noChangeArrowheads="1"/>
          </p:cNvSpPr>
          <p:nvPr/>
        </p:nvSpPr>
        <p:spPr bwMode="auto">
          <a:xfrm>
            <a:off x="3579224" y="2585623"/>
            <a:ext cx="540000" cy="720000"/>
          </a:xfrm>
          <a:prstGeom prst="rect">
            <a:avLst/>
          </a:prstGeom>
          <a:solidFill>
            <a:srgbClr val="00517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7000"/>
              </a:lnSpc>
              <a:spcAft>
                <a:spcPts val="800"/>
              </a:spcAft>
            </a:pPr>
            <a:r>
              <a:rPr lang="da-DK" sz="4000" b="1" dirty="0" smtClean="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7</a:t>
            </a:r>
            <a:endParaRPr lang="da-DK" sz="4000"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19" name="Rectangle 5"/>
          <p:cNvSpPr>
            <a:spLocks noChangeArrowheads="1"/>
          </p:cNvSpPr>
          <p:nvPr/>
        </p:nvSpPr>
        <p:spPr bwMode="auto">
          <a:xfrm>
            <a:off x="3517554" y="237255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20" name="Text Box 4"/>
          <p:cNvSpPr txBox="1">
            <a:spLocks noChangeArrowheads="1"/>
          </p:cNvSpPr>
          <p:nvPr/>
        </p:nvSpPr>
        <p:spPr bwMode="auto">
          <a:xfrm>
            <a:off x="3591261" y="1768794"/>
            <a:ext cx="540000" cy="720000"/>
          </a:xfrm>
          <a:prstGeom prst="rect">
            <a:avLst/>
          </a:prstGeom>
          <a:solidFill>
            <a:srgbClr val="5F88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a-DK" altLang="da-DK" sz="4000" b="1" i="0" u="none" strike="noStrike" cap="none" normalizeH="0" baseline="0" dirty="0" smtClean="0">
                <a:ln>
                  <a:noFill/>
                </a:ln>
                <a:solidFill>
                  <a:srgbClr val="FFFFFF"/>
                </a:solidFill>
                <a:effectLst/>
                <a:latin typeface="Trebuchet MS" panose="020B0603020202020204" pitchFamily="34" charset="0"/>
                <a:ea typeface="Arial" panose="020B0604020202020204" pitchFamily="34" charset="0"/>
              </a:rPr>
              <a:t>6</a:t>
            </a:r>
            <a:endParaRPr kumimoji="0" lang="da-DK" altLang="da-DK" sz="4000" b="0" i="0" u="none" strike="noStrike" cap="none" normalizeH="0" baseline="0" dirty="0" smtClean="0">
              <a:ln>
                <a:noFill/>
              </a:ln>
              <a:solidFill>
                <a:schemeClr val="tx1"/>
              </a:solidFill>
              <a:effectLst/>
              <a:latin typeface="Trebuchet MS" panose="020B0603020202020204" pitchFamily="34" charset="0"/>
            </a:endParaRPr>
          </a:p>
        </p:txBody>
      </p:sp>
      <p:sp>
        <p:nvSpPr>
          <p:cNvPr id="26" name="Tekstfelt 66"/>
          <p:cNvSpPr txBox="1">
            <a:spLocks noChangeArrowheads="1"/>
          </p:cNvSpPr>
          <p:nvPr/>
        </p:nvSpPr>
        <p:spPr bwMode="auto">
          <a:xfrm>
            <a:off x="3608469" y="5076909"/>
            <a:ext cx="540000" cy="720000"/>
          </a:xfrm>
          <a:prstGeom prst="rect">
            <a:avLst/>
          </a:prstGeom>
          <a:solidFill>
            <a:srgbClr val="8478B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spcAft>
                <a:spcPts val="0"/>
              </a:spcAft>
            </a:pPr>
            <a:r>
              <a:rPr lang="da-DK" sz="3200" b="1" dirty="0" smtClean="0">
                <a:solidFill>
                  <a:srgbClr val="FFFFFF"/>
                </a:solidFill>
                <a:latin typeface="Trebuchet MS" panose="020B0603020202020204" pitchFamily="34" charset="0"/>
                <a:ea typeface="Calibri" panose="020F0502020204030204" pitchFamily="34" charset="0"/>
                <a:cs typeface="Times New Roman" panose="02020603050405020304" pitchFamily="18" charset="0"/>
              </a:rPr>
              <a:t>10</a:t>
            </a:r>
            <a:endParaRPr lang="da-DK" sz="3200"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2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9</a:t>
            </a:fld>
            <a:endParaRPr lang="da-DK" sz="1800" b="1" dirty="0">
              <a:solidFill>
                <a:srgbClr val="C00000"/>
              </a:solidFill>
            </a:endParaRPr>
          </a:p>
        </p:txBody>
      </p:sp>
    </p:spTree>
    <p:extLst>
      <p:ext uri="{BB962C8B-B14F-4D97-AF65-F5344CB8AC3E}">
        <p14:creationId xmlns:p14="http://schemas.microsoft.com/office/powerpoint/2010/main" val="144913988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90</a:t>
            </a:fld>
            <a:endParaRPr lang="da-DK" dirty="0"/>
          </a:p>
        </p:txBody>
      </p:sp>
      <p:sp>
        <p:nvSpPr>
          <p:cNvPr id="6" name="Titel 5"/>
          <p:cNvSpPr>
            <a:spLocks noGrp="1"/>
          </p:cNvSpPr>
          <p:nvPr>
            <p:ph type="title"/>
          </p:nvPr>
        </p:nvSpPr>
        <p:spPr>
          <a:xfrm>
            <a:off x="838198" y="360000"/>
            <a:ext cx="10515601" cy="612000"/>
          </a:xfrm>
          <a:solidFill>
            <a:srgbClr val="466B47"/>
          </a:solidFill>
        </p:spPr>
        <p:txBody>
          <a:bodyPr/>
          <a:lstStyle/>
          <a:p>
            <a:r>
              <a:rPr lang="da-DK" dirty="0" smtClean="0">
                <a:solidFill>
                  <a:schemeClr val="bg1"/>
                </a:solidFill>
              </a:rPr>
              <a:t>	</a:t>
            </a:r>
            <a:r>
              <a:rPr lang="da-DK" dirty="0">
                <a:solidFill>
                  <a:schemeClr val="bg1"/>
                </a:solidFill>
              </a:rPr>
              <a:t> Redskab: </a:t>
            </a:r>
            <a:r>
              <a:rPr lang="da-DK" i="1" dirty="0">
                <a:solidFill>
                  <a:schemeClr val="bg1"/>
                </a:solidFill>
              </a:rPr>
              <a:t>Udredning - sagsvurdering </a:t>
            </a:r>
            <a:r>
              <a:rPr lang="da-DK" dirty="0" smtClean="0">
                <a:solidFill>
                  <a:schemeClr val="bg1"/>
                </a:solidFill>
              </a:rPr>
              <a:t>5:15</a:t>
            </a:r>
            <a:endParaRPr lang="da-DK" dirty="0">
              <a:solidFill>
                <a:schemeClr val="bg1"/>
              </a:solidFill>
            </a:endParaRPr>
          </a:p>
        </p:txBody>
      </p:sp>
      <p:graphicFrame>
        <p:nvGraphicFramePr>
          <p:cNvPr id="7" name="Tabel 6"/>
          <p:cNvGraphicFramePr>
            <a:graphicFrameLocks noGrp="1"/>
          </p:cNvGraphicFramePr>
          <p:nvPr>
            <p:extLst>
              <p:ext uri="{D42A27DB-BD31-4B8C-83A1-F6EECF244321}">
                <p14:modId xmlns:p14="http://schemas.microsoft.com/office/powerpoint/2010/main" val="4165048320"/>
              </p:ext>
            </p:extLst>
          </p:nvPr>
        </p:nvGraphicFramePr>
        <p:xfrm>
          <a:off x="838198" y="1501159"/>
          <a:ext cx="10515601" cy="2870200"/>
        </p:xfrm>
        <a:graphic>
          <a:graphicData uri="http://schemas.openxmlformats.org/drawingml/2006/table">
            <a:tbl>
              <a:tblPr firstRow="1" firstCol="1" lastRow="1" lastCol="1" bandRow="1" bandCol="1"/>
              <a:tblGrid>
                <a:gridCol w="3605007">
                  <a:extLst>
                    <a:ext uri="{9D8B030D-6E8A-4147-A177-3AD203B41FA5}">
                      <a16:colId xmlns:a16="http://schemas.microsoft.com/office/drawing/2014/main" val="408509863"/>
                    </a:ext>
                  </a:extLst>
                </a:gridCol>
                <a:gridCol w="6910594">
                  <a:extLst>
                    <a:ext uri="{9D8B030D-6E8A-4147-A177-3AD203B41FA5}">
                      <a16:colId xmlns:a16="http://schemas.microsoft.com/office/drawing/2014/main" val="182261683"/>
                    </a:ext>
                  </a:extLst>
                </a:gridCol>
              </a:tblGrid>
              <a:tr h="557530">
                <a:tc>
                  <a:txBody>
                    <a:bodyPr/>
                    <a:lstStyle/>
                    <a:p>
                      <a:pPr marL="69850">
                        <a:spcBef>
                          <a:spcPts val="475"/>
                        </a:spcBef>
                        <a:spcAft>
                          <a:spcPts val="0"/>
                        </a:spcAft>
                      </a:pPr>
                      <a:r>
                        <a:rPr lang="da-DK" sz="18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Ansvarlig for opfølgning</a:t>
                      </a:r>
                      <a:endParaRPr lang="da-DK" sz="1800">
                        <a:effectLst/>
                        <a:latin typeface="Arial" panose="020B0604020202020204" pitchFamily="34" charset="0"/>
                        <a:ea typeface="Arial" panose="020B0604020202020204" pitchFamily="34" charset="0"/>
                        <a:cs typeface="Times New Roman" panose="02020603050405020304" pitchFamily="18" charset="0"/>
                      </a:endParaRPr>
                    </a:p>
                    <a:p>
                      <a:pPr marL="69850">
                        <a:spcBef>
                          <a:spcPts val="475"/>
                        </a:spcBef>
                        <a:spcAft>
                          <a:spcPts val="0"/>
                        </a:spcAft>
                      </a:pPr>
                      <a:r>
                        <a:rPr lang="da-DK" sz="1800">
                          <a:solidFill>
                            <a:srgbClr val="FFFFFF"/>
                          </a:solidFill>
                          <a:effectLst/>
                          <a:latin typeface="Arial" panose="020B0604020202020204" pitchFamily="34" charset="0"/>
                          <a:ea typeface="Arial" panose="020B0604020202020204" pitchFamily="34" charset="0"/>
                          <a:cs typeface="Times New Roman" panose="02020603050405020304" pitchFamily="18" charset="0"/>
                        </a:rPr>
                        <a:t>(angivelse af enhed, der er ansvarlig for opfølgningen)</a:t>
                      </a:r>
                      <a:endParaRPr lang="da-DK" sz="18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60960" algn="just">
                        <a:lnSpc>
                          <a:spcPct val="115000"/>
                        </a:lnSpc>
                        <a:spcBef>
                          <a:spcPts val="475"/>
                        </a:spcBef>
                        <a:spcAft>
                          <a:spcPts val="0"/>
                        </a:spcAft>
                      </a:pP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1781461054"/>
                  </a:ext>
                </a:extLst>
              </a:tr>
              <a:tr h="1022985">
                <a:tc>
                  <a:txBody>
                    <a:bodyPr/>
                    <a:lstStyle/>
                    <a:p>
                      <a:pPr marL="69850">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Andre relaterede udredningstemaer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69850">
                        <a:spcBef>
                          <a:spcPts val="475"/>
                        </a:spcBef>
                        <a:spcAft>
                          <a:spcPts val="0"/>
                        </a:spcAft>
                      </a:pP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(angivelse af andre underudredningstemaer fra udredningskategorien </a:t>
                      </a:r>
                      <a:r>
                        <a:rPr lang="da-DK" sz="1800" i="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Aktivitet og deltagelse</a:t>
                      </a:r>
                      <a:r>
                        <a:rPr lang="da-DK" sz="18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som relaterer sig til målet)</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5F91B0"/>
                    </a:solidFill>
                  </a:tcPr>
                </a:tc>
                <a:tc>
                  <a:txBody>
                    <a:bodyPr/>
                    <a:lstStyle/>
                    <a:p>
                      <a:pPr marL="70485" marR="60960" algn="just">
                        <a:lnSpc>
                          <a:spcPct val="115000"/>
                        </a:lnSpc>
                        <a:spcBef>
                          <a:spcPts val="475"/>
                        </a:spcBef>
                        <a:spcAft>
                          <a:spcPts val="0"/>
                        </a:spcAft>
                      </a:pPr>
                      <a:r>
                        <a:rPr lang="da-DK"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Relationer</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marR="60960" algn="just">
                        <a:lnSpc>
                          <a:spcPct val="115000"/>
                        </a:lnSpc>
                        <a:spcBef>
                          <a:spcPts val="475"/>
                        </a:spcBef>
                        <a:spcAft>
                          <a:spcPts val="0"/>
                        </a:spcAft>
                      </a:pP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solidFill>
                            <a:srgbClr val="231F20"/>
                          </a:solidFill>
                          <a:effectLst/>
                          <a:latin typeface="Arial" panose="020B0604020202020204" pitchFamily="34" charset="0"/>
                          <a:ea typeface="Arial" panose="020B0604020202020204" pitchFamily="34" charset="0"/>
                          <a:cs typeface="Times New Roman" panose="02020603050405020304" pitchFamily="18" charset="0"/>
                        </a:rPr>
                        <a:t>   Indgå </a:t>
                      </a: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i samspil og kontakt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p>
                      <a:pPr marL="70485" marR="60960" algn="just">
                        <a:lnSpc>
                          <a:spcPct val="115000"/>
                        </a:lnSpc>
                        <a:spcBef>
                          <a:spcPts val="475"/>
                        </a:spcBef>
                        <a:spcAft>
                          <a:spcPts val="0"/>
                        </a:spcAft>
                      </a:pP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da-DK" sz="1800" dirty="0" smtClean="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rgbClr val="C3E7EF"/>
                    </a:solidFill>
                  </a:tcPr>
                </a:tc>
                <a:extLst>
                  <a:ext uri="{0D108BD9-81ED-4DB2-BD59-A6C34878D82A}">
                    <a16:rowId xmlns:a16="http://schemas.microsoft.com/office/drawing/2014/main" val="2209201583"/>
                  </a:ext>
                </a:extLst>
              </a:tr>
            </a:tbl>
          </a:graphicData>
        </a:graphic>
      </p:graphicFrame>
      <p:sp>
        <p:nvSpPr>
          <p:cNvPr id="9" name="Venstrepil 8"/>
          <p:cNvSpPr/>
          <p:nvPr/>
        </p:nvSpPr>
        <p:spPr>
          <a:xfrm>
            <a:off x="3651198" y="1412776"/>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0" name="Venstrepil 9"/>
          <p:cNvSpPr/>
          <p:nvPr/>
        </p:nvSpPr>
        <p:spPr>
          <a:xfrm>
            <a:off x="3215680" y="2408348"/>
            <a:ext cx="720080" cy="432048"/>
          </a:xfrm>
          <a:prstGeom prst="leftArrow">
            <a:avLst/>
          </a:prstGeom>
          <a:solidFill>
            <a:srgbClr val="E4B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Nyt</a:t>
            </a:r>
            <a:endParaRPr lang="da-DK" dirty="0">
              <a:solidFill>
                <a:schemeClr val="tx1"/>
              </a:solidFill>
            </a:endParaRPr>
          </a:p>
        </p:txBody>
      </p:sp>
      <p:sp>
        <p:nvSpPr>
          <p:cNvPr id="11"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90</a:t>
            </a:fld>
            <a:endParaRPr lang="da-DK" sz="1800" b="1" dirty="0">
              <a:solidFill>
                <a:srgbClr val="C00000"/>
              </a:solidFill>
            </a:endParaRPr>
          </a:p>
        </p:txBody>
      </p:sp>
      <p:grpSp>
        <p:nvGrpSpPr>
          <p:cNvPr id="12" name="Group 5"/>
          <p:cNvGrpSpPr>
            <a:grpSpLocks/>
          </p:cNvGrpSpPr>
          <p:nvPr/>
        </p:nvGrpSpPr>
        <p:grpSpPr bwMode="auto">
          <a:xfrm>
            <a:off x="838199" y="360000"/>
            <a:ext cx="577282" cy="612425"/>
            <a:chOff x="2940" y="-365"/>
            <a:chExt cx="977" cy="979"/>
          </a:xfrm>
        </p:grpSpPr>
        <p:sp>
          <p:nvSpPr>
            <p:cNvPr id="14" name="Rectangle 6"/>
            <p:cNvSpPr>
              <a:spLocks noChangeArrowheads="1"/>
            </p:cNvSpPr>
            <p:nvPr/>
          </p:nvSpPr>
          <p:spPr bwMode="auto">
            <a:xfrm>
              <a:off x="2940" y="-366"/>
              <a:ext cx="977" cy="979"/>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AutoShape 7"/>
            <p:cNvSpPr>
              <a:spLocks/>
            </p:cNvSpPr>
            <p:nvPr/>
          </p:nvSpPr>
          <p:spPr bwMode="auto">
            <a:xfrm>
              <a:off x="3080" y="-200"/>
              <a:ext cx="694" cy="673"/>
            </a:xfrm>
            <a:custGeom>
              <a:avLst/>
              <a:gdLst>
                <a:gd name="T0" fmla="+- 0 3480 3080"/>
                <a:gd name="T1" fmla="*/ T0 w 694"/>
                <a:gd name="T2" fmla="+- 0 430 -200"/>
                <a:gd name="T3" fmla="*/ 430 h 673"/>
                <a:gd name="T4" fmla="+- 0 3509 3080"/>
                <a:gd name="T5" fmla="*/ T4 w 694"/>
                <a:gd name="T6" fmla="+- 0 473 -200"/>
                <a:gd name="T7" fmla="*/ 473 h 673"/>
                <a:gd name="T8" fmla="+- 0 3562 3080"/>
                <a:gd name="T9" fmla="*/ T8 w 694"/>
                <a:gd name="T10" fmla="+- 0 438 -200"/>
                <a:gd name="T11" fmla="*/ 438 h 673"/>
                <a:gd name="T12" fmla="+- 0 3708 3080"/>
                <a:gd name="T13" fmla="*/ T12 w 694"/>
                <a:gd name="T14" fmla="+- 0 340 -200"/>
                <a:gd name="T15" fmla="*/ 340 h 673"/>
                <a:gd name="T16" fmla="+- 0 3284 3080"/>
                <a:gd name="T17" fmla="*/ T16 w 694"/>
                <a:gd name="T18" fmla="+- 0 366 -200"/>
                <a:gd name="T19" fmla="*/ 366 h 673"/>
                <a:gd name="T20" fmla="+- 0 3293 3080"/>
                <a:gd name="T21" fmla="*/ T20 w 694"/>
                <a:gd name="T22" fmla="+- 0 430 -200"/>
                <a:gd name="T23" fmla="*/ 430 h 673"/>
                <a:gd name="T24" fmla="+- 0 3340 3080"/>
                <a:gd name="T25" fmla="*/ T24 w 694"/>
                <a:gd name="T26" fmla="+- 0 471 -200"/>
                <a:gd name="T27" fmla="*/ 471 h 673"/>
                <a:gd name="T28" fmla="+- 0 3370 3080"/>
                <a:gd name="T29" fmla="*/ T28 w 694"/>
                <a:gd name="T30" fmla="+- 0 435 -200"/>
                <a:gd name="T31" fmla="*/ 435 h 673"/>
                <a:gd name="T32" fmla="+- 0 3556 3080"/>
                <a:gd name="T33" fmla="*/ T32 w 694"/>
                <a:gd name="T34" fmla="+- 0 404 -200"/>
                <a:gd name="T35" fmla="*/ 404 h 673"/>
                <a:gd name="T36" fmla="+- 0 3596 3080"/>
                <a:gd name="T37" fmla="*/ T36 w 694"/>
                <a:gd name="T38" fmla="+- 0 345 -200"/>
                <a:gd name="T39" fmla="*/ 345 h 673"/>
                <a:gd name="T40" fmla="+- 0 3708 3080"/>
                <a:gd name="T41" fmla="*/ T40 w 694"/>
                <a:gd name="T42" fmla="+- 0 340 -200"/>
                <a:gd name="T43" fmla="*/ 340 h 673"/>
                <a:gd name="T44" fmla="+- 0 3677 3080"/>
                <a:gd name="T45" fmla="*/ T44 w 694"/>
                <a:gd name="T46" fmla="+- 0 362 -200"/>
                <a:gd name="T47" fmla="*/ 362 h 673"/>
                <a:gd name="T48" fmla="+- 0 3116 3080"/>
                <a:gd name="T49" fmla="*/ T48 w 694"/>
                <a:gd name="T50" fmla="+- 0 173 -200"/>
                <a:gd name="T51" fmla="*/ 173 h 673"/>
                <a:gd name="T52" fmla="+- 0 3175 3080"/>
                <a:gd name="T53" fmla="*/ T52 w 694"/>
                <a:gd name="T54" fmla="+- 0 223 -200"/>
                <a:gd name="T55" fmla="*/ 223 h 673"/>
                <a:gd name="T56" fmla="+- 0 3145 3080"/>
                <a:gd name="T57" fmla="*/ T56 w 694"/>
                <a:gd name="T58" fmla="+- 0 296 -200"/>
                <a:gd name="T59" fmla="*/ 296 h 673"/>
                <a:gd name="T60" fmla="+- 0 3160 3080"/>
                <a:gd name="T61" fmla="*/ T60 w 694"/>
                <a:gd name="T62" fmla="+- 0 358 -200"/>
                <a:gd name="T63" fmla="*/ 358 h 673"/>
                <a:gd name="T64" fmla="+- 0 3201 3080"/>
                <a:gd name="T65" fmla="*/ T64 w 694"/>
                <a:gd name="T66" fmla="+- 0 347 -200"/>
                <a:gd name="T67" fmla="*/ 347 h 673"/>
                <a:gd name="T68" fmla="+- 0 3710 3080"/>
                <a:gd name="T69" fmla="*/ T68 w 694"/>
                <a:gd name="T70" fmla="+- 0 337 -200"/>
                <a:gd name="T71" fmla="*/ 337 h 673"/>
                <a:gd name="T72" fmla="+- 0 3319 3080"/>
                <a:gd name="T73" fmla="*/ T72 w 694"/>
                <a:gd name="T74" fmla="+- 0 295 -200"/>
                <a:gd name="T75" fmla="*/ 295 h 673"/>
                <a:gd name="T76" fmla="+- 0 3715 3080"/>
                <a:gd name="T77" fmla="*/ T76 w 694"/>
                <a:gd name="T78" fmla="+- 0 -55 -200"/>
                <a:gd name="T79" fmla="*/ -55 h 673"/>
                <a:gd name="T80" fmla="+- 0 3618 3080"/>
                <a:gd name="T81" fmla="*/ T80 w 694"/>
                <a:gd name="T82" fmla="+- 0 139 -200"/>
                <a:gd name="T83" fmla="*/ 139 h 673"/>
                <a:gd name="T84" fmla="+- 0 3716 3080"/>
                <a:gd name="T85" fmla="*/ T84 w 694"/>
                <a:gd name="T86" fmla="+- 0 328 -200"/>
                <a:gd name="T87" fmla="*/ 328 h 673"/>
                <a:gd name="T88" fmla="+- 0 3702 3080"/>
                <a:gd name="T89" fmla="*/ T88 w 694"/>
                <a:gd name="T90" fmla="+- 0 291 -200"/>
                <a:gd name="T91" fmla="*/ 291 h 673"/>
                <a:gd name="T92" fmla="+- 0 3685 3080"/>
                <a:gd name="T93" fmla="*/ T92 w 694"/>
                <a:gd name="T94" fmla="+- 0 208 -200"/>
                <a:gd name="T95" fmla="*/ 208 h 673"/>
                <a:gd name="T96" fmla="+- 0 3748 3080"/>
                <a:gd name="T97" fmla="*/ T96 w 694"/>
                <a:gd name="T98" fmla="+- 0 173 -200"/>
                <a:gd name="T99" fmla="*/ 173 h 673"/>
                <a:gd name="T100" fmla="+- 0 3772 3080"/>
                <a:gd name="T101" fmla="*/ T100 w 694"/>
                <a:gd name="T102" fmla="+- 0 118 -200"/>
                <a:gd name="T103" fmla="*/ 118 h 673"/>
                <a:gd name="T104" fmla="+- 0 3734 3080"/>
                <a:gd name="T105" fmla="*/ T104 w 694"/>
                <a:gd name="T106" fmla="+- 0 100 -200"/>
                <a:gd name="T107" fmla="*/ 100 h 673"/>
                <a:gd name="T108" fmla="+- 0 3678 3080"/>
                <a:gd name="T109" fmla="*/ T108 w 694"/>
                <a:gd name="T110" fmla="+- 0 47 -200"/>
                <a:gd name="T111" fmla="*/ 47 h 673"/>
                <a:gd name="T112" fmla="+- 0 3706 3080"/>
                <a:gd name="T113" fmla="*/ T112 w 694"/>
                <a:gd name="T114" fmla="+- 0 -21 -200"/>
                <a:gd name="T115" fmla="*/ -21 h 673"/>
                <a:gd name="T116" fmla="+- 0 3718 3080"/>
                <a:gd name="T117" fmla="*/ T116 w 694"/>
                <a:gd name="T118" fmla="+- 0 -48 -200"/>
                <a:gd name="T119" fmla="*/ -48 h 673"/>
                <a:gd name="T120" fmla="+- 0 3144 3080"/>
                <a:gd name="T121" fmla="*/ T120 w 694"/>
                <a:gd name="T122" fmla="+- 0 -64 -200"/>
                <a:gd name="T123" fmla="*/ -64 h 673"/>
                <a:gd name="T124" fmla="+- 0 3164 3080"/>
                <a:gd name="T125" fmla="*/ T124 w 694"/>
                <a:gd name="T126" fmla="+- 0 -5 -200"/>
                <a:gd name="T127" fmla="*/ -5 h 673"/>
                <a:gd name="T128" fmla="+- 0 3154 3080"/>
                <a:gd name="T129" fmla="*/ T128 w 694"/>
                <a:gd name="T130" fmla="+- 0 84 -200"/>
                <a:gd name="T131" fmla="*/ 84 h 673"/>
                <a:gd name="T132" fmla="+- 0 3091 3080"/>
                <a:gd name="T133" fmla="*/ T132 w 694"/>
                <a:gd name="T134" fmla="+- 0 101 -200"/>
                <a:gd name="T135" fmla="*/ 101 h 673"/>
                <a:gd name="T136" fmla="+- 0 3081 3080"/>
                <a:gd name="T137" fmla="*/ T136 w 694"/>
                <a:gd name="T138" fmla="+- 0 151 -200"/>
                <a:gd name="T139" fmla="*/ 151 h 673"/>
                <a:gd name="T140" fmla="+- 0 3238 3080"/>
                <a:gd name="T141" fmla="*/ T140 w 694"/>
                <a:gd name="T142" fmla="+- 0 170 -200"/>
                <a:gd name="T143" fmla="*/ 170 h 673"/>
                <a:gd name="T144" fmla="+- 0 3354 3080"/>
                <a:gd name="T145" fmla="*/ T144 w 694"/>
                <a:gd name="T146" fmla="+- 0 -40 -200"/>
                <a:gd name="T147" fmla="*/ -40 h 673"/>
                <a:gd name="T148" fmla="+- 0 3708 3080"/>
                <a:gd name="T149" fmla="*/ T148 w 694"/>
                <a:gd name="T150" fmla="+- 0 -66 -200"/>
                <a:gd name="T151" fmla="*/ -66 h 673"/>
                <a:gd name="T152" fmla="+- 0 3189 3080"/>
                <a:gd name="T153" fmla="*/ T152 w 694"/>
                <a:gd name="T154" fmla="+- 0 -81 -200"/>
                <a:gd name="T155" fmla="*/ -81 h 673"/>
                <a:gd name="T156" fmla="+- 0 3297 3080"/>
                <a:gd name="T157" fmla="*/ T156 w 694"/>
                <a:gd name="T158" fmla="+- 0 -184 -200"/>
                <a:gd name="T159" fmla="*/ -184 h 673"/>
                <a:gd name="T160" fmla="+- 0 3299 3080"/>
                <a:gd name="T161" fmla="*/ T160 w 694"/>
                <a:gd name="T162" fmla="+- 0 -128 -200"/>
                <a:gd name="T163" fmla="*/ -128 h 673"/>
                <a:gd name="T164" fmla="+- 0 3253 3080"/>
                <a:gd name="T165" fmla="*/ T164 w 694"/>
                <a:gd name="T166" fmla="+- 0 -70 -200"/>
                <a:gd name="T167" fmla="*/ -70 h 673"/>
                <a:gd name="T168" fmla="+- 0 3600 3080"/>
                <a:gd name="T169" fmla="*/ T168 w 694"/>
                <a:gd name="T170" fmla="+- 0 -70 -200"/>
                <a:gd name="T171" fmla="*/ -70 h 673"/>
                <a:gd name="T172" fmla="+- 0 3556 3080"/>
                <a:gd name="T173" fmla="*/ T172 w 694"/>
                <a:gd name="T174" fmla="+- 0 -130 -200"/>
                <a:gd name="T175" fmla="*/ -130 h 673"/>
                <a:gd name="T176" fmla="+- 0 3364 3080"/>
                <a:gd name="T177" fmla="*/ T176 w 694"/>
                <a:gd name="T178" fmla="+- 0 -174 -200"/>
                <a:gd name="T179" fmla="*/ -174 h 673"/>
                <a:gd name="T180" fmla="+- 0 3677 3080"/>
                <a:gd name="T181" fmla="*/ T180 w 694"/>
                <a:gd name="T182" fmla="+- 0 -89 -200"/>
                <a:gd name="T183" fmla="*/ -89 h 673"/>
                <a:gd name="T184" fmla="+- 0 3616 3080"/>
                <a:gd name="T185" fmla="*/ T184 w 694"/>
                <a:gd name="T186" fmla="+- 0 -66 -200"/>
                <a:gd name="T187" fmla="*/ -66 h 673"/>
                <a:gd name="T188" fmla="+- 0 3512 3080"/>
                <a:gd name="T189" fmla="*/ T188 w 694"/>
                <a:gd name="T190" fmla="+- 0 -199 -200"/>
                <a:gd name="T191" fmla="*/ -199 h 673"/>
                <a:gd name="T192" fmla="+- 0 3481 3080"/>
                <a:gd name="T193" fmla="*/ T192 w 694"/>
                <a:gd name="T194" fmla="+- 0 -158 -200"/>
                <a:gd name="T195" fmla="*/ -158 h 673"/>
                <a:gd name="T196" fmla="+- 0 3556 3080"/>
                <a:gd name="T197" fmla="*/ T196 w 694"/>
                <a:gd name="T198" fmla="+- 0 -135 -200"/>
                <a:gd name="T199" fmla="*/ -135 h 673"/>
                <a:gd name="T200" fmla="+- 0 3562 3080"/>
                <a:gd name="T201" fmla="*/ T200 w 694"/>
                <a:gd name="T202" fmla="+- 0 -168 -200"/>
                <a:gd name="T203" fmla="*/ -168 h 673"/>
                <a:gd name="T204" fmla="+- 0 3530 3080"/>
                <a:gd name="T205" fmla="*/ T204 w 694"/>
                <a:gd name="T206" fmla="+- 0 -194 -200"/>
                <a:gd name="T207" fmla="*/ -194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694" h="673">
                  <a:moveTo>
                    <a:pt x="476" y="604"/>
                  </a:moveTo>
                  <a:lnTo>
                    <a:pt x="355" y="604"/>
                  </a:lnTo>
                  <a:lnTo>
                    <a:pt x="373" y="608"/>
                  </a:lnTo>
                  <a:lnTo>
                    <a:pt x="388" y="617"/>
                  </a:lnTo>
                  <a:lnTo>
                    <a:pt x="400" y="630"/>
                  </a:lnTo>
                  <a:lnTo>
                    <a:pt x="409" y="646"/>
                  </a:lnTo>
                  <a:lnTo>
                    <a:pt x="409" y="648"/>
                  </a:lnTo>
                  <a:lnTo>
                    <a:pt x="411" y="653"/>
                  </a:lnTo>
                  <a:lnTo>
                    <a:pt x="416" y="666"/>
                  </a:lnTo>
                  <a:lnTo>
                    <a:pt x="429" y="673"/>
                  </a:lnTo>
                  <a:lnTo>
                    <a:pt x="450" y="668"/>
                  </a:lnTo>
                  <a:lnTo>
                    <a:pt x="459" y="665"/>
                  </a:lnTo>
                  <a:lnTo>
                    <a:pt x="475" y="658"/>
                  </a:lnTo>
                  <a:lnTo>
                    <a:pt x="479" y="652"/>
                  </a:lnTo>
                  <a:lnTo>
                    <a:pt x="482" y="638"/>
                  </a:lnTo>
                  <a:lnTo>
                    <a:pt x="482" y="634"/>
                  </a:lnTo>
                  <a:lnTo>
                    <a:pt x="476" y="617"/>
                  </a:lnTo>
                  <a:lnTo>
                    <a:pt x="475" y="607"/>
                  </a:lnTo>
                  <a:lnTo>
                    <a:pt x="476" y="604"/>
                  </a:lnTo>
                  <a:close/>
                  <a:moveTo>
                    <a:pt x="628" y="540"/>
                  </a:moveTo>
                  <a:lnTo>
                    <a:pt x="154" y="540"/>
                  </a:lnTo>
                  <a:lnTo>
                    <a:pt x="168" y="541"/>
                  </a:lnTo>
                  <a:lnTo>
                    <a:pt x="182" y="547"/>
                  </a:lnTo>
                  <a:lnTo>
                    <a:pt x="194" y="555"/>
                  </a:lnTo>
                  <a:lnTo>
                    <a:pt x="204" y="566"/>
                  </a:lnTo>
                  <a:lnTo>
                    <a:pt x="212" y="579"/>
                  </a:lnTo>
                  <a:lnTo>
                    <a:pt x="216" y="594"/>
                  </a:lnTo>
                  <a:lnTo>
                    <a:pt x="217" y="609"/>
                  </a:lnTo>
                  <a:lnTo>
                    <a:pt x="215" y="625"/>
                  </a:lnTo>
                  <a:lnTo>
                    <a:pt x="213" y="630"/>
                  </a:lnTo>
                  <a:lnTo>
                    <a:pt x="209" y="645"/>
                  </a:lnTo>
                  <a:lnTo>
                    <a:pt x="216" y="658"/>
                  </a:lnTo>
                  <a:lnTo>
                    <a:pt x="234" y="665"/>
                  </a:lnTo>
                  <a:lnTo>
                    <a:pt x="255" y="671"/>
                  </a:lnTo>
                  <a:lnTo>
                    <a:pt x="260" y="671"/>
                  </a:lnTo>
                  <a:lnTo>
                    <a:pt x="273" y="667"/>
                  </a:lnTo>
                  <a:lnTo>
                    <a:pt x="279" y="662"/>
                  </a:lnTo>
                  <a:lnTo>
                    <a:pt x="283" y="652"/>
                  </a:lnTo>
                  <a:lnTo>
                    <a:pt x="287" y="640"/>
                  </a:lnTo>
                  <a:lnTo>
                    <a:pt x="290" y="635"/>
                  </a:lnTo>
                  <a:lnTo>
                    <a:pt x="303" y="620"/>
                  </a:lnTo>
                  <a:lnTo>
                    <a:pt x="318" y="609"/>
                  </a:lnTo>
                  <a:lnTo>
                    <a:pt x="335" y="604"/>
                  </a:lnTo>
                  <a:lnTo>
                    <a:pt x="355" y="604"/>
                  </a:lnTo>
                  <a:lnTo>
                    <a:pt x="476" y="604"/>
                  </a:lnTo>
                  <a:lnTo>
                    <a:pt x="477" y="597"/>
                  </a:lnTo>
                  <a:lnTo>
                    <a:pt x="481" y="581"/>
                  </a:lnTo>
                  <a:lnTo>
                    <a:pt x="489" y="566"/>
                  </a:lnTo>
                  <a:lnTo>
                    <a:pt x="501" y="554"/>
                  </a:lnTo>
                  <a:lnTo>
                    <a:pt x="516" y="545"/>
                  </a:lnTo>
                  <a:lnTo>
                    <a:pt x="532" y="540"/>
                  </a:lnTo>
                  <a:lnTo>
                    <a:pt x="549" y="540"/>
                  </a:lnTo>
                  <a:lnTo>
                    <a:pt x="628" y="540"/>
                  </a:lnTo>
                  <a:close/>
                  <a:moveTo>
                    <a:pt x="628" y="540"/>
                  </a:moveTo>
                  <a:lnTo>
                    <a:pt x="549" y="540"/>
                  </a:lnTo>
                  <a:lnTo>
                    <a:pt x="565" y="544"/>
                  </a:lnTo>
                  <a:lnTo>
                    <a:pt x="581" y="552"/>
                  </a:lnTo>
                  <a:lnTo>
                    <a:pt x="585" y="555"/>
                  </a:lnTo>
                  <a:lnTo>
                    <a:pt x="597" y="562"/>
                  </a:lnTo>
                  <a:lnTo>
                    <a:pt x="612" y="560"/>
                  </a:lnTo>
                  <a:lnTo>
                    <a:pt x="625" y="544"/>
                  </a:lnTo>
                  <a:lnTo>
                    <a:pt x="628" y="540"/>
                  </a:lnTo>
                  <a:close/>
                  <a:moveTo>
                    <a:pt x="159" y="373"/>
                  </a:moveTo>
                  <a:lnTo>
                    <a:pt x="36" y="373"/>
                  </a:lnTo>
                  <a:lnTo>
                    <a:pt x="40" y="374"/>
                  </a:lnTo>
                  <a:lnTo>
                    <a:pt x="59" y="380"/>
                  </a:lnTo>
                  <a:lnTo>
                    <a:pt x="75" y="390"/>
                  </a:lnTo>
                  <a:lnTo>
                    <a:pt x="87" y="405"/>
                  </a:lnTo>
                  <a:lnTo>
                    <a:pt x="95" y="423"/>
                  </a:lnTo>
                  <a:lnTo>
                    <a:pt x="97" y="442"/>
                  </a:lnTo>
                  <a:lnTo>
                    <a:pt x="93" y="460"/>
                  </a:lnTo>
                  <a:lnTo>
                    <a:pt x="85" y="477"/>
                  </a:lnTo>
                  <a:lnTo>
                    <a:pt x="71" y="492"/>
                  </a:lnTo>
                  <a:lnTo>
                    <a:pt x="65" y="496"/>
                  </a:lnTo>
                  <a:lnTo>
                    <a:pt x="54" y="505"/>
                  </a:lnTo>
                  <a:lnTo>
                    <a:pt x="52" y="520"/>
                  </a:lnTo>
                  <a:lnTo>
                    <a:pt x="64" y="537"/>
                  </a:lnTo>
                  <a:lnTo>
                    <a:pt x="68" y="543"/>
                  </a:lnTo>
                  <a:lnTo>
                    <a:pt x="80" y="558"/>
                  </a:lnTo>
                  <a:lnTo>
                    <a:pt x="88" y="561"/>
                  </a:lnTo>
                  <a:lnTo>
                    <a:pt x="103" y="558"/>
                  </a:lnTo>
                  <a:lnTo>
                    <a:pt x="107" y="556"/>
                  </a:lnTo>
                  <a:lnTo>
                    <a:pt x="113" y="552"/>
                  </a:lnTo>
                  <a:lnTo>
                    <a:pt x="121" y="547"/>
                  </a:lnTo>
                  <a:lnTo>
                    <a:pt x="131" y="543"/>
                  </a:lnTo>
                  <a:lnTo>
                    <a:pt x="142" y="540"/>
                  </a:lnTo>
                  <a:lnTo>
                    <a:pt x="154" y="540"/>
                  </a:lnTo>
                  <a:lnTo>
                    <a:pt x="628" y="540"/>
                  </a:lnTo>
                  <a:lnTo>
                    <a:pt x="630" y="537"/>
                  </a:lnTo>
                  <a:lnTo>
                    <a:pt x="636" y="528"/>
                  </a:lnTo>
                  <a:lnTo>
                    <a:pt x="347" y="528"/>
                  </a:lnTo>
                  <a:lnTo>
                    <a:pt x="308" y="524"/>
                  </a:lnTo>
                  <a:lnTo>
                    <a:pt x="272" y="513"/>
                  </a:lnTo>
                  <a:lnTo>
                    <a:pt x="239" y="495"/>
                  </a:lnTo>
                  <a:lnTo>
                    <a:pt x="210" y="470"/>
                  </a:lnTo>
                  <a:lnTo>
                    <a:pt x="186" y="441"/>
                  </a:lnTo>
                  <a:lnTo>
                    <a:pt x="169" y="407"/>
                  </a:lnTo>
                  <a:lnTo>
                    <a:pt x="159" y="373"/>
                  </a:lnTo>
                  <a:close/>
                  <a:moveTo>
                    <a:pt x="635" y="145"/>
                  </a:moveTo>
                  <a:lnTo>
                    <a:pt x="349" y="145"/>
                  </a:lnTo>
                  <a:lnTo>
                    <a:pt x="423" y="161"/>
                  </a:lnTo>
                  <a:lnTo>
                    <a:pt x="483" y="203"/>
                  </a:lnTo>
                  <a:lnTo>
                    <a:pt x="523" y="264"/>
                  </a:lnTo>
                  <a:lnTo>
                    <a:pt x="538" y="339"/>
                  </a:lnTo>
                  <a:lnTo>
                    <a:pt x="522" y="412"/>
                  </a:lnTo>
                  <a:lnTo>
                    <a:pt x="481" y="472"/>
                  </a:lnTo>
                  <a:lnTo>
                    <a:pt x="421" y="513"/>
                  </a:lnTo>
                  <a:lnTo>
                    <a:pt x="347" y="528"/>
                  </a:lnTo>
                  <a:lnTo>
                    <a:pt x="636" y="528"/>
                  </a:lnTo>
                  <a:lnTo>
                    <a:pt x="641" y="519"/>
                  </a:lnTo>
                  <a:lnTo>
                    <a:pt x="639" y="506"/>
                  </a:lnTo>
                  <a:lnTo>
                    <a:pt x="628" y="496"/>
                  </a:lnTo>
                  <a:lnTo>
                    <a:pt x="623" y="492"/>
                  </a:lnTo>
                  <a:lnTo>
                    <a:pt x="622" y="491"/>
                  </a:lnTo>
                  <a:lnTo>
                    <a:pt x="609" y="477"/>
                  </a:lnTo>
                  <a:lnTo>
                    <a:pt x="600" y="462"/>
                  </a:lnTo>
                  <a:lnTo>
                    <a:pt x="597" y="445"/>
                  </a:lnTo>
                  <a:lnTo>
                    <a:pt x="598" y="426"/>
                  </a:lnTo>
                  <a:lnTo>
                    <a:pt x="605" y="408"/>
                  </a:lnTo>
                  <a:lnTo>
                    <a:pt x="616" y="393"/>
                  </a:lnTo>
                  <a:lnTo>
                    <a:pt x="631" y="382"/>
                  </a:lnTo>
                  <a:lnTo>
                    <a:pt x="649" y="375"/>
                  </a:lnTo>
                  <a:lnTo>
                    <a:pt x="655" y="374"/>
                  </a:lnTo>
                  <a:lnTo>
                    <a:pt x="668" y="373"/>
                  </a:lnTo>
                  <a:lnTo>
                    <a:pt x="681" y="373"/>
                  </a:lnTo>
                  <a:lnTo>
                    <a:pt x="691" y="364"/>
                  </a:lnTo>
                  <a:lnTo>
                    <a:pt x="694" y="341"/>
                  </a:lnTo>
                  <a:lnTo>
                    <a:pt x="694" y="331"/>
                  </a:lnTo>
                  <a:lnTo>
                    <a:pt x="692" y="318"/>
                  </a:lnTo>
                  <a:lnTo>
                    <a:pt x="691" y="316"/>
                  </a:lnTo>
                  <a:lnTo>
                    <a:pt x="685" y="305"/>
                  </a:lnTo>
                  <a:lnTo>
                    <a:pt x="678" y="301"/>
                  </a:lnTo>
                  <a:lnTo>
                    <a:pt x="667" y="300"/>
                  </a:lnTo>
                  <a:lnTo>
                    <a:pt x="654" y="300"/>
                  </a:lnTo>
                  <a:lnTo>
                    <a:pt x="648" y="298"/>
                  </a:lnTo>
                  <a:lnTo>
                    <a:pt x="630" y="291"/>
                  </a:lnTo>
                  <a:lnTo>
                    <a:pt x="615" y="280"/>
                  </a:lnTo>
                  <a:lnTo>
                    <a:pt x="605" y="265"/>
                  </a:lnTo>
                  <a:lnTo>
                    <a:pt x="598" y="247"/>
                  </a:lnTo>
                  <a:lnTo>
                    <a:pt x="597" y="228"/>
                  </a:lnTo>
                  <a:lnTo>
                    <a:pt x="601" y="211"/>
                  </a:lnTo>
                  <a:lnTo>
                    <a:pt x="609" y="195"/>
                  </a:lnTo>
                  <a:lnTo>
                    <a:pt x="623" y="182"/>
                  </a:lnTo>
                  <a:lnTo>
                    <a:pt x="626" y="179"/>
                  </a:lnTo>
                  <a:lnTo>
                    <a:pt x="627" y="178"/>
                  </a:lnTo>
                  <a:lnTo>
                    <a:pt x="628" y="177"/>
                  </a:lnTo>
                  <a:lnTo>
                    <a:pt x="635" y="170"/>
                  </a:lnTo>
                  <a:lnTo>
                    <a:pt x="638" y="161"/>
                  </a:lnTo>
                  <a:lnTo>
                    <a:pt x="638" y="152"/>
                  </a:lnTo>
                  <a:lnTo>
                    <a:pt x="635" y="145"/>
                  </a:lnTo>
                  <a:close/>
                  <a:moveTo>
                    <a:pt x="96" y="111"/>
                  </a:moveTo>
                  <a:lnTo>
                    <a:pt x="81" y="113"/>
                  </a:lnTo>
                  <a:lnTo>
                    <a:pt x="68" y="130"/>
                  </a:lnTo>
                  <a:lnTo>
                    <a:pt x="64" y="136"/>
                  </a:lnTo>
                  <a:lnTo>
                    <a:pt x="52" y="154"/>
                  </a:lnTo>
                  <a:lnTo>
                    <a:pt x="55" y="169"/>
                  </a:lnTo>
                  <a:lnTo>
                    <a:pt x="65" y="177"/>
                  </a:lnTo>
                  <a:lnTo>
                    <a:pt x="71" y="181"/>
                  </a:lnTo>
                  <a:lnTo>
                    <a:pt x="84" y="195"/>
                  </a:lnTo>
                  <a:lnTo>
                    <a:pt x="93" y="211"/>
                  </a:lnTo>
                  <a:lnTo>
                    <a:pt x="96" y="229"/>
                  </a:lnTo>
                  <a:lnTo>
                    <a:pt x="95" y="248"/>
                  </a:lnTo>
                  <a:lnTo>
                    <a:pt x="87" y="268"/>
                  </a:lnTo>
                  <a:lnTo>
                    <a:pt x="74" y="284"/>
                  </a:lnTo>
                  <a:lnTo>
                    <a:pt x="57" y="295"/>
                  </a:lnTo>
                  <a:lnTo>
                    <a:pt x="36" y="300"/>
                  </a:lnTo>
                  <a:lnTo>
                    <a:pt x="33" y="300"/>
                  </a:lnTo>
                  <a:lnTo>
                    <a:pt x="25" y="300"/>
                  </a:lnTo>
                  <a:lnTo>
                    <a:pt x="11" y="301"/>
                  </a:lnTo>
                  <a:lnTo>
                    <a:pt x="1" y="312"/>
                  </a:lnTo>
                  <a:lnTo>
                    <a:pt x="0" y="331"/>
                  </a:lnTo>
                  <a:lnTo>
                    <a:pt x="0" y="339"/>
                  </a:lnTo>
                  <a:lnTo>
                    <a:pt x="0" y="350"/>
                  </a:lnTo>
                  <a:lnTo>
                    <a:pt x="1" y="351"/>
                  </a:lnTo>
                  <a:lnTo>
                    <a:pt x="4" y="365"/>
                  </a:lnTo>
                  <a:lnTo>
                    <a:pt x="14" y="373"/>
                  </a:lnTo>
                  <a:lnTo>
                    <a:pt x="27" y="373"/>
                  </a:lnTo>
                  <a:lnTo>
                    <a:pt x="159" y="373"/>
                  </a:lnTo>
                  <a:lnTo>
                    <a:pt x="158" y="370"/>
                  </a:lnTo>
                  <a:lnTo>
                    <a:pt x="156" y="333"/>
                  </a:lnTo>
                  <a:lnTo>
                    <a:pt x="156" y="331"/>
                  </a:lnTo>
                  <a:lnTo>
                    <a:pt x="172" y="259"/>
                  </a:lnTo>
                  <a:lnTo>
                    <a:pt x="213" y="200"/>
                  </a:lnTo>
                  <a:lnTo>
                    <a:pt x="274" y="160"/>
                  </a:lnTo>
                  <a:lnTo>
                    <a:pt x="347" y="145"/>
                  </a:lnTo>
                  <a:lnTo>
                    <a:pt x="635" y="145"/>
                  </a:lnTo>
                  <a:lnTo>
                    <a:pt x="634" y="142"/>
                  </a:lnTo>
                  <a:lnTo>
                    <a:pt x="630" y="136"/>
                  </a:lnTo>
                  <a:lnTo>
                    <a:pt x="628" y="134"/>
                  </a:lnTo>
                  <a:lnTo>
                    <a:pt x="157" y="134"/>
                  </a:lnTo>
                  <a:lnTo>
                    <a:pt x="141" y="133"/>
                  </a:lnTo>
                  <a:lnTo>
                    <a:pt x="126" y="129"/>
                  </a:lnTo>
                  <a:lnTo>
                    <a:pt x="113" y="121"/>
                  </a:lnTo>
                  <a:lnTo>
                    <a:pt x="109" y="119"/>
                  </a:lnTo>
                  <a:lnTo>
                    <a:pt x="96" y="111"/>
                  </a:lnTo>
                  <a:close/>
                  <a:moveTo>
                    <a:pt x="264" y="0"/>
                  </a:moveTo>
                  <a:lnTo>
                    <a:pt x="243" y="6"/>
                  </a:lnTo>
                  <a:lnTo>
                    <a:pt x="234" y="8"/>
                  </a:lnTo>
                  <a:lnTo>
                    <a:pt x="217" y="16"/>
                  </a:lnTo>
                  <a:lnTo>
                    <a:pt x="213" y="23"/>
                  </a:lnTo>
                  <a:lnTo>
                    <a:pt x="212" y="38"/>
                  </a:lnTo>
                  <a:lnTo>
                    <a:pt x="212" y="41"/>
                  </a:lnTo>
                  <a:lnTo>
                    <a:pt x="218" y="59"/>
                  </a:lnTo>
                  <a:lnTo>
                    <a:pt x="219" y="72"/>
                  </a:lnTo>
                  <a:lnTo>
                    <a:pt x="215" y="86"/>
                  </a:lnTo>
                  <a:lnTo>
                    <a:pt x="209" y="101"/>
                  </a:lnTo>
                  <a:lnTo>
                    <a:pt x="199" y="113"/>
                  </a:lnTo>
                  <a:lnTo>
                    <a:pt x="187" y="123"/>
                  </a:lnTo>
                  <a:lnTo>
                    <a:pt x="173" y="130"/>
                  </a:lnTo>
                  <a:lnTo>
                    <a:pt x="157" y="134"/>
                  </a:lnTo>
                  <a:lnTo>
                    <a:pt x="628" y="134"/>
                  </a:lnTo>
                  <a:lnTo>
                    <a:pt x="536" y="134"/>
                  </a:lnTo>
                  <a:lnTo>
                    <a:pt x="520" y="130"/>
                  </a:lnTo>
                  <a:lnTo>
                    <a:pt x="505" y="122"/>
                  </a:lnTo>
                  <a:lnTo>
                    <a:pt x="492" y="111"/>
                  </a:lnTo>
                  <a:lnTo>
                    <a:pt x="483" y="97"/>
                  </a:lnTo>
                  <a:lnTo>
                    <a:pt x="477" y="82"/>
                  </a:lnTo>
                  <a:lnTo>
                    <a:pt x="476" y="70"/>
                  </a:lnTo>
                  <a:lnTo>
                    <a:pt x="346" y="70"/>
                  </a:lnTo>
                  <a:lnTo>
                    <a:pt x="326" y="67"/>
                  </a:lnTo>
                  <a:lnTo>
                    <a:pt x="308" y="57"/>
                  </a:lnTo>
                  <a:lnTo>
                    <a:pt x="293" y="43"/>
                  </a:lnTo>
                  <a:lnTo>
                    <a:pt x="284" y="26"/>
                  </a:lnTo>
                  <a:lnTo>
                    <a:pt x="283" y="23"/>
                  </a:lnTo>
                  <a:lnTo>
                    <a:pt x="282" y="20"/>
                  </a:lnTo>
                  <a:lnTo>
                    <a:pt x="276" y="6"/>
                  </a:lnTo>
                  <a:lnTo>
                    <a:pt x="264" y="0"/>
                  </a:lnTo>
                  <a:close/>
                  <a:moveTo>
                    <a:pt x="597" y="111"/>
                  </a:moveTo>
                  <a:lnTo>
                    <a:pt x="584" y="119"/>
                  </a:lnTo>
                  <a:lnTo>
                    <a:pt x="572" y="128"/>
                  </a:lnTo>
                  <a:lnTo>
                    <a:pt x="563" y="131"/>
                  </a:lnTo>
                  <a:lnTo>
                    <a:pt x="552" y="133"/>
                  </a:lnTo>
                  <a:lnTo>
                    <a:pt x="536" y="134"/>
                  </a:lnTo>
                  <a:lnTo>
                    <a:pt x="628" y="134"/>
                  </a:lnTo>
                  <a:lnTo>
                    <a:pt x="625" y="130"/>
                  </a:lnTo>
                  <a:lnTo>
                    <a:pt x="612" y="113"/>
                  </a:lnTo>
                  <a:lnTo>
                    <a:pt x="597" y="111"/>
                  </a:lnTo>
                  <a:close/>
                  <a:moveTo>
                    <a:pt x="432" y="1"/>
                  </a:moveTo>
                  <a:lnTo>
                    <a:pt x="421" y="4"/>
                  </a:lnTo>
                  <a:lnTo>
                    <a:pt x="413" y="16"/>
                  </a:lnTo>
                  <a:lnTo>
                    <a:pt x="411" y="20"/>
                  </a:lnTo>
                  <a:lnTo>
                    <a:pt x="410" y="24"/>
                  </a:lnTo>
                  <a:lnTo>
                    <a:pt x="401" y="42"/>
                  </a:lnTo>
                  <a:lnTo>
                    <a:pt x="386" y="57"/>
                  </a:lnTo>
                  <a:lnTo>
                    <a:pt x="367" y="67"/>
                  </a:lnTo>
                  <a:lnTo>
                    <a:pt x="347" y="70"/>
                  </a:lnTo>
                  <a:lnTo>
                    <a:pt x="476" y="70"/>
                  </a:lnTo>
                  <a:lnTo>
                    <a:pt x="476" y="65"/>
                  </a:lnTo>
                  <a:lnTo>
                    <a:pt x="479" y="49"/>
                  </a:lnTo>
                  <a:lnTo>
                    <a:pt x="480" y="44"/>
                  </a:lnTo>
                  <a:lnTo>
                    <a:pt x="481" y="43"/>
                  </a:lnTo>
                  <a:lnTo>
                    <a:pt x="481" y="41"/>
                  </a:lnTo>
                  <a:lnTo>
                    <a:pt x="482" y="32"/>
                  </a:lnTo>
                  <a:lnTo>
                    <a:pt x="479" y="23"/>
                  </a:lnTo>
                  <a:lnTo>
                    <a:pt x="473" y="16"/>
                  </a:lnTo>
                  <a:lnTo>
                    <a:pt x="464" y="11"/>
                  </a:lnTo>
                  <a:lnTo>
                    <a:pt x="457" y="8"/>
                  </a:lnTo>
                  <a:lnTo>
                    <a:pt x="450" y="6"/>
                  </a:lnTo>
                  <a:lnTo>
                    <a:pt x="4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63304950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972000"/>
            <a:ext cx="4633733" cy="5193303"/>
          </a:xfrm>
        </p:spPr>
        <p:txBody>
          <a:bodyPr>
            <a:normAutofit fontScale="92500" lnSpcReduction="20000"/>
          </a:bodyPr>
          <a:lstStyle/>
          <a:p>
            <a:pPr marL="0" indent="0">
              <a:buNone/>
            </a:pPr>
            <a:endParaRPr lang="da-DK" sz="2000" dirty="0" smtClean="0"/>
          </a:p>
          <a:p>
            <a:pPr>
              <a:lnSpc>
                <a:spcPct val="150000"/>
              </a:lnSpc>
            </a:pPr>
            <a:r>
              <a:rPr lang="da-DK" sz="2000" dirty="0" smtClean="0"/>
              <a:t>Borgerens </a:t>
            </a:r>
            <a:r>
              <a:rPr lang="da-DK" sz="2000" b="1" dirty="0" smtClean="0"/>
              <a:t>målformulering</a:t>
            </a:r>
          </a:p>
          <a:p>
            <a:pPr>
              <a:lnSpc>
                <a:spcPct val="150000"/>
              </a:lnSpc>
            </a:pPr>
            <a:r>
              <a:rPr lang="da-DK" sz="2000" b="1" dirty="0" smtClean="0"/>
              <a:t>Måltype</a:t>
            </a:r>
          </a:p>
          <a:p>
            <a:pPr>
              <a:lnSpc>
                <a:spcPct val="150000"/>
              </a:lnSpc>
            </a:pPr>
            <a:r>
              <a:rPr lang="da-DK" sz="2000" b="1" dirty="0" smtClean="0"/>
              <a:t>Primært underudredningstema </a:t>
            </a:r>
          </a:p>
          <a:p>
            <a:pPr>
              <a:lnSpc>
                <a:spcPct val="150000"/>
              </a:lnSpc>
            </a:pPr>
            <a:r>
              <a:rPr lang="da-DK" sz="2000" b="1" dirty="0" smtClean="0"/>
              <a:t>Aktuelt funktionsevneniveau</a:t>
            </a:r>
            <a:r>
              <a:rPr lang="da-DK" sz="2000" dirty="0" smtClean="0"/>
              <a:t> for det primære udredningstema </a:t>
            </a:r>
          </a:p>
          <a:p>
            <a:pPr>
              <a:lnSpc>
                <a:spcPct val="150000"/>
              </a:lnSpc>
            </a:pPr>
            <a:r>
              <a:rPr lang="da-DK" sz="2000" b="1" dirty="0" smtClean="0"/>
              <a:t>Forventet funktionsevneniveau</a:t>
            </a:r>
            <a:r>
              <a:rPr lang="da-DK" sz="2000" dirty="0" smtClean="0"/>
              <a:t> for det primære udredningstema</a:t>
            </a:r>
          </a:p>
          <a:p>
            <a:pPr>
              <a:lnSpc>
                <a:spcPct val="150000"/>
              </a:lnSpc>
            </a:pPr>
            <a:r>
              <a:rPr lang="da-DK" sz="2000" b="1" dirty="0" smtClean="0"/>
              <a:t>Opfølgningsdato</a:t>
            </a:r>
          </a:p>
          <a:p>
            <a:pPr>
              <a:lnSpc>
                <a:spcPct val="150000"/>
              </a:lnSpc>
            </a:pPr>
            <a:r>
              <a:rPr lang="da-DK" sz="2000" b="1" dirty="0" smtClean="0"/>
              <a:t>Ansvarlig</a:t>
            </a:r>
            <a:r>
              <a:rPr lang="da-DK" sz="2000" dirty="0" smtClean="0"/>
              <a:t> </a:t>
            </a:r>
            <a:r>
              <a:rPr lang="da-DK" sz="2000" dirty="0"/>
              <a:t>for </a:t>
            </a:r>
            <a:r>
              <a:rPr lang="da-DK" sz="2000" dirty="0" smtClean="0"/>
              <a:t>opfølgning</a:t>
            </a:r>
          </a:p>
          <a:p>
            <a:pPr>
              <a:lnSpc>
                <a:spcPct val="150000"/>
              </a:lnSpc>
            </a:pPr>
            <a:r>
              <a:rPr lang="da-DK" sz="2000" b="1" dirty="0" smtClean="0"/>
              <a:t>Andre relaterede udredningstemaer</a:t>
            </a:r>
            <a:endParaRPr lang="da-DK" sz="2000" b="1" dirty="0"/>
          </a:p>
        </p:txBody>
      </p:sp>
      <p:sp>
        <p:nvSpPr>
          <p:cNvPr id="3" name="Pladsholder til sidefod 2"/>
          <p:cNvSpPr>
            <a:spLocks noGrp="1"/>
          </p:cNvSpPr>
          <p:nvPr>
            <p:ph type="ftr" sz="quarter" idx="15"/>
          </p:nvPr>
        </p:nvSpPr>
        <p:spPr/>
        <p:txBody>
          <a:bodyPr/>
          <a:lstStyle/>
          <a:p>
            <a:r>
              <a:rPr lang="da-DK" dirty="0"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91</a:t>
            </a:fld>
            <a:endParaRPr lang="da-DK" dirty="0"/>
          </a:p>
        </p:txBody>
      </p:sp>
      <p:sp>
        <p:nvSpPr>
          <p:cNvPr id="6" name="Titel 5"/>
          <p:cNvSpPr>
            <a:spLocks noGrp="1"/>
          </p:cNvSpPr>
          <p:nvPr>
            <p:ph type="title"/>
          </p:nvPr>
        </p:nvSpPr>
        <p:spPr/>
        <p:txBody>
          <a:bodyPr/>
          <a:lstStyle/>
          <a:p>
            <a:r>
              <a:rPr lang="da-DK" dirty="0" smtClean="0"/>
              <a:t>Strukturerede mål</a:t>
            </a:r>
            <a:endParaRPr lang="da-DK" dirty="0"/>
          </a:p>
        </p:txBody>
      </p:sp>
      <p:sp>
        <p:nvSpPr>
          <p:cNvPr id="8" name="Venstrepil 7"/>
          <p:cNvSpPr/>
          <p:nvPr/>
        </p:nvSpPr>
        <p:spPr>
          <a:xfrm>
            <a:off x="5262865" y="2414478"/>
            <a:ext cx="6300000" cy="1080000"/>
          </a:xfrm>
          <a:prstGeom prst="leftArrow">
            <a:avLst/>
          </a:prstGeom>
          <a:solidFill>
            <a:srgbClr val="DDF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dirty="0">
                <a:solidFill>
                  <a:prstClr val="black"/>
                </a:solidFill>
              </a:rPr>
              <a:t>Scoring arves fra </a:t>
            </a:r>
            <a:r>
              <a:rPr lang="da-DK" dirty="0" smtClean="0">
                <a:solidFill>
                  <a:prstClr val="black"/>
                </a:solidFill>
              </a:rPr>
              <a:t>undertema – gælder for det samlede tema og ikke for målet.</a:t>
            </a:r>
            <a:endParaRPr lang="da-DK" dirty="0"/>
          </a:p>
        </p:txBody>
      </p:sp>
      <p:sp>
        <p:nvSpPr>
          <p:cNvPr id="9" name="Venstrepil 8"/>
          <p:cNvSpPr/>
          <p:nvPr/>
        </p:nvSpPr>
        <p:spPr>
          <a:xfrm>
            <a:off x="5262865" y="3602491"/>
            <a:ext cx="6300000" cy="1080000"/>
          </a:xfrm>
          <a:prstGeom prst="leftArrow">
            <a:avLst/>
          </a:prstGeom>
          <a:solidFill>
            <a:srgbClr val="DDF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da-DK" dirty="0" smtClean="0">
                <a:solidFill>
                  <a:prstClr val="black"/>
                </a:solidFill>
              </a:rPr>
              <a:t>Når man sætter mål, sætter man en forventning </a:t>
            </a:r>
            <a:r>
              <a:rPr lang="da-DK" i="1" dirty="0" smtClean="0">
                <a:solidFill>
                  <a:prstClr val="black"/>
                </a:solidFill>
              </a:rPr>
              <a:t>med</a:t>
            </a:r>
            <a:r>
              <a:rPr lang="da-DK" dirty="0" smtClean="0">
                <a:solidFill>
                  <a:prstClr val="black"/>
                </a:solidFill>
              </a:rPr>
              <a:t> borgeren.</a:t>
            </a:r>
            <a:endParaRPr lang="da-DK" dirty="0">
              <a:solidFill>
                <a:prstClr val="black"/>
              </a:solidFill>
            </a:endParaRPr>
          </a:p>
        </p:txBody>
      </p:sp>
      <p:sp>
        <p:nvSpPr>
          <p:cNvPr id="11" name="Venstrepil 10"/>
          <p:cNvSpPr/>
          <p:nvPr/>
        </p:nvSpPr>
        <p:spPr>
          <a:xfrm>
            <a:off x="5262865" y="4971757"/>
            <a:ext cx="6300000" cy="1080000"/>
          </a:xfrm>
          <a:prstGeom prst="leftArrow">
            <a:avLst/>
          </a:prstGeom>
          <a:solidFill>
            <a:srgbClr val="DDF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dirty="0" smtClean="0">
                <a:solidFill>
                  <a:prstClr val="black"/>
                </a:solidFill>
              </a:rPr>
              <a:t>Mulighed </a:t>
            </a:r>
            <a:r>
              <a:rPr lang="da-DK" dirty="0">
                <a:solidFill>
                  <a:prstClr val="black"/>
                </a:solidFill>
              </a:rPr>
              <a:t>for at ”tagge” andre undertemaer i relation til </a:t>
            </a:r>
            <a:r>
              <a:rPr lang="da-DK" dirty="0" smtClean="0">
                <a:solidFill>
                  <a:prstClr val="black"/>
                </a:solidFill>
              </a:rPr>
              <a:t>målet.</a:t>
            </a:r>
            <a:endParaRPr lang="da-DK" dirty="0"/>
          </a:p>
        </p:txBody>
      </p:sp>
      <p:sp>
        <p:nvSpPr>
          <p:cNvPr id="12" name="Venstrepil 11"/>
          <p:cNvSpPr/>
          <p:nvPr/>
        </p:nvSpPr>
        <p:spPr>
          <a:xfrm>
            <a:off x="5241683" y="1281739"/>
            <a:ext cx="6300000" cy="1080000"/>
          </a:xfrm>
          <a:prstGeom prst="leftArrow">
            <a:avLst/>
          </a:prstGeom>
          <a:solidFill>
            <a:srgbClr val="DDF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da-DK" dirty="0" smtClean="0">
                <a:solidFill>
                  <a:prstClr val="black"/>
                </a:solidFill>
              </a:rPr>
              <a:t>Forventningsafstemning </a:t>
            </a:r>
            <a:r>
              <a:rPr lang="da-DK" i="1" dirty="0">
                <a:solidFill>
                  <a:prstClr val="black"/>
                </a:solidFill>
              </a:rPr>
              <a:t>mellem</a:t>
            </a:r>
            <a:r>
              <a:rPr lang="da-DK" dirty="0">
                <a:solidFill>
                  <a:prstClr val="black"/>
                </a:solidFill>
              </a:rPr>
              <a:t> myndighed og </a:t>
            </a:r>
            <a:r>
              <a:rPr lang="da-DK" dirty="0" smtClean="0">
                <a:solidFill>
                  <a:prstClr val="black"/>
                </a:solidFill>
              </a:rPr>
              <a:t>udfører.</a:t>
            </a:r>
            <a:endParaRPr lang="da-DK" dirty="0">
              <a:solidFill>
                <a:prstClr val="black"/>
              </a:solidFill>
            </a:endParaRPr>
          </a:p>
        </p:txBody>
      </p:sp>
      <p:sp>
        <p:nvSpPr>
          <p:cNvPr id="10"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91</a:t>
            </a:fld>
            <a:endParaRPr lang="da-DK" sz="1800" b="1" dirty="0">
              <a:solidFill>
                <a:srgbClr val="C00000"/>
              </a:solidFill>
            </a:endParaRPr>
          </a:p>
        </p:txBody>
      </p:sp>
    </p:spTree>
    <p:extLst>
      <p:ext uri="{BB962C8B-B14F-4D97-AF65-F5344CB8AC3E}">
        <p14:creationId xmlns:p14="http://schemas.microsoft.com/office/powerpoint/2010/main" val="117589898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3933056"/>
            <a:ext cx="10515601" cy="1943870"/>
          </a:xfrm>
        </p:spPr>
        <p:txBody>
          <a:bodyPr/>
          <a:lstStyle/>
          <a:p>
            <a:r>
              <a:rPr lang="da-DK" b="1" dirty="0"/>
              <a:t>Indsatsmål</a:t>
            </a:r>
            <a:r>
              <a:rPr lang="da-DK" dirty="0"/>
              <a:t> </a:t>
            </a:r>
            <a:r>
              <a:rPr lang="da-DK" dirty="0" smtClean="0"/>
              <a:t>beskriver, </a:t>
            </a:r>
            <a:r>
              <a:rPr lang="da-DK" b="1" u="sng" dirty="0" smtClean="0">
                <a:solidFill>
                  <a:srgbClr val="C00000"/>
                </a:solidFill>
              </a:rPr>
              <a:t>hvad</a:t>
            </a:r>
            <a:r>
              <a:rPr lang="da-DK" u="sng" dirty="0" smtClean="0">
                <a:solidFill>
                  <a:srgbClr val="C00000"/>
                </a:solidFill>
              </a:rPr>
              <a:t> </a:t>
            </a:r>
            <a:r>
              <a:rPr lang="da-DK" dirty="0" smtClean="0"/>
              <a:t>der skal komme ud af de konkrete aktiviteter i en social indsats</a:t>
            </a:r>
            <a:endParaRPr lang="da-DK" dirty="0"/>
          </a:p>
          <a:p>
            <a:pPr lvl="1"/>
            <a:r>
              <a:rPr lang="da-DK" dirty="0"/>
              <a:t>En påstand om, hvad borgeren gør, når målet er </a:t>
            </a:r>
            <a:r>
              <a:rPr lang="da-DK" dirty="0" smtClean="0"/>
              <a:t>nået. </a:t>
            </a:r>
          </a:p>
          <a:p>
            <a:pPr lvl="1"/>
            <a:endParaRPr lang="da-DK" dirty="0" smtClean="0"/>
          </a:p>
          <a:p>
            <a:r>
              <a:rPr lang="da-DK" b="1" dirty="0" smtClean="0"/>
              <a:t>Indsatsformålet </a:t>
            </a:r>
            <a:r>
              <a:rPr lang="da-DK" dirty="0" smtClean="0"/>
              <a:t>siger, </a:t>
            </a:r>
            <a:r>
              <a:rPr lang="da-DK" b="1" u="sng" dirty="0" smtClean="0">
                <a:solidFill>
                  <a:srgbClr val="C00000"/>
                </a:solidFill>
              </a:rPr>
              <a:t>hvorfor </a:t>
            </a:r>
            <a:r>
              <a:rPr lang="da-DK" dirty="0" smtClean="0"/>
              <a:t>man gerne vil opnå disse resultater. </a:t>
            </a:r>
            <a:endParaRPr lang="da-DK" dirty="0"/>
          </a:p>
          <a:p>
            <a:pPr lvl="1"/>
            <a:endParaRPr lang="da-DK" dirty="0"/>
          </a:p>
          <a:p>
            <a:endParaRPr lang="da-DK"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92</a:t>
            </a:fld>
            <a:endParaRPr lang="da-DK" dirty="0"/>
          </a:p>
        </p:txBody>
      </p:sp>
      <p:sp>
        <p:nvSpPr>
          <p:cNvPr id="6" name="Titel 5"/>
          <p:cNvSpPr>
            <a:spLocks noGrp="1"/>
          </p:cNvSpPr>
          <p:nvPr>
            <p:ph type="title"/>
          </p:nvPr>
        </p:nvSpPr>
        <p:spPr/>
        <p:txBody>
          <a:bodyPr/>
          <a:lstStyle/>
          <a:p>
            <a:r>
              <a:rPr lang="da-DK" dirty="0" smtClean="0"/>
              <a:t>Hvad er indsatsformål og –mål?</a:t>
            </a:r>
            <a:endParaRPr lang="da-DK" dirty="0"/>
          </a:p>
        </p:txBody>
      </p:sp>
      <p:sp>
        <p:nvSpPr>
          <p:cNvPr id="7" name="TextBox 7"/>
          <p:cNvSpPr txBox="1"/>
          <p:nvPr/>
        </p:nvSpPr>
        <p:spPr>
          <a:xfrm>
            <a:off x="841014" y="1268760"/>
            <a:ext cx="10515601" cy="2100575"/>
          </a:xfrm>
          <a:prstGeom prst="rect">
            <a:avLst/>
          </a:prstGeom>
          <a:solidFill>
            <a:srgbClr val="DDF5FF"/>
          </a:solidFill>
          <a:ln/>
        </p:spPr>
        <p:style>
          <a:lnRef idx="1">
            <a:schemeClr val="accent5"/>
          </a:lnRef>
          <a:fillRef idx="3">
            <a:schemeClr val="accent5"/>
          </a:fillRef>
          <a:effectRef idx="2">
            <a:schemeClr val="accent5"/>
          </a:effectRef>
          <a:fontRef idx="minor">
            <a:schemeClr val="lt1"/>
          </a:fontRef>
        </p:style>
        <p:txBody>
          <a:bodyPr wrap="square">
            <a:spAutoFit/>
          </a:bodyPr>
          <a:lstStyle/>
          <a:p>
            <a:pPr algn="ctr" fontAlgn="auto">
              <a:spcBef>
                <a:spcPts val="0"/>
              </a:spcBef>
              <a:spcAft>
                <a:spcPts val="0"/>
              </a:spcAft>
              <a:defRPr/>
            </a:pPr>
            <a:r>
              <a:rPr lang="da-DK" b="1" dirty="0" smtClean="0">
                <a:solidFill>
                  <a:schemeClr val="tx1"/>
                </a:solidFill>
                <a:latin typeface="+mn-lt"/>
                <a:ea typeface="+mn-ea"/>
              </a:rPr>
              <a:t>Definitioner</a:t>
            </a:r>
          </a:p>
          <a:p>
            <a:pPr fontAlgn="auto">
              <a:spcBef>
                <a:spcPts val="0"/>
              </a:spcBef>
              <a:spcAft>
                <a:spcPts val="0"/>
              </a:spcAft>
              <a:defRPr/>
            </a:pPr>
            <a:endParaRPr lang="da-DK" sz="1600" b="1" dirty="0">
              <a:solidFill>
                <a:schemeClr val="tx1"/>
              </a:solidFill>
              <a:latin typeface="+mn-lt"/>
              <a:ea typeface="+mn-ea"/>
            </a:endParaRPr>
          </a:p>
          <a:p>
            <a:pPr fontAlgn="auto">
              <a:spcBef>
                <a:spcPts val="0"/>
              </a:spcBef>
              <a:spcAft>
                <a:spcPts val="0"/>
              </a:spcAft>
              <a:defRPr/>
            </a:pPr>
            <a:r>
              <a:rPr lang="da-DK" b="1" dirty="0">
                <a:solidFill>
                  <a:schemeClr val="tx1"/>
                </a:solidFill>
                <a:latin typeface="+mn-lt"/>
                <a:ea typeface="+mn-ea"/>
              </a:rPr>
              <a:t>Indsatsformål:</a:t>
            </a:r>
            <a:r>
              <a:rPr lang="da-DK" i="1" dirty="0">
                <a:solidFill>
                  <a:schemeClr val="tx1"/>
                </a:solidFill>
                <a:latin typeface="+mn-lt"/>
                <a:ea typeface="+mn-ea"/>
              </a:rPr>
              <a:t> den </a:t>
            </a:r>
            <a:r>
              <a:rPr lang="da-DK" b="1" i="1" dirty="0">
                <a:solidFill>
                  <a:schemeClr val="tx1"/>
                </a:solidFill>
                <a:latin typeface="+mn-lt"/>
                <a:ea typeface="+mn-ea"/>
              </a:rPr>
              <a:t>overordnede intention </a:t>
            </a:r>
            <a:r>
              <a:rPr lang="da-DK" i="1" dirty="0">
                <a:solidFill>
                  <a:schemeClr val="tx1"/>
                </a:solidFill>
                <a:latin typeface="+mn-lt"/>
                <a:ea typeface="+mn-ea"/>
              </a:rPr>
              <a:t>med en social indsats</a:t>
            </a:r>
            <a:endParaRPr lang="da-DK" b="1" dirty="0">
              <a:solidFill>
                <a:schemeClr val="tx1"/>
              </a:solidFill>
              <a:latin typeface="+mn-lt"/>
              <a:ea typeface="+mn-ea"/>
            </a:endParaRPr>
          </a:p>
          <a:p>
            <a:pPr fontAlgn="auto">
              <a:spcBef>
                <a:spcPts val="0"/>
              </a:spcBef>
              <a:spcAft>
                <a:spcPts val="0"/>
              </a:spcAft>
              <a:defRPr/>
            </a:pPr>
            <a:endParaRPr lang="da-DK" b="1" dirty="0">
              <a:solidFill>
                <a:schemeClr val="tx1"/>
              </a:solidFill>
              <a:latin typeface="+mn-lt"/>
              <a:ea typeface="+mn-ea"/>
            </a:endParaRPr>
          </a:p>
          <a:p>
            <a:pPr fontAlgn="auto">
              <a:spcBef>
                <a:spcPts val="0"/>
              </a:spcBef>
              <a:spcAft>
                <a:spcPts val="0"/>
              </a:spcAft>
              <a:defRPr/>
            </a:pPr>
            <a:r>
              <a:rPr lang="da-DK" b="1" dirty="0">
                <a:solidFill>
                  <a:schemeClr val="tx1"/>
                </a:solidFill>
                <a:latin typeface="+mn-lt"/>
                <a:ea typeface="+mn-ea"/>
              </a:rPr>
              <a:t>Indsatsmål:</a:t>
            </a:r>
            <a:r>
              <a:rPr lang="da-DK" i="1" dirty="0">
                <a:solidFill>
                  <a:schemeClr val="tx1"/>
                </a:solidFill>
                <a:latin typeface="+mn-lt"/>
                <a:ea typeface="+mn-ea"/>
              </a:rPr>
              <a:t> de </a:t>
            </a:r>
            <a:r>
              <a:rPr lang="da-DK" b="1" i="1" dirty="0">
                <a:solidFill>
                  <a:schemeClr val="tx1"/>
                </a:solidFill>
                <a:latin typeface="+mn-lt"/>
                <a:ea typeface="+mn-ea"/>
              </a:rPr>
              <a:t>konkrete resultater</a:t>
            </a:r>
            <a:r>
              <a:rPr lang="da-DK" i="1" dirty="0">
                <a:solidFill>
                  <a:schemeClr val="tx1"/>
                </a:solidFill>
                <a:latin typeface="+mn-lt"/>
                <a:ea typeface="+mn-ea"/>
              </a:rPr>
              <a:t>, som skal opnås, for at man kan </a:t>
            </a:r>
            <a:r>
              <a:rPr lang="da-DK" b="1" i="1" dirty="0">
                <a:solidFill>
                  <a:schemeClr val="tx1"/>
                </a:solidFill>
                <a:latin typeface="+mn-lt"/>
                <a:ea typeface="+mn-ea"/>
              </a:rPr>
              <a:t>realisere formålet </a:t>
            </a:r>
            <a:r>
              <a:rPr lang="da-DK" i="1" dirty="0">
                <a:solidFill>
                  <a:schemeClr val="tx1"/>
                </a:solidFill>
                <a:latin typeface="+mn-lt"/>
                <a:ea typeface="+mn-ea"/>
              </a:rPr>
              <a:t>med en social indsats </a:t>
            </a:r>
            <a:r>
              <a:rPr lang="da-DK" i="1" dirty="0">
                <a:solidFill>
                  <a:schemeClr val="tx1"/>
                </a:solidFill>
              </a:rPr>
              <a:t>(</a:t>
            </a:r>
            <a:r>
              <a:rPr lang="da-DK" i="1" dirty="0" smtClean="0">
                <a:solidFill>
                  <a:schemeClr val="tx1"/>
                </a:solidFill>
                <a:latin typeface="+mn-lt"/>
                <a:ea typeface="+mn-ea"/>
              </a:rPr>
              <a:t>indsatsformålet)</a:t>
            </a:r>
            <a:endParaRPr lang="da-DK" i="1" dirty="0">
              <a:solidFill>
                <a:schemeClr val="tx1"/>
              </a:solidFill>
              <a:latin typeface="+mn-lt"/>
              <a:ea typeface="+mn-ea"/>
            </a:endParaRPr>
          </a:p>
          <a:p>
            <a:pPr fontAlgn="auto">
              <a:spcBef>
                <a:spcPts val="0"/>
              </a:spcBef>
              <a:spcAft>
                <a:spcPts val="0"/>
              </a:spcAft>
              <a:defRPr/>
            </a:pPr>
            <a:endParaRPr lang="da-DK" sz="1400" i="1" dirty="0">
              <a:latin typeface="+mn-lt"/>
              <a:ea typeface="+mn-ea"/>
            </a:endParaRPr>
          </a:p>
          <a:p>
            <a:pPr algn="r" fontAlgn="auto">
              <a:spcBef>
                <a:spcPts val="0"/>
              </a:spcBef>
              <a:spcAft>
                <a:spcPts val="0"/>
              </a:spcAft>
              <a:defRPr/>
            </a:pPr>
            <a:r>
              <a:rPr lang="da-DK" sz="1050" i="1" dirty="0">
                <a:solidFill>
                  <a:schemeClr val="tx1"/>
                </a:solidFill>
                <a:latin typeface="+mn-lt"/>
                <a:ea typeface="+mn-ea"/>
              </a:rPr>
              <a:t>Kilde: </a:t>
            </a:r>
            <a:r>
              <a:rPr lang="da-DK" sz="1050" i="1" dirty="0" smtClean="0">
                <a:solidFill>
                  <a:schemeClr val="tx1"/>
                </a:solidFill>
                <a:latin typeface="+mn-lt"/>
                <a:ea typeface="+mn-ea"/>
              </a:rPr>
              <a:t>Socialstyrelsens begrebsbase</a:t>
            </a:r>
            <a:endParaRPr lang="da-DK" sz="1200" b="1" dirty="0">
              <a:solidFill>
                <a:schemeClr val="tx1"/>
              </a:solidFill>
              <a:latin typeface="+mn-lt"/>
              <a:ea typeface="+mn-ea"/>
            </a:endParaRPr>
          </a:p>
        </p:txBody>
      </p:sp>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92</a:t>
            </a:fld>
            <a:endParaRPr lang="da-DK" sz="1800" b="1" dirty="0">
              <a:solidFill>
                <a:srgbClr val="C00000"/>
              </a:solidFill>
            </a:endParaRPr>
          </a:p>
        </p:txBody>
      </p:sp>
    </p:spTree>
    <p:extLst>
      <p:ext uri="{BB962C8B-B14F-4D97-AF65-F5344CB8AC3E}">
        <p14:creationId xmlns:p14="http://schemas.microsoft.com/office/powerpoint/2010/main" val="5491365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93</a:t>
            </a:fld>
            <a:endParaRPr lang="da-DK" dirty="0"/>
          </a:p>
        </p:txBody>
      </p:sp>
      <p:sp>
        <p:nvSpPr>
          <p:cNvPr id="6" name="Titel 5"/>
          <p:cNvSpPr>
            <a:spLocks noGrp="1"/>
          </p:cNvSpPr>
          <p:nvPr>
            <p:ph type="title"/>
          </p:nvPr>
        </p:nvSpPr>
        <p:spPr/>
        <p:txBody>
          <a:bodyPr/>
          <a:lstStyle/>
          <a:p>
            <a:r>
              <a:rPr lang="da-DK" dirty="0" smtClean="0"/>
              <a:t>Gode indsatsformål og målformuleringer </a:t>
            </a:r>
            <a:endParaRPr lang="da-DK" dirty="0"/>
          </a:p>
        </p:txBody>
      </p:sp>
      <p:graphicFrame>
        <p:nvGraphicFramePr>
          <p:cNvPr id="9" name="Tabel 8"/>
          <p:cNvGraphicFramePr>
            <a:graphicFrameLocks noGrp="1"/>
          </p:cNvGraphicFramePr>
          <p:nvPr>
            <p:extLst>
              <p:ext uri="{D42A27DB-BD31-4B8C-83A1-F6EECF244321}">
                <p14:modId xmlns:p14="http://schemas.microsoft.com/office/powerpoint/2010/main" val="3917642155"/>
              </p:ext>
            </p:extLst>
          </p:nvPr>
        </p:nvGraphicFramePr>
        <p:xfrm>
          <a:off x="838199" y="1255917"/>
          <a:ext cx="10515600" cy="4765372"/>
        </p:xfrm>
        <a:graphic>
          <a:graphicData uri="http://schemas.openxmlformats.org/drawingml/2006/table">
            <a:tbl>
              <a:tblPr firstRow="1" bandRow="1">
                <a:tableStyleId>{BDBED569-4797-4DF1-A0F4-6AAB3CD982D8}</a:tableStyleId>
              </a:tblPr>
              <a:tblGrid>
                <a:gridCol w="4537721">
                  <a:extLst>
                    <a:ext uri="{9D8B030D-6E8A-4147-A177-3AD203B41FA5}">
                      <a16:colId xmlns:a16="http://schemas.microsoft.com/office/drawing/2014/main" val="2795341251"/>
                    </a:ext>
                  </a:extLst>
                </a:gridCol>
                <a:gridCol w="5977879">
                  <a:extLst>
                    <a:ext uri="{9D8B030D-6E8A-4147-A177-3AD203B41FA5}">
                      <a16:colId xmlns:a16="http://schemas.microsoft.com/office/drawing/2014/main" val="328360177"/>
                    </a:ext>
                  </a:extLst>
                </a:gridCol>
              </a:tblGrid>
              <a:tr h="125405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1800" dirty="0" smtClean="0"/>
                        <a:t>Indsats</a:t>
                      </a:r>
                      <a:r>
                        <a:rPr lang="da-DK" sz="1800" i="1" dirty="0" smtClean="0"/>
                        <a:t>formål</a:t>
                      </a:r>
                      <a:r>
                        <a:rPr lang="da-DK" sz="1800" dirty="0" smtClean="0"/>
                        <a:t> og indsats</a:t>
                      </a:r>
                      <a:r>
                        <a:rPr lang="da-DK" sz="1800" i="1" dirty="0" smtClean="0"/>
                        <a:t>mål</a:t>
                      </a:r>
                      <a:r>
                        <a:rPr lang="da-DK" sz="1800" dirty="0" smtClean="0"/>
                        <a:t> adskilles tydeligt</a:t>
                      </a:r>
                    </a:p>
                    <a:p>
                      <a:endParaRPr lang="da-DK" sz="1800" dirty="0"/>
                    </a:p>
                  </a:txBody>
                  <a:tcPr/>
                </a:tc>
                <a:tc>
                  <a:txBody>
                    <a:bodyPr/>
                    <a:lstStyle/>
                    <a:p>
                      <a:pPr lvl="0"/>
                      <a:r>
                        <a:rPr lang="da-DK" sz="1800" b="1" dirty="0" smtClean="0">
                          <a:solidFill>
                            <a:schemeClr val="tx2"/>
                          </a:solidFill>
                        </a:rPr>
                        <a:t>Jeg står op om morgenen og går i skole hver dag, så jeg kan få en uddannelse og beholde</a:t>
                      </a:r>
                      <a:r>
                        <a:rPr lang="da-DK" sz="1800" b="1" baseline="0" dirty="0" smtClean="0">
                          <a:solidFill>
                            <a:schemeClr val="tx2"/>
                          </a:solidFill>
                        </a:rPr>
                        <a:t> min lejlighed. </a:t>
                      </a:r>
                    </a:p>
                    <a:p>
                      <a:pPr lvl="0"/>
                      <a:r>
                        <a:rPr lang="da-DK" sz="1800" b="1" dirty="0" smtClean="0">
                          <a:solidFill>
                            <a:srgbClr val="00B050"/>
                          </a:solidFill>
                        </a:rPr>
                        <a:t>Jeg har stadig</a:t>
                      </a:r>
                      <a:r>
                        <a:rPr lang="da-DK" sz="1800" b="1" baseline="0" dirty="0" smtClean="0">
                          <a:solidFill>
                            <a:srgbClr val="00B050"/>
                          </a:solidFill>
                        </a:rPr>
                        <a:t> min lejlighed og har taget en uddannelse.</a:t>
                      </a:r>
                      <a:endParaRPr lang="da-DK" sz="1800" b="1" dirty="0">
                        <a:solidFill>
                          <a:srgbClr val="00B050"/>
                        </a:solidFill>
                      </a:endParaRPr>
                    </a:p>
                  </a:txBody>
                  <a:tcPr/>
                </a:tc>
                <a:extLst>
                  <a:ext uri="{0D108BD9-81ED-4DB2-BD59-A6C34878D82A}">
                    <a16:rowId xmlns:a16="http://schemas.microsoft.com/office/drawing/2014/main" val="448638256"/>
                  </a:ext>
                </a:extLst>
              </a:tr>
              <a:tr h="67526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1800" b="1" dirty="0" smtClean="0"/>
                        <a:t>Middel og mål adskilles tydeligt </a:t>
                      </a:r>
                    </a:p>
                    <a:p>
                      <a:endParaRPr lang="da-DK" sz="1800" dirty="0"/>
                    </a:p>
                  </a:txBody>
                  <a:tcPr/>
                </a:tc>
                <a:tc>
                  <a:txBody>
                    <a:bodyPr/>
                    <a:lstStyle/>
                    <a:p>
                      <a:pPr lvl="0"/>
                      <a:r>
                        <a:rPr lang="da-DK" sz="1800" dirty="0" smtClean="0">
                          <a:solidFill>
                            <a:schemeClr val="tx2"/>
                          </a:solidFill>
                        </a:rPr>
                        <a:t>Mads får </a:t>
                      </a:r>
                      <a:r>
                        <a:rPr lang="da-DK" sz="1800" b="1" i="1" dirty="0" smtClean="0">
                          <a:solidFill>
                            <a:schemeClr val="tx2"/>
                          </a:solidFill>
                        </a:rPr>
                        <a:t>støtte </a:t>
                      </a:r>
                      <a:r>
                        <a:rPr lang="da-DK" sz="1800" dirty="0" smtClean="0">
                          <a:solidFill>
                            <a:schemeClr val="tx2"/>
                          </a:solidFill>
                        </a:rPr>
                        <a:t>til at undersøge forskellige uddannelser.  </a:t>
                      </a:r>
                    </a:p>
                    <a:p>
                      <a:pPr lvl="0"/>
                      <a:r>
                        <a:rPr lang="da-DK" sz="1800" dirty="0" smtClean="0">
                          <a:solidFill>
                            <a:srgbClr val="00B050"/>
                          </a:solidFill>
                        </a:rPr>
                        <a:t>Jeg er med til at undersøge forskellige uddannelser.</a:t>
                      </a:r>
                      <a:r>
                        <a:rPr lang="da-DK" sz="1800" dirty="0" smtClean="0"/>
                        <a:t> </a:t>
                      </a:r>
                      <a:endParaRPr lang="da-DK" sz="1800" dirty="0"/>
                    </a:p>
                  </a:txBody>
                  <a:tcPr/>
                </a:tc>
                <a:extLst>
                  <a:ext uri="{0D108BD9-81ED-4DB2-BD59-A6C34878D82A}">
                    <a16:rowId xmlns:a16="http://schemas.microsoft.com/office/drawing/2014/main" val="2231993577"/>
                  </a:ext>
                </a:extLst>
              </a:tr>
              <a:tr h="67526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1800" b="1" dirty="0" smtClean="0"/>
                        <a:t>Målet angiver en aktiv handling (Hvad borgeren gør)</a:t>
                      </a:r>
                      <a:endParaRPr lang="da-DK" sz="1800" dirty="0"/>
                    </a:p>
                  </a:txBody>
                  <a:tcPr/>
                </a:tc>
                <a:tc>
                  <a:txBody>
                    <a:bodyPr/>
                    <a:lstStyle/>
                    <a:p>
                      <a:pPr lvl="0"/>
                      <a:r>
                        <a:rPr lang="da-DK" sz="1800" dirty="0" smtClean="0">
                          <a:solidFill>
                            <a:schemeClr val="tx2"/>
                          </a:solidFill>
                        </a:rPr>
                        <a:t>Jeg </a:t>
                      </a:r>
                      <a:r>
                        <a:rPr lang="da-DK" sz="1800" b="1" i="1" dirty="0" smtClean="0">
                          <a:solidFill>
                            <a:schemeClr val="tx2"/>
                          </a:solidFill>
                        </a:rPr>
                        <a:t>kan</a:t>
                      </a:r>
                      <a:r>
                        <a:rPr lang="da-DK" sz="1800" dirty="0" smtClean="0">
                          <a:solidFill>
                            <a:schemeClr val="tx2"/>
                          </a:solidFill>
                        </a:rPr>
                        <a:t> selv tage bussen til arbejde. </a:t>
                      </a:r>
                    </a:p>
                    <a:p>
                      <a:pPr lvl="0"/>
                      <a:r>
                        <a:rPr lang="da-DK" sz="1800" dirty="0" smtClean="0">
                          <a:solidFill>
                            <a:srgbClr val="00B050"/>
                          </a:solidFill>
                        </a:rPr>
                        <a:t>Jeg tager selv bussen til arbejde.</a:t>
                      </a:r>
                      <a:endParaRPr lang="da-DK" sz="1800" dirty="0">
                        <a:solidFill>
                          <a:srgbClr val="00B050"/>
                        </a:solidFill>
                      </a:endParaRPr>
                    </a:p>
                  </a:txBody>
                  <a:tcPr/>
                </a:tc>
                <a:extLst>
                  <a:ext uri="{0D108BD9-81ED-4DB2-BD59-A6C34878D82A}">
                    <a16:rowId xmlns:a16="http://schemas.microsoft.com/office/drawing/2014/main" val="492661941"/>
                  </a:ext>
                </a:extLst>
              </a:tr>
              <a:tr h="67526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1800" b="1" dirty="0" smtClean="0"/>
                        <a:t>Borgerens egne ord</a:t>
                      </a:r>
                    </a:p>
                    <a:p>
                      <a:endParaRPr lang="da-DK" sz="1800" dirty="0"/>
                    </a:p>
                  </a:txBody>
                  <a:tcPr/>
                </a:tc>
                <a:tc>
                  <a:txBody>
                    <a:bodyPr/>
                    <a:lstStyle/>
                    <a:p>
                      <a:pPr lvl="0"/>
                      <a:r>
                        <a:rPr lang="da-DK" sz="1800" dirty="0" smtClean="0">
                          <a:solidFill>
                            <a:schemeClr val="tx2"/>
                          </a:solidFill>
                        </a:rPr>
                        <a:t>Jeg </a:t>
                      </a:r>
                      <a:r>
                        <a:rPr lang="da-DK" sz="1800" b="1" dirty="0" smtClean="0">
                          <a:solidFill>
                            <a:schemeClr val="tx2"/>
                          </a:solidFill>
                        </a:rPr>
                        <a:t>varetager</a:t>
                      </a:r>
                      <a:r>
                        <a:rPr lang="da-DK" sz="1800" dirty="0" smtClean="0">
                          <a:solidFill>
                            <a:schemeClr val="tx2"/>
                          </a:solidFill>
                        </a:rPr>
                        <a:t> min egen sundhed.</a:t>
                      </a:r>
                      <a:r>
                        <a:rPr lang="da-DK" sz="1800" dirty="0" smtClean="0"/>
                        <a:t>  </a:t>
                      </a:r>
                    </a:p>
                    <a:p>
                      <a:pPr lvl="0"/>
                      <a:r>
                        <a:rPr lang="da-DK" sz="1800" dirty="0" smtClean="0">
                          <a:solidFill>
                            <a:srgbClr val="00B050"/>
                          </a:solidFill>
                        </a:rPr>
                        <a:t>Jeg har </a:t>
                      </a:r>
                      <a:r>
                        <a:rPr lang="da-DK" sz="1800" dirty="0" err="1" smtClean="0">
                          <a:solidFill>
                            <a:srgbClr val="00B050"/>
                          </a:solidFill>
                        </a:rPr>
                        <a:t>six</a:t>
                      </a:r>
                      <a:r>
                        <a:rPr lang="da-DK" sz="1800" dirty="0" smtClean="0">
                          <a:solidFill>
                            <a:srgbClr val="00B050"/>
                          </a:solidFill>
                        </a:rPr>
                        <a:t> </a:t>
                      </a:r>
                      <a:r>
                        <a:rPr lang="da-DK" sz="1800" dirty="0" err="1" smtClean="0">
                          <a:solidFill>
                            <a:srgbClr val="00B050"/>
                          </a:solidFill>
                        </a:rPr>
                        <a:t>pack</a:t>
                      </a:r>
                      <a:r>
                        <a:rPr lang="da-DK" sz="1800" dirty="0" smtClean="0">
                          <a:solidFill>
                            <a:srgbClr val="00B050"/>
                          </a:solidFill>
                        </a:rPr>
                        <a:t>. </a:t>
                      </a:r>
                      <a:r>
                        <a:rPr lang="da-DK" sz="1800" dirty="0" smtClean="0"/>
                        <a:t> </a:t>
                      </a:r>
                      <a:endParaRPr lang="da-DK" sz="1800" dirty="0"/>
                    </a:p>
                  </a:txBody>
                  <a:tcPr/>
                </a:tc>
                <a:extLst>
                  <a:ext uri="{0D108BD9-81ED-4DB2-BD59-A6C34878D82A}">
                    <a16:rowId xmlns:a16="http://schemas.microsoft.com/office/drawing/2014/main" val="25388437"/>
                  </a:ext>
                </a:extLst>
              </a:tr>
              <a:tr h="67526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1800" b="1" dirty="0" smtClean="0"/>
                        <a:t>Positiv formulering</a:t>
                      </a:r>
                    </a:p>
                    <a:p>
                      <a:endParaRPr lang="da-DK" sz="1800" dirty="0"/>
                    </a:p>
                  </a:txBody>
                  <a:tcPr/>
                </a:tc>
                <a:tc>
                  <a:txBody>
                    <a:bodyPr/>
                    <a:lstStyle/>
                    <a:p>
                      <a:pPr lvl="0"/>
                      <a:r>
                        <a:rPr lang="da-DK" sz="1800" dirty="0" smtClean="0">
                          <a:solidFill>
                            <a:schemeClr val="tx2"/>
                          </a:solidFill>
                        </a:rPr>
                        <a:t>Jeg sover </a:t>
                      </a:r>
                      <a:r>
                        <a:rPr lang="da-DK" sz="1800" b="1" dirty="0" smtClean="0">
                          <a:solidFill>
                            <a:schemeClr val="tx2"/>
                          </a:solidFill>
                        </a:rPr>
                        <a:t>ikke </a:t>
                      </a:r>
                      <a:r>
                        <a:rPr lang="da-DK" sz="1800" dirty="0" smtClean="0">
                          <a:solidFill>
                            <a:schemeClr val="tx2"/>
                          </a:solidFill>
                        </a:rPr>
                        <a:t>over mig om morgenen. </a:t>
                      </a:r>
                    </a:p>
                    <a:p>
                      <a:pPr lvl="0"/>
                      <a:r>
                        <a:rPr lang="da-DK" sz="1800" dirty="0" smtClean="0">
                          <a:solidFill>
                            <a:srgbClr val="00B050"/>
                          </a:solidFill>
                        </a:rPr>
                        <a:t>Jeg når i skole hver morgen.</a:t>
                      </a:r>
                      <a:endParaRPr lang="da-DK" sz="1800" dirty="0">
                        <a:solidFill>
                          <a:srgbClr val="00B050"/>
                        </a:solidFill>
                      </a:endParaRPr>
                    </a:p>
                  </a:txBody>
                  <a:tcPr/>
                </a:tc>
                <a:extLst>
                  <a:ext uri="{0D108BD9-81ED-4DB2-BD59-A6C34878D82A}">
                    <a16:rowId xmlns:a16="http://schemas.microsoft.com/office/drawing/2014/main" val="2969073711"/>
                  </a:ext>
                </a:extLst>
              </a:tr>
              <a:tr h="8102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1800" b="1" dirty="0" smtClean="0"/>
                        <a:t>Beskrivende formulering (ikke indforstået / sorte ord)</a:t>
                      </a:r>
                      <a:endParaRPr lang="da-DK" sz="1800" dirty="0"/>
                    </a:p>
                  </a:txBody>
                  <a:tcPr/>
                </a:tc>
                <a:tc>
                  <a:txBody>
                    <a:bodyPr/>
                    <a:lstStyle/>
                    <a:p>
                      <a:pPr lvl="0"/>
                      <a:r>
                        <a:rPr lang="da-DK" sz="1800" dirty="0" smtClean="0">
                          <a:solidFill>
                            <a:schemeClr val="tx2"/>
                          </a:solidFill>
                        </a:rPr>
                        <a:t>Jeg har en </a:t>
                      </a:r>
                      <a:r>
                        <a:rPr lang="da-DK" sz="1800" b="1" dirty="0" smtClean="0">
                          <a:solidFill>
                            <a:schemeClr val="tx2"/>
                          </a:solidFill>
                        </a:rPr>
                        <a:t>god </a:t>
                      </a:r>
                      <a:r>
                        <a:rPr lang="da-DK" sz="1800" dirty="0" smtClean="0">
                          <a:solidFill>
                            <a:schemeClr val="tx2"/>
                          </a:solidFill>
                        </a:rPr>
                        <a:t>døgnrytme.</a:t>
                      </a:r>
                      <a:r>
                        <a:rPr lang="da-DK" sz="1800" dirty="0" smtClean="0"/>
                        <a:t> </a:t>
                      </a:r>
                    </a:p>
                    <a:p>
                      <a:pPr lvl="0"/>
                      <a:r>
                        <a:rPr lang="da-DK" sz="1800" dirty="0" smtClean="0">
                          <a:solidFill>
                            <a:srgbClr val="00B050"/>
                          </a:solidFill>
                        </a:rPr>
                        <a:t>Jeg sover om natten og er vågen om dagen.</a:t>
                      </a:r>
                      <a:endParaRPr lang="da-DK" sz="1800" dirty="0">
                        <a:solidFill>
                          <a:srgbClr val="00B050"/>
                        </a:solidFill>
                      </a:endParaRPr>
                    </a:p>
                  </a:txBody>
                  <a:tcPr/>
                </a:tc>
                <a:extLst>
                  <a:ext uri="{0D108BD9-81ED-4DB2-BD59-A6C34878D82A}">
                    <a16:rowId xmlns:a16="http://schemas.microsoft.com/office/drawing/2014/main" val="2614674890"/>
                  </a:ext>
                </a:extLst>
              </a:tr>
            </a:tbl>
          </a:graphicData>
        </a:graphic>
      </p:graphicFrame>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93</a:t>
            </a:fld>
            <a:endParaRPr lang="da-DK" sz="1800" b="1" dirty="0">
              <a:solidFill>
                <a:srgbClr val="C00000"/>
              </a:solidFill>
            </a:endParaRPr>
          </a:p>
        </p:txBody>
      </p:sp>
    </p:spTree>
    <p:extLst>
      <p:ext uri="{BB962C8B-B14F-4D97-AF65-F5344CB8AC3E}">
        <p14:creationId xmlns:p14="http://schemas.microsoft.com/office/powerpoint/2010/main" val="21849210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972000"/>
            <a:ext cx="10515601" cy="5193303"/>
          </a:xfrm>
        </p:spPr>
        <p:txBody>
          <a:bodyPr>
            <a:normAutofit fontScale="62500" lnSpcReduction="20000"/>
          </a:bodyPr>
          <a:lstStyle/>
          <a:p>
            <a:r>
              <a:rPr lang="da-DK" sz="4000" b="1" dirty="0" smtClean="0"/>
              <a:t>S</a:t>
            </a:r>
            <a:r>
              <a:rPr lang="da-DK" sz="2800" b="1" dirty="0" smtClean="0"/>
              <a:t>pecifikt</a:t>
            </a:r>
            <a:r>
              <a:rPr lang="da-DK" sz="2800" dirty="0"/>
              <a:t>: Målet skal være specifikt og konkret, således at det er tydeligt, hvad der skal være opfyldt, for at målet er nået. </a:t>
            </a:r>
            <a:endParaRPr lang="da-DK" sz="2800" dirty="0" smtClean="0"/>
          </a:p>
          <a:p>
            <a:pPr lvl="1"/>
            <a:r>
              <a:rPr lang="da-DK" sz="2800" b="1" i="1" dirty="0" smtClean="0">
                <a:solidFill>
                  <a:schemeClr val="accent6">
                    <a:lumMod val="75000"/>
                  </a:schemeClr>
                </a:solidFill>
                <a:cs typeface="Geneva"/>
              </a:rPr>
              <a:t>Har </a:t>
            </a:r>
            <a:r>
              <a:rPr lang="da-DK" sz="2800" b="1" i="1" dirty="0">
                <a:solidFill>
                  <a:schemeClr val="accent6">
                    <a:lumMod val="75000"/>
                  </a:schemeClr>
                </a:solidFill>
                <a:cs typeface="Geneva"/>
              </a:rPr>
              <a:t>du overvejet, hvilken udvikling borgeren skal gennemgå, før målet er </a:t>
            </a:r>
            <a:r>
              <a:rPr lang="da-DK" sz="2800" b="1" i="1" dirty="0" smtClean="0">
                <a:solidFill>
                  <a:schemeClr val="accent6">
                    <a:lumMod val="75000"/>
                  </a:schemeClr>
                </a:solidFill>
                <a:cs typeface="Geneva"/>
              </a:rPr>
              <a:t>opnået?</a:t>
            </a:r>
            <a:endParaRPr lang="da-DK" sz="2800" dirty="0"/>
          </a:p>
          <a:p>
            <a:r>
              <a:rPr lang="da-DK" sz="4000" b="1" dirty="0" smtClean="0"/>
              <a:t>M</a:t>
            </a:r>
            <a:r>
              <a:rPr lang="da-DK" sz="2800" b="1" dirty="0" smtClean="0"/>
              <a:t>ålbart</a:t>
            </a:r>
            <a:r>
              <a:rPr lang="da-DK" sz="2800" dirty="0"/>
              <a:t>: Det skal være muligt at </a:t>
            </a:r>
            <a:r>
              <a:rPr lang="da-DK" sz="2800" dirty="0" smtClean="0"/>
              <a:t>måle (vurdere), </a:t>
            </a:r>
            <a:r>
              <a:rPr lang="da-DK" sz="2800" dirty="0"/>
              <a:t>om målene nås. </a:t>
            </a:r>
            <a:endParaRPr lang="da-DK" sz="2800" dirty="0" smtClean="0"/>
          </a:p>
          <a:p>
            <a:pPr lvl="1"/>
            <a:r>
              <a:rPr lang="da-DK" sz="2800" b="1" i="1" dirty="0">
                <a:solidFill>
                  <a:schemeClr val="accent6">
                    <a:lumMod val="75000"/>
                  </a:schemeClr>
                </a:solidFill>
                <a:cs typeface="Geneva"/>
              </a:rPr>
              <a:t>Har du overvejet, hvordan man i praksis kan indsamle viden om opnåelse af den forventede udvikling? </a:t>
            </a:r>
          </a:p>
          <a:p>
            <a:r>
              <a:rPr lang="da-DK" sz="4000" b="1" dirty="0" smtClean="0"/>
              <a:t>A</a:t>
            </a:r>
            <a:r>
              <a:rPr lang="da-DK" sz="2800" b="1" dirty="0" smtClean="0"/>
              <a:t>ccepteret</a:t>
            </a:r>
            <a:r>
              <a:rPr lang="da-DK" sz="2800" dirty="0"/>
              <a:t>: Målet skal være vigtigt, relevant og accepteret. </a:t>
            </a:r>
            <a:endParaRPr lang="da-DK" sz="2800" dirty="0" smtClean="0"/>
          </a:p>
          <a:p>
            <a:pPr lvl="1"/>
            <a:r>
              <a:rPr lang="da-DK" sz="2800" b="1" i="1" dirty="0">
                <a:solidFill>
                  <a:schemeClr val="accent6">
                    <a:lumMod val="75000"/>
                  </a:schemeClr>
                </a:solidFill>
                <a:cs typeface="Geneva"/>
              </a:rPr>
              <a:t>Har du </a:t>
            </a:r>
            <a:r>
              <a:rPr lang="da-DK" sz="2800" b="1" i="1" dirty="0" smtClean="0">
                <a:solidFill>
                  <a:schemeClr val="accent6">
                    <a:lumMod val="75000"/>
                  </a:schemeClr>
                </a:solidFill>
                <a:cs typeface="Geneva"/>
              </a:rPr>
              <a:t>samarbejdet med borgeren om </a:t>
            </a:r>
            <a:r>
              <a:rPr lang="da-DK" sz="2800" b="1" i="1" dirty="0">
                <a:solidFill>
                  <a:schemeClr val="accent6">
                    <a:lumMod val="75000"/>
                  </a:schemeClr>
                </a:solidFill>
                <a:cs typeface="Geneva"/>
              </a:rPr>
              <a:t>målsætningsarbejdet – og er der enighed om, at det er et vigtigt og relevant mål?</a:t>
            </a:r>
            <a:endParaRPr lang="da-DK" sz="2800" dirty="0"/>
          </a:p>
          <a:p>
            <a:r>
              <a:rPr lang="da-DK" sz="4000" b="1" dirty="0" smtClean="0"/>
              <a:t>R</a:t>
            </a:r>
            <a:r>
              <a:rPr lang="da-DK" sz="2800" b="1" dirty="0" smtClean="0"/>
              <a:t>ealistisk</a:t>
            </a:r>
            <a:r>
              <a:rPr lang="da-DK" sz="2800" dirty="0"/>
              <a:t>: Målet skal være realistisk at opnå inden for den angivne tidsramme</a:t>
            </a:r>
            <a:r>
              <a:rPr lang="da-DK" sz="2800" dirty="0" smtClean="0"/>
              <a:t>.</a:t>
            </a:r>
          </a:p>
          <a:p>
            <a:pPr lvl="1"/>
            <a:r>
              <a:rPr lang="da-DK" sz="2800" b="1" i="1" dirty="0">
                <a:solidFill>
                  <a:schemeClr val="accent6">
                    <a:lumMod val="75000"/>
                  </a:schemeClr>
                </a:solidFill>
                <a:cs typeface="Geneva"/>
              </a:rPr>
              <a:t>Har du taget borgerens udviklingshistorik med i målsætningsarbejdet med henblik på at kunne fastsætte om et givent mål er realistisk at nå – og har du inddraget fagpersoner i målarbejdet i forhold til udviklingshistorien og de ressourcer, der er til rådighed i indsatsen? </a:t>
            </a:r>
          </a:p>
          <a:p>
            <a:r>
              <a:rPr lang="da-DK" sz="4500" b="1" dirty="0" smtClean="0"/>
              <a:t>T</a:t>
            </a:r>
            <a:r>
              <a:rPr lang="da-DK" sz="2800" b="1" dirty="0" smtClean="0"/>
              <a:t>idsbestemt</a:t>
            </a:r>
            <a:r>
              <a:rPr lang="da-DK" sz="2800" dirty="0"/>
              <a:t>: Der er fastsat en tydelig tidsramme</a:t>
            </a:r>
            <a:r>
              <a:rPr lang="da-DK" sz="2800" dirty="0" smtClean="0"/>
              <a:t>.</a:t>
            </a:r>
          </a:p>
          <a:p>
            <a:pPr lvl="1"/>
            <a:r>
              <a:rPr lang="da-DK" sz="2800" b="1" i="1" dirty="0">
                <a:solidFill>
                  <a:schemeClr val="accent6">
                    <a:lumMod val="75000"/>
                  </a:schemeClr>
                </a:solidFill>
                <a:cs typeface="Geneva"/>
              </a:rPr>
              <a:t> Har du overvejet en tidsramme/periode for arbejdet med målet – hvor lang tid skal der arbejdes med målet, før man kan forvente at se resultatet af indsatsen? </a:t>
            </a:r>
          </a:p>
          <a:p>
            <a:endParaRPr lang="da-DK" sz="2800"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94</a:t>
            </a:fld>
            <a:endParaRPr lang="da-DK" dirty="0"/>
          </a:p>
        </p:txBody>
      </p:sp>
      <p:sp>
        <p:nvSpPr>
          <p:cNvPr id="6" name="Titel 5"/>
          <p:cNvSpPr>
            <a:spLocks noGrp="1"/>
          </p:cNvSpPr>
          <p:nvPr>
            <p:ph type="title"/>
          </p:nvPr>
        </p:nvSpPr>
        <p:spPr/>
        <p:txBody>
          <a:bodyPr/>
          <a:lstStyle/>
          <a:p>
            <a:r>
              <a:rPr lang="da-DK" dirty="0" smtClean="0"/>
              <a:t>Kriterier for SMART-mål og testspørgsmål</a:t>
            </a:r>
            <a:endParaRPr lang="da-DK" dirty="0"/>
          </a:p>
        </p:txBody>
      </p:sp>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94</a:t>
            </a:fld>
            <a:endParaRPr lang="da-DK" sz="1800" b="1" dirty="0">
              <a:solidFill>
                <a:srgbClr val="C00000"/>
              </a:solidFill>
            </a:endParaRPr>
          </a:p>
        </p:txBody>
      </p:sp>
    </p:spTree>
    <p:extLst>
      <p:ext uri="{BB962C8B-B14F-4D97-AF65-F5344CB8AC3E}">
        <p14:creationId xmlns:p14="http://schemas.microsoft.com/office/powerpoint/2010/main" val="1746146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1196752"/>
            <a:ext cx="7490050" cy="4824536"/>
          </a:xfrm>
        </p:spPr>
        <p:txBody>
          <a:bodyPr>
            <a:normAutofit/>
          </a:bodyPr>
          <a:lstStyle/>
          <a:p>
            <a:r>
              <a:rPr lang="da-DK" dirty="0" smtClean="0"/>
              <a:t>Borgere med </a:t>
            </a:r>
            <a:r>
              <a:rPr lang="da-DK" b="1" dirty="0" smtClean="0"/>
              <a:t>stort udviklingspotentiale</a:t>
            </a:r>
            <a:r>
              <a:rPr lang="da-DK" dirty="0" smtClean="0"/>
              <a:t> og </a:t>
            </a:r>
            <a:r>
              <a:rPr lang="da-DK" b="1" dirty="0" smtClean="0"/>
              <a:t>langt opfølgningsinterval</a:t>
            </a:r>
          </a:p>
          <a:p>
            <a:endParaRPr lang="da-DK" b="1" dirty="0"/>
          </a:p>
          <a:p>
            <a:r>
              <a:rPr lang="da-DK" b="1" dirty="0" smtClean="0"/>
              <a:t> </a:t>
            </a:r>
          </a:p>
          <a:p>
            <a:r>
              <a:rPr lang="da-DK" b="1" dirty="0" smtClean="0"/>
              <a:t>Borgere med stort udviklingspotentiale </a:t>
            </a:r>
            <a:r>
              <a:rPr lang="da-DK" dirty="0" smtClean="0"/>
              <a:t>og </a:t>
            </a:r>
            <a:r>
              <a:rPr lang="da-DK" b="1" dirty="0" smtClean="0"/>
              <a:t>kort opfølgningsinterval </a:t>
            </a:r>
          </a:p>
          <a:p>
            <a:endParaRPr lang="da-DK" dirty="0"/>
          </a:p>
          <a:p>
            <a:endParaRPr lang="da-DK" dirty="0" smtClean="0"/>
          </a:p>
          <a:p>
            <a:r>
              <a:rPr lang="da-DK" dirty="0" smtClean="0"/>
              <a:t>Borgere med </a:t>
            </a:r>
            <a:r>
              <a:rPr lang="da-DK" b="1" dirty="0" smtClean="0"/>
              <a:t>lille udviklingspotentiale </a:t>
            </a:r>
            <a:r>
              <a:rPr lang="da-DK" dirty="0" smtClean="0"/>
              <a:t>og </a:t>
            </a:r>
            <a:r>
              <a:rPr lang="da-DK" b="1" dirty="0" smtClean="0"/>
              <a:t>langt opfølgningsinterval </a:t>
            </a:r>
          </a:p>
          <a:p>
            <a:pPr marL="0" indent="0">
              <a:buNone/>
            </a:pPr>
            <a:r>
              <a:rPr lang="da-DK" dirty="0"/>
              <a:t>	</a:t>
            </a:r>
          </a:p>
          <a:p>
            <a:endParaRPr lang="da-DK" sz="2600" b="1" dirty="0"/>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95</a:t>
            </a:fld>
            <a:endParaRPr lang="da-DK" dirty="0"/>
          </a:p>
        </p:txBody>
      </p:sp>
      <p:sp>
        <p:nvSpPr>
          <p:cNvPr id="6" name="Titel 5"/>
          <p:cNvSpPr>
            <a:spLocks noGrp="1"/>
          </p:cNvSpPr>
          <p:nvPr>
            <p:ph type="title"/>
          </p:nvPr>
        </p:nvSpPr>
        <p:spPr/>
        <p:txBody>
          <a:bodyPr/>
          <a:lstStyle/>
          <a:p>
            <a:r>
              <a:rPr lang="da-DK" dirty="0" smtClean="0"/>
              <a:t>Specifikt og målbart </a:t>
            </a:r>
            <a:endParaRPr lang="da-DK" dirty="0"/>
          </a:p>
        </p:txBody>
      </p:sp>
      <p:pic>
        <p:nvPicPr>
          <p:cNvPr id="7" name="Billede 6"/>
          <p:cNvPicPr>
            <a:picLocks noChangeAspect="1"/>
          </p:cNvPicPr>
          <p:nvPr/>
        </p:nvPicPr>
        <p:blipFill>
          <a:blip r:embed="rId3"/>
          <a:stretch>
            <a:fillRect/>
          </a:stretch>
        </p:blipFill>
        <p:spPr>
          <a:xfrm>
            <a:off x="8185447" y="1298493"/>
            <a:ext cx="3168352" cy="4545895"/>
          </a:xfrm>
          <a:prstGeom prst="rect">
            <a:avLst/>
          </a:prstGeom>
        </p:spPr>
      </p:pic>
      <p:graphicFrame>
        <p:nvGraphicFramePr>
          <p:cNvPr id="10" name="Pladsholder til billede 6"/>
          <p:cNvGraphicFramePr>
            <a:graphicFrameLocks noGrp="1"/>
          </p:cNvGraphicFramePr>
          <p:nvPr>
            <p:ph type="pic" sz="quarter" idx="17"/>
            <p:extLst>
              <p:ext uri="{D42A27DB-BD31-4B8C-83A1-F6EECF244321}">
                <p14:modId xmlns:p14="http://schemas.microsoft.com/office/powerpoint/2010/main" val="3157847124"/>
              </p:ext>
            </p:extLst>
          </p:nvPr>
        </p:nvGraphicFramePr>
        <p:xfrm>
          <a:off x="838199" y="1804774"/>
          <a:ext cx="7490050" cy="694436"/>
        </p:xfrm>
        <a:graphic>
          <a:graphicData uri="http://schemas.openxmlformats.org/drawingml/2006/table">
            <a:tbl>
              <a:tblPr firstRow="1" firstCol="1" lastRow="1" lastCol="1" bandRow="1" bandCol="1"/>
              <a:tblGrid>
                <a:gridCol w="3026101">
                  <a:extLst>
                    <a:ext uri="{9D8B030D-6E8A-4147-A177-3AD203B41FA5}">
                      <a16:colId xmlns:a16="http://schemas.microsoft.com/office/drawing/2014/main" val="644176438"/>
                    </a:ext>
                  </a:extLst>
                </a:gridCol>
                <a:gridCol w="4463949">
                  <a:extLst>
                    <a:ext uri="{9D8B030D-6E8A-4147-A177-3AD203B41FA5}">
                      <a16:colId xmlns:a16="http://schemas.microsoft.com/office/drawing/2014/main" val="3922747593"/>
                    </a:ext>
                  </a:extLst>
                </a:gridCol>
              </a:tblGrid>
              <a:tr h="544106">
                <a:tc>
                  <a:txBody>
                    <a:bodyPr/>
                    <a:lstStyle/>
                    <a:p>
                      <a:pPr marL="69850">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a:t>
                      </a: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målformulering</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60960" lvl="0" indent="0" algn="just" defTabSz="685800" rtl="0" eaLnBrk="1" fontAlgn="auto" latinLnBrk="0" hangingPunct="1">
                        <a:lnSpc>
                          <a:spcPct val="115000"/>
                        </a:lnSpc>
                        <a:spcBef>
                          <a:spcPts val="475"/>
                        </a:spcBef>
                        <a:spcAft>
                          <a:spcPts val="0"/>
                        </a:spcAft>
                        <a:buClrTx/>
                        <a:buSzTx/>
                        <a:buFontTx/>
                        <a:buNone/>
                        <a:tabLst/>
                        <a:defRPr/>
                      </a:pPr>
                      <a:r>
                        <a:rPr lang="da-DK"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da-DK" sz="1800" b="0" i="0" u="none" strike="noStrike" kern="1200" baseline="0" dirty="0" smtClean="0">
                          <a:solidFill>
                            <a:schemeClr val="tx1"/>
                          </a:solidFill>
                          <a:latin typeface="+mn-lt"/>
                          <a:ea typeface="+mn-ea"/>
                          <a:cs typeface="+mn-cs"/>
                        </a:rPr>
                        <a:t>Jeg klarer selv alle praktiske opgaver. 	</a:t>
                      </a:r>
                    </a:p>
                    <a:p>
                      <a:pPr marL="70485" marR="60960" algn="just">
                        <a:lnSpc>
                          <a:spcPct val="115000"/>
                        </a:lnSpc>
                        <a:spcBef>
                          <a:spcPts val="47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784343465"/>
                  </a:ext>
                </a:extLst>
              </a:tr>
            </a:tbl>
          </a:graphicData>
        </a:graphic>
      </p:graphicFrame>
      <p:graphicFrame>
        <p:nvGraphicFramePr>
          <p:cNvPr id="11" name="Pladsholder til billede 6"/>
          <p:cNvGraphicFramePr>
            <a:graphicFrameLocks/>
          </p:cNvGraphicFramePr>
          <p:nvPr>
            <p:extLst>
              <p:ext uri="{D42A27DB-BD31-4B8C-83A1-F6EECF244321}">
                <p14:modId xmlns:p14="http://schemas.microsoft.com/office/powerpoint/2010/main" val="1423834657"/>
              </p:ext>
            </p:extLst>
          </p:nvPr>
        </p:nvGraphicFramePr>
        <p:xfrm>
          <a:off x="838198" y="3261802"/>
          <a:ext cx="7490050" cy="694436"/>
        </p:xfrm>
        <a:graphic>
          <a:graphicData uri="http://schemas.openxmlformats.org/drawingml/2006/table">
            <a:tbl>
              <a:tblPr firstRow="1" firstCol="1" lastRow="1" lastCol="1" bandRow="1" bandCol="1"/>
              <a:tblGrid>
                <a:gridCol w="3026101">
                  <a:extLst>
                    <a:ext uri="{9D8B030D-6E8A-4147-A177-3AD203B41FA5}">
                      <a16:colId xmlns:a16="http://schemas.microsoft.com/office/drawing/2014/main" val="644176438"/>
                    </a:ext>
                  </a:extLst>
                </a:gridCol>
                <a:gridCol w="4463949">
                  <a:extLst>
                    <a:ext uri="{9D8B030D-6E8A-4147-A177-3AD203B41FA5}">
                      <a16:colId xmlns:a16="http://schemas.microsoft.com/office/drawing/2014/main" val="3922747593"/>
                    </a:ext>
                  </a:extLst>
                </a:gridCol>
              </a:tblGrid>
              <a:tr h="544106">
                <a:tc>
                  <a:txBody>
                    <a:bodyPr/>
                    <a:lstStyle/>
                    <a:p>
                      <a:pPr marL="69850">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a:t>
                      </a: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målformulering</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60960" lvl="0" indent="0" algn="just" defTabSz="685800" rtl="0" eaLnBrk="1" fontAlgn="auto" latinLnBrk="0" hangingPunct="1">
                        <a:lnSpc>
                          <a:spcPct val="115000"/>
                        </a:lnSpc>
                        <a:spcBef>
                          <a:spcPts val="475"/>
                        </a:spcBef>
                        <a:spcAft>
                          <a:spcPts val="0"/>
                        </a:spcAft>
                        <a:buClrTx/>
                        <a:buSzTx/>
                        <a:buFontTx/>
                        <a:buNone/>
                        <a:tabLst/>
                        <a:defRPr/>
                      </a:pPr>
                      <a:r>
                        <a:rPr lang="da-DK" sz="1800" b="0" i="0" u="none" strike="noStrike" kern="1200" baseline="0" dirty="0" smtClean="0">
                          <a:solidFill>
                            <a:schemeClr val="tx1"/>
                          </a:solidFill>
                          <a:latin typeface="+mn-lt"/>
                          <a:ea typeface="+mn-ea"/>
                          <a:cs typeface="+mn-cs"/>
                        </a:rPr>
                        <a:t>Jeg går i bad og tager rent tøj på hver dag. </a:t>
                      </a:r>
                    </a:p>
                    <a:p>
                      <a:pPr marL="70485" marR="60960" algn="just">
                        <a:lnSpc>
                          <a:spcPct val="115000"/>
                        </a:lnSpc>
                        <a:spcBef>
                          <a:spcPts val="475"/>
                        </a:spcBef>
                        <a:spcAft>
                          <a:spcPts val="0"/>
                        </a:spcAft>
                      </a:pP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784343465"/>
                  </a:ext>
                </a:extLst>
              </a:tr>
            </a:tbl>
          </a:graphicData>
        </a:graphic>
      </p:graphicFrame>
      <p:graphicFrame>
        <p:nvGraphicFramePr>
          <p:cNvPr id="12" name="Pladsholder til billede 6"/>
          <p:cNvGraphicFramePr>
            <a:graphicFrameLocks/>
          </p:cNvGraphicFramePr>
          <p:nvPr>
            <p:extLst>
              <p:ext uri="{D42A27DB-BD31-4B8C-83A1-F6EECF244321}">
                <p14:modId xmlns:p14="http://schemas.microsoft.com/office/powerpoint/2010/main" val="2981409591"/>
              </p:ext>
            </p:extLst>
          </p:nvPr>
        </p:nvGraphicFramePr>
        <p:xfrm>
          <a:off x="838198" y="4745627"/>
          <a:ext cx="7490050" cy="630936"/>
        </p:xfrm>
        <a:graphic>
          <a:graphicData uri="http://schemas.openxmlformats.org/drawingml/2006/table">
            <a:tbl>
              <a:tblPr firstRow="1" firstCol="1" lastRow="1" lastCol="1" bandRow="1" bandCol="1"/>
              <a:tblGrid>
                <a:gridCol w="3026101">
                  <a:extLst>
                    <a:ext uri="{9D8B030D-6E8A-4147-A177-3AD203B41FA5}">
                      <a16:colId xmlns:a16="http://schemas.microsoft.com/office/drawing/2014/main" val="644176438"/>
                    </a:ext>
                  </a:extLst>
                </a:gridCol>
                <a:gridCol w="4463949">
                  <a:extLst>
                    <a:ext uri="{9D8B030D-6E8A-4147-A177-3AD203B41FA5}">
                      <a16:colId xmlns:a16="http://schemas.microsoft.com/office/drawing/2014/main" val="3922747593"/>
                    </a:ext>
                  </a:extLst>
                </a:gridCol>
              </a:tblGrid>
              <a:tr h="544106">
                <a:tc>
                  <a:txBody>
                    <a:bodyPr/>
                    <a:lstStyle/>
                    <a:p>
                      <a:pPr marL="69850">
                        <a:spcBef>
                          <a:spcPts val="475"/>
                        </a:spcBef>
                        <a:spcAft>
                          <a:spcPts val="0"/>
                        </a:spcAft>
                      </a:pPr>
                      <a:r>
                        <a:rPr lang="da-DK"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Borgerens </a:t>
                      </a:r>
                      <a:r>
                        <a:rPr lang="da-DK" sz="1800" b="1" dirty="0" smtClean="0">
                          <a:solidFill>
                            <a:srgbClr val="FFFFFF"/>
                          </a:solidFill>
                          <a:effectLst/>
                          <a:latin typeface="Arial" panose="020B0604020202020204" pitchFamily="34" charset="0"/>
                          <a:ea typeface="Arial" panose="020B0604020202020204" pitchFamily="34" charset="0"/>
                          <a:cs typeface="Times New Roman" panose="02020603050405020304" pitchFamily="18" charset="0"/>
                        </a:rPr>
                        <a:t>målformulering</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ED7D31"/>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F91B0"/>
                    </a:solidFill>
                  </a:tcPr>
                </a:tc>
                <a:tc>
                  <a:txBody>
                    <a:bodyPr/>
                    <a:lstStyle/>
                    <a:p>
                      <a:pPr marL="70485" marR="60960" lvl="0" indent="0" algn="just" defTabSz="685800" rtl="0" eaLnBrk="1" fontAlgn="auto" latinLnBrk="0" hangingPunct="1">
                        <a:lnSpc>
                          <a:spcPct val="115000"/>
                        </a:lnSpc>
                        <a:spcBef>
                          <a:spcPts val="475"/>
                        </a:spcBef>
                        <a:spcAft>
                          <a:spcPts val="0"/>
                        </a:spcAft>
                        <a:buClrTx/>
                        <a:buSzTx/>
                        <a:buFontTx/>
                        <a:buNone/>
                        <a:tabLst/>
                        <a:defRPr/>
                      </a:pPr>
                      <a:r>
                        <a:rPr lang="da-DK" sz="1800" b="0" i="0" u="none" strike="noStrike" kern="1200" baseline="0" dirty="0" smtClean="0">
                          <a:solidFill>
                            <a:schemeClr val="tx1"/>
                          </a:solidFill>
                          <a:latin typeface="+mn-lt"/>
                          <a:ea typeface="+mn-ea"/>
                          <a:cs typeface="+mn-cs"/>
                        </a:rPr>
                        <a:t>Jeppe er med til at føre tandbørsten op til munden og børste sine tænder. </a:t>
                      </a:r>
                      <a:endParaRPr lang="da-DK" sz="18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28575" cap="flat" cmpd="sng" algn="ctr">
                      <a:solidFill>
                        <a:srgbClr val="FFFFFF"/>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3E7EF"/>
                    </a:solidFill>
                  </a:tcPr>
                </a:tc>
                <a:extLst>
                  <a:ext uri="{0D108BD9-81ED-4DB2-BD59-A6C34878D82A}">
                    <a16:rowId xmlns:a16="http://schemas.microsoft.com/office/drawing/2014/main" val="3784343465"/>
                  </a:ext>
                </a:extLst>
              </a:tr>
            </a:tbl>
          </a:graphicData>
        </a:graphic>
      </p:graphicFrame>
      <p:sp>
        <p:nvSpPr>
          <p:cNvPr id="13"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95</a:t>
            </a:fld>
            <a:endParaRPr lang="da-DK" sz="1800" b="1" dirty="0">
              <a:solidFill>
                <a:srgbClr val="C00000"/>
              </a:solidFill>
            </a:endParaRPr>
          </a:p>
        </p:txBody>
      </p:sp>
    </p:spTree>
    <p:extLst>
      <p:ext uri="{BB962C8B-B14F-4D97-AF65-F5344CB8AC3E}">
        <p14:creationId xmlns:p14="http://schemas.microsoft.com/office/powerpoint/2010/main" val="9664449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96</a:t>
            </a:fld>
            <a:endParaRPr lang="da-DK" dirty="0"/>
          </a:p>
        </p:txBody>
      </p:sp>
      <p:sp>
        <p:nvSpPr>
          <p:cNvPr id="6" name="Titel 5"/>
          <p:cNvSpPr>
            <a:spLocks noGrp="1"/>
          </p:cNvSpPr>
          <p:nvPr>
            <p:ph type="title"/>
          </p:nvPr>
        </p:nvSpPr>
        <p:spPr/>
        <p:txBody>
          <a:bodyPr/>
          <a:lstStyle/>
          <a:p>
            <a:r>
              <a:rPr lang="da-DK" dirty="0" smtClean="0"/>
              <a:t>Abstraktionsniveau i målformuleringen</a:t>
            </a:r>
            <a:endParaRPr lang="da-DK" dirty="0"/>
          </a:p>
        </p:txBody>
      </p:sp>
      <p:pic>
        <p:nvPicPr>
          <p:cNvPr id="8" name="Billede 7">
            <a:extLst>
              <a:ext uri="{FF2B5EF4-FFF2-40B4-BE49-F238E27FC236}">
                <a16:creationId xmlns:a16="http://schemas.microsoft.com/office/drawing/2014/main" id="{FA89A6B8-35D5-4FF7-B466-76AA6FE5EA68}"/>
              </a:ext>
            </a:extLst>
          </p:cNvPr>
          <p:cNvPicPr>
            <a:picLocks noChangeAspect="1"/>
          </p:cNvPicPr>
          <p:nvPr/>
        </p:nvPicPr>
        <p:blipFill rotWithShape="1">
          <a:blip r:embed="rId3"/>
          <a:srcRect r="61304"/>
          <a:stretch/>
        </p:blipFill>
        <p:spPr>
          <a:xfrm>
            <a:off x="825220" y="1057476"/>
            <a:ext cx="3528392" cy="5516553"/>
          </a:xfrm>
          <a:prstGeom prst="rect">
            <a:avLst/>
          </a:prstGeom>
        </p:spPr>
      </p:pic>
      <p:sp>
        <p:nvSpPr>
          <p:cNvPr id="9" name="Tekstfelt 8"/>
          <p:cNvSpPr txBox="1"/>
          <p:nvPr/>
        </p:nvSpPr>
        <p:spPr>
          <a:xfrm>
            <a:off x="4799856" y="1412776"/>
            <a:ext cx="5400600" cy="4985980"/>
          </a:xfrm>
          <a:prstGeom prst="rect">
            <a:avLst/>
          </a:prstGeom>
          <a:noFill/>
        </p:spPr>
        <p:txBody>
          <a:bodyPr wrap="square" lIns="0" tIns="0" rIns="0" bIns="0" rtlCol="0">
            <a:spAutoFit/>
          </a:bodyPr>
          <a:lstStyle/>
          <a:p>
            <a:r>
              <a:rPr lang="da-DK" b="1" dirty="0" smtClean="0"/>
              <a:t>Borgerens ønsker for fremtiden</a:t>
            </a:r>
          </a:p>
          <a:p>
            <a:r>
              <a:rPr lang="da-DK" dirty="0" smtClean="0"/>
              <a:t>Jeg vil gerne stoppe med at ryge hash og have mere styr på det hele. Jeg skylder mange penge væk. Jeg skal nok have noget arbejde og måske en uddannelse. Og jeg vil gerne have noget mere struktur på det hele.  </a:t>
            </a:r>
          </a:p>
          <a:p>
            <a:endParaRPr lang="da-DK" b="1" dirty="0" smtClean="0"/>
          </a:p>
          <a:p>
            <a:r>
              <a:rPr lang="da-DK" b="1" dirty="0" smtClean="0"/>
              <a:t>Indsatsformål</a:t>
            </a:r>
          </a:p>
          <a:p>
            <a:r>
              <a:rPr lang="da-DK" dirty="0" smtClean="0"/>
              <a:t>Jeg har stadig min lejlighed og har taget en uddannelse. </a:t>
            </a:r>
          </a:p>
          <a:p>
            <a:endParaRPr lang="da-DK" dirty="0" smtClean="0"/>
          </a:p>
          <a:p>
            <a:r>
              <a:rPr lang="da-DK" b="1" dirty="0" smtClean="0"/>
              <a:t>Borgeren målformulering </a:t>
            </a:r>
          </a:p>
          <a:p>
            <a:r>
              <a:rPr lang="da-DK" dirty="0" smtClean="0"/>
              <a:t>Jeg har fundet ud af, hvilken uddannelse jeg gerne vil have og er i gang med at tage den.</a:t>
            </a:r>
          </a:p>
          <a:p>
            <a:endParaRPr lang="da-DK" b="1" dirty="0" smtClean="0"/>
          </a:p>
          <a:p>
            <a:r>
              <a:rPr lang="da-DK" b="1" dirty="0" smtClean="0"/>
              <a:t>Delmål</a:t>
            </a:r>
          </a:p>
          <a:p>
            <a:r>
              <a:rPr lang="da-DK" dirty="0" smtClean="0"/>
              <a:t>Jeg er i praktik på en arbejdsplads. </a:t>
            </a:r>
            <a:endParaRPr lang="da-DK" dirty="0"/>
          </a:p>
          <a:p>
            <a:endParaRPr lang="da-DK" dirty="0" smtClean="0"/>
          </a:p>
        </p:txBody>
      </p:sp>
      <p:sp>
        <p:nvSpPr>
          <p:cNvPr id="7"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96</a:t>
            </a:fld>
            <a:endParaRPr lang="da-DK" sz="1800" b="1" dirty="0">
              <a:solidFill>
                <a:srgbClr val="C00000"/>
              </a:solidFill>
            </a:endParaRPr>
          </a:p>
        </p:txBody>
      </p:sp>
    </p:spTree>
    <p:extLst>
      <p:ext uri="{BB962C8B-B14F-4D97-AF65-F5344CB8AC3E}">
        <p14:creationId xmlns:p14="http://schemas.microsoft.com/office/powerpoint/2010/main" val="21014910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a:xfrm>
            <a:off x="8610599" y="6430355"/>
            <a:ext cx="2743200" cy="365125"/>
          </a:xfrm>
        </p:spPr>
        <p:txBody>
          <a:bodyPr/>
          <a:lstStyle/>
          <a:p>
            <a:fld id="{1C4DB2EE-0873-4EBD-BD17-6A767A2B9A33}" type="slidenum">
              <a:rPr lang="da-DK" smtClean="0"/>
              <a:pPr/>
              <a:t>97</a:t>
            </a:fld>
            <a:endParaRPr lang="da-DK" dirty="0"/>
          </a:p>
        </p:txBody>
      </p:sp>
      <p:sp>
        <p:nvSpPr>
          <p:cNvPr id="6" name="Titel 5"/>
          <p:cNvSpPr>
            <a:spLocks noGrp="1"/>
          </p:cNvSpPr>
          <p:nvPr>
            <p:ph type="title"/>
          </p:nvPr>
        </p:nvSpPr>
        <p:spPr/>
        <p:txBody>
          <a:bodyPr/>
          <a:lstStyle/>
          <a:p>
            <a:r>
              <a:rPr lang="da-DK" dirty="0" smtClean="0"/>
              <a:t>Målhierarki </a:t>
            </a:r>
            <a:endParaRPr lang="da-DK" dirty="0"/>
          </a:p>
        </p:txBody>
      </p:sp>
      <p:sp>
        <p:nvSpPr>
          <p:cNvPr id="9" name="Rektangel 8"/>
          <p:cNvSpPr/>
          <p:nvPr/>
        </p:nvSpPr>
        <p:spPr>
          <a:xfrm>
            <a:off x="4655839" y="561745"/>
            <a:ext cx="3312368" cy="81797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Borgerens ønsker for fremtiden </a:t>
            </a:r>
            <a:endParaRPr lang="da-DK" dirty="0"/>
          </a:p>
        </p:txBody>
      </p:sp>
      <p:sp>
        <p:nvSpPr>
          <p:cNvPr id="10" name="Pentagon 9"/>
          <p:cNvSpPr/>
          <p:nvPr/>
        </p:nvSpPr>
        <p:spPr>
          <a:xfrm rot="16200000">
            <a:off x="5771963" y="910520"/>
            <a:ext cx="1080121" cy="2146933"/>
          </a:xfrm>
          <a:prstGeom prst="homePlat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da-DK" dirty="0" smtClean="0"/>
              <a:t>Indsatsformål</a:t>
            </a:r>
            <a:endParaRPr lang="da-DK" dirty="0"/>
          </a:p>
        </p:txBody>
      </p:sp>
      <p:sp>
        <p:nvSpPr>
          <p:cNvPr id="11" name="Vinkel 10"/>
          <p:cNvSpPr/>
          <p:nvPr/>
        </p:nvSpPr>
        <p:spPr>
          <a:xfrm rot="16200000">
            <a:off x="4404497" y="2701195"/>
            <a:ext cx="1743641" cy="1584176"/>
          </a:xfrm>
          <a:prstGeom prst="chevr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b"/>
          <a:lstStyle/>
          <a:p>
            <a:pPr algn="ctr"/>
            <a:r>
              <a:rPr lang="da-DK" dirty="0" smtClean="0">
                <a:solidFill>
                  <a:schemeClr val="tx1"/>
                </a:solidFill>
              </a:rPr>
              <a:t>Indsatsmål</a:t>
            </a:r>
            <a:endParaRPr lang="da-DK" dirty="0">
              <a:solidFill>
                <a:schemeClr val="tx1"/>
              </a:solidFill>
            </a:endParaRPr>
          </a:p>
        </p:txBody>
      </p:sp>
      <p:sp>
        <p:nvSpPr>
          <p:cNvPr id="12" name="Vinkel 11"/>
          <p:cNvSpPr/>
          <p:nvPr/>
        </p:nvSpPr>
        <p:spPr>
          <a:xfrm rot="16200000">
            <a:off x="2283124" y="2686481"/>
            <a:ext cx="1773069" cy="1584176"/>
          </a:xfrm>
          <a:prstGeom prst="chevr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b"/>
          <a:lstStyle/>
          <a:p>
            <a:pPr algn="ctr"/>
            <a:r>
              <a:rPr lang="da-DK" dirty="0" smtClean="0">
                <a:solidFill>
                  <a:schemeClr val="tx1"/>
                </a:solidFill>
              </a:rPr>
              <a:t>Indsatsmål</a:t>
            </a:r>
            <a:endParaRPr lang="da-DK" dirty="0">
              <a:solidFill>
                <a:schemeClr val="tx1"/>
              </a:solidFill>
            </a:endParaRPr>
          </a:p>
        </p:txBody>
      </p:sp>
      <p:sp>
        <p:nvSpPr>
          <p:cNvPr id="13" name="Vinkel 12"/>
          <p:cNvSpPr/>
          <p:nvPr/>
        </p:nvSpPr>
        <p:spPr>
          <a:xfrm rot="16200000">
            <a:off x="8609829" y="2657212"/>
            <a:ext cx="1743642" cy="1584176"/>
          </a:xfrm>
          <a:prstGeom prst="chevr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b"/>
          <a:lstStyle/>
          <a:p>
            <a:pPr algn="ctr"/>
            <a:r>
              <a:rPr lang="da-DK" dirty="0" smtClean="0">
                <a:solidFill>
                  <a:schemeClr val="tx1"/>
                </a:solidFill>
              </a:rPr>
              <a:t>Indsatsmål</a:t>
            </a:r>
            <a:endParaRPr lang="da-DK" dirty="0">
              <a:solidFill>
                <a:schemeClr val="tx1"/>
              </a:solidFill>
            </a:endParaRPr>
          </a:p>
        </p:txBody>
      </p:sp>
      <p:sp>
        <p:nvSpPr>
          <p:cNvPr id="14" name="Vinkel 13"/>
          <p:cNvSpPr/>
          <p:nvPr/>
        </p:nvSpPr>
        <p:spPr>
          <a:xfrm rot="16200000">
            <a:off x="6520324" y="2701195"/>
            <a:ext cx="1743641" cy="1584176"/>
          </a:xfrm>
          <a:prstGeom prst="chevr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b"/>
          <a:lstStyle/>
          <a:p>
            <a:pPr algn="ctr"/>
            <a:r>
              <a:rPr lang="da-DK" dirty="0" smtClean="0">
                <a:solidFill>
                  <a:schemeClr val="tx1"/>
                </a:solidFill>
              </a:rPr>
              <a:t>Indsatsmål</a:t>
            </a:r>
            <a:endParaRPr lang="da-DK" dirty="0">
              <a:solidFill>
                <a:schemeClr val="tx1"/>
              </a:solidFill>
            </a:endParaRPr>
          </a:p>
        </p:txBody>
      </p:sp>
      <p:sp>
        <p:nvSpPr>
          <p:cNvPr id="21" name="Vinkel 20"/>
          <p:cNvSpPr/>
          <p:nvPr/>
        </p:nvSpPr>
        <p:spPr>
          <a:xfrm rot="16200000">
            <a:off x="6613413" y="3529034"/>
            <a:ext cx="1586812" cy="1584176"/>
          </a:xfrm>
          <a:prstGeom prst="chevr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b"/>
          <a:lstStyle/>
          <a:p>
            <a:pPr algn="ctr"/>
            <a:r>
              <a:rPr lang="da-DK" dirty="0" smtClean="0">
                <a:solidFill>
                  <a:schemeClr val="tx1"/>
                </a:solidFill>
              </a:rPr>
              <a:t>Delmål</a:t>
            </a:r>
            <a:endParaRPr lang="da-DK" dirty="0">
              <a:solidFill>
                <a:schemeClr val="tx1"/>
              </a:solidFill>
            </a:endParaRPr>
          </a:p>
        </p:txBody>
      </p:sp>
      <p:sp>
        <p:nvSpPr>
          <p:cNvPr id="23" name="Vinkel 22"/>
          <p:cNvSpPr/>
          <p:nvPr/>
        </p:nvSpPr>
        <p:spPr>
          <a:xfrm rot="16200000">
            <a:off x="2376252" y="4322440"/>
            <a:ext cx="1586812" cy="1584176"/>
          </a:xfrm>
          <a:prstGeom prst="chevr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b"/>
          <a:lstStyle/>
          <a:p>
            <a:pPr algn="ctr"/>
            <a:r>
              <a:rPr lang="da-DK" dirty="0" smtClean="0">
                <a:solidFill>
                  <a:schemeClr val="tx1"/>
                </a:solidFill>
              </a:rPr>
              <a:t>Delmål</a:t>
            </a:r>
            <a:endParaRPr lang="da-DK" dirty="0">
              <a:solidFill>
                <a:schemeClr val="tx1"/>
              </a:solidFill>
            </a:endParaRPr>
          </a:p>
        </p:txBody>
      </p:sp>
      <p:sp>
        <p:nvSpPr>
          <p:cNvPr id="24" name="Vinkel 23"/>
          <p:cNvSpPr/>
          <p:nvPr/>
        </p:nvSpPr>
        <p:spPr>
          <a:xfrm rot="16200000">
            <a:off x="4494833" y="3571698"/>
            <a:ext cx="1586812" cy="1584176"/>
          </a:xfrm>
          <a:prstGeom prst="chevr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b"/>
          <a:lstStyle/>
          <a:p>
            <a:pPr algn="ctr"/>
            <a:r>
              <a:rPr lang="da-DK" dirty="0" smtClean="0">
                <a:solidFill>
                  <a:schemeClr val="tx1"/>
                </a:solidFill>
              </a:rPr>
              <a:t>Delmål</a:t>
            </a:r>
            <a:endParaRPr lang="da-DK" dirty="0">
              <a:solidFill>
                <a:schemeClr val="tx1"/>
              </a:solidFill>
            </a:endParaRPr>
          </a:p>
        </p:txBody>
      </p:sp>
      <p:sp>
        <p:nvSpPr>
          <p:cNvPr id="25" name="Vinkel 24"/>
          <p:cNvSpPr/>
          <p:nvPr/>
        </p:nvSpPr>
        <p:spPr>
          <a:xfrm rot="16200000">
            <a:off x="2376252" y="3557433"/>
            <a:ext cx="1586812" cy="1584176"/>
          </a:xfrm>
          <a:prstGeom prst="chevr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b"/>
          <a:lstStyle/>
          <a:p>
            <a:pPr algn="ctr"/>
            <a:r>
              <a:rPr lang="da-DK" dirty="0" smtClean="0">
                <a:solidFill>
                  <a:schemeClr val="tx1"/>
                </a:solidFill>
              </a:rPr>
              <a:t>Delmål</a:t>
            </a:r>
            <a:endParaRPr lang="da-DK" dirty="0">
              <a:solidFill>
                <a:schemeClr val="tx1"/>
              </a:solidFill>
            </a:endParaRPr>
          </a:p>
        </p:txBody>
      </p:sp>
      <p:sp>
        <p:nvSpPr>
          <p:cNvPr id="26" name="Vinkel 25"/>
          <p:cNvSpPr/>
          <p:nvPr/>
        </p:nvSpPr>
        <p:spPr>
          <a:xfrm rot="16200000">
            <a:off x="6613413" y="4336899"/>
            <a:ext cx="1586812" cy="1584176"/>
          </a:xfrm>
          <a:prstGeom prst="chevr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b"/>
          <a:lstStyle/>
          <a:p>
            <a:pPr algn="ctr"/>
            <a:r>
              <a:rPr lang="da-DK" dirty="0" smtClean="0">
                <a:solidFill>
                  <a:schemeClr val="tx1"/>
                </a:solidFill>
              </a:rPr>
              <a:t>Delmål</a:t>
            </a:r>
            <a:endParaRPr lang="da-DK" dirty="0">
              <a:solidFill>
                <a:schemeClr val="tx1"/>
              </a:solidFill>
            </a:endParaRPr>
          </a:p>
        </p:txBody>
      </p:sp>
      <p:sp>
        <p:nvSpPr>
          <p:cNvPr id="27" name="Vinkel 26"/>
          <p:cNvSpPr/>
          <p:nvPr/>
        </p:nvSpPr>
        <p:spPr>
          <a:xfrm rot="16200000">
            <a:off x="8731993" y="5096759"/>
            <a:ext cx="1586812" cy="1584176"/>
          </a:xfrm>
          <a:prstGeom prst="chevr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b"/>
          <a:lstStyle/>
          <a:p>
            <a:pPr algn="ctr"/>
            <a:r>
              <a:rPr lang="da-DK" dirty="0" smtClean="0">
                <a:solidFill>
                  <a:schemeClr val="tx1"/>
                </a:solidFill>
              </a:rPr>
              <a:t>Delmål</a:t>
            </a:r>
            <a:endParaRPr lang="da-DK" dirty="0">
              <a:solidFill>
                <a:schemeClr val="tx1"/>
              </a:solidFill>
            </a:endParaRPr>
          </a:p>
        </p:txBody>
      </p:sp>
      <p:sp>
        <p:nvSpPr>
          <p:cNvPr id="28" name="Vinkel 27"/>
          <p:cNvSpPr/>
          <p:nvPr/>
        </p:nvSpPr>
        <p:spPr>
          <a:xfrm rot="16200000">
            <a:off x="8716079" y="4310282"/>
            <a:ext cx="1586812" cy="1584176"/>
          </a:xfrm>
          <a:prstGeom prst="chevr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b"/>
          <a:lstStyle/>
          <a:p>
            <a:pPr algn="ctr"/>
            <a:r>
              <a:rPr lang="da-DK" dirty="0" smtClean="0">
                <a:solidFill>
                  <a:schemeClr val="tx1"/>
                </a:solidFill>
              </a:rPr>
              <a:t>Delmål</a:t>
            </a:r>
            <a:endParaRPr lang="da-DK" dirty="0">
              <a:solidFill>
                <a:schemeClr val="tx1"/>
              </a:solidFill>
            </a:endParaRPr>
          </a:p>
        </p:txBody>
      </p:sp>
      <p:sp>
        <p:nvSpPr>
          <p:cNvPr id="29" name="Vinkel 28"/>
          <p:cNvSpPr/>
          <p:nvPr/>
        </p:nvSpPr>
        <p:spPr>
          <a:xfrm rot="16200000">
            <a:off x="8700165" y="3523807"/>
            <a:ext cx="1586812" cy="1584176"/>
          </a:xfrm>
          <a:prstGeom prst="chevr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b"/>
          <a:lstStyle/>
          <a:p>
            <a:pPr algn="ctr"/>
            <a:r>
              <a:rPr lang="da-DK" dirty="0" smtClean="0">
                <a:solidFill>
                  <a:schemeClr val="tx1"/>
                </a:solidFill>
              </a:rPr>
              <a:t>Delmål</a:t>
            </a:r>
            <a:endParaRPr lang="da-DK" dirty="0">
              <a:solidFill>
                <a:schemeClr val="tx1"/>
              </a:solidFill>
            </a:endParaRPr>
          </a:p>
        </p:txBody>
      </p:sp>
      <p:sp>
        <p:nvSpPr>
          <p:cNvPr id="19"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97</a:t>
            </a:fld>
            <a:endParaRPr lang="da-DK" sz="1800" b="1" dirty="0">
              <a:solidFill>
                <a:srgbClr val="C00000"/>
              </a:solidFill>
            </a:endParaRPr>
          </a:p>
        </p:txBody>
      </p:sp>
    </p:spTree>
    <p:extLst>
      <p:ext uri="{BB962C8B-B14F-4D97-AF65-F5344CB8AC3E}">
        <p14:creationId xmlns:p14="http://schemas.microsoft.com/office/powerpoint/2010/main" val="20788505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980729"/>
            <a:ext cx="5257802" cy="4896198"/>
          </a:xfrm>
        </p:spPr>
        <p:txBody>
          <a:bodyPr>
            <a:normAutofit/>
          </a:bodyPr>
          <a:lstStyle/>
          <a:p>
            <a:pPr marL="0" indent="0">
              <a:buNone/>
            </a:pPr>
            <a:r>
              <a:rPr lang="da-DK" b="1" dirty="0" smtClean="0"/>
              <a:t>Materialer: </a:t>
            </a:r>
            <a:endParaRPr lang="da-DK" b="1" dirty="0"/>
          </a:p>
          <a:p>
            <a:r>
              <a:rPr lang="da-DK" dirty="0"/>
              <a:t>Metodehåndbogen side </a:t>
            </a:r>
            <a:r>
              <a:rPr lang="da-DK" dirty="0" smtClean="0"/>
              <a:t>88-99</a:t>
            </a:r>
            <a:endParaRPr lang="da-DK" dirty="0"/>
          </a:p>
          <a:p>
            <a:r>
              <a:rPr lang="da-DK" dirty="0" smtClean="0"/>
              <a:t>Eksempelhæfte</a:t>
            </a:r>
          </a:p>
          <a:p>
            <a:r>
              <a:rPr lang="da-DK" dirty="0" smtClean="0"/>
              <a:t>Temahæfte </a:t>
            </a:r>
          </a:p>
          <a:p>
            <a:r>
              <a:rPr lang="da-DK" dirty="0" smtClean="0"/>
              <a:t>Temaoversigt</a:t>
            </a:r>
          </a:p>
          <a:p>
            <a:r>
              <a:rPr lang="da-DK" dirty="0" smtClean="0"/>
              <a:t>Funktionsevneguiden</a:t>
            </a:r>
            <a:endParaRPr lang="da-DK" dirty="0"/>
          </a:p>
          <a:p>
            <a:r>
              <a:rPr lang="da-DK" dirty="0" smtClean="0"/>
              <a:t>Øvelsesark 3A eller </a:t>
            </a:r>
            <a:r>
              <a:rPr lang="da-DK" dirty="0"/>
              <a:t>3B </a:t>
            </a:r>
            <a:r>
              <a:rPr lang="da-DK" dirty="0" smtClean="0"/>
              <a:t>- </a:t>
            </a:r>
            <a:r>
              <a:rPr lang="da-DK" dirty="0"/>
              <a:t>Delvist udfyldt </a:t>
            </a:r>
            <a:r>
              <a:rPr lang="da-DK" i="1" dirty="0"/>
              <a:t>Sagsvurdering</a:t>
            </a:r>
          </a:p>
          <a:p>
            <a:r>
              <a:rPr lang="da-DK" dirty="0"/>
              <a:t>Case A, B eller </a:t>
            </a:r>
            <a:r>
              <a:rPr lang="da-DK" dirty="0" smtClean="0"/>
              <a:t>C</a:t>
            </a:r>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98</a:t>
            </a:fld>
            <a:endParaRPr lang="da-DK" dirty="0"/>
          </a:p>
        </p:txBody>
      </p:sp>
      <p:sp>
        <p:nvSpPr>
          <p:cNvPr id="6" name="Titel 5"/>
          <p:cNvSpPr>
            <a:spLocks noGrp="1"/>
          </p:cNvSpPr>
          <p:nvPr>
            <p:ph type="title"/>
          </p:nvPr>
        </p:nvSpPr>
        <p:spPr>
          <a:xfrm>
            <a:off x="838200" y="360000"/>
            <a:ext cx="10515600" cy="548720"/>
          </a:xfrm>
        </p:spPr>
        <p:txBody>
          <a:bodyPr/>
          <a:lstStyle/>
          <a:p>
            <a:r>
              <a:rPr lang="da-DK" dirty="0" smtClean="0">
                <a:latin typeface="Trebuchet MS" panose="020B0603020202020204" pitchFamily="34" charset="0"/>
              </a:rPr>
              <a:t>Øvelse 3.2: Indsatsformål og -mål</a:t>
            </a:r>
            <a:endParaRPr lang="da-DK" dirty="0">
              <a:latin typeface="Trebuchet MS" panose="020B0603020202020204" pitchFamily="34" charset="0"/>
            </a:endParaRPr>
          </a:p>
        </p:txBody>
      </p:sp>
      <p:pic>
        <p:nvPicPr>
          <p:cNvPr id="7" name="Pladsholder til billede 8"/>
          <p:cNvPicPr>
            <a:picLocks noGrp="1" noChangeAspect="1"/>
          </p:cNvPicPr>
          <p:nvPr>
            <p:ph type="pic" sz="quarter" idx="17"/>
          </p:nvPr>
        </p:nvPicPr>
        <p:blipFill>
          <a:blip r:embed="rId3"/>
          <a:srcRect l="10956" r="10956"/>
          <a:stretch>
            <a:fillRect/>
          </a:stretch>
        </p:blipFill>
        <p:spPr>
          <a:xfrm>
            <a:off x="6433458" y="980730"/>
            <a:ext cx="4943628" cy="4896196"/>
          </a:xfrm>
          <a:prstGeom prst="rect">
            <a:avLst/>
          </a:prstGeom>
        </p:spPr>
      </p:pic>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98</a:t>
            </a:fld>
            <a:endParaRPr lang="da-DK" sz="1800" b="1" dirty="0">
              <a:solidFill>
                <a:srgbClr val="C00000"/>
              </a:solidFill>
            </a:endParaRPr>
          </a:p>
        </p:txBody>
      </p:sp>
    </p:spTree>
    <p:extLst>
      <p:ext uri="{BB962C8B-B14F-4D97-AF65-F5344CB8AC3E}">
        <p14:creationId xmlns:p14="http://schemas.microsoft.com/office/powerpoint/2010/main" val="7633448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838198" y="980729"/>
            <a:ext cx="5257802" cy="4896198"/>
          </a:xfrm>
        </p:spPr>
        <p:txBody>
          <a:bodyPr>
            <a:normAutofit/>
          </a:bodyPr>
          <a:lstStyle/>
          <a:p>
            <a:pPr marL="0" indent="0">
              <a:buNone/>
            </a:pPr>
            <a:r>
              <a:rPr lang="da-DK" b="1" dirty="0" smtClean="0"/>
              <a:t>Opgave:</a:t>
            </a:r>
          </a:p>
          <a:p>
            <a:pPr marL="0" indent="0">
              <a:buNone/>
            </a:pPr>
            <a:r>
              <a:rPr lang="da-DK" i="0" dirty="0" smtClean="0"/>
              <a:t>Formuler:</a:t>
            </a:r>
          </a:p>
          <a:p>
            <a:r>
              <a:rPr lang="da-DK" i="0" dirty="0" smtClean="0"/>
              <a:t>et indsatsformål </a:t>
            </a:r>
          </a:p>
          <a:p>
            <a:r>
              <a:rPr lang="da-DK" i="0" dirty="0" smtClean="0"/>
              <a:t>to af borgerens målformuleringer</a:t>
            </a:r>
          </a:p>
          <a:p>
            <a:pPr marL="0" indent="0">
              <a:buNone/>
            </a:pPr>
            <a:endParaRPr lang="da-DK" i="0" dirty="0" smtClean="0"/>
          </a:p>
          <a:p>
            <a:pPr marL="0" indent="0">
              <a:buNone/>
            </a:pPr>
            <a:r>
              <a:rPr lang="da-DK" i="0" dirty="0" smtClean="0"/>
              <a:t>Knyt hver af målformuleringerne til:</a:t>
            </a:r>
          </a:p>
          <a:p>
            <a:r>
              <a:rPr lang="da-DK" i="0" dirty="0" smtClean="0"/>
              <a:t>en måltype</a:t>
            </a:r>
          </a:p>
          <a:p>
            <a:r>
              <a:rPr lang="da-DK" i="0" dirty="0" smtClean="0"/>
              <a:t>et primært udredningstema og det </a:t>
            </a:r>
            <a:r>
              <a:rPr lang="da-DK" dirty="0" smtClean="0"/>
              <a:t>aktuelle funktionsevneniveau </a:t>
            </a:r>
            <a:endParaRPr lang="da-DK" i="0" dirty="0" smtClean="0"/>
          </a:p>
          <a:p>
            <a:r>
              <a:rPr lang="da-DK" i="0" dirty="0" smtClean="0"/>
              <a:t>et forventet funktionsevneniveau</a:t>
            </a:r>
          </a:p>
          <a:p>
            <a:r>
              <a:rPr lang="da-DK" i="0" dirty="0" smtClean="0"/>
              <a:t>andre relevante udredningstemaer </a:t>
            </a:r>
          </a:p>
        </p:txBody>
      </p:sp>
      <p:sp>
        <p:nvSpPr>
          <p:cNvPr id="3" name="Pladsholder til sidefod 2"/>
          <p:cNvSpPr>
            <a:spLocks noGrp="1"/>
          </p:cNvSpPr>
          <p:nvPr>
            <p:ph type="ftr" sz="quarter" idx="15"/>
          </p:nvPr>
        </p:nvSpPr>
        <p:spPr/>
        <p:txBody>
          <a:bodyPr/>
          <a:lstStyle/>
          <a:p>
            <a:r>
              <a:rPr lang="da-DK" smtClean="0"/>
              <a:t>Voksenudredningsmetoden version 2.0</a:t>
            </a:r>
            <a:endParaRPr lang="da-DK" dirty="0"/>
          </a:p>
        </p:txBody>
      </p:sp>
      <p:sp>
        <p:nvSpPr>
          <p:cNvPr id="4" name="Pladsholder til slidenummer 3"/>
          <p:cNvSpPr>
            <a:spLocks noGrp="1"/>
          </p:cNvSpPr>
          <p:nvPr>
            <p:ph type="sldNum" sz="quarter" idx="16"/>
          </p:nvPr>
        </p:nvSpPr>
        <p:spPr/>
        <p:txBody>
          <a:bodyPr/>
          <a:lstStyle/>
          <a:p>
            <a:fld id="{1C4DB2EE-0873-4EBD-BD17-6A767A2B9A33}" type="slidenum">
              <a:rPr lang="da-DK" smtClean="0"/>
              <a:pPr/>
              <a:t>99</a:t>
            </a:fld>
            <a:endParaRPr lang="da-DK" dirty="0"/>
          </a:p>
        </p:txBody>
      </p:sp>
      <p:sp>
        <p:nvSpPr>
          <p:cNvPr id="6" name="Titel 5"/>
          <p:cNvSpPr>
            <a:spLocks noGrp="1"/>
          </p:cNvSpPr>
          <p:nvPr>
            <p:ph type="title"/>
          </p:nvPr>
        </p:nvSpPr>
        <p:spPr>
          <a:xfrm>
            <a:off x="838200" y="360000"/>
            <a:ext cx="10515600" cy="548720"/>
          </a:xfrm>
        </p:spPr>
        <p:txBody>
          <a:bodyPr/>
          <a:lstStyle/>
          <a:p>
            <a:r>
              <a:rPr lang="da-DK" dirty="0" smtClean="0">
                <a:latin typeface="Trebuchet MS" panose="020B0603020202020204" pitchFamily="34" charset="0"/>
              </a:rPr>
              <a:t>Øvelse 3.2 fortsat</a:t>
            </a:r>
            <a:endParaRPr lang="da-DK" dirty="0">
              <a:latin typeface="Trebuchet MS" panose="020B0603020202020204" pitchFamily="34" charset="0"/>
            </a:endParaRPr>
          </a:p>
        </p:txBody>
      </p:sp>
      <p:pic>
        <p:nvPicPr>
          <p:cNvPr id="7" name="Pladsholder til billede 8"/>
          <p:cNvPicPr>
            <a:picLocks noGrp="1" noChangeAspect="1"/>
          </p:cNvPicPr>
          <p:nvPr>
            <p:ph type="pic" sz="quarter" idx="17"/>
          </p:nvPr>
        </p:nvPicPr>
        <p:blipFill>
          <a:blip r:embed="rId3"/>
          <a:srcRect l="10956" r="10956"/>
          <a:stretch>
            <a:fillRect/>
          </a:stretch>
        </p:blipFill>
        <p:spPr>
          <a:xfrm>
            <a:off x="6433458" y="980730"/>
            <a:ext cx="4943628" cy="4896196"/>
          </a:xfrm>
          <a:prstGeom prst="rect">
            <a:avLst/>
          </a:prstGeom>
        </p:spPr>
      </p:pic>
      <p:sp>
        <p:nvSpPr>
          <p:cNvPr id="8" name="Pladsholder til slidenummer 4"/>
          <p:cNvSpPr txBox="1">
            <a:spLocks/>
          </p:cNvSpPr>
          <p:nvPr/>
        </p:nvSpPr>
        <p:spPr>
          <a:xfrm>
            <a:off x="8763000" y="6508752"/>
            <a:ext cx="2743200" cy="365125"/>
          </a:xfrm>
          <a:prstGeom prst="rect">
            <a:avLst/>
          </a:prstGeom>
        </p:spPr>
        <p:txBody>
          <a:bodyPr vert="horz" lIns="0" tIns="0" rIns="0" bIns="0" rtlCol="0" anchor="ctr">
            <a:noAutofit/>
          </a:bodyPr>
          <a:lstStyle>
            <a:defPPr>
              <a:defRPr lang="da-DK"/>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4DB2EE-0873-4EBD-BD17-6A767A2B9A33}" type="slidenum">
              <a:rPr lang="da-DK" sz="1800" b="1" smtClean="0">
                <a:solidFill>
                  <a:srgbClr val="C00000"/>
                </a:solidFill>
              </a:rPr>
              <a:pPr/>
              <a:t>99</a:t>
            </a:fld>
            <a:endParaRPr lang="da-DK" sz="1800" b="1" dirty="0">
              <a:solidFill>
                <a:srgbClr val="C00000"/>
              </a:solidFill>
            </a:endParaRPr>
          </a:p>
        </p:txBody>
      </p:sp>
    </p:spTree>
    <p:extLst>
      <p:ext uri="{BB962C8B-B14F-4D97-AF65-F5344CB8AC3E}">
        <p14:creationId xmlns:p14="http://schemas.microsoft.com/office/powerpoint/2010/main" val="93161374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ELECTEDLANGUAGE" val="Danish"/>
</p:tagLst>
</file>

<file path=ppt/theme/theme1.xml><?xml version="1.0" encoding="utf-8"?>
<a:theme xmlns:a="http://schemas.openxmlformats.org/drawingml/2006/main" name="Socialstyrelsen DK">
  <a:themeElements>
    <a:clrScheme name="Socialstyrelsen PPT">
      <a:dk1>
        <a:sysClr val="windowText" lastClr="000000"/>
      </a:dk1>
      <a:lt1>
        <a:sysClr val="window" lastClr="FFFFFF"/>
      </a:lt1>
      <a:dk2>
        <a:srgbClr val="AF292E"/>
      </a:dk2>
      <a:lt2>
        <a:srgbClr val="797777"/>
      </a:lt2>
      <a:accent1>
        <a:srgbClr val="C27030"/>
      </a:accent1>
      <a:accent2>
        <a:srgbClr val="6C8777"/>
      </a:accent2>
      <a:accent3>
        <a:srgbClr val="595959"/>
      </a:accent3>
      <a:accent4>
        <a:srgbClr val="E4BC2F"/>
      </a:accent4>
      <a:accent5>
        <a:srgbClr val="7090AD"/>
      </a:accent5>
      <a:accent6>
        <a:srgbClr val="7C767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sz="1100" dirty="0" smtClean="0"/>
        </a:defPPr>
      </a:lstStyle>
    </a:txDef>
  </a:objectDefaults>
  <a:extraClrSchemeLst/>
  <a:custClrLst>
    <a:custClr name="Custom Color 1">
      <a:srgbClr val="E9D392"/>
    </a:custClr>
    <a:custClr name="Custom Color 2">
      <a:srgbClr val="BAD9C1"/>
    </a:custClr>
    <a:custClr name="Custom Color 3">
      <a:srgbClr val="C6C7C9"/>
    </a:custClr>
    <a:custClr name="Custom Color 4">
      <a:srgbClr val="ECE38A"/>
    </a:custClr>
    <a:custClr name="Custom Color 5">
      <a:srgbClr val="CDE7EE"/>
    </a:custClr>
    <a:custClr name="Custom Color 6">
      <a:srgbClr val="BCB5B2"/>
    </a:custClr>
    <a:custClr name="Custom Color 7">
      <a:srgbClr val="D2E4BE"/>
    </a:custClr>
    <a:custClr name="Custom Color 8">
      <a:srgbClr val="CDDEF3"/>
    </a:custClr>
    <a:custClr name="Custom Color 9">
      <a:srgbClr val="DED5CB"/>
    </a:custClr>
    <a:custClr name="Custom Color 10">
      <a:srgbClr val="F9F8E0"/>
    </a:custClr>
  </a:custClrLst>
  <a:extLst>
    <a:ext uri="{05A4C25C-085E-4340-85A3-A5531E510DB2}">
      <thm15:themeFamily xmlns:thm15="http://schemas.microsoft.com/office/thememl/2012/main" name="VUM 2.0 Undervisningsslides{F2" id="{C66478F1-99A5-4321-A9F4-37886222D124}" vid="{A6964F58-9F8B-4F84-B1D1-07F8447B7FC0}"/>
    </a:ext>
  </a:extLst>
</a:theme>
</file>

<file path=ppt/theme/theme2.xml><?xml version="1.0" encoding="utf-8"?>
<a:theme xmlns:a="http://schemas.openxmlformats.org/drawingml/2006/main" name="1_Brugerdefineret design">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UM 2.0 Undervisningsslides{F2" id="{C66478F1-99A5-4321-A9F4-37886222D124}" vid="{FD810A0F-AAD4-4C40-8072-3CB17DBEC229}"/>
    </a:ext>
  </a:extLst>
</a:theme>
</file>

<file path=ppt/theme/theme3.xml><?xml version="1.0" encoding="utf-8"?>
<a:theme xmlns:a="http://schemas.openxmlformats.org/drawingml/2006/main" name="Brugerdefineret design">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UM 2.0 Undervisningsslides{F2" id="{C66478F1-99A5-4321-A9F4-37886222D124}" vid="{BD0F8B5A-DB60-4456-8526-9C2AD1CEFC2D}"/>
    </a:ext>
  </a:extLst>
</a:theme>
</file>

<file path=ppt/theme/theme4.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Socialstyrelsen PPT">
      <a:dk1>
        <a:sysClr val="windowText" lastClr="000000"/>
      </a:dk1>
      <a:lt1>
        <a:sysClr val="window" lastClr="FFFFFF"/>
      </a:lt1>
      <a:dk2>
        <a:srgbClr val="AF292E"/>
      </a:dk2>
      <a:lt2>
        <a:srgbClr val="797777"/>
      </a:lt2>
      <a:accent1>
        <a:srgbClr val="C27030"/>
      </a:accent1>
      <a:accent2>
        <a:srgbClr val="6C8777"/>
      </a:accent2>
      <a:accent3>
        <a:srgbClr val="595959"/>
      </a:accent3>
      <a:accent4>
        <a:srgbClr val="E4BC2F"/>
      </a:accent4>
      <a:accent5>
        <a:srgbClr val="7090AD"/>
      </a:accent5>
      <a:accent6>
        <a:srgbClr val="7C767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14676</Words>
  <Application>Microsoft Office PowerPoint</Application>
  <PresentationFormat>Widescreen</PresentationFormat>
  <Paragraphs>3234</Paragraphs>
  <Slides>180</Slides>
  <Notes>166</Notes>
  <HiddenSlides>0</HiddenSlides>
  <MMClips>0</MMClips>
  <ScaleCrop>false</ScaleCrop>
  <HeadingPairs>
    <vt:vector size="6" baseType="variant">
      <vt:variant>
        <vt:lpstr>Benyttede skrifttyper</vt:lpstr>
      </vt:variant>
      <vt:variant>
        <vt:i4>10</vt:i4>
      </vt:variant>
      <vt:variant>
        <vt:lpstr>Tema</vt:lpstr>
      </vt:variant>
      <vt:variant>
        <vt:i4>3</vt:i4>
      </vt:variant>
      <vt:variant>
        <vt:lpstr>Slidetitler</vt:lpstr>
      </vt:variant>
      <vt:variant>
        <vt:i4>180</vt:i4>
      </vt:variant>
    </vt:vector>
  </HeadingPairs>
  <TitlesOfParts>
    <vt:vector size="193" baseType="lpstr">
      <vt:lpstr>Arial</vt:lpstr>
      <vt:lpstr>Calibri</vt:lpstr>
      <vt:lpstr>Calibri Light</vt:lpstr>
      <vt:lpstr>Foundry Sterling Book</vt:lpstr>
      <vt:lpstr>Geneva</vt:lpstr>
      <vt:lpstr>Gill Sans MT</vt:lpstr>
      <vt:lpstr>Times New Roman</vt:lpstr>
      <vt:lpstr>Trebuchet MS</vt:lpstr>
      <vt:lpstr>Verdana</vt:lpstr>
      <vt:lpstr>Wingdings</vt:lpstr>
      <vt:lpstr>Socialstyrelsen DK</vt:lpstr>
      <vt:lpstr>1_Brugerdefineret design</vt:lpstr>
      <vt:lpstr>Brugerdefineret design</vt:lpstr>
      <vt:lpstr>Voksenudrednings-metoden Version 2.0   Inklusiv Fælles Faglige Begreber   Undervisningsslides  Maj 2021 </vt:lpstr>
      <vt:lpstr>Baggrund for videreudviklingen af VUM</vt:lpstr>
      <vt:lpstr>Vision for videreudviklingen af VUM </vt:lpstr>
      <vt:lpstr>VUM-materialer </vt:lpstr>
      <vt:lpstr>VUM-materialer</vt:lpstr>
      <vt:lpstr>VUM-materialer</vt:lpstr>
      <vt:lpstr>VUM-materialer</vt:lpstr>
      <vt:lpstr>FFB-materialer</vt:lpstr>
      <vt:lpstr>Symboler og farver  </vt:lpstr>
      <vt:lpstr>Hvad er nyt i VUM 2.0?</vt:lpstr>
      <vt:lpstr>Hvad er nyt?</vt:lpstr>
      <vt:lpstr>Recovery og (re)habilitering i hele sagsbehandlingen </vt:lpstr>
      <vt:lpstr>  Recovery og (re)habilitering i hele     sagsbehandlingen </vt:lpstr>
      <vt:lpstr>Fælles faglige begreber og nye temaer</vt:lpstr>
      <vt:lpstr>Viden om resultatet af indsatsen </vt:lpstr>
      <vt:lpstr>  Skærpet fokus og styrket analyse i     udredningen 1:2</vt:lpstr>
      <vt:lpstr>  Skærpet fokus og styrket analyse i     udredningen 2:2</vt:lpstr>
      <vt:lpstr>Øget fokus på retssikkerhed  </vt:lpstr>
      <vt:lpstr>Helhed og sammenhæng i sagsbehandling og indsats  </vt:lpstr>
      <vt:lpstr>Faser og redskaber i VUM </vt:lpstr>
      <vt:lpstr>Principper for kvalitet i sagsbehandlingen </vt:lpstr>
      <vt:lpstr>Faser og redskaber i VUM 2.0</vt:lpstr>
      <vt:lpstr>Disposition for gennemgang af faser og redskaber</vt:lpstr>
      <vt:lpstr>Fase:  Sagsåbning </vt:lpstr>
      <vt:lpstr>Relevante materialer til denne fase </vt:lpstr>
      <vt:lpstr>Faser og redskaber i VUM </vt:lpstr>
      <vt:lpstr>Hvad er nyt i sagsåbningen og hvorfor? </vt:lpstr>
      <vt:lpstr>PowerPoint-præsentation</vt:lpstr>
      <vt:lpstr>PowerPoint-præsentation</vt:lpstr>
      <vt:lpstr> Redskab: Sagsåbning 1:8</vt:lpstr>
      <vt:lpstr> Redskab: Sagsåbning 2:8</vt:lpstr>
      <vt:lpstr> Redskab: Sagsåbning 3:8</vt:lpstr>
      <vt:lpstr>Feltet: Formålet med udredningen </vt:lpstr>
      <vt:lpstr>Måltrappen </vt:lpstr>
      <vt:lpstr>PowerPoint-præsentation</vt:lpstr>
      <vt:lpstr> Redskab: Sagsåbning 4:8</vt:lpstr>
      <vt:lpstr>PowerPoint-præsentation</vt:lpstr>
      <vt:lpstr> Redskab: Sagsåbning 6:8</vt:lpstr>
      <vt:lpstr> Redskab: Sagsåbning 7:8</vt:lpstr>
      <vt:lpstr> Redskab: Sagsåbning 8:8</vt:lpstr>
      <vt:lpstr>Eksempel på helhedssyn </vt:lpstr>
      <vt:lpstr>Øvelse 1.1: Brug af analyseredskabet i Sagsåbning </vt:lpstr>
      <vt:lpstr>Øvelse 1.2: Brug af feltet Helhedssyn i Sagsåbning</vt:lpstr>
      <vt:lpstr>Overblik over felter i redskabet Sagsåbning</vt:lpstr>
      <vt:lpstr>Fase:  Sagsoplysning </vt:lpstr>
      <vt:lpstr>Relevante materialer til denne fase </vt:lpstr>
      <vt:lpstr>Faser og redskaber i VUM </vt:lpstr>
      <vt:lpstr>PowerPoint-præsentation</vt:lpstr>
      <vt:lpstr> Hvad siger lovgivningen om sagsoplysning?</vt:lpstr>
      <vt:lpstr>PowerPoint-præsentation</vt:lpstr>
      <vt:lpstr>Udredningsmetoden </vt:lpstr>
      <vt:lpstr>Udredningsmetoden </vt:lpstr>
      <vt:lpstr>Sammenhæng mellem de tre kategorier</vt:lpstr>
      <vt:lpstr>Borgerens mestringsevne</vt:lpstr>
      <vt:lpstr>PowerPoint-præsentation</vt:lpstr>
      <vt:lpstr>Udredningstemaer i kategorien  Funktioner og forhold </vt:lpstr>
      <vt:lpstr>Udredningstemaerne i kategorien Omgivelsesfaktorer</vt:lpstr>
      <vt:lpstr>Udredningstemaer i kategorien  Aktivitet og deltagelse </vt:lpstr>
      <vt:lpstr>Sammenhæng mellem temaer og kategorier  </vt:lpstr>
      <vt:lpstr>Sammenhæng mellem temaer og kategorier  </vt:lpstr>
      <vt:lpstr> Redskab: Udredning-Sagsoplysning </vt:lpstr>
      <vt:lpstr>PowerPoint-præsentation</vt:lpstr>
      <vt:lpstr>Øvelse 2.1: Brug af udredningstemaerne</vt:lpstr>
      <vt:lpstr>Feltet: Sagsbehandlers bemærkninger </vt:lpstr>
      <vt:lpstr>Vurdering af funktionsniveau og funktionsevneniveau </vt:lpstr>
      <vt:lpstr>Angivelse af funktionsevneniveau </vt:lpstr>
      <vt:lpstr>Eksempel på Sagsbehandlers bemærkninger og angivelse af funktionsevneniveau   </vt:lpstr>
      <vt:lpstr>Øvelse 2.2: Brug af Sagsbehandlers bemærkninger og angivelse af funktionsevne</vt:lpstr>
      <vt:lpstr>Øvelse 2.2 fortsat</vt:lpstr>
      <vt:lpstr>Delanalyser </vt:lpstr>
      <vt:lpstr>Eksempel på delanalyse </vt:lpstr>
      <vt:lpstr>Øvelse 2.3: Delanalyse</vt:lpstr>
      <vt:lpstr>Overblik over felter i redskabet Udredning -Sagsoplysning  </vt:lpstr>
      <vt:lpstr>Fase: Sagsvurdering </vt:lpstr>
      <vt:lpstr>Relevante materialer til denne fase </vt:lpstr>
      <vt:lpstr>Faser og redskaber i VUM </vt:lpstr>
      <vt:lpstr>Hvad er nyt i sagsvurderingen og hvorfor?</vt:lpstr>
      <vt:lpstr> Hvad siger lovgivningen om sagsvurdering? 1:2</vt:lpstr>
      <vt:lpstr> Analysemodellen i sagsvurderingen</vt:lpstr>
      <vt:lpstr>  Struktur i vurderingen af borgerens     situation 1:4</vt:lpstr>
      <vt:lpstr> Redskab: Udredning - sagsvurdering 1:15</vt:lpstr>
      <vt:lpstr>  Struktur i vurderingen af borgerens     situation 2:4</vt:lpstr>
      <vt:lpstr>  Redskab: Udredning - sagsvurdering 2:15</vt:lpstr>
      <vt:lpstr>  Struktur i vurderingen af borgerens     situation 3:4</vt:lpstr>
      <vt:lpstr>PowerPoint-præsentation</vt:lpstr>
      <vt:lpstr>Eksempel på vurdering af borgerens situation </vt:lpstr>
      <vt:lpstr>Øvelse 3.1: Vurdering af borgerens situation</vt:lpstr>
      <vt:lpstr>  Redskab: Udredning - sagsvurdering 3:15</vt:lpstr>
      <vt:lpstr>  Redskab: Udredning - sagsvurdering 4:15</vt:lpstr>
      <vt:lpstr>  Redskab: Udredning - sagsvurdering 5:15</vt:lpstr>
      <vt:lpstr>Strukturerede mål</vt:lpstr>
      <vt:lpstr>Hvad er indsatsformål og –mål?</vt:lpstr>
      <vt:lpstr>Gode indsatsformål og målformuleringer </vt:lpstr>
      <vt:lpstr>Kriterier for SMART-mål og testspørgsmål</vt:lpstr>
      <vt:lpstr>Specifikt og målbart </vt:lpstr>
      <vt:lpstr>Abstraktionsniveau i målformuleringen</vt:lpstr>
      <vt:lpstr>Målhierarki </vt:lpstr>
      <vt:lpstr>Øvelse 3.2: Indsatsformål og -mål</vt:lpstr>
      <vt:lpstr>Øvelse 3.2 fortsat</vt:lpstr>
      <vt:lpstr>  Redskab: Udredning - sagsvurdering 6:15</vt:lpstr>
      <vt:lpstr>  Struktur i vurdering af borgerens     støttebehov og indsats</vt:lpstr>
      <vt:lpstr>  Redskab: Udredning - sagsvurdering 7:15</vt:lpstr>
      <vt:lpstr>Eksempel på indsatser i civilsamfundet, borgerens perspektiv og ressourcer  </vt:lpstr>
      <vt:lpstr>Øvelse 3.3: Indsatser i civilsamfundet, borgerens ressourcer og perspektiv</vt:lpstr>
      <vt:lpstr>  Redskab: Udredning - sagsvurdering 8:15</vt:lpstr>
      <vt:lpstr>Hvordan angives målgruppen?</vt:lpstr>
      <vt:lpstr>Øvelse 3.4: Angivelse af borgerens målgruppe </vt:lpstr>
      <vt:lpstr>  Redskab: Udredning - sagsvurdering 9:15</vt:lpstr>
      <vt:lpstr>  Redskab: Udredning - sagsvurdering 10:15</vt:lpstr>
      <vt:lpstr>  Redskab: Udredning - sagsvurdering 11:15</vt:lpstr>
      <vt:lpstr>PowerPoint-præsentation</vt:lpstr>
      <vt:lpstr>  Redskab: Udredning - sagsvurdering 13:15</vt:lpstr>
      <vt:lpstr>  Redskab: Udredning - sagsvurdering 14:15</vt:lpstr>
      <vt:lpstr>  Redskab: Udredning - sagsvurdering 15:15</vt:lpstr>
      <vt:lpstr>Angivelse af borgerens støttebehov  </vt:lpstr>
      <vt:lpstr>Øvelse 3.5: Angivelse af borgerens støttebehov</vt:lpstr>
      <vt:lpstr>Overblik over felter i redskabet Udredning –Sagsvurdering 1:2</vt:lpstr>
      <vt:lpstr>Overblik over felter i redskabet Udredning –Sagsvurdering 2:2</vt:lpstr>
      <vt:lpstr>Overblik over felter i redskabet Indstilling 1:2</vt:lpstr>
      <vt:lpstr>Overblik over felter i redskabet Indstilling 2:2</vt:lpstr>
      <vt:lpstr> Redskab: Handleplan 1:2</vt:lpstr>
      <vt:lpstr> Redskab: Handleplan 2:2</vt:lpstr>
      <vt:lpstr>Overblik over felter i redskabet Handleplan</vt:lpstr>
      <vt:lpstr>Fase: Afgørelse </vt:lpstr>
      <vt:lpstr>Relevante materialer til denne fase </vt:lpstr>
      <vt:lpstr>Faser og redskaber i VUM </vt:lpstr>
      <vt:lpstr>Hvad er nyt i Afgørelsen og hvorfor?</vt:lpstr>
      <vt:lpstr>PowerPoint-præsentation</vt:lpstr>
      <vt:lpstr> Redskab: Afgørelse 1:2</vt:lpstr>
      <vt:lpstr> Redskab: Afgørelse 2:2</vt:lpstr>
      <vt:lpstr> Bekræftelse af målgruppe</vt:lpstr>
      <vt:lpstr>Fase: Bestilling</vt:lpstr>
      <vt:lpstr>Relevante materialer til denne fase </vt:lpstr>
      <vt:lpstr>Faser og redskaber i VUM </vt:lpstr>
      <vt:lpstr>Hvad er nyt i Bestillingen og hvorfor?</vt:lpstr>
      <vt:lpstr>PowerPoint-præsentation</vt:lpstr>
      <vt:lpstr> Redskab: Bestilling 1:9</vt:lpstr>
      <vt:lpstr> Redskab: Bestilling 2:9</vt:lpstr>
      <vt:lpstr> Redskab: Bestilling 3:9</vt:lpstr>
      <vt:lpstr> Redskab: Bestilling 4:9</vt:lpstr>
      <vt:lpstr> Redskab: Bestilling 5:9</vt:lpstr>
      <vt:lpstr> Redskab: Bestilling 6:9</vt:lpstr>
      <vt:lpstr> Redskab: Bestilling 7:9</vt:lpstr>
      <vt:lpstr> Redskab: Bestilling 8:9</vt:lpstr>
      <vt:lpstr> Redskab: Bestilling 9:9</vt:lpstr>
      <vt:lpstr>Overblik over felter i redskabet Bestilling 1:2</vt:lpstr>
      <vt:lpstr>Overblik over felter i redskabet Bestilling 2:2</vt:lpstr>
      <vt:lpstr>Sammenhæng mellem målgruppe, ydelse og tilbud </vt:lpstr>
      <vt:lpstr>Eksempler på sociale indsatser </vt:lpstr>
      <vt:lpstr>Øvelse 4.1: Kobling af målgruppe, ydelse og tilbud</vt:lpstr>
      <vt:lpstr>Fase: Levering </vt:lpstr>
      <vt:lpstr>Relevante materialer til denne fase</vt:lpstr>
      <vt:lpstr>Faser og redskaber i VUM </vt:lpstr>
      <vt:lpstr>Hvad er nyt i Leveringen og hvorfor?</vt:lpstr>
      <vt:lpstr>PowerPoint-præsentation</vt:lpstr>
      <vt:lpstr> Redskab: Dokumentation 1:2</vt:lpstr>
      <vt:lpstr> Redskab: Dokumentation 2:2</vt:lpstr>
      <vt:lpstr>Eksempel på dokumentation på delmål </vt:lpstr>
      <vt:lpstr>Eksempel på dokumentation på delmål </vt:lpstr>
      <vt:lpstr>Øvelse 5.1: Delmål i forhold til indsatsmål </vt:lpstr>
      <vt:lpstr>Fase: Opfølgning</vt:lpstr>
      <vt:lpstr>Relevante materialer til denne fase</vt:lpstr>
      <vt:lpstr>Faser og redskaber i VUM </vt:lpstr>
      <vt:lpstr>Hvad er nyt i Opfølgningen og hvorfor?</vt:lpstr>
      <vt:lpstr>PowerPoint-præsentation</vt:lpstr>
      <vt:lpstr> Redskab: Statusnotat 1:2</vt:lpstr>
      <vt:lpstr> Redskab: Statusnotat 2:2</vt:lpstr>
      <vt:lpstr>Eksempel på status på indsatsmål </vt:lpstr>
      <vt:lpstr>Øvelse 6.1: Statusnotat</vt:lpstr>
      <vt:lpstr> Redskab: Opfølgning 1:6</vt:lpstr>
      <vt:lpstr> Redskab: Opfølgning 2:6</vt:lpstr>
      <vt:lpstr>Eksempel på borgers vurdering </vt:lpstr>
      <vt:lpstr> Redskab: Opfølgning 3:6</vt:lpstr>
      <vt:lpstr>Eksempel på sagsbehandlers vurdering </vt:lpstr>
      <vt:lpstr> Redskab: Opfølgning 4:6</vt:lpstr>
      <vt:lpstr>Eksempel på sagsbehandlers samlede konklusion </vt:lpstr>
      <vt:lpstr> Redskab: Opfølgning 5:6</vt:lpstr>
      <vt:lpstr> Redskab: Opfølgning 6:6</vt:lpstr>
      <vt:lpstr>Øvelse 6.2: Opfølgning på mål</vt:lpstr>
      <vt:lpstr>Øvelse 6.3: Opfølgning på indsats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2020-06-12T10:41:54Z</dcterms:created>
  <dcterms:modified xsi:type="dcterms:W3CDTF">2021-08-27T08:20:37Z</dcterms:modified>
</cp:coreProperties>
</file>