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
  </p:notesMasterIdLst>
  <p:handoutMasterIdLst>
    <p:handoutMasterId r:id="rId12"/>
  </p:handoutMasterIdLst>
  <p:sldIdLst>
    <p:sldId id="324" r:id="rId2"/>
    <p:sldId id="325" r:id="rId3"/>
    <p:sldId id="326" r:id="rId4"/>
    <p:sldId id="327" r:id="rId5"/>
    <p:sldId id="329" r:id="rId6"/>
    <p:sldId id="328" r:id="rId7"/>
    <p:sldId id="330" r:id="rId8"/>
    <p:sldId id="331" r:id="rId9"/>
    <p:sldId id="317" r:id="rId10"/>
  </p:sldIdLst>
  <p:sldSz cx="9144000" cy="6858000" type="screen4x3"/>
  <p:notesSz cx="6808788" cy="9940925"/>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 Pârja" initials="MP" lastIdx="2" clrIdx="0"/>
  <p:cmAuthor id="1" name="Annie Gaardsted Frandsen" initials="af" lastIdx="21" clrIdx="1"/>
  <p:cmAuthor id="2" name="Birgit Mortensen" initials="BM0" lastIdx="4"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llemlayout 2 - Marker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76179" autoAdjust="0"/>
  </p:normalViewPr>
  <p:slideViewPr>
    <p:cSldViewPr>
      <p:cViewPr>
        <p:scale>
          <a:sx n="79" d="100"/>
          <a:sy n="79" d="100"/>
        </p:scale>
        <p:origin x="-95" y="1937"/>
      </p:cViewPr>
      <p:guideLst>
        <p:guide orient="horz" pos="2160"/>
        <p:guide pos="2880"/>
      </p:guideLst>
    </p:cSldViewPr>
  </p:slideViewPr>
  <p:outlineViewPr>
    <p:cViewPr>
      <p:scale>
        <a:sx n="33" d="100"/>
        <a:sy n="33" d="100"/>
      </p:scale>
      <p:origin x="0" y="20358"/>
    </p:cViewPr>
  </p:outlineViewPr>
  <p:notesTextViewPr>
    <p:cViewPr>
      <p:scale>
        <a:sx n="1" d="1"/>
        <a:sy n="1" d="1"/>
      </p:scale>
      <p:origin x="0" y="0"/>
    </p:cViewPr>
  </p:notesTextViewPr>
  <p:notesViewPr>
    <p:cSldViewPr>
      <p:cViewPr varScale="1">
        <p:scale>
          <a:sx n="26" d="100"/>
          <a:sy n="26" d="100"/>
        </p:scale>
        <p:origin x="-2222" y="-8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3CE7D181-C868-4558-A452-92193F9EE5F9}" type="datetimeFigureOut">
              <a:rPr lang="da-DK" smtClean="0"/>
              <a:t>05-02-2017</a:t>
            </a:fld>
            <a:endParaRPr lang="da-DK"/>
          </a:p>
        </p:txBody>
      </p:sp>
      <p:sp>
        <p:nvSpPr>
          <p:cNvPr id="4" name="Pladsholder til sidefod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9DA3F18B-B286-48D6-8632-367AC848E51C}" type="slidenum">
              <a:rPr lang="da-DK" smtClean="0"/>
              <a:t>‹nr.›</a:t>
            </a:fld>
            <a:endParaRPr lang="da-DK"/>
          </a:p>
        </p:txBody>
      </p:sp>
    </p:spTree>
    <p:extLst>
      <p:ext uri="{BB962C8B-B14F-4D97-AF65-F5344CB8AC3E}">
        <p14:creationId xmlns:p14="http://schemas.microsoft.com/office/powerpoint/2010/main" val="2906932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B6855AA3-652B-4ABE-93CD-786C20829957}" type="datetimeFigureOut">
              <a:rPr lang="da-DK" smtClean="0"/>
              <a:t>05-02-2017</a:t>
            </a:fld>
            <a:endParaRPr lang="da-DK"/>
          </a:p>
        </p:txBody>
      </p:sp>
      <p:sp>
        <p:nvSpPr>
          <p:cNvPr id="4" name="Pladsholder til diasbillede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55D490AA-F59A-40F7-8BDC-1585FA865A0C}" type="slidenum">
              <a:rPr lang="da-DK" smtClean="0"/>
              <a:t>‹nr.›</a:t>
            </a:fld>
            <a:endParaRPr lang="da-DK"/>
          </a:p>
        </p:txBody>
      </p:sp>
    </p:spTree>
    <p:extLst>
      <p:ext uri="{BB962C8B-B14F-4D97-AF65-F5344CB8AC3E}">
        <p14:creationId xmlns:p14="http://schemas.microsoft.com/office/powerpoint/2010/main" val="2342145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5D490AA-F59A-40F7-8BDC-1585FA865A0C}" type="slidenum">
              <a:rPr lang="da-DK" smtClean="0"/>
              <a:t>1</a:t>
            </a:fld>
            <a:endParaRPr lang="da-DK"/>
          </a:p>
        </p:txBody>
      </p:sp>
    </p:spTree>
    <p:extLst>
      <p:ext uri="{BB962C8B-B14F-4D97-AF65-F5344CB8AC3E}">
        <p14:creationId xmlns:p14="http://schemas.microsoft.com/office/powerpoint/2010/main" val="271890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55D490AA-F59A-40F7-8BDC-1585FA865A0C}" type="slidenum">
              <a:rPr lang="da-DK" smtClean="0"/>
              <a:t>2</a:t>
            </a:fld>
            <a:endParaRPr lang="da-DK"/>
          </a:p>
        </p:txBody>
      </p:sp>
    </p:spTree>
    <p:extLst>
      <p:ext uri="{BB962C8B-B14F-4D97-AF65-F5344CB8AC3E}">
        <p14:creationId xmlns:p14="http://schemas.microsoft.com/office/powerpoint/2010/main" val="550301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55D490AA-F59A-40F7-8BDC-1585FA865A0C}" type="slidenum">
              <a:rPr lang="da-DK" smtClean="0"/>
              <a:t>3</a:t>
            </a:fld>
            <a:endParaRPr lang="da-DK"/>
          </a:p>
        </p:txBody>
      </p:sp>
    </p:spTree>
    <p:extLst>
      <p:ext uri="{BB962C8B-B14F-4D97-AF65-F5344CB8AC3E}">
        <p14:creationId xmlns:p14="http://schemas.microsoft.com/office/powerpoint/2010/main" val="3810739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rtl="0" eaLnBrk="1" fontAlgn="auto" latinLnBrk="0" hangingPunct="1"/>
            <a:endParaRPr lang="da-DK" dirty="0" smtClean="0">
              <a:effectLst/>
            </a:endParaRPr>
          </a:p>
        </p:txBody>
      </p:sp>
      <p:sp>
        <p:nvSpPr>
          <p:cNvPr id="4" name="Pladsholder til diasnummer 3"/>
          <p:cNvSpPr>
            <a:spLocks noGrp="1"/>
          </p:cNvSpPr>
          <p:nvPr>
            <p:ph type="sldNum" sz="quarter" idx="10"/>
          </p:nvPr>
        </p:nvSpPr>
        <p:spPr/>
        <p:txBody>
          <a:bodyPr/>
          <a:lstStyle/>
          <a:p>
            <a:fld id="{55D490AA-F59A-40F7-8BDC-1585FA865A0C}" type="slidenum">
              <a:rPr lang="da-DK" smtClean="0"/>
              <a:t>4</a:t>
            </a:fld>
            <a:endParaRPr lang="da-DK"/>
          </a:p>
        </p:txBody>
      </p:sp>
    </p:spTree>
    <p:extLst>
      <p:ext uri="{BB962C8B-B14F-4D97-AF65-F5344CB8AC3E}">
        <p14:creationId xmlns:p14="http://schemas.microsoft.com/office/powerpoint/2010/main" val="1073273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rtl="0" eaLnBrk="0" fontAlgn="base" latinLnBrk="0" hangingPunct="0"/>
            <a:endParaRPr lang="da-DK" dirty="0"/>
          </a:p>
        </p:txBody>
      </p:sp>
      <p:sp>
        <p:nvSpPr>
          <p:cNvPr id="4" name="Pladsholder til diasnummer 3"/>
          <p:cNvSpPr>
            <a:spLocks noGrp="1"/>
          </p:cNvSpPr>
          <p:nvPr>
            <p:ph type="sldNum" sz="quarter" idx="10"/>
          </p:nvPr>
        </p:nvSpPr>
        <p:spPr/>
        <p:txBody>
          <a:bodyPr/>
          <a:lstStyle/>
          <a:p>
            <a:fld id="{55D490AA-F59A-40F7-8BDC-1585FA865A0C}" type="slidenum">
              <a:rPr lang="da-DK" smtClean="0"/>
              <a:t>5</a:t>
            </a:fld>
            <a:endParaRPr lang="da-DK"/>
          </a:p>
        </p:txBody>
      </p:sp>
    </p:spTree>
    <p:extLst>
      <p:ext uri="{BB962C8B-B14F-4D97-AF65-F5344CB8AC3E}">
        <p14:creationId xmlns:p14="http://schemas.microsoft.com/office/powerpoint/2010/main" val="614152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rtl="0" eaLnBrk="1" latinLnBrk="0" hangingPunct="1"/>
            <a:endParaRPr lang="da-DK" dirty="0" smtClean="0"/>
          </a:p>
        </p:txBody>
      </p:sp>
      <p:sp>
        <p:nvSpPr>
          <p:cNvPr id="4" name="Pladsholder til diasnummer 3"/>
          <p:cNvSpPr>
            <a:spLocks noGrp="1"/>
          </p:cNvSpPr>
          <p:nvPr>
            <p:ph type="sldNum" sz="quarter" idx="10"/>
          </p:nvPr>
        </p:nvSpPr>
        <p:spPr/>
        <p:txBody>
          <a:bodyPr/>
          <a:lstStyle/>
          <a:p>
            <a:fld id="{55D490AA-F59A-40F7-8BDC-1585FA865A0C}" type="slidenum">
              <a:rPr lang="da-DK" smtClean="0"/>
              <a:t>6</a:t>
            </a:fld>
            <a:endParaRPr lang="da-DK"/>
          </a:p>
        </p:txBody>
      </p:sp>
    </p:spTree>
    <p:extLst>
      <p:ext uri="{BB962C8B-B14F-4D97-AF65-F5344CB8AC3E}">
        <p14:creationId xmlns:p14="http://schemas.microsoft.com/office/powerpoint/2010/main" val="1665834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rtl="0" eaLnBrk="1" latinLnBrk="0" hangingPunct="1"/>
            <a:endParaRPr lang="da-DK" dirty="0"/>
          </a:p>
        </p:txBody>
      </p:sp>
      <p:sp>
        <p:nvSpPr>
          <p:cNvPr id="4" name="Pladsholder til diasnummer 3"/>
          <p:cNvSpPr>
            <a:spLocks noGrp="1"/>
          </p:cNvSpPr>
          <p:nvPr>
            <p:ph type="sldNum" sz="quarter" idx="10"/>
          </p:nvPr>
        </p:nvSpPr>
        <p:spPr/>
        <p:txBody>
          <a:bodyPr/>
          <a:lstStyle/>
          <a:p>
            <a:fld id="{55D490AA-F59A-40F7-8BDC-1585FA865A0C}" type="slidenum">
              <a:rPr lang="da-DK" smtClean="0"/>
              <a:t>7</a:t>
            </a:fld>
            <a:endParaRPr lang="da-DK"/>
          </a:p>
        </p:txBody>
      </p:sp>
    </p:spTree>
    <p:extLst>
      <p:ext uri="{BB962C8B-B14F-4D97-AF65-F5344CB8AC3E}">
        <p14:creationId xmlns:p14="http://schemas.microsoft.com/office/powerpoint/2010/main" val="469219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55D490AA-F59A-40F7-8BDC-1585FA865A0C}" type="slidenum">
              <a:rPr lang="da-DK" smtClean="0"/>
              <a:t>8</a:t>
            </a:fld>
            <a:endParaRPr lang="da-DK"/>
          </a:p>
        </p:txBody>
      </p:sp>
    </p:spTree>
    <p:extLst>
      <p:ext uri="{BB962C8B-B14F-4D97-AF65-F5344CB8AC3E}">
        <p14:creationId xmlns:p14="http://schemas.microsoft.com/office/powerpoint/2010/main" val="3314704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p:txBody>
      </p:sp>
      <p:sp>
        <p:nvSpPr>
          <p:cNvPr id="4" name="Pladsholder til diasnummer 3"/>
          <p:cNvSpPr>
            <a:spLocks noGrp="1"/>
          </p:cNvSpPr>
          <p:nvPr>
            <p:ph type="sldNum" sz="quarter" idx="10"/>
          </p:nvPr>
        </p:nvSpPr>
        <p:spPr/>
        <p:txBody>
          <a:bodyPr/>
          <a:lstStyle/>
          <a:p>
            <a:fld id="{BA4CC2FA-81EB-7645-A056-1A1B2D71557F}" type="slidenum">
              <a:rPr lang="da-DK" smtClean="0"/>
              <a:pPr/>
              <a:t>9</a:t>
            </a:fld>
            <a:endParaRPr lang="da-DK"/>
          </a:p>
        </p:txBody>
      </p:sp>
    </p:spTree>
    <p:extLst>
      <p:ext uri="{BB962C8B-B14F-4D97-AF65-F5344CB8AC3E}">
        <p14:creationId xmlns:p14="http://schemas.microsoft.com/office/powerpoint/2010/main" val="2723901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A126E8E6-874D-4436-AAC4-431D228B7389}" type="datetime1">
              <a:rPr lang="da-DK" smtClean="0"/>
              <a:t>05-02-2017</a:t>
            </a:fld>
            <a:endParaRPr lang="da-DK"/>
          </a:p>
        </p:txBody>
      </p:sp>
      <p:sp>
        <p:nvSpPr>
          <p:cNvPr id="5" name="Pladsholder til sidefod 4"/>
          <p:cNvSpPr>
            <a:spLocks noGrp="1"/>
          </p:cNvSpPr>
          <p:nvPr>
            <p:ph type="ftr" sz="quarter" idx="11"/>
          </p:nvPr>
        </p:nvSpPr>
        <p:spPr/>
        <p:txBody>
          <a:bodyPr/>
          <a:lstStyle/>
          <a:p>
            <a:r>
              <a:rPr lang="da-DK" smtClean="0"/>
              <a:t>Læring gennem registrering og indberetning – Alle døgninstitutioner og private aktører</a:t>
            </a:r>
            <a:endParaRPr lang="da-DK"/>
          </a:p>
        </p:txBody>
      </p:sp>
      <p:sp>
        <p:nvSpPr>
          <p:cNvPr id="6" name="Pladsholder til diasnummer 5"/>
          <p:cNvSpPr>
            <a:spLocks noGrp="1"/>
          </p:cNvSpPr>
          <p:nvPr>
            <p:ph type="sldNum" sz="quarter" idx="12"/>
          </p:nvPr>
        </p:nvSpPr>
        <p:spPr/>
        <p:txBody>
          <a:bodyPr/>
          <a:lstStyle/>
          <a:p>
            <a:fld id="{5CEA8743-A3B1-4266-B2B0-527D351A96B6}" type="slidenum">
              <a:rPr lang="da-DK" smtClean="0"/>
              <a:t>‹nr.›</a:t>
            </a:fld>
            <a:endParaRPr lang="da-DK"/>
          </a:p>
        </p:txBody>
      </p:sp>
      <p:pic>
        <p:nvPicPr>
          <p:cNvPr id="7" name="Billed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Billede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880225" y="398463"/>
            <a:ext cx="1916113"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777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F3F5AF4-EA5F-4C0C-B6DE-1AD6A1267A93}" type="datetime1">
              <a:rPr lang="da-DK" smtClean="0"/>
              <a:t>05-02-2017</a:t>
            </a:fld>
            <a:endParaRPr lang="da-DK"/>
          </a:p>
        </p:txBody>
      </p:sp>
      <p:sp>
        <p:nvSpPr>
          <p:cNvPr id="5" name="Pladsholder til sidefod 4"/>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6" name="Pladsholder til diasnummer 5"/>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422838616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A212F2CF-5A98-4C5D-AB61-A5F0824317ED}" type="datetime1">
              <a:rPr lang="da-DK" smtClean="0"/>
              <a:t>05-02-2017</a:t>
            </a:fld>
            <a:endParaRPr lang="da-DK"/>
          </a:p>
        </p:txBody>
      </p:sp>
      <p:sp>
        <p:nvSpPr>
          <p:cNvPr id="5" name="Pladsholder til sidefod 4"/>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6" name="Pladsholder til diasnummer 5"/>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21027004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Klik for at redigere i master</a:t>
            </a:r>
            <a:endParaRPr lang="da-DK" dirty="0"/>
          </a:p>
        </p:txBody>
      </p:sp>
      <p:sp>
        <p:nvSpPr>
          <p:cNvPr id="3" name="Pladsholder til indhold 2"/>
          <p:cNvSpPr>
            <a:spLocks noGrp="1"/>
          </p:cNvSpPr>
          <p:nvPr>
            <p:ph idx="1"/>
          </p:nvPr>
        </p:nvSpPr>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10"/>
          </p:nvPr>
        </p:nvSpPr>
        <p:spPr/>
        <p:txBody>
          <a:bodyPr/>
          <a:lstStyle/>
          <a:p>
            <a:fld id="{18147472-64C7-428A-95D4-E64D34E73F32}" type="datetime1">
              <a:rPr lang="da-DK" smtClean="0"/>
              <a:t>05-02-2017</a:t>
            </a:fld>
            <a:endParaRPr lang="da-DK"/>
          </a:p>
        </p:txBody>
      </p:sp>
      <p:sp>
        <p:nvSpPr>
          <p:cNvPr id="5" name="Pladsholder til sidefod 4"/>
          <p:cNvSpPr>
            <a:spLocks noGrp="1"/>
          </p:cNvSpPr>
          <p:nvPr>
            <p:ph type="ftr" sz="quarter" idx="11"/>
          </p:nvPr>
        </p:nvSpPr>
        <p:spPr/>
        <p:txBody>
          <a:bodyPr/>
          <a:lstStyle/>
          <a:p>
            <a:pPr>
              <a:defRPr/>
            </a:pPr>
            <a:r>
              <a:rPr lang="en-GB" dirty="0" err="1" smtClean="0">
                <a:solidFill>
                  <a:srgbClr val="000000"/>
                </a:solidFill>
              </a:rPr>
              <a:t>Læring</a:t>
            </a:r>
            <a:r>
              <a:rPr lang="en-GB" dirty="0" smtClean="0">
                <a:solidFill>
                  <a:srgbClr val="000000"/>
                </a:solidFill>
              </a:rPr>
              <a:t> </a:t>
            </a:r>
            <a:r>
              <a:rPr lang="en-GB" dirty="0" err="1" smtClean="0">
                <a:solidFill>
                  <a:srgbClr val="000000"/>
                </a:solidFill>
              </a:rPr>
              <a:t>gennem</a:t>
            </a:r>
            <a:r>
              <a:rPr lang="en-GB" dirty="0" smtClean="0">
                <a:solidFill>
                  <a:srgbClr val="000000"/>
                </a:solidFill>
              </a:rPr>
              <a:t> </a:t>
            </a:r>
            <a:r>
              <a:rPr lang="en-GB" dirty="0" err="1" smtClean="0">
                <a:solidFill>
                  <a:srgbClr val="000000"/>
                </a:solidFill>
              </a:rPr>
              <a:t>registrering</a:t>
            </a:r>
            <a:r>
              <a:rPr lang="en-GB" dirty="0" smtClean="0">
                <a:solidFill>
                  <a:srgbClr val="000000"/>
                </a:solidFill>
              </a:rPr>
              <a:t> og </a:t>
            </a:r>
            <a:r>
              <a:rPr lang="en-GB" dirty="0" err="1" smtClean="0">
                <a:solidFill>
                  <a:srgbClr val="000000"/>
                </a:solidFill>
              </a:rPr>
              <a:t>indberetning</a:t>
            </a:r>
            <a:r>
              <a:rPr lang="en-GB" dirty="0" smtClean="0">
                <a:solidFill>
                  <a:srgbClr val="000000"/>
                </a:solidFill>
              </a:rPr>
              <a:t> – </a:t>
            </a:r>
            <a:r>
              <a:rPr lang="en-GB" dirty="0" err="1" smtClean="0">
                <a:solidFill>
                  <a:srgbClr val="000000"/>
                </a:solidFill>
              </a:rPr>
              <a:t>Alle</a:t>
            </a:r>
            <a:r>
              <a:rPr lang="en-GB" dirty="0" smtClean="0">
                <a:solidFill>
                  <a:srgbClr val="000000"/>
                </a:solidFill>
              </a:rPr>
              <a:t> </a:t>
            </a:r>
            <a:r>
              <a:rPr lang="en-GB" dirty="0" err="1" smtClean="0">
                <a:solidFill>
                  <a:srgbClr val="000000"/>
                </a:solidFill>
              </a:rPr>
              <a:t>døgninstitutioner</a:t>
            </a:r>
            <a:r>
              <a:rPr lang="en-GB" dirty="0" smtClean="0">
                <a:solidFill>
                  <a:srgbClr val="000000"/>
                </a:solidFill>
              </a:rPr>
              <a:t> og private </a:t>
            </a:r>
            <a:r>
              <a:rPr lang="en-GB" dirty="0" err="1" smtClean="0">
                <a:solidFill>
                  <a:srgbClr val="000000"/>
                </a:solidFill>
              </a:rPr>
              <a:t>aktører</a:t>
            </a:r>
            <a:endParaRPr lang="en-GB" dirty="0">
              <a:solidFill>
                <a:srgbClr val="000000"/>
              </a:solidFill>
            </a:endParaRPr>
          </a:p>
        </p:txBody>
      </p:sp>
      <p:sp>
        <p:nvSpPr>
          <p:cNvPr id="6" name="Pladsholder til diasnummer 5"/>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8856150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A644A445-2E1F-4FCE-BEDD-E606D092DA68}" type="datetime1">
              <a:rPr lang="da-DK" smtClean="0"/>
              <a:t>05-02-2017</a:t>
            </a:fld>
            <a:endParaRPr lang="da-DK"/>
          </a:p>
        </p:txBody>
      </p:sp>
      <p:sp>
        <p:nvSpPr>
          <p:cNvPr id="5" name="Pladsholder til sidefod 4"/>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6" name="Pladsholder til diasnummer 5"/>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350210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78A8EB6-CFE4-4095-8BB5-CF697B8BF575}" type="datetime1">
              <a:rPr lang="da-DK" smtClean="0"/>
              <a:t>05-02-2017</a:t>
            </a:fld>
            <a:endParaRPr lang="da-DK"/>
          </a:p>
        </p:txBody>
      </p:sp>
      <p:sp>
        <p:nvSpPr>
          <p:cNvPr id="6" name="Pladsholder til sidefod 5"/>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7" name="Pladsholder til diasnummer 6"/>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4265256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E9B50E90-0C1A-432E-A843-0AC710605865}" type="datetime1">
              <a:rPr lang="da-DK" smtClean="0"/>
              <a:t>05-02-2017</a:t>
            </a:fld>
            <a:endParaRPr lang="da-DK"/>
          </a:p>
        </p:txBody>
      </p:sp>
      <p:sp>
        <p:nvSpPr>
          <p:cNvPr id="8" name="Pladsholder til sidefod 7"/>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9" name="Pladsholder til diasnummer 8"/>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6117546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C263E9A5-BABB-41FF-8CA8-0DE47CA4D21D}" type="datetime1">
              <a:rPr lang="da-DK" smtClean="0"/>
              <a:t>05-02-2017</a:t>
            </a:fld>
            <a:endParaRPr lang="da-DK"/>
          </a:p>
        </p:txBody>
      </p:sp>
      <p:sp>
        <p:nvSpPr>
          <p:cNvPr id="4" name="Pladsholder til sidefod 3"/>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5" name="Pladsholder til diasnummer 4"/>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38962226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F635409-4A61-4A25-9160-B9314838F576}" type="datetime1">
              <a:rPr lang="da-DK" smtClean="0"/>
              <a:t>05-02-2017</a:t>
            </a:fld>
            <a:endParaRPr lang="da-DK"/>
          </a:p>
        </p:txBody>
      </p:sp>
      <p:sp>
        <p:nvSpPr>
          <p:cNvPr id="3" name="Pladsholder til sidefod 2"/>
          <p:cNvSpPr>
            <a:spLocks noGrp="1"/>
          </p:cNvSpPr>
          <p:nvPr>
            <p:ph type="ftr" sz="quarter" idx="11"/>
          </p:nvPr>
        </p:nvSpPr>
        <p:spPr>
          <a:xfrm>
            <a:off x="-252536" y="6356350"/>
            <a:ext cx="3888432" cy="365125"/>
          </a:xfrm>
        </p:spPr>
        <p:txBody>
          <a:bodyPr/>
          <a:lstStyle/>
          <a:p>
            <a:pPr fontAlgn="base">
              <a:spcBef>
                <a:spcPct val="0"/>
              </a:spcBef>
              <a:spcAft>
                <a:spcPct val="0"/>
              </a:spcAft>
              <a:defRPr/>
            </a:pPr>
            <a:r>
              <a:rPr lang="en-GB" dirty="0" err="1" smtClean="0">
                <a:solidFill>
                  <a:srgbClr val="000000"/>
                </a:solidFill>
              </a:rPr>
              <a:t>Læring</a:t>
            </a:r>
            <a:r>
              <a:rPr lang="en-GB" dirty="0" smtClean="0">
                <a:solidFill>
                  <a:srgbClr val="000000"/>
                </a:solidFill>
              </a:rPr>
              <a:t> </a:t>
            </a:r>
            <a:r>
              <a:rPr lang="en-GB" dirty="0" err="1" smtClean="0">
                <a:solidFill>
                  <a:srgbClr val="000000"/>
                </a:solidFill>
              </a:rPr>
              <a:t>gennem</a:t>
            </a:r>
            <a:r>
              <a:rPr lang="en-GB" dirty="0" smtClean="0">
                <a:solidFill>
                  <a:srgbClr val="000000"/>
                </a:solidFill>
              </a:rPr>
              <a:t> </a:t>
            </a:r>
            <a:r>
              <a:rPr lang="en-GB" dirty="0" err="1" smtClean="0">
                <a:solidFill>
                  <a:srgbClr val="000000"/>
                </a:solidFill>
              </a:rPr>
              <a:t>registrering</a:t>
            </a:r>
            <a:r>
              <a:rPr lang="en-GB" dirty="0" smtClean="0">
                <a:solidFill>
                  <a:srgbClr val="000000"/>
                </a:solidFill>
              </a:rPr>
              <a:t> og </a:t>
            </a:r>
            <a:r>
              <a:rPr lang="en-GB" dirty="0" err="1" smtClean="0">
                <a:solidFill>
                  <a:srgbClr val="000000"/>
                </a:solidFill>
              </a:rPr>
              <a:t>indberetning</a:t>
            </a:r>
            <a:r>
              <a:rPr lang="en-GB" dirty="0" smtClean="0">
                <a:solidFill>
                  <a:srgbClr val="000000"/>
                </a:solidFill>
              </a:rPr>
              <a:t> – </a:t>
            </a:r>
            <a:r>
              <a:rPr lang="en-GB" dirty="0" err="1" smtClean="0">
                <a:solidFill>
                  <a:srgbClr val="000000"/>
                </a:solidFill>
              </a:rPr>
              <a:t>opholdssteder</a:t>
            </a:r>
            <a:r>
              <a:rPr lang="en-GB" dirty="0" smtClean="0">
                <a:solidFill>
                  <a:srgbClr val="000000"/>
                </a:solidFill>
              </a:rPr>
              <a:t> og </a:t>
            </a:r>
            <a:r>
              <a:rPr lang="en-GB" dirty="0" err="1" smtClean="0">
                <a:solidFill>
                  <a:srgbClr val="000000"/>
                </a:solidFill>
              </a:rPr>
              <a:t>døgninstitutioner</a:t>
            </a:r>
            <a:r>
              <a:rPr lang="en-GB" dirty="0" smtClean="0">
                <a:solidFill>
                  <a:srgbClr val="000000"/>
                </a:solidFill>
              </a:rPr>
              <a:t> </a:t>
            </a:r>
            <a:endParaRPr lang="en-GB" dirty="0">
              <a:solidFill>
                <a:srgbClr val="000000"/>
              </a:solidFill>
            </a:endParaRPr>
          </a:p>
        </p:txBody>
      </p:sp>
      <p:sp>
        <p:nvSpPr>
          <p:cNvPr id="4" name="Pladsholder til diasnummer 3"/>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21315253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576D44B1-66F4-4B14-A419-B0D29569BA8C}" type="datetime1">
              <a:rPr lang="da-DK" smtClean="0"/>
              <a:t>05-02-2017</a:t>
            </a:fld>
            <a:endParaRPr lang="da-DK"/>
          </a:p>
        </p:txBody>
      </p:sp>
      <p:sp>
        <p:nvSpPr>
          <p:cNvPr id="6" name="Pladsholder til sidefod 5"/>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7" name="Pladsholder til diasnummer 6"/>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212765901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CB95E141-2FE6-4FC3-B32E-211DD16416EC}" type="datetime1">
              <a:rPr lang="da-DK" smtClean="0"/>
              <a:t>05-02-2017</a:t>
            </a:fld>
            <a:endParaRPr lang="da-DK"/>
          </a:p>
        </p:txBody>
      </p:sp>
      <p:sp>
        <p:nvSpPr>
          <p:cNvPr id="6" name="Pladsholder til sidefod 5"/>
          <p:cNvSpPr>
            <a:spLocks noGrp="1"/>
          </p:cNvSpPr>
          <p:nvPr>
            <p:ph type="ftr" sz="quarter" idx="11"/>
          </p:nvPr>
        </p:nvSpPr>
        <p:spPr/>
        <p:txBody>
          <a:bodyPr/>
          <a:lstStyle/>
          <a:p>
            <a:pPr>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7" name="Pladsholder til diasnummer 6"/>
          <p:cNvSpPr>
            <a:spLocks noGrp="1"/>
          </p:cNvSpPr>
          <p:nvPr>
            <p:ph type="sldNum" sz="quarter" idx="12"/>
          </p:nvPr>
        </p:nvSpPr>
        <p:spPr/>
        <p:txBody>
          <a:bodyPr/>
          <a:lstStyle/>
          <a:p>
            <a:fld id="{5CEA8743-A3B1-4266-B2B0-527D351A96B6}" type="slidenum">
              <a:rPr lang="da-DK" smtClean="0"/>
              <a:t>‹nr.›</a:t>
            </a:fld>
            <a:endParaRPr lang="da-DK"/>
          </a:p>
        </p:txBody>
      </p:sp>
    </p:spTree>
    <p:extLst>
      <p:ext uri="{BB962C8B-B14F-4D97-AF65-F5344CB8AC3E}">
        <p14:creationId xmlns:p14="http://schemas.microsoft.com/office/powerpoint/2010/main" val="35933946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dirty="0" smtClean="0"/>
              <a:t>Klik for at redigere i master</a:t>
            </a:r>
            <a:endParaRPr lang="da-DK" dirty="0"/>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841C3-3DEB-4D4A-9E64-3E62ABC98F8D}" type="datetime1">
              <a:rPr lang="da-DK" smtClean="0"/>
              <a:t>05-02-2017</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r>
              <a:rPr lang="en-GB" smtClean="0">
                <a:solidFill>
                  <a:srgbClr val="000000"/>
                </a:solidFill>
              </a:rPr>
              <a:t>Læring gennem registrering og indberetning – Alle døgninstitutioner og private aktører</a:t>
            </a:r>
            <a:endParaRPr lang="en-GB">
              <a:solidFill>
                <a:srgbClr val="000000"/>
              </a:solidFill>
            </a:endParaRPr>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A8743-A3B1-4266-B2B0-527D351A96B6}" type="slidenum">
              <a:rPr lang="da-DK" smtClean="0"/>
              <a:t>‹nr.›</a:t>
            </a:fld>
            <a:endParaRPr lang="da-DK"/>
          </a:p>
        </p:txBody>
      </p:sp>
    </p:spTree>
    <p:extLst>
      <p:ext uri="{BB962C8B-B14F-4D97-AF65-F5344CB8AC3E}">
        <p14:creationId xmlns:p14="http://schemas.microsoft.com/office/powerpoint/2010/main" val="376202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l" defTabSz="914400" rtl="0" eaLnBrk="1" latinLnBrk="0" hangingPunct="1">
        <a:spcBef>
          <a:spcPct val="0"/>
        </a:spcBef>
        <a:buNone/>
        <a:defRPr sz="2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1</a:t>
            </a:fld>
            <a:endParaRPr lang="da-DK"/>
          </a:p>
        </p:txBody>
      </p:sp>
      <p:sp>
        <p:nvSpPr>
          <p:cNvPr id="5" name="Rektangel 4"/>
          <p:cNvSpPr/>
          <p:nvPr/>
        </p:nvSpPr>
        <p:spPr>
          <a:xfrm>
            <a:off x="611560" y="3569118"/>
            <a:ext cx="4572000" cy="923330"/>
          </a:xfrm>
          <a:prstGeom prst="rect">
            <a:avLst/>
          </a:prstGeom>
        </p:spPr>
        <p:txBody>
          <a:bodyPr>
            <a:spAutoFit/>
          </a:bodyPr>
          <a:lstStyle/>
          <a:p>
            <a:r>
              <a:rPr lang="da-DK" dirty="0" smtClean="0">
                <a:latin typeface="Arial" panose="020B0604020202020204" pitchFamily="34" charset="0"/>
                <a:cs typeface="Arial" panose="020B0604020202020204" pitchFamily="34" charset="0"/>
              </a:rPr>
              <a:t>Målgruppe</a:t>
            </a:r>
          </a:p>
          <a:p>
            <a:pPr marL="342900" indent="-342900">
              <a:buFont typeface="Arial" panose="020B0604020202020204" pitchFamily="34" charset="0"/>
              <a:buChar char="•"/>
            </a:pPr>
            <a:r>
              <a:rPr lang="da-DK" dirty="0" smtClean="0">
                <a:latin typeface="Arial" panose="020B0604020202020204" pitchFamily="34" charset="0"/>
                <a:cs typeface="Arial" panose="020B0604020202020204" pitchFamily="34" charset="0"/>
              </a:rPr>
              <a:t>Private opholdssteder</a:t>
            </a:r>
          </a:p>
          <a:p>
            <a:pPr marL="342900" indent="-342900">
              <a:buFont typeface="Arial" panose="020B0604020202020204" pitchFamily="34" charset="0"/>
              <a:buChar char="•"/>
            </a:pPr>
            <a:r>
              <a:rPr lang="da-DK" dirty="0" smtClean="0">
                <a:latin typeface="Arial" panose="020B0604020202020204" pitchFamily="34" charset="0"/>
                <a:cs typeface="Arial" panose="020B0604020202020204" pitchFamily="34" charset="0"/>
              </a:rPr>
              <a:t>Alle døgninstitutioner</a:t>
            </a:r>
            <a:endParaRPr lang="da-DK" dirty="0">
              <a:latin typeface="Arial" panose="020B0604020202020204" pitchFamily="34" charset="0"/>
              <a:cs typeface="Arial" panose="020B0604020202020204" pitchFamily="34" charset="0"/>
            </a:endParaRPr>
          </a:p>
        </p:txBody>
      </p:sp>
      <p:sp>
        <p:nvSpPr>
          <p:cNvPr id="7" name="Rectangle 3"/>
          <p:cNvSpPr txBox="1">
            <a:spLocks noChangeArrowheads="1"/>
          </p:cNvSpPr>
          <p:nvPr/>
        </p:nvSpPr>
        <p:spPr>
          <a:xfrm>
            <a:off x="611560" y="1412776"/>
            <a:ext cx="6696744" cy="1440160"/>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da-DK" sz="1900" dirty="0" smtClean="0">
                <a:latin typeface="Arial" panose="020B0604020202020204" pitchFamily="34" charset="0"/>
                <a:cs typeface="Arial" panose="020B0604020202020204" pitchFamily="34" charset="0"/>
              </a:rPr>
              <a:t>Voksenansvar for anbragte børn og unge</a:t>
            </a:r>
          </a:p>
          <a:p>
            <a:pPr>
              <a:defRPr/>
            </a:pPr>
            <a:endParaRPr lang="da-DK" sz="2800" b="1" dirty="0" smtClean="0">
              <a:cs typeface="+mj-cs"/>
            </a:endParaRPr>
          </a:p>
          <a:p>
            <a:pPr marL="0" indent="0">
              <a:buNone/>
              <a:defRPr/>
            </a:pPr>
            <a:r>
              <a:rPr lang="da-DK" sz="3000" b="1" dirty="0" smtClean="0">
                <a:cs typeface="+mj-cs"/>
              </a:rPr>
              <a:t>Læring gennem registrering og indberetning</a:t>
            </a:r>
            <a:endParaRPr lang="da-DK" sz="3000" b="1" dirty="0" smtClean="0"/>
          </a:p>
        </p:txBody>
      </p:sp>
    </p:spTree>
    <p:extLst>
      <p:ext uri="{BB962C8B-B14F-4D97-AF65-F5344CB8AC3E}">
        <p14:creationId xmlns:p14="http://schemas.microsoft.com/office/powerpoint/2010/main" val="2725322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2</a:t>
            </a:fld>
            <a:endParaRPr lang="da-DK"/>
          </a:p>
        </p:txBody>
      </p:sp>
      <p:sp>
        <p:nvSpPr>
          <p:cNvPr id="4" name="Rectangle 2"/>
          <p:cNvSpPr txBox="1">
            <a:spLocks noChangeArrowheads="1"/>
          </p:cNvSpPr>
          <p:nvPr/>
        </p:nvSpPr>
        <p:spPr>
          <a:xfrm>
            <a:off x="457200" y="274638"/>
            <a:ext cx="8229600" cy="1143000"/>
          </a:xfrm>
          <a:prstGeom prst="rect">
            <a:avLst/>
          </a:prstGeom>
        </p:spPr>
        <p:txBody>
          <a:bodyPr/>
          <a:lstStyle>
            <a:lvl1pPr algn="l" defTabSz="914400" rtl="0" eaLnBrk="1" latinLnBrk="0" hangingPunct="1">
              <a:spcBef>
                <a:spcPct val="0"/>
              </a:spcBef>
              <a:buNone/>
              <a:defRPr sz="2000" b="1" kern="1200">
                <a:solidFill>
                  <a:schemeClr val="tx1"/>
                </a:solidFill>
                <a:latin typeface="+mj-lt"/>
                <a:ea typeface="+mj-ea"/>
                <a:cs typeface="+mj-cs"/>
              </a:defRPr>
            </a:lvl1pPr>
          </a:lstStyle>
          <a:p>
            <a:pPr>
              <a:defRPr/>
            </a:pPr>
            <a:r>
              <a:rPr lang="da-DK" smtClean="0">
                <a:latin typeface="+mn-lt"/>
              </a:rPr>
              <a:t>Formål</a:t>
            </a:r>
            <a:endParaRPr lang="da-DK" dirty="0" smtClean="0">
              <a:latin typeface="+mn-lt"/>
            </a:endParaRPr>
          </a:p>
        </p:txBody>
      </p:sp>
      <p:sp>
        <p:nvSpPr>
          <p:cNvPr id="5" name="Rectangle 3"/>
          <p:cNvSpPr txBox="1">
            <a:spLocks noChangeArrowheads="1"/>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da-DK" smtClean="0">
              <a:ea typeface="Verdana" pitchFamily="34" charset="0"/>
              <a:cs typeface="Verdana" pitchFamily="34" charset="0"/>
            </a:endParaRPr>
          </a:p>
          <a:p>
            <a:r>
              <a:rPr lang="da-DK" smtClean="0">
                <a:ea typeface="Verdana" pitchFamily="34" charset="0"/>
                <a:cs typeface="Verdana" pitchFamily="34" charset="0"/>
              </a:rPr>
              <a:t>At deltagerne får mulighed for at drøfte, hvordan en god indberetning ser ud.</a:t>
            </a:r>
          </a:p>
          <a:p>
            <a:endParaRPr lang="da-DK" smtClean="0">
              <a:ea typeface="Verdana" pitchFamily="34" charset="0"/>
              <a:cs typeface="Verdana" pitchFamily="34" charset="0"/>
            </a:endParaRPr>
          </a:p>
          <a:p>
            <a:r>
              <a:rPr lang="da-DK" smtClean="0">
                <a:ea typeface="Verdana" pitchFamily="34" charset="0"/>
                <a:cs typeface="Verdana" pitchFamily="34" charset="0"/>
              </a:rPr>
              <a:t>At deltagerne får mulighed for at drøfte, hvordan en indberetning kan bidrage til det pædagogiske arbejde gennem r</a:t>
            </a:r>
            <a:r>
              <a:rPr lang="da-DK" smtClean="0"/>
              <a:t>efleksion og læring i personalegruppen.</a:t>
            </a:r>
          </a:p>
          <a:p>
            <a:pPr marL="0" indent="0">
              <a:buFont typeface="Arial" panose="020B0604020202020204" pitchFamily="34" charset="0"/>
              <a:buNone/>
            </a:pPr>
            <a:endParaRPr lang="da-DK" smtClean="0"/>
          </a:p>
          <a:p>
            <a:pPr marL="0" indent="0">
              <a:buFont typeface="Arial" panose="020B0604020202020204" pitchFamily="34" charset="0"/>
              <a:buNone/>
            </a:pPr>
            <a:endParaRPr lang="da-DK" dirty="0">
              <a:ea typeface="Verdana" pitchFamily="34" charset="0"/>
              <a:cs typeface="Verdana" pitchFamily="34" charset="0"/>
            </a:endParaRPr>
          </a:p>
        </p:txBody>
      </p:sp>
    </p:spTree>
    <p:extLst>
      <p:ext uri="{BB962C8B-B14F-4D97-AF65-F5344CB8AC3E}">
        <p14:creationId xmlns:p14="http://schemas.microsoft.com/office/powerpoint/2010/main" val="743902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3</a:t>
            </a:fld>
            <a:endParaRPr lang="da-DK"/>
          </a:p>
        </p:txBody>
      </p:sp>
      <p:sp>
        <p:nvSpPr>
          <p:cNvPr id="4" name="Titel 1"/>
          <p:cNvSpPr txBox="1">
            <a:spLocks/>
          </p:cNvSpPr>
          <p:nvPr/>
        </p:nvSpPr>
        <p:spPr>
          <a:xfrm>
            <a:off x="457200" y="274638"/>
            <a:ext cx="8229600" cy="1143000"/>
          </a:xfrm>
          <a:prstGeom prst="rect">
            <a:avLst/>
          </a:prstGeom>
        </p:spPr>
        <p:txBody>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da-DK" smtClean="0">
                <a:latin typeface="+mn-lt"/>
              </a:rPr>
              <a:t>Indhold</a:t>
            </a:r>
            <a:endParaRPr lang="da-DK" dirty="0">
              <a:latin typeface="+mn-lt"/>
            </a:endParaRPr>
          </a:p>
        </p:txBody>
      </p:sp>
      <p:sp>
        <p:nvSpPr>
          <p:cNvPr id="5" name="Pladsholder til indhold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da-DK" dirty="0" smtClean="0"/>
          </a:p>
          <a:p>
            <a:pPr marL="0" indent="0">
              <a:buFont typeface="Arial" panose="020B0604020202020204" pitchFamily="34" charset="0"/>
              <a:buNone/>
            </a:pPr>
            <a:r>
              <a:rPr lang="da-DK" dirty="0" smtClean="0"/>
              <a:t>Dette moduls indhold:</a:t>
            </a:r>
          </a:p>
          <a:p>
            <a:r>
              <a:rPr lang="da-DK" dirty="0" smtClean="0"/>
              <a:t>Hvad </a:t>
            </a:r>
            <a:r>
              <a:rPr lang="da-DK" dirty="0"/>
              <a:t>er en god </a:t>
            </a:r>
            <a:r>
              <a:rPr lang="da-DK" dirty="0" smtClean="0"/>
              <a:t>indberetning?</a:t>
            </a:r>
          </a:p>
          <a:p>
            <a:r>
              <a:rPr lang="da-DK" dirty="0" smtClean="0"/>
              <a:t>Opfølgning </a:t>
            </a:r>
            <a:r>
              <a:rPr lang="da-DK" dirty="0"/>
              <a:t>med barnet eller den </a:t>
            </a:r>
            <a:r>
              <a:rPr lang="da-DK" dirty="0" smtClean="0"/>
              <a:t>unge</a:t>
            </a:r>
          </a:p>
          <a:p>
            <a:r>
              <a:rPr lang="da-DK" dirty="0" smtClean="0"/>
              <a:t>Strukturelle rammer</a:t>
            </a:r>
          </a:p>
          <a:p>
            <a:r>
              <a:rPr lang="da-DK" dirty="0" smtClean="0"/>
              <a:t>Hvordan </a:t>
            </a:r>
            <a:r>
              <a:rPr lang="da-DK" dirty="0"/>
              <a:t>sikrer vi læring fremadrettet?</a:t>
            </a:r>
            <a:endParaRPr lang="da-DK" dirty="0" smtClean="0">
              <a:solidFill>
                <a:srgbClr val="FF0000"/>
              </a:solidFill>
            </a:endParaRPr>
          </a:p>
          <a:p>
            <a:pPr marL="0" indent="0">
              <a:buFont typeface="Arial" panose="020B0604020202020204" pitchFamily="34" charset="0"/>
              <a:buNone/>
            </a:pPr>
            <a:endParaRPr lang="da-DK" dirty="0" smtClean="0">
              <a:solidFill>
                <a:srgbClr val="FF0000"/>
              </a:solidFill>
            </a:endParaRPr>
          </a:p>
        </p:txBody>
      </p:sp>
    </p:spTree>
    <p:extLst>
      <p:ext uri="{BB962C8B-B14F-4D97-AF65-F5344CB8AC3E}">
        <p14:creationId xmlns:p14="http://schemas.microsoft.com/office/powerpoint/2010/main" val="3510357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4</a:t>
            </a:fld>
            <a:endParaRPr lang="da-DK"/>
          </a:p>
        </p:txBody>
      </p:sp>
      <p:sp>
        <p:nvSpPr>
          <p:cNvPr id="4" name="Titel 1"/>
          <p:cNvSpPr txBox="1">
            <a:spLocks/>
          </p:cNvSpPr>
          <p:nvPr/>
        </p:nvSpPr>
        <p:spPr>
          <a:xfrm>
            <a:off x="457200" y="274638"/>
            <a:ext cx="8229600" cy="1143000"/>
          </a:xfrm>
          <a:prstGeom prst="rect">
            <a:avLst/>
          </a:prstGeom>
        </p:spPr>
        <p:txBody>
          <a:bodyPr>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da-DK" dirty="0" smtClean="0">
                <a:latin typeface="+mn-lt"/>
              </a:rPr>
              <a:t>Øvelse: Oplysninger der skal indberettes</a:t>
            </a:r>
            <a:endParaRPr lang="da-DK" dirty="0">
              <a:latin typeface="+mn-lt"/>
            </a:endParaRPr>
          </a:p>
        </p:txBody>
      </p:sp>
      <p:sp>
        <p:nvSpPr>
          <p:cNvPr id="5" name="Pladsholder til indhold 2"/>
          <p:cNvSpPr txBox="1">
            <a:spLocks/>
          </p:cNvSpPr>
          <p:nvPr/>
        </p:nvSpPr>
        <p:spPr>
          <a:xfrm>
            <a:off x="107504" y="1484784"/>
            <a:ext cx="8229600" cy="469265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da-DK" b="1" dirty="0" smtClean="0"/>
          </a:p>
          <a:p>
            <a:r>
              <a:rPr lang="da-DK" dirty="0" smtClean="0"/>
              <a:t>Hvorfor er de enkelte oplysninger vigtige? </a:t>
            </a:r>
          </a:p>
          <a:p>
            <a:r>
              <a:rPr lang="da-DK" dirty="0"/>
              <a:t>H</a:t>
            </a:r>
            <a:r>
              <a:rPr lang="da-DK" dirty="0" smtClean="0"/>
              <a:t>vordan skal de bruges af de forskellige parter, der skal modtage indberetningen?</a:t>
            </a:r>
          </a:p>
          <a:p>
            <a:pPr lvl="1"/>
            <a:r>
              <a:rPr lang="da-DK" dirty="0" smtClean="0"/>
              <a:t>Myndighedssagsbehandler</a:t>
            </a:r>
          </a:p>
          <a:p>
            <a:pPr lvl="1"/>
            <a:r>
              <a:rPr lang="da-DK" dirty="0"/>
              <a:t>S</a:t>
            </a:r>
            <a:r>
              <a:rPr lang="da-DK" dirty="0" smtClean="0"/>
              <a:t>ocialtilsyn </a:t>
            </a:r>
          </a:p>
          <a:p>
            <a:pPr lvl="1"/>
            <a:r>
              <a:rPr lang="da-DK" dirty="0"/>
              <a:t>E</a:t>
            </a:r>
            <a:r>
              <a:rPr lang="da-DK" dirty="0" smtClean="0"/>
              <a:t>vt. kommunal eller regional driftsherre, </a:t>
            </a:r>
          </a:p>
          <a:p>
            <a:pPr lvl="1"/>
            <a:r>
              <a:rPr lang="da-DK" dirty="0" smtClean="0"/>
              <a:t>Evt. beliggenhedskommunen( hvis hændelsen er sket på en intern skole)</a:t>
            </a:r>
            <a:br>
              <a:rPr lang="da-DK" dirty="0" smtClean="0"/>
            </a:br>
            <a:endParaRPr lang="da-DK" dirty="0" smtClean="0"/>
          </a:p>
          <a:p>
            <a:r>
              <a:rPr lang="da-DK" dirty="0" smtClean="0"/>
              <a:t>Er der nogle af de oplysninger,  der skal skrives i skemaet, som I undrer jer over?</a:t>
            </a:r>
            <a:br>
              <a:rPr lang="da-DK" dirty="0" smtClean="0"/>
            </a:br>
            <a:endParaRPr lang="da-DK" dirty="0" smtClean="0"/>
          </a:p>
          <a:p>
            <a:r>
              <a:rPr lang="da-DK" dirty="0" smtClean="0"/>
              <a:t>Hvilke overvejelser gør I jer i forhold til, hvis nogle oplysninger er svære at udfylde? </a:t>
            </a:r>
            <a:endParaRPr lang="da-DK" b="1" dirty="0" smtClean="0">
              <a:solidFill>
                <a:srgbClr val="FF0000"/>
              </a:solidFill>
            </a:endParaRPr>
          </a:p>
        </p:txBody>
      </p:sp>
    </p:spTree>
    <p:extLst>
      <p:ext uri="{BB962C8B-B14F-4D97-AF65-F5344CB8AC3E}">
        <p14:creationId xmlns:p14="http://schemas.microsoft.com/office/powerpoint/2010/main" val="1526593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5</a:t>
            </a:fld>
            <a:endParaRPr lang="da-DK"/>
          </a:p>
        </p:txBody>
      </p:sp>
      <p:sp>
        <p:nvSpPr>
          <p:cNvPr id="4" name="Titel 1"/>
          <p:cNvSpPr txBox="1">
            <a:spLocks/>
          </p:cNvSpPr>
          <p:nvPr/>
        </p:nvSpPr>
        <p:spPr>
          <a:xfrm>
            <a:off x="457200" y="274638"/>
            <a:ext cx="8229600" cy="1143000"/>
          </a:xfrm>
          <a:prstGeom prst="rect">
            <a:avLst/>
          </a:prstGeom>
        </p:spPr>
        <p:txBody>
          <a:bodyPr>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da-DK" dirty="0" smtClean="0"/>
              <a:t>Øvelse: </a:t>
            </a:r>
            <a:r>
              <a:rPr lang="da-DK" dirty="0" smtClean="0">
                <a:latin typeface="+mn-lt"/>
              </a:rPr>
              <a:t>Hvad er en god indberetning?</a:t>
            </a:r>
            <a:endParaRPr lang="da-DK" dirty="0">
              <a:latin typeface="+mn-lt"/>
            </a:endParaRPr>
          </a:p>
        </p:txBody>
      </p:sp>
      <p:sp>
        <p:nvSpPr>
          <p:cNvPr id="5" name="Pladsholder til indhold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a-DK" dirty="0" smtClean="0"/>
              <a:t>Nedskriv de 3 vigtigste pointer om hver af indberetningerne.</a:t>
            </a:r>
          </a:p>
          <a:p>
            <a:pPr marL="0" indent="0">
              <a:buFont typeface="Arial" panose="020B0604020202020204" pitchFamily="34" charset="0"/>
              <a:buNone/>
            </a:pPr>
            <a:endParaRPr lang="da-DK" dirty="0" smtClean="0"/>
          </a:p>
          <a:p>
            <a:pPr marL="0" indent="0">
              <a:buFont typeface="Arial" panose="020B0604020202020204" pitchFamily="34" charset="0"/>
              <a:buNone/>
            </a:pPr>
            <a:r>
              <a:rPr lang="da-DK" dirty="0" smtClean="0"/>
              <a:t>Læs de 3 indberetninger</a:t>
            </a:r>
          </a:p>
          <a:p>
            <a:r>
              <a:rPr lang="da-DK" dirty="0" smtClean="0"/>
              <a:t>Notér hvad der er godt i den enkelte indberetning, og hvad der med fordel kunne uddybes eller tilføjes.</a:t>
            </a:r>
          </a:p>
          <a:p>
            <a:endParaRPr lang="da-DK" dirty="0" smtClean="0"/>
          </a:p>
          <a:p>
            <a:r>
              <a:rPr lang="da-DK" dirty="0" smtClean="0"/>
              <a:t>Skriv de 3 vigtigste pointer ned om hver indberetning.</a:t>
            </a:r>
          </a:p>
          <a:p>
            <a:pPr marL="0" indent="0">
              <a:buFont typeface="Arial" panose="020B0604020202020204" pitchFamily="34" charset="0"/>
              <a:buNone/>
            </a:pPr>
            <a:endParaRPr lang="da-DK" b="1" dirty="0" smtClean="0">
              <a:solidFill>
                <a:srgbClr val="FF0000"/>
              </a:solidFill>
            </a:endParaRPr>
          </a:p>
          <a:p>
            <a:pPr marL="0" indent="0">
              <a:buFont typeface="Arial" panose="020B0604020202020204" pitchFamily="34" charset="0"/>
              <a:buNone/>
            </a:pPr>
            <a:endParaRPr lang="da-DK" b="1" dirty="0" smtClean="0">
              <a:solidFill>
                <a:srgbClr val="FF0000"/>
              </a:solidFill>
            </a:endParaRPr>
          </a:p>
          <a:p>
            <a:pPr marL="0" indent="0">
              <a:buFont typeface="Arial" panose="020B0604020202020204" pitchFamily="34" charset="0"/>
              <a:buNone/>
            </a:pPr>
            <a:endParaRPr lang="da-DK" dirty="0" smtClean="0"/>
          </a:p>
          <a:p>
            <a:pPr marL="0" indent="0">
              <a:buFont typeface="Arial" panose="020B0604020202020204" pitchFamily="34" charset="0"/>
              <a:buNone/>
            </a:pPr>
            <a:endParaRPr lang="da-DK" dirty="0"/>
          </a:p>
        </p:txBody>
      </p:sp>
    </p:spTree>
    <p:extLst>
      <p:ext uri="{BB962C8B-B14F-4D97-AF65-F5344CB8AC3E}">
        <p14:creationId xmlns:p14="http://schemas.microsoft.com/office/powerpoint/2010/main" val="404347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6</a:t>
            </a:fld>
            <a:endParaRPr lang="da-DK"/>
          </a:p>
        </p:txBody>
      </p:sp>
      <p:sp>
        <p:nvSpPr>
          <p:cNvPr id="4" name="Titel 1"/>
          <p:cNvSpPr txBox="1">
            <a:spLocks/>
          </p:cNvSpPr>
          <p:nvPr/>
        </p:nvSpPr>
        <p:spPr>
          <a:xfrm>
            <a:off x="457200" y="274638"/>
            <a:ext cx="8229600" cy="1143000"/>
          </a:xfrm>
          <a:prstGeom prst="rect">
            <a:avLst/>
          </a:prstGeom>
        </p:spPr>
        <p:txBody>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da-DK" dirty="0" smtClean="0">
                <a:latin typeface="+mn-lt"/>
              </a:rPr>
              <a:t>Drøftelse: Hvad er en god indberetning?</a:t>
            </a:r>
            <a:endParaRPr lang="da-DK" dirty="0">
              <a:latin typeface="+mn-lt"/>
            </a:endParaRPr>
          </a:p>
        </p:txBody>
      </p:sp>
      <p:sp>
        <p:nvSpPr>
          <p:cNvPr id="5" name="Pladsholder til indhold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da-DK" dirty="0" smtClean="0">
              <a:solidFill>
                <a:srgbClr val="FF0000"/>
              </a:solidFill>
            </a:endParaRPr>
          </a:p>
          <a:p>
            <a:endParaRPr lang="da-DK" b="1" dirty="0" smtClean="0"/>
          </a:p>
          <a:p>
            <a:endParaRPr lang="da-DK" b="1" dirty="0" smtClean="0"/>
          </a:p>
          <a:p>
            <a:r>
              <a:rPr lang="da-DK" dirty="0" smtClean="0"/>
              <a:t>Hvilke kvaliteter synes I, at en god indberetning bør have?</a:t>
            </a:r>
          </a:p>
          <a:p>
            <a:endParaRPr lang="da-DK" dirty="0" smtClean="0"/>
          </a:p>
          <a:p>
            <a:r>
              <a:rPr lang="da-DK" dirty="0" smtClean="0"/>
              <a:t>Hvad tænker I, er det sværeste i forhold til at skrive en god indberetning?</a:t>
            </a:r>
            <a:endParaRPr lang="da-DK" dirty="0"/>
          </a:p>
        </p:txBody>
      </p:sp>
    </p:spTree>
    <p:extLst>
      <p:ext uri="{BB962C8B-B14F-4D97-AF65-F5344CB8AC3E}">
        <p14:creationId xmlns:p14="http://schemas.microsoft.com/office/powerpoint/2010/main" val="3263694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7</a:t>
            </a:fld>
            <a:endParaRPr lang="da-DK"/>
          </a:p>
        </p:txBody>
      </p:sp>
      <p:sp>
        <p:nvSpPr>
          <p:cNvPr id="4" name="Titel 1"/>
          <p:cNvSpPr txBox="1">
            <a:spLocks/>
          </p:cNvSpPr>
          <p:nvPr/>
        </p:nvSpPr>
        <p:spPr>
          <a:xfrm>
            <a:off x="457200" y="274638"/>
            <a:ext cx="8229600" cy="1143000"/>
          </a:xfrm>
          <a:prstGeom prst="rect">
            <a:avLst/>
          </a:prstGeom>
        </p:spPr>
        <p:txBody>
          <a:bodyPr>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da-DK" dirty="0" smtClean="0">
                <a:latin typeface="+mn-lt"/>
              </a:rPr>
              <a:t>Opfølgning med barnet eller den unge</a:t>
            </a:r>
            <a:endParaRPr lang="da-DK" dirty="0">
              <a:latin typeface="+mn-lt"/>
            </a:endParaRPr>
          </a:p>
        </p:txBody>
      </p:sp>
      <p:sp>
        <p:nvSpPr>
          <p:cNvPr id="5" name="Pladsholder til indhold 2"/>
          <p:cNvSpPr txBox="1">
            <a:spLocks/>
          </p:cNvSpPr>
          <p:nvPr/>
        </p:nvSpPr>
        <p:spPr>
          <a:xfrm>
            <a:off x="457200" y="1400646"/>
            <a:ext cx="8229600" cy="4692650"/>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a-DK" sz="1900" dirty="0" smtClean="0"/>
              <a:t>Barnets ret til inddragelse er juridisk forankret.</a:t>
            </a:r>
            <a:br>
              <a:rPr lang="da-DK" sz="1900" dirty="0" smtClean="0"/>
            </a:br>
            <a:endParaRPr lang="da-DK" sz="1900" dirty="0" smtClean="0"/>
          </a:p>
          <a:p>
            <a:r>
              <a:rPr lang="da-DK" sz="1900" dirty="0" smtClean="0"/>
              <a:t>Inddragelsen og kommunikationen med barnet eller den unge skal ske på de præmisser og forudsætninger, som barnet eller den unge har.</a:t>
            </a:r>
            <a:br>
              <a:rPr lang="da-DK" sz="1900" dirty="0" smtClean="0"/>
            </a:br>
            <a:endParaRPr lang="da-DK" sz="1900" dirty="0" smtClean="0"/>
          </a:p>
          <a:p>
            <a:r>
              <a:rPr lang="da-DK" sz="1900" dirty="0" smtClean="0"/>
              <a:t>Husk at det er barnets eller den unges egen oplevelse, der skal beskrives i indberetningen, under punkt 7. Inddragelse af barnet eller den unge.</a:t>
            </a:r>
            <a:br>
              <a:rPr lang="da-DK" sz="1900" dirty="0" smtClean="0"/>
            </a:br>
            <a:endParaRPr lang="da-DK" sz="1900" dirty="0" smtClean="0"/>
          </a:p>
          <a:p>
            <a:r>
              <a:rPr lang="da-DK" sz="1900" dirty="0" smtClean="0"/>
              <a:t>Barnet eller den unge bør få tilbud om og mulighed for at få talt med de involverede parter om konfliktens forløb og dermed få bearbejdet sin egen oplevelse af konflikten.</a:t>
            </a:r>
            <a:br>
              <a:rPr lang="da-DK" sz="1900" dirty="0" smtClean="0"/>
            </a:br>
            <a:endParaRPr lang="da-DK" sz="1900" dirty="0" smtClean="0"/>
          </a:p>
          <a:p>
            <a:r>
              <a:rPr lang="da-DK" sz="1900" dirty="0" smtClean="0"/>
              <a:t>Brug barnets eller den unges egne ord i samtalen. Når man opfanger, synliggør og senere bruger barnets eller den unges egne ord, vil barnet eller den unge få en oplevelse af at blive bekræftet og forstået og dermed have relativt let ved associere til egne ord og beskrivelser. </a:t>
            </a:r>
          </a:p>
          <a:p>
            <a:endParaRPr lang="da-DK" sz="1900" dirty="0" smtClean="0"/>
          </a:p>
          <a:p>
            <a:r>
              <a:rPr lang="da-DK" sz="1900" dirty="0" smtClean="0"/>
              <a:t>For yderligere viden om emnet om at tale med børn og unge, se modulet: ‘Opfølgning på magtanvendelser - samtale med barnet eller den unge på institution’.</a:t>
            </a:r>
          </a:p>
          <a:p>
            <a:endParaRPr lang="da-DK" sz="1600" dirty="0" smtClean="0"/>
          </a:p>
          <a:p>
            <a:endParaRPr lang="da-DK" sz="1600" dirty="0"/>
          </a:p>
        </p:txBody>
      </p:sp>
    </p:spTree>
    <p:extLst>
      <p:ext uri="{BB962C8B-B14F-4D97-AF65-F5344CB8AC3E}">
        <p14:creationId xmlns:p14="http://schemas.microsoft.com/office/powerpoint/2010/main" val="3395375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pPr fontAlgn="base">
              <a:spcBef>
                <a:spcPct val="0"/>
              </a:spcBef>
              <a:spcAft>
                <a:spcPct val="0"/>
              </a:spcAft>
              <a:defRPr/>
            </a:pPr>
            <a:r>
              <a:rPr lang="en-GB" smtClean="0">
                <a:solidFill>
                  <a:srgbClr val="000000"/>
                </a:solidFill>
              </a:rPr>
              <a:t>Læring gennem registrering og indberetning – opholdssteder og døgninstitutioner </a:t>
            </a:r>
            <a:endParaRPr lang="en-GB" dirty="0">
              <a:solidFill>
                <a:srgbClr val="000000"/>
              </a:solidFill>
            </a:endParaRPr>
          </a:p>
        </p:txBody>
      </p:sp>
      <p:sp>
        <p:nvSpPr>
          <p:cNvPr id="3" name="Pladsholder til diasnummer 2"/>
          <p:cNvSpPr>
            <a:spLocks noGrp="1"/>
          </p:cNvSpPr>
          <p:nvPr>
            <p:ph type="sldNum" sz="quarter" idx="12"/>
          </p:nvPr>
        </p:nvSpPr>
        <p:spPr/>
        <p:txBody>
          <a:bodyPr/>
          <a:lstStyle/>
          <a:p>
            <a:fld id="{5CEA8743-A3B1-4266-B2B0-527D351A96B6}" type="slidenum">
              <a:rPr lang="da-DK" smtClean="0"/>
              <a:t>8</a:t>
            </a:fld>
            <a:endParaRPr lang="da-DK"/>
          </a:p>
        </p:txBody>
      </p:sp>
      <p:sp>
        <p:nvSpPr>
          <p:cNvPr id="4" name="Titel 1"/>
          <p:cNvSpPr txBox="1">
            <a:spLocks/>
          </p:cNvSpPr>
          <p:nvPr/>
        </p:nvSpPr>
        <p:spPr>
          <a:xfrm>
            <a:off x="457200" y="274638"/>
            <a:ext cx="8229600" cy="1143000"/>
          </a:xfrm>
          <a:prstGeom prst="rect">
            <a:avLst/>
          </a:prstGeom>
        </p:spPr>
        <p:txBody>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da-DK" dirty="0" smtClean="0"/>
              <a:t>Øvelse: S</a:t>
            </a:r>
            <a:r>
              <a:rPr lang="da-DK" dirty="0" smtClean="0">
                <a:latin typeface="+mn-lt"/>
              </a:rPr>
              <a:t>trukturelle rammer</a:t>
            </a:r>
            <a:endParaRPr lang="da-DK" dirty="0">
              <a:latin typeface="+mn-lt"/>
            </a:endParaRPr>
          </a:p>
        </p:txBody>
      </p:sp>
      <p:sp>
        <p:nvSpPr>
          <p:cNvPr id="5" name="Pladsholder til indhold 2"/>
          <p:cNvSpPr txBox="1">
            <a:spLocks/>
          </p:cNvSpPr>
          <p:nvPr/>
        </p:nvSpPr>
        <p:spPr>
          <a:xfrm>
            <a:off x="539552" y="1484784"/>
            <a:ext cx="8229600" cy="469265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da-DK" b="1" dirty="0" smtClean="0"/>
          </a:p>
          <a:p>
            <a:pPr>
              <a:buFont typeface="+mj-lt"/>
              <a:buAutoNum type="arabicPeriod"/>
            </a:pPr>
            <a:r>
              <a:rPr lang="da-DK" dirty="0"/>
              <a:t>Find et eksempel på en indberetning, </a:t>
            </a:r>
            <a:r>
              <a:rPr lang="da-DK" b="1" dirty="0"/>
              <a:t>hvor det var svært</a:t>
            </a:r>
            <a:r>
              <a:rPr lang="da-DK" dirty="0"/>
              <a:t>: </a:t>
            </a:r>
            <a:br>
              <a:rPr lang="da-DK" dirty="0"/>
            </a:br>
            <a:r>
              <a:rPr lang="da-DK" dirty="0"/>
              <a:t>Der var ikke god tid til at få den skrevet.</a:t>
            </a:r>
            <a:br>
              <a:rPr lang="da-DK" dirty="0"/>
            </a:br>
            <a:r>
              <a:rPr lang="da-DK" dirty="0"/>
              <a:t>Når du læste den igennem efterfølgende gav den ikke mening.</a:t>
            </a:r>
            <a:br>
              <a:rPr lang="da-DK" dirty="0"/>
            </a:br>
            <a:r>
              <a:rPr lang="da-DK" dirty="0"/>
              <a:t>Barnet eller den unge ønskede ikke at beskrive </a:t>
            </a:r>
            <a:r>
              <a:rPr lang="da-DK" dirty="0" smtClean="0"/>
              <a:t>hans eller hendes </a:t>
            </a:r>
            <a:r>
              <a:rPr lang="da-DK" dirty="0"/>
              <a:t>egen oplevelse osv</a:t>
            </a:r>
            <a:r>
              <a:rPr lang="da-DK" dirty="0" smtClean="0"/>
              <a:t>.</a:t>
            </a:r>
            <a:br>
              <a:rPr lang="da-DK" dirty="0" smtClean="0"/>
            </a:br>
            <a:endParaRPr lang="da-DK" dirty="0" smtClean="0"/>
          </a:p>
          <a:p>
            <a:pPr>
              <a:buFont typeface="+mj-lt"/>
              <a:buAutoNum type="arabicPeriod"/>
            </a:pPr>
            <a:r>
              <a:rPr lang="da-DK" dirty="0" smtClean="0"/>
              <a:t>Find et eksempel på en indberetning, hvor processen </a:t>
            </a:r>
            <a:r>
              <a:rPr lang="da-DK" b="1" dirty="0" smtClean="0"/>
              <a:t>gik præcist som den skulle</a:t>
            </a:r>
            <a:r>
              <a:rPr lang="da-DK" dirty="0" smtClean="0"/>
              <a:t>: Der var tid til at få den skrevet.</a:t>
            </a:r>
            <a:br>
              <a:rPr lang="da-DK" dirty="0" smtClean="0"/>
            </a:br>
            <a:r>
              <a:rPr lang="da-DK" dirty="0" smtClean="0"/>
              <a:t>Når du læste den igennem efterfølgende gav den god mening.</a:t>
            </a:r>
            <a:br>
              <a:rPr lang="da-DK" dirty="0" smtClean="0"/>
            </a:br>
            <a:r>
              <a:rPr lang="da-DK" dirty="0" smtClean="0"/>
              <a:t>Barnets eller den unges egen oplevelse blev beskrevet osv.</a:t>
            </a:r>
            <a:br>
              <a:rPr lang="da-DK" dirty="0" smtClean="0"/>
            </a:br>
            <a:endParaRPr lang="da-DK" dirty="0" smtClean="0"/>
          </a:p>
          <a:p>
            <a:pPr marL="0" indent="0">
              <a:buFont typeface="Arial" panose="020B0604020202020204" pitchFamily="34" charset="0"/>
              <a:buNone/>
            </a:pPr>
            <a:endParaRPr lang="da-DK" b="1" dirty="0" smtClean="0"/>
          </a:p>
          <a:p>
            <a:pPr marL="0" indent="0">
              <a:buFont typeface="Arial" panose="020B0604020202020204" pitchFamily="34" charset="0"/>
              <a:buNone/>
            </a:pPr>
            <a:endParaRPr lang="da-DK" b="1" dirty="0"/>
          </a:p>
        </p:txBody>
      </p:sp>
    </p:spTree>
    <p:extLst>
      <p:ext uri="{BB962C8B-B14F-4D97-AF65-F5344CB8AC3E}">
        <p14:creationId xmlns:p14="http://schemas.microsoft.com/office/powerpoint/2010/main" val="3052595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0850" y="425832"/>
            <a:ext cx="5868670" cy="972000"/>
          </a:xfrm>
        </p:spPr>
        <p:txBody>
          <a:bodyPr>
            <a:normAutofit fontScale="90000"/>
          </a:bodyPr>
          <a:lstStyle/>
          <a:p>
            <a:r>
              <a:rPr lang="da-DK" dirty="0" smtClean="0"/>
              <a:t/>
            </a:r>
            <a:br>
              <a:rPr lang="da-DK" dirty="0" smtClean="0"/>
            </a:br>
            <a:r>
              <a:rPr lang="da-DK" dirty="0" smtClean="0"/>
              <a:t/>
            </a:r>
            <a:br>
              <a:rPr lang="da-DK" dirty="0" smtClean="0"/>
            </a:br>
            <a:r>
              <a:rPr lang="da-DK" dirty="0"/>
              <a:t>Opsamling: Hvordan sikrer vi læring fremadrettet?</a:t>
            </a:r>
            <a:br>
              <a:rPr lang="da-DK" dirty="0"/>
            </a:br>
            <a:endParaRPr lang="da-DK" dirty="0"/>
          </a:p>
        </p:txBody>
      </p:sp>
      <p:sp>
        <p:nvSpPr>
          <p:cNvPr id="5" name="Pladsholder til diasnummer 4"/>
          <p:cNvSpPr>
            <a:spLocks noGrp="1"/>
          </p:cNvSpPr>
          <p:nvPr>
            <p:ph type="sldNum" sz="quarter" idx="12"/>
          </p:nvPr>
        </p:nvSpPr>
        <p:spPr/>
        <p:txBody>
          <a:bodyPr/>
          <a:lstStyle/>
          <a:p>
            <a:fld id="{877157DD-2AD0-48EE-B3E5-89BFF37545A2}" type="slidenum">
              <a:rPr lang="da-DK" smtClean="0"/>
              <a:t>9</a:t>
            </a:fld>
            <a:endParaRPr lang="da-DK"/>
          </a:p>
        </p:txBody>
      </p:sp>
      <p:pic>
        <p:nvPicPr>
          <p:cNvPr id="7" name="Billed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07043"/>
            <a:ext cx="9002111" cy="4933541"/>
          </a:xfrm>
          <a:prstGeom prst="rect">
            <a:avLst/>
          </a:prstGeom>
        </p:spPr>
      </p:pic>
      <p:sp>
        <p:nvSpPr>
          <p:cNvPr id="8" name="Rektangel 7"/>
          <p:cNvSpPr/>
          <p:nvPr/>
        </p:nvSpPr>
        <p:spPr>
          <a:xfrm>
            <a:off x="756745" y="2616073"/>
            <a:ext cx="6006661" cy="2031325"/>
          </a:xfrm>
          <a:prstGeom prst="rect">
            <a:avLst/>
          </a:prstGeom>
        </p:spPr>
        <p:txBody>
          <a:bodyPr wrap="square">
            <a:spAutoFit/>
          </a:bodyPr>
          <a:lstStyle/>
          <a:p>
            <a:pPr algn="ctr"/>
            <a:endParaRPr lang="da-DK" dirty="0"/>
          </a:p>
          <a:p>
            <a:pPr algn="ctr"/>
            <a:r>
              <a:rPr lang="da-DK" dirty="0"/>
              <a:t>Hvilke tanker har oplægget skabt hos jer?</a:t>
            </a:r>
          </a:p>
          <a:p>
            <a:pPr algn="ctr"/>
            <a:endParaRPr lang="da-DK" dirty="0"/>
          </a:p>
          <a:p>
            <a:pPr algn="ctr"/>
            <a:r>
              <a:rPr lang="da-DK" dirty="0"/>
              <a:t>Bør der ændres noget i vores eksisterende praksis?</a:t>
            </a:r>
          </a:p>
          <a:p>
            <a:pPr algn="ctr"/>
            <a:endParaRPr lang="da-DK" dirty="0"/>
          </a:p>
          <a:p>
            <a:pPr algn="ctr"/>
            <a:r>
              <a:rPr lang="da-DK" dirty="0"/>
              <a:t>Hvordan arbejder vi videre med dette område?</a:t>
            </a:r>
          </a:p>
          <a:p>
            <a:pPr algn="ctr"/>
            <a:endParaRPr lang="da-DK" dirty="0"/>
          </a:p>
        </p:txBody>
      </p:sp>
      <p:sp>
        <p:nvSpPr>
          <p:cNvPr id="10" name="Pladsholder til sidefod 1"/>
          <p:cNvSpPr>
            <a:spLocks noGrp="1"/>
          </p:cNvSpPr>
          <p:nvPr>
            <p:ph type="ftr" sz="quarter" idx="11"/>
          </p:nvPr>
        </p:nvSpPr>
        <p:spPr>
          <a:xfrm>
            <a:off x="-252536" y="6356350"/>
            <a:ext cx="3888432" cy="365125"/>
          </a:xfrm>
        </p:spPr>
        <p:txBody>
          <a:bodyPr/>
          <a:lstStyle/>
          <a:p>
            <a:pPr fontAlgn="base">
              <a:spcBef>
                <a:spcPct val="0"/>
              </a:spcBef>
              <a:spcAft>
                <a:spcPct val="0"/>
              </a:spcAft>
              <a:defRPr/>
            </a:pPr>
            <a:r>
              <a:rPr lang="en-GB" dirty="0" err="1" smtClean="0">
                <a:solidFill>
                  <a:srgbClr val="000000"/>
                </a:solidFill>
              </a:rPr>
              <a:t>Læring</a:t>
            </a:r>
            <a:r>
              <a:rPr lang="en-GB" dirty="0" smtClean="0">
                <a:solidFill>
                  <a:srgbClr val="000000"/>
                </a:solidFill>
              </a:rPr>
              <a:t> </a:t>
            </a:r>
            <a:r>
              <a:rPr lang="en-GB" dirty="0" err="1" smtClean="0">
                <a:solidFill>
                  <a:srgbClr val="000000"/>
                </a:solidFill>
              </a:rPr>
              <a:t>gennem</a:t>
            </a:r>
            <a:r>
              <a:rPr lang="en-GB" dirty="0" smtClean="0">
                <a:solidFill>
                  <a:srgbClr val="000000"/>
                </a:solidFill>
              </a:rPr>
              <a:t> </a:t>
            </a:r>
            <a:r>
              <a:rPr lang="en-GB" dirty="0" err="1" smtClean="0">
                <a:solidFill>
                  <a:srgbClr val="000000"/>
                </a:solidFill>
              </a:rPr>
              <a:t>registrering</a:t>
            </a:r>
            <a:r>
              <a:rPr lang="en-GB" dirty="0" smtClean="0">
                <a:solidFill>
                  <a:srgbClr val="000000"/>
                </a:solidFill>
              </a:rPr>
              <a:t> og </a:t>
            </a:r>
            <a:r>
              <a:rPr lang="en-GB" dirty="0" err="1" smtClean="0">
                <a:solidFill>
                  <a:srgbClr val="000000"/>
                </a:solidFill>
              </a:rPr>
              <a:t>indberetning</a:t>
            </a:r>
            <a:r>
              <a:rPr lang="en-GB" dirty="0" smtClean="0">
                <a:solidFill>
                  <a:srgbClr val="000000"/>
                </a:solidFill>
              </a:rPr>
              <a:t> – </a:t>
            </a:r>
            <a:r>
              <a:rPr lang="en-GB" dirty="0" err="1" smtClean="0">
                <a:solidFill>
                  <a:srgbClr val="000000"/>
                </a:solidFill>
              </a:rPr>
              <a:t>opholdssteder</a:t>
            </a:r>
            <a:r>
              <a:rPr lang="en-GB" dirty="0" smtClean="0">
                <a:solidFill>
                  <a:srgbClr val="000000"/>
                </a:solidFill>
              </a:rPr>
              <a:t> og </a:t>
            </a:r>
            <a:r>
              <a:rPr lang="en-GB" dirty="0" err="1" smtClean="0">
                <a:solidFill>
                  <a:srgbClr val="000000"/>
                </a:solidFill>
              </a:rPr>
              <a:t>døgninstitutioner</a:t>
            </a:r>
            <a:r>
              <a:rPr lang="en-GB" dirty="0" smtClean="0">
                <a:solidFill>
                  <a:srgbClr val="000000"/>
                </a:solidFill>
              </a:rPr>
              <a:t> </a:t>
            </a:r>
            <a:endParaRPr lang="en-GB" dirty="0">
              <a:solidFill>
                <a:srgbClr val="000000"/>
              </a:solidFill>
            </a:endParaRPr>
          </a:p>
        </p:txBody>
      </p:sp>
    </p:spTree>
    <p:extLst>
      <p:ext uri="{BB962C8B-B14F-4D97-AF65-F5344CB8AC3E}">
        <p14:creationId xmlns:p14="http://schemas.microsoft.com/office/powerpoint/2010/main" val="1045195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B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B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BF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15290</TotalTime>
  <Words>372</Words>
  <Application>Microsoft Office PowerPoint</Application>
  <PresentationFormat>Skærmshow (4:3)</PresentationFormat>
  <Paragraphs>90</Paragraphs>
  <Slides>9</Slides>
  <Notes>9</Notes>
  <HiddenSlides>0</HiddenSlides>
  <MMClips>0</MMClips>
  <ScaleCrop>false</ScaleCrop>
  <HeadingPairs>
    <vt:vector size="4" baseType="variant">
      <vt:variant>
        <vt:lpstr>Tema</vt:lpstr>
      </vt:variant>
      <vt:variant>
        <vt:i4>1</vt:i4>
      </vt:variant>
      <vt:variant>
        <vt:lpstr>Diastitler</vt:lpstr>
      </vt:variant>
      <vt:variant>
        <vt:i4>9</vt:i4>
      </vt:variant>
    </vt:vector>
  </HeadingPairs>
  <TitlesOfParts>
    <vt:vector size="10" baseType="lpstr">
      <vt:lpstr>Kontortema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  Opsamling: Hvordan sikrer vi læring fremadrettet? </vt:lpstr>
    </vt:vector>
  </TitlesOfParts>
  <Company>Koncern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 om voksenansvar Forebyggelse af magtanvendelser</dc:title>
  <dc:creator>Marie Kaas</dc:creator>
  <cp:lastModifiedBy>Annie Gaardsted Frandsen</cp:lastModifiedBy>
  <cp:revision>192</cp:revision>
  <cp:lastPrinted>2017-02-02T15:19:59Z</cp:lastPrinted>
  <dcterms:created xsi:type="dcterms:W3CDTF">2016-07-08T13:11:14Z</dcterms:created>
  <dcterms:modified xsi:type="dcterms:W3CDTF">2017-02-05T00:57:38Z</dcterms:modified>
</cp:coreProperties>
</file>