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sldIdLst>
    <p:sldId id="257" r:id="rId2"/>
    <p:sldId id="259" r:id="rId3"/>
    <p:sldId id="274" r:id="rId4"/>
    <p:sldId id="271" r:id="rId5"/>
    <p:sldId id="260" r:id="rId6"/>
    <p:sldId id="261" r:id="rId7"/>
    <p:sldId id="272" r:id="rId8"/>
    <p:sldId id="263" r:id="rId9"/>
    <p:sldId id="264" r:id="rId10"/>
    <p:sldId id="273" r:id="rId11"/>
    <p:sldId id="265" r:id="rId12"/>
    <p:sldId id="266" r:id="rId13"/>
    <p:sldId id="276" r:id="rId14"/>
    <p:sldId id="268" r:id="rId15"/>
    <p:sldId id="269" r:id="rId16"/>
    <p:sldId id="270" r:id="rId17"/>
  </p:sldIdLst>
  <p:sldSz cx="9144000" cy="6858000" type="screen4x3"/>
  <p:notesSz cx="6808788" cy="99409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 Pârja" initials="MP" lastIdx="3" clrIdx="0"/>
  <p:cmAuthor id="1" name="Annie Gaardsted Frandsen" initials="af" lastIdx="24" clrIdx="1"/>
  <p:cmAuthor id="2" name="Birgit Mortensen" initials="BM0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7E8"/>
    <a:srgbClr val="EACCCD"/>
    <a:srgbClr val="C62030"/>
    <a:srgbClr val="DFA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66628" autoAdjust="0"/>
  </p:normalViewPr>
  <p:slideViewPr>
    <p:cSldViewPr>
      <p:cViewPr>
        <p:scale>
          <a:sx n="33" d="100"/>
          <a:sy n="33" d="100"/>
        </p:scale>
        <p:origin x="-1411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358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26" d="100"/>
          <a:sy n="26" d="100"/>
        </p:scale>
        <p:origin x="-2222" y="-8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55AA3-652B-4ABE-93CD-786C20829957}" type="datetimeFigureOut">
              <a:rPr lang="da-DK" smtClean="0"/>
              <a:t>05-02-2017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490AA-F59A-40F7-8BDC-1585FA865A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2145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175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0303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8083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28481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2719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2785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91867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C2FA-81EB-7645-A056-1A1B2D71557F}" type="slidenum">
              <a:rPr lang="da-DK" smtClean="0"/>
              <a:pPr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3901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7806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2642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4397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3682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01412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90AA-F59A-40F7-8BDC-1585FA865A0C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688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1406">
              <a:defRPr/>
            </a:pPr>
            <a:endParaRPr lang="da-DK" i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987028-8A3B-40AE-853C-80B3EEA4B5F3}" type="slidenum">
              <a:rPr lang="da-DK" altLang="da-DK" smtClean="0"/>
              <a:pPr>
                <a:defRPr/>
              </a:pPr>
              <a:t>8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448595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b="0" dirty="0" smtClean="0">
              <a:effectLst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987028-8A3B-40AE-853C-80B3EEA4B5F3}" type="slidenum">
              <a:rPr lang="da-DK" altLang="da-DK" smtClean="0"/>
              <a:pPr>
                <a:defRPr/>
              </a:pPr>
              <a:t>9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44859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C053-AFC8-44CC-A9B2-D3C5C7389EE2}" type="datetime1">
              <a:rPr lang="da-DK" smtClean="0"/>
              <a:t>05-02-2017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Læring gennem registrering og  indberetning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  <p:pic>
        <p:nvPicPr>
          <p:cNvPr id="8" name="Bille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225" y="398463"/>
            <a:ext cx="1916113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716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1E98-5B26-44E7-AE23-04BB8E0E9638}" type="datetime1">
              <a:rPr lang="da-DK" smtClean="0"/>
              <a:t>05-02-2017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955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54BA-5D1E-4285-AB19-EC43C6B38C89}" type="datetime1">
              <a:rPr lang="da-DK" smtClean="0"/>
              <a:t>05-02-2017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5107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side + 1 person m. tale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396004"/>
            <a:ext cx="9144000" cy="5461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boble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154" y="2482371"/>
            <a:ext cx="3233355" cy="2421783"/>
          </a:xfrm>
          <a:prstGeom prst="rect">
            <a:avLst/>
          </a:prstGeom>
        </p:spPr>
      </p:pic>
      <p:pic>
        <p:nvPicPr>
          <p:cNvPr id="12" name="Picture 11" descr="1person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846" y="4591539"/>
            <a:ext cx="1025769" cy="157147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da-DK" dirty="0" smtClean="0"/>
              <a:t>Læring gennem registrering og  indberetning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850" y="1561077"/>
            <a:ext cx="4899441" cy="4603186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5326481" y="2997899"/>
            <a:ext cx="2410863" cy="1493753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185738" indent="0" algn="ctr">
              <a:buNone/>
              <a:defRPr>
                <a:solidFill>
                  <a:srgbClr val="000000"/>
                </a:solidFill>
              </a:defRPr>
            </a:lvl2pPr>
            <a:lvl3pPr marL="357187" indent="0" algn="ctr">
              <a:buNone/>
              <a:defRPr>
                <a:solidFill>
                  <a:srgbClr val="000000"/>
                </a:solidFill>
              </a:defRPr>
            </a:lvl3pPr>
            <a:lvl4pPr marL="542925" indent="0" algn="ctr">
              <a:buNone/>
              <a:defRPr>
                <a:solidFill>
                  <a:srgbClr val="000000"/>
                </a:solidFill>
              </a:defRPr>
            </a:lvl4pPr>
            <a:lvl5pPr marL="714375" indent="0" algn="ctr">
              <a:buNone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810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83A0-DA7E-4DB7-8E2C-551A34061FE4}" type="datetime1">
              <a:rPr lang="da-DK" smtClean="0"/>
              <a:t>05-02-2017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3240360" cy="365125"/>
          </a:xfrm>
        </p:spPr>
        <p:txBody>
          <a:bodyPr/>
          <a:lstStyle/>
          <a:p>
            <a:pPr>
              <a:defRPr/>
            </a:pPr>
            <a:r>
              <a:rPr lang="da-DK" dirty="0" smtClean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2890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1F35-229C-4E76-BAAC-25FC813331DB}" type="datetime1">
              <a:rPr lang="da-DK" smtClean="0"/>
              <a:t>05-02-2017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196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51D5-9184-4018-AF7A-927A351FDE34}" type="datetime1">
              <a:rPr lang="da-DK" smtClean="0"/>
              <a:t>05-02-2017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9927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2588-3ABA-47B4-9178-8484A5614C57}" type="datetime1">
              <a:rPr lang="da-DK" smtClean="0"/>
              <a:t>05-02-2017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3873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90723-E6AB-4257-A287-71EEC806D067}" type="datetime1">
              <a:rPr lang="da-DK" smtClean="0"/>
              <a:t>05-02-2017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5901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20D7-EC49-4252-AD43-A0CA2E5A0D35}" type="datetime1">
              <a:rPr lang="da-DK" smtClean="0"/>
              <a:t>05-02-2017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894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A942-EF1F-4B73-898D-34ADE130D6EA}" type="datetime1">
              <a:rPr lang="da-DK" smtClean="0"/>
              <a:t>05-02-2017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6422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9C30A-6437-4D07-AFAA-C132E36E4DBA}" type="datetime1">
              <a:rPr lang="da-DK" smtClean="0"/>
              <a:t>05-02-2017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0460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795485" y="631280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00CE9-62F7-4A3E-A40C-64ECD866B5C4}" type="datetime1">
              <a:rPr lang="da-DK" smtClean="0"/>
              <a:t>05-02-2017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67544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BCCC7-2F08-4D6F-8CF9-6F3A60FC91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09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1916832"/>
            <a:ext cx="6696744" cy="1440160"/>
          </a:xfrm>
        </p:spPr>
        <p:txBody>
          <a:bodyPr>
            <a:normAutofit fontScale="85000" lnSpcReduction="20000"/>
          </a:bodyPr>
          <a:lstStyle/>
          <a:p>
            <a:pPr algn="l">
              <a:defRPr/>
            </a:pPr>
            <a:r>
              <a:rPr lang="da-DK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Voksenansvar </a:t>
            </a:r>
            <a:r>
              <a:rPr lang="da-DK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da-DK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anbragte børn og </a:t>
            </a:r>
            <a:r>
              <a:rPr lang="da-DK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unge</a:t>
            </a:r>
          </a:p>
          <a:p>
            <a:pPr algn="l">
              <a:defRPr/>
            </a:pPr>
            <a:endParaRPr lang="da-DK" sz="2800" b="1" dirty="0" smtClean="0">
              <a:solidFill>
                <a:schemeClr val="tx1"/>
              </a:solidFill>
              <a:latin typeface="+mn-lt"/>
              <a:cs typeface="+mj-cs"/>
            </a:endParaRPr>
          </a:p>
          <a:p>
            <a:pPr algn="l">
              <a:defRPr/>
            </a:pPr>
            <a:r>
              <a:rPr lang="da-DK" sz="2800" b="1" dirty="0" smtClean="0">
                <a:solidFill>
                  <a:schemeClr val="tx1"/>
                </a:solidFill>
                <a:latin typeface="+mn-lt"/>
                <a:cs typeface="+mj-cs"/>
              </a:rPr>
              <a:t>Læring gennem registrering og  </a:t>
            </a:r>
            <a:r>
              <a:rPr lang="da-DK" sz="2800" b="1" dirty="0" smtClean="0">
                <a:solidFill>
                  <a:schemeClr val="tx1"/>
                </a:solidFill>
                <a:cs typeface="+mj-cs"/>
              </a:rPr>
              <a:t>indberetning</a:t>
            </a:r>
            <a:endParaRPr lang="da-DK" sz="28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ekstboks 1"/>
          <p:cNvSpPr txBox="1"/>
          <p:nvPr/>
        </p:nvSpPr>
        <p:spPr>
          <a:xfrm>
            <a:off x="1331640" y="4325034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smtClean="0"/>
              <a:t>Målgruppe: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 smtClean="0"/>
              <a:t>Kommunale plejefamilier 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22479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Indberetninger - indhold</a:t>
            </a:r>
            <a:r>
              <a:rPr lang="da-DK" dirty="0"/>
              <a:t> </a:t>
            </a:r>
            <a:r>
              <a:rPr lang="da-DK" dirty="0" smtClean="0"/>
              <a:t>og formål  </a:t>
            </a:r>
            <a:endParaRPr lang="da-DK" dirty="0"/>
          </a:p>
        </p:txBody>
      </p:sp>
      <p:sp>
        <p:nvSpPr>
          <p:cNvPr id="7" name="U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3456384" cy="365125"/>
          </a:xfrm>
        </p:spPr>
        <p:txBody>
          <a:bodyPr/>
          <a:lstStyle/>
          <a:p>
            <a:pPr>
              <a:defRPr/>
            </a:pPr>
            <a:r>
              <a:rPr lang="da-DK" dirty="0" smtClean="0"/>
              <a:t>Læring gennem registrering og  indberetning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31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latin typeface="+mn-lt"/>
              </a:rPr>
              <a:t>Drøftelse: Oplysninger der skal indberettes</a:t>
            </a:r>
            <a:endParaRPr lang="da-DK" dirty="0">
              <a:latin typeface="+mn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7504" y="1484784"/>
            <a:ext cx="8229600" cy="46926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b="1" dirty="0" smtClean="0"/>
          </a:p>
          <a:p>
            <a:r>
              <a:rPr lang="da-DK" dirty="0" smtClean="0"/>
              <a:t>Hvorfor er de </a:t>
            </a:r>
            <a:r>
              <a:rPr lang="da-DK" dirty="0"/>
              <a:t>enkelte </a:t>
            </a:r>
            <a:r>
              <a:rPr lang="da-DK" dirty="0" smtClean="0"/>
              <a:t>oplysninger vigtige</a:t>
            </a:r>
            <a:r>
              <a:rPr lang="da-DK" dirty="0"/>
              <a:t>? </a:t>
            </a:r>
          </a:p>
          <a:p>
            <a:endParaRPr lang="da-DK" dirty="0" smtClean="0"/>
          </a:p>
          <a:p>
            <a:r>
              <a:rPr lang="da-DK" dirty="0" smtClean="0"/>
              <a:t>Hvordan skal de bruges af de forskellige parter, der skal modtage indberetningen (myndighedssagsbehandler</a:t>
            </a:r>
            <a:r>
              <a:rPr lang="da-DK" dirty="0"/>
              <a:t> </a:t>
            </a:r>
            <a:r>
              <a:rPr lang="da-DK" dirty="0" smtClean="0"/>
              <a:t>og socialtilsyn)?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Er der nogle af de oplysninger,  der skal skrives i skemaet, som I undrer jer over?</a:t>
            </a:r>
            <a:br>
              <a:rPr lang="da-DK" dirty="0" smtClean="0"/>
            </a:br>
            <a:endParaRPr lang="da-DK" dirty="0"/>
          </a:p>
          <a:p>
            <a:r>
              <a:rPr lang="da-DK" dirty="0" smtClean="0"/>
              <a:t>Hvilke overvejelser gør I jer i forhold til, </a:t>
            </a:r>
            <a:r>
              <a:rPr lang="da-DK" dirty="0"/>
              <a:t>hvis nogle oplysninger ikke er mulige at udfylde? </a:t>
            </a:r>
            <a:endParaRPr lang="da-DK" b="1" dirty="0" smtClean="0">
              <a:solidFill>
                <a:srgbClr val="FF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5E67070-2B61-4128-8CD5-D237E8F0D14C}" type="slidenum">
              <a:rPr lang="da-DK" smtClean="0"/>
              <a:t>11</a:t>
            </a:fld>
            <a:endParaRPr lang="da-DK"/>
          </a:p>
        </p:txBody>
      </p:sp>
      <p:sp>
        <p:nvSpPr>
          <p:cNvPr id="7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3240360" cy="365125"/>
          </a:xfrm>
        </p:spPr>
        <p:txBody>
          <a:bodyPr/>
          <a:lstStyle/>
          <a:p>
            <a:pPr algn="l">
              <a:defRPr/>
            </a:pPr>
            <a:r>
              <a:rPr lang="da-DK" dirty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8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+mn-lt"/>
              </a:rPr>
              <a:t>Drøftelse: Hvad er en god indberetning?</a:t>
            </a:r>
            <a:endParaRPr lang="da-DK" dirty="0">
              <a:latin typeface="+mn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>
              <a:solidFill>
                <a:srgbClr val="FF0000"/>
              </a:solidFill>
              <a:latin typeface="+mn-lt"/>
            </a:endParaRPr>
          </a:p>
          <a:p>
            <a:endParaRPr lang="da-DK" b="1" dirty="0" smtClean="0">
              <a:latin typeface="+mn-lt"/>
            </a:endParaRPr>
          </a:p>
          <a:p>
            <a:endParaRPr lang="da-DK" b="1" dirty="0"/>
          </a:p>
          <a:p>
            <a:r>
              <a:rPr lang="da-DK" dirty="0" smtClean="0">
                <a:latin typeface="+mn-lt"/>
              </a:rPr>
              <a:t>Hvilke kvaliteter synes I en god indberetning bør have?</a:t>
            </a:r>
          </a:p>
          <a:p>
            <a:endParaRPr lang="da-DK" dirty="0"/>
          </a:p>
          <a:p>
            <a:r>
              <a:rPr lang="da-DK" dirty="0" smtClean="0">
                <a:latin typeface="+mn-lt"/>
              </a:rPr>
              <a:t>Hvad tænker I er det sværeste i forhold til at skrive en god indberetning?</a:t>
            </a:r>
            <a:endParaRPr lang="da-DK" dirty="0">
              <a:latin typeface="+mn-lt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5E67070-2B61-4128-8CD5-D237E8F0D14C}" type="slidenum">
              <a:rPr lang="da-DK" smtClean="0"/>
              <a:t>12</a:t>
            </a:fld>
            <a:endParaRPr lang="da-DK"/>
          </a:p>
        </p:txBody>
      </p:sp>
      <p:sp>
        <p:nvSpPr>
          <p:cNvPr id="7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3240360" cy="365125"/>
          </a:xfrm>
        </p:spPr>
        <p:txBody>
          <a:bodyPr/>
          <a:lstStyle/>
          <a:p>
            <a:pPr algn="l">
              <a:defRPr/>
            </a:pPr>
            <a:r>
              <a:rPr lang="da-DK" dirty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Øvelse: </a:t>
            </a:r>
            <a:r>
              <a:rPr lang="da-DK" dirty="0" smtClean="0">
                <a:latin typeface="+mn-lt"/>
              </a:rPr>
              <a:t>Hvad er en god indberetning?</a:t>
            </a:r>
            <a:endParaRPr lang="da-DK" dirty="0">
              <a:latin typeface="+mn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Nedskriv de 3 vigtigste pointer om hver af indberetningerne</a:t>
            </a:r>
            <a:endParaRPr lang="da-DK" dirty="0"/>
          </a:p>
          <a:p>
            <a:pPr marL="0" indent="0">
              <a:buNone/>
            </a:pPr>
            <a:endParaRPr lang="da-DK" dirty="0" smtClean="0">
              <a:latin typeface="+mn-lt"/>
            </a:endParaRPr>
          </a:p>
          <a:p>
            <a:pPr marL="0" indent="0">
              <a:buNone/>
            </a:pPr>
            <a:r>
              <a:rPr lang="da-DK" dirty="0" smtClean="0">
                <a:latin typeface="+mn-lt"/>
              </a:rPr>
              <a:t>Læs de </a:t>
            </a:r>
            <a:r>
              <a:rPr lang="da-DK" dirty="0"/>
              <a:t>3</a:t>
            </a:r>
            <a:r>
              <a:rPr lang="da-DK" dirty="0" smtClean="0">
                <a:latin typeface="+mn-lt"/>
              </a:rPr>
              <a:t> indberetninger</a:t>
            </a:r>
          </a:p>
          <a:p>
            <a:r>
              <a:rPr lang="da-DK" dirty="0" smtClean="0">
                <a:latin typeface="+mn-lt"/>
              </a:rPr>
              <a:t>Notér hvad der er godt i den enkelte indberetning og hvad der med fordel kunne uddybes eller tilføjes.</a:t>
            </a:r>
          </a:p>
          <a:p>
            <a:endParaRPr lang="da-DK" dirty="0" smtClean="0">
              <a:latin typeface="+mn-lt"/>
            </a:endParaRPr>
          </a:p>
          <a:p>
            <a:r>
              <a:rPr lang="da-DK" dirty="0" smtClean="0">
                <a:latin typeface="+mn-lt"/>
              </a:rPr>
              <a:t>Skriv de 3 vigtigste pointer ned om hver indberetning.</a:t>
            </a:r>
          </a:p>
          <a:p>
            <a:pPr marL="0" indent="0">
              <a:buNone/>
            </a:pPr>
            <a:endParaRPr lang="da-DK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a-DK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a-DK" dirty="0" smtClean="0">
              <a:latin typeface="+mn-lt"/>
            </a:endParaRPr>
          </a:p>
          <a:p>
            <a:pPr marL="0" indent="0">
              <a:buNone/>
            </a:pPr>
            <a:endParaRPr lang="da-DK" dirty="0">
              <a:latin typeface="+mn-lt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5E67070-2B61-4128-8CD5-D237E8F0D14C}" type="slidenum">
              <a:rPr lang="da-DK" smtClean="0"/>
              <a:t>13</a:t>
            </a:fld>
            <a:endParaRPr lang="da-DK"/>
          </a:p>
        </p:txBody>
      </p:sp>
      <p:sp>
        <p:nvSpPr>
          <p:cNvPr id="7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3240360" cy="365125"/>
          </a:xfrm>
        </p:spPr>
        <p:txBody>
          <a:bodyPr/>
          <a:lstStyle/>
          <a:p>
            <a:pPr algn="l">
              <a:defRPr/>
            </a:pPr>
            <a:r>
              <a:rPr lang="da-DK" dirty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04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latin typeface="+mn-lt"/>
              </a:rPr>
              <a:t>Opfølgning med barnet eller den unge</a:t>
            </a:r>
            <a:endParaRPr lang="da-DK" dirty="0">
              <a:latin typeface="+mn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00646"/>
            <a:ext cx="8229600" cy="4692650"/>
          </a:xfrm>
        </p:spPr>
        <p:txBody>
          <a:bodyPr>
            <a:normAutofit fontScale="92500" lnSpcReduction="20000"/>
          </a:bodyPr>
          <a:lstStyle/>
          <a:p>
            <a:r>
              <a:rPr lang="da-DK" sz="1900" dirty="0">
                <a:latin typeface="+mn-lt"/>
              </a:rPr>
              <a:t>Barnets ret til inddragelse er juridisk forankret</a:t>
            </a:r>
            <a:br>
              <a:rPr lang="da-DK" sz="1900" dirty="0">
                <a:latin typeface="+mn-lt"/>
              </a:rPr>
            </a:br>
            <a:endParaRPr lang="da-DK" sz="1900" dirty="0">
              <a:latin typeface="+mn-lt"/>
            </a:endParaRPr>
          </a:p>
          <a:p>
            <a:r>
              <a:rPr lang="da-DK" sz="1900" dirty="0">
                <a:latin typeface="+mn-lt"/>
              </a:rPr>
              <a:t>Inddragelsen og kommunikationen med barnet eller den unge skal ske på de præmisser og forudsætninger, som barnet eller den unge har</a:t>
            </a:r>
            <a:br>
              <a:rPr lang="da-DK" sz="1900" dirty="0">
                <a:latin typeface="+mn-lt"/>
              </a:rPr>
            </a:br>
            <a:endParaRPr lang="da-DK" sz="1900" dirty="0">
              <a:latin typeface="+mn-lt"/>
            </a:endParaRPr>
          </a:p>
          <a:p>
            <a:r>
              <a:rPr lang="da-DK" sz="1900" dirty="0">
                <a:latin typeface="+mn-lt"/>
              </a:rPr>
              <a:t>Husk at det er barnets eller den unges egen oplevelse, der skal beskrives i indberetningen, under </a:t>
            </a:r>
            <a:r>
              <a:rPr lang="da-DK" sz="1900" dirty="0"/>
              <a:t>punkt </a:t>
            </a:r>
            <a:r>
              <a:rPr lang="da-DK" sz="1900" dirty="0" smtClean="0"/>
              <a:t>7: </a:t>
            </a:r>
            <a:r>
              <a:rPr lang="da-DK" sz="1900" dirty="0"/>
              <a:t>Inddragelse af barnet eller den unge</a:t>
            </a:r>
            <a:r>
              <a:rPr lang="da-DK" sz="1900" dirty="0">
                <a:latin typeface="+mn-lt"/>
              </a:rPr>
              <a:t/>
            </a:r>
            <a:br>
              <a:rPr lang="da-DK" sz="1900" dirty="0">
                <a:latin typeface="+mn-lt"/>
              </a:rPr>
            </a:br>
            <a:endParaRPr lang="da-DK" sz="1900" dirty="0">
              <a:latin typeface="+mn-lt"/>
            </a:endParaRPr>
          </a:p>
          <a:p>
            <a:r>
              <a:rPr lang="da-DK" sz="1900" dirty="0">
                <a:latin typeface="+mn-lt"/>
              </a:rPr>
              <a:t>Barnet eller den unge bør få tilbud om og mulighed for at få talt med de involverede parter om konfliktens forløb og herved få bearbejdet sin egen oplevelse af konflikten</a:t>
            </a:r>
            <a:br>
              <a:rPr lang="da-DK" sz="1900" dirty="0">
                <a:latin typeface="+mn-lt"/>
              </a:rPr>
            </a:br>
            <a:endParaRPr lang="da-DK" sz="1900" dirty="0">
              <a:latin typeface="+mn-lt"/>
            </a:endParaRPr>
          </a:p>
          <a:p>
            <a:r>
              <a:rPr lang="da-DK" sz="1900" dirty="0">
                <a:latin typeface="+mn-lt"/>
              </a:rPr>
              <a:t>Brug barnets eller den unges egne ord i samtalen. Når man opfanger, synliggør og senere bruger barnets eller den unges egne ord, vil barnet eller den unge få en oplevelse af at blive bekræftet og </a:t>
            </a:r>
            <a:r>
              <a:rPr lang="da-DK" sz="1900" dirty="0" smtClean="0">
                <a:latin typeface="+mn-lt"/>
              </a:rPr>
              <a:t>forstået </a:t>
            </a:r>
            <a:r>
              <a:rPr lang="da-DK" sz="1900" dirty="0">
                <a:latin typeface="+mn-lt"/>
              </a:rPr>
              <a:t>og dermed have relativt let ved associere til egne ord og beskrivelser. </a:t>
            </a:r>
          </a:p>
          <a:p>
            <a:endParaRPr lang="da-DK" sz="1900" dirty="0">
              <a:latin typeface="+mn-lt"/>
            </a:endParaRPr>
          </a:p>
          <a:p>
            <a:r>
              <a:rPr lang="da-DK" sz="1900" dirty="0">
                <a:latin typeface="+mn-lt"/>
              </a:rPr>
              <a:t>For yderligere viden om emnet om at tale med børn, se modulet: </a:t>
            </a:r>
            <a:r>
              <a:rPr lang="da-DK" sz="1900" dirty="0" smtClean="0"/>
              <a:t>‘Opfølgning </a:t>
            </a:r>
            <a:r>
              <a:rPr lang="da-DK" sz="1900" dirty="0"/>
              <a:t>på konflikter - Samtale med barnet eller den </a:t>
            </a:r>
            <a:r>
              <a:rPr lang="da-DK" sz="1900" dirty="0" smtClean="0"/>
              <a:t>unge’</a:t>
            </a:r>
            <a:endParaRPr lang="da-DK" sz="1900" dirty="0"/>
          </a:p>
          <a:p>
            <a:endParaRPr lang="da-DK" sz="1600" dirty="0" smtClean="0">
              <a:latin typeface="+mn-lt"/>
            </a:endParaRPr>
          </a:p>
          <a:p>
            <a:endParaRPr lang="da-DK" sz="1600" dirty="0">
              <a:latin typeface="+mn-lt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5E67070-2B61-4128-8CD5-D237E8F0D14C}" type="slidenum">
              <a:rPr lang="da-DK" smtClean="0"/>
              <a:t>14</a:t>
            </a:fld>
            <a:endParaRPr lang="da-DK"/>
          </a:p>
        </p:txBody>
      </p:sp>
      <p:sp>
        <p:nvSpPr>
          <p:cNvPr id="7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3240360" cy="365125"/>
          </a:xfrm>
        </p:spPr>
        <p:txBody>
          <a:bodyPr/>
          <a:lstStyle/>
          <a:p>
            <a:pPr algn="l">
              <a:defRPr/>
            </a:pPr>
            <a:r>
              <a:rPr lang="da-DK" dirty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15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Drøftelse: S</a:t>
            </a:r>
            <a:r>
              <a:rPr lang="da-DK" dirty="0" smtClean="0">
                <a:latin typeface="+mn-lt"/>
              </a:rPr>
              <a:t>trukturelle rammer</a:t>
            </a:r>
            <a:endParaRPr lang="da-DK" dirty="0">
              <a:latin typeface="+mn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692650"/>
          </a:xfrm>
        </p:spPr>
        <p:txBody>
          <a:bodyPr/>
          <a:lstStyle/>
          <a:p>
            <a:pPr marL="0" indent="0">
              <a:buNone/>
            </a:pPr>
            <a:r>
              <a:rPr lang="da-DK" b="1" dirty="0" smtClean="0">
                <a:latin typeface="+mn-lt"/>
              </a:rPr>
              <a:t>Hvordan sikrer vi, at rammerne understøtter arbejdet omkring indberetning?</a:t>
            </a:r>
          </a:p>
          <a:p>
            <a:pPr marL="0" indent="0">
              <a:buNone/>
            </a:pPr>
            <a:endParaRPr lang="da-DK" b="1" dirty="0" smtClean="0">
              <a:latin typeface="+mn-lt"/>
            </a:endParaRPr>
          </a:p>
          <a:p>
            <a:r>
              <a:rPr lang="da-DK" dirty="0" smtClean="0">
                <a:latin typeface="+mn-lt"/>
              </a:rPr>
              <a:t>Hvilke udfordringer ser I, der kan være i jeres hverdag? </a:t>
            </a:r>
          </a:p>
          <a:p>
            <a:pPr marL="0" indent="0">
              <a:buNone/>
            </a:pPr>
            <a:endParaRPr lang="da-DK" dirty="0" smtClean="0">
              <a:latin typeface="+mn-lt"/>
            </a:endParaRPr>
          </a:p>
          <a:p>
            <a:r>
              <a:rPr lang="da-DK" dirty="0" smtClean="0">
                <a:latin typeface="+mn-lt"/>
              </a:rPr>
              <a:t>Hvordan kan disse udfordringer løses?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b="1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5E67070-2B61-4128-8CD5-D237E8F0D14C}" type="slidenum">
              <a:rPr lang="da-DK" smtClean="0"/>
              <a:t>15</a:t>
            </a:fld>
            <a:endParaRPr lang="da-DK"/>
          </a:p>
        </p:txBody>
      </p:sp>
      <p:sp>
        <p:nvSpPr>
          <p:cNvPr id="7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3240360" cy="365125"/>
          </a:xfrm>
        </p:spPr>
        <p:txBody>
          <a:bodyPr/>
          <a:lstStyle/>
          <a:p>
            <a:pPr algn="l">
              <a:defRPr/>
            </a:pPr>
            <a:r>
              <a:rPr lang="da-DK" dirty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15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0850" y="425832"/>
            <a:ext cx="5868670" cy="97200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>Opsamling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77157DD-2AD0-48EE-B3E5-89BFF37545A2}" type="slidenum">
              <a:rPr lang="da-DK" smtClean="0"/>
              <a:t>16</a:t>
            </a:fld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7043"/>
            <a:ext cx="9002111" cy="4933541"/>
          </a:xfrm>
          <a:prstGeom prst="rect">
            <a:avLst/>
          </a:prstGeom>
        </p:spPr>
      </p:pic>
      <p:sp>
        <p:nvSpPr>
          <p:cNvPr id="8" name="Rektangel 7"/>
          <p:cNvSpPr/>
          <p:nvPr/>
        </p:nvSpPr>
        <p:spPr>
          <a:xfrm>
            <a:off x="756745" y="3068960"/>
            <a:ext cx="60066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dirty="0"/>
              <a:t>Hvilke tanker har oplægget skabt hos jer</a:t>
            </a:r>
            <a:r>
              <a:rPr lang="da-DK" dirty="0" smtClean="0"/>
              <a:t>?</a:t>
            </a:r>
          </a:p>
          <a:p>
            <a:pPr algn="ctr"/>
            <a:endParaRPr lang="da-DK" dirty="0"/>
          </a:p>
          <a:p>
            <a:pPr algn="ctr"/>
            <a:r>
              <a:rPr lang="da-DK" dirty="0"/>
              <a:t>Er der noget, I vil arbejde videre med</a:t>
            </a:r>
            <a:r>
              <a:rPr lang="da-DK" dirty="0" smtClean="0"/>
              <a:t>?</a:t>
            </a:r>
          </a:p>
          <a:p>
            <a:pPr algn="ctr"/>
            <a:endParaRPr lang="da-DK" dirty="0"/>
          </a:p>
          <a:p>
            <a:pPr algn="ctr"/>
            <a:r>
              <a:rPr lang="da-DK" dirty="0"/>
              <a:t>Er der noget, I vil have mere fokus på? </a:t>
            </a:r>
          </a:p>
          <a:p>
            <a:pPr algn="ctr"/>
            <a:endParaRPr lang="da-DK" dirty="0"/>
          </a:p>
        </p:txBody>
      </p:sp>
      <p:sp>
        <p:nvSpPr>
          <p:cNvPr id="9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3240360" cy="365125"/>
          </a:xfrm>
        </p:spPr>
        <p:txBody>
          <a:bodyPr/>
          <a:lstStyle/>
          <a:p>
            <a:pPr algn="l">
              <a:defRPr/>
            </a:pPr>
            <a:r>
              <a:rPr lang="da-DK" dirty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98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+mn-lt"/>
              </a:rPr>
              <a:t>Indhold</a:t>
            </a:r>
            <a:endParaRPr lang="da-DK" dirty="0">
              <a:latin typeface="+mn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92650"/>
          </a:xfrm>
        </p:spPr>
        <p:txBody>
          <a:bodyPr/>
          <a:lstStyle/>
          <a:p>
            <a:pPr marL="0" indent="0">
              <a:buNone/>
            </a:pPr>
            <a:endParaRPr lang="da-DK" dirty="0" smtClean="0">
              <a:latin typeface="+mn-lt"/>
            </a:endParaRPr>
          </a:p>
          <a:p>
            <a:pPr marL="0" indent="0">
              <a:buNone/>
            </a:pPr>
            <a:r>
              <a:rPr lang="da-DK" dirty="0" smtClean="0">
                <a:latin typeface="+mn-lt"/>
              </a:rPr>
              <a:t>Dette moduls </a:t>
            </a:r>
            <a:r>
              <a:rPr lang="da-DK" dirty="0">
                <a:latin typeface="+mn-lt"/>
              </a:rPr>
              <a:t>indhold</a:t>
            </a:r>
            <a:r>
              <a:rPr lang="da-DK" dirty="0" smtClean="0">
                <a:latin typeface="+mn-lt"/>
              </a:rPr>
              <a:t>:</a:t>
            </a:r>
          </a:p>
          <a:p>
            <a:r>
              <a:rPr lang="da-DK" dirty="0" smtClean="0"/>
              <a:t>Rettigheder og kompetence</a:t>
            </a:r>
          </a:p>
          <a:p>
            <a:r>
              <a:rPr lang="da-DK" dirty="0"/>
              <a:t>Afværgehjælp</a:t>
            </a:r>
            <a:endParaRPr lang="da-DK" dirty="0" smtClean="0"/>
          </a:p>
          <a:p>
            <a:r>
              <a:rPr lang="da-DK" dirty="0"/>
              <a:t>Indberetninger - indhold og formål </a:t>
            </a:r>
            <a:endParaRPr lang="da-DK" dirty="0" smtClean="0">
              <a:latin typeface="+mn-lt"/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3312368" cy="365125"/>
          </a:xfrm>
        </p:spPr>
        <p:txBody>
          <a:bodyPr/>
          <a:lstStyle/>
          <a:p>
            <a:pPr algn="l">
              <a:defRPr/>
            </a:pPr>
            <a:r>
              <a:rPr lang="da-DK" dirty="0" smtClean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105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a-DK" dirty="0" smtClean="0">
                <a:latin typeface="+mn-lt"/>
                <a:cs typeface="+mj-cs"/>
              </a:rPr>
              <a:t>Formål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r>
              <a:rPr lang="da-DK" dirty="0" smtClean="0">
                <a:latin typeface="+mn-lt"/>
                <a:ea typeface="Verdana" pitchFamily="34" charset="0"/>
                <a:cs typeface="Verdana" pitchFamily="34" charset="0"/>
              </a:rPr>
              <a:t>At deltagerne får mulighed for at drøfte, hvordan en god indberetning ser ud.</a:t>
            </a:r>
          </a:p>
          <a:p>
            <a:endParaRPr lang="da-DK" dirty="0">
              <a:latin typeface="+mn-lt"/>
              <a:ea typeface="Verdana" pitchFamily="34" charset="0"/>
              <a:cs typeface="Verdana" pitchFamily="34" charset="0"/>
            </a:endParaRPr>
          </a:p>
          <a:p>
            <a:r>
              <a:rPr lang="da-DK" dirty="0" smtClean="0">
                <a:latin typeface="+mn-lt"/>
                <a:ea typeface="Verdana" pitchFamily="34" charset="0"/>
                <a:cs typeface="Verdana" pitchFamily="34" charset="0"/>
              </a:rPr>
              <a:t>At </a:t>
            </a:r>
            <a:r>
              <a:rPr lang="da-DK" dirty="0">
                <a:latin typeface="+mn-lt"/>
                <a:ea typeface="Verdana" pitchFamily="34" charset="0"/>
                <a:cs typeface="Verdana" pitchFamily="34" charset="0"/>
              </a:rPr>
              <a:t>deltagerne får mulighed for at drøfte, hvordan en </a:t>
            </a:r>
            <a:r>
              <a:rPr lang="da-DK" dirty="0" smtClean="0">
                <a:latin typeface="+mn-lt"/>
                <a:ea typeface="Verdana" pitchFamily="34" charset="0"/>
                <a:cs typeface="Verdana" pitchFamily="34" charset="0"/>
              </a:rPr>
              <a:t>indberetning kan bidrage til det pædagogiske arbejde.</a:t>
            </a:r>
          </a:p>
          <a:p>
            <a:endParaRPr lang="da-DK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5E67070-2B61-4128-8CD5-D237E8F0D14C}" type="slidenum">
              <a:rPr lang="da-DK" smtClean="0"/>
              <a:t>3</a:t>
            </a:fld>
            <a:endParaRPr lang="da-DK"/>
          </a:p>
        </p:txBody>
      </p:sp>
      <p:sp>
        <p:nvSpPr>
          <p:cNvPr id="7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3312368" cy="365125"/>
          </a:xfrm>
        </p:spPr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58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Rettigheder og kompetence</a:t>
            </a:r>
          </a:p>
        </p:txBody>
      </p:sp>
      <p:sp>
        <p:nvSpPr>
          <p:cNvPr id="7" name="U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3312368" cy="365125"/>
          </a:xfrm>
        </p:spPr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47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850" y="0"/>
            <a:ext cx="5868670" cy="1395415"/>
          </a:xfrm>
        </p:spPr>
        <p:txBody>
          <a:bodyPr>
            <a:normAutofit/>
          </a:bodyPr>
          <a:lstStyle/>
          <a:p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Rettigheder og indgreb heri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28977" y="1463105"/>
            <a:ext cx="8243888" cy="4992123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 algn="ctr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§ </a:t>
            </a:r>
            <a:r>
              <a:rPr lang="da-DK" dirty="0"/>
              <a:t>8 </a:t>
            </a:r>
            <a:r>
              <a:rPr lang="da-DK" dirty="0" smtClean="0"/>
              <a:t>om afværgehjælp i </a:t>
            </a:r>
            <a:r>
              <a:rPr lang="da-DK" dirty="0"/>
              <a:t>lov om </a:t>
            </a:r>
            <a:r>
              <a:rPr lang="da-DK" dirty="0" smtClean="0"/>
              <a:t>voksenansvar er et indgreb i barnets eller den unges selvbestemmelsesret og personlige integritet, og må derfor kun ske undtagelsesvist!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Indgreb i selvbestemmelsesretten kan være nødvendigt – som led i omsorgen for barnet eller den unge eller af væsentlige hensyn til andre personer.</a:t>
            </a:r>
            <a:endParaRPr lang="da-DK" dirty="0"/>
          </a:p>
          <a:p>
            <a:pPr marL="0" indent="0" algn="ctr">
              <a:buNone/>
            </a:pPr>
            <a:endParaRPr lang="da-DK" sz="2000" dirty="0" smtClean="0"/>
          </a:p>
          <a:p>
            <a:pPr marL="0" indent="0" algn="ctr">
              <a:buNone/>
            </a:pPr>
            <a:endParaRPr lang="da-DK" sz="2000" dirty="0"/>
          </a:p>
          <a:p>
            <a:pPr marL="0" indent="0" algn="ctr">
              <a:buNone/>
            </a:pPr>
            <a:endParaRPr lang="da-DK" sz="2000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5E67070-2B61-4128-8CD5-D237E8F0D14C}" type="slidenum">
              <a:rPr lang="da-DK" smtClean="0"/>
              <a:t>5</a:t>
            </a:fld>
            <a:endParaRPr lang="da-DK"/>
          </a:p>
        </p:txBody>
      </p:sp>
      <p:sp>
        <p:nvSpPr>
          <p:cNvPr id="6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3240360" cy="365125"/>
          </a:xfrm>
        </p:spPr>
        <p:txBody>
          <a:bodyPr/>
          <a:lstStyle/>
          <a:p>
            <a:pPr algn="l">
              <a:defRPr/>
            </a:pPr>
            <a:r>
              <a:rPr lang="da-DK" dirty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850" y="173255"/>
            <a:ext cx="5868670" cy="1222160"/>
          </a:xfrm>
        </p:spPr>
        <p:txBody>
          <a:bodyPr>
            <a:normAutofit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Kompetence - personkreds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lvl="1" indent="0">
              <a:buNone/>
            </a:pPr>
            <a:endParaRPr lang="da-DK" dirty="0" smtClean="0"/>
          </a:p>
          <a:p>
            <a:pPr marL="171450" lvl="1" indent="0">
              <a:buNone/>
            </a:pPr>
            <a:r>
              <a:rPr lang="da-DK" dirty="0" smtClean="0"/>
              <a:t>Behovet for afværgehjælp opstår i en situation, hvor der akut skal gribes ind. </a:t>
            </a:r>
          </a:p>
          <a:p>
            <a:pPr marL="171450" lvl="1" indent="0">
              <a:buNone/>
            </a:pPr>
            <a:endParaRPr lang="da-DK" dirty="0" smtClean="0"/>
          </a:p>
          <a:p>
            <a:pPr marL="171450" lvl="1" indent="0">
              <a:buNone/>
            </a:pPr>
            <a:r>
              <a:rPr lang="da-DK" dirty="0" smtClean="0"/>
              <a:t>De kommunale plejeforældre har dermed den formelle kompetence til at handle.</a:t>
            </a:r>
          </a:p>
          <a:p>
            <a:pPr marL="171450" lvl="1" indent="0">
              <a:buNone/>
            </a:pPr>
            <a:endParaRPr lang="da-DK" dirty="0" smtClean="0"/>
          </a:p>
          <a:p>
            <a:pPr marL="171450" lvl="1" indent="0">
              <a:buNone/>
            </a:pPr>
            <a:r>
              <a:rPr lang="da-DK" dirty="0" smtClean="0"/>
              <a:t>Det vil sige, at det kun er de kommunale </a:t>
            </a:r>
            <a:r>
              <a:rPr lang="da-DK" b="1" dirty="0" smtClean="0"/>
              <a:t>plejeforældre, </a:t>
            </a:r>
            <a:r>
              <a:rPr lang="da-DK" dirty="0" smtClean="0"/>
              <a:t>der kan anvende afværgehjælp.</a:t>
            </a:r>
          </a:p>
          <a:p>
            <a:pPr marL="171450" lvl="1" indent="0">
              <a:buNone/>
            </a:pPr>
            <a:endParaRPr lang="da-DK" dirty="0" smtClean="0"/>
          </a:p>
          <a:p>
            <a:pPr marL="171450" lvl="1" indent="0">
              <a:buNone/>
            </a:pPr>
            <a:r>
              <a:rPr lang="da-DK" dirty="0" smtClean="0"/>
              <a:t>§ 8 omfatter således IKKE andre, der færdes i de kommunale plejeforældres hjem.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5E67070-2B61-4128-8CD5-D237E8F0D14C}" type="slidenum">
              <a:rPr lang="da-DK" smtClean="0"/>
              <a:t>6</a:t>
            </a:fld>
            <a:endParaRPr lang="da-DK"/>
          </a:p>
        </p:txBody>
      </p:sp>
      <p:sp>
        <p:nvSpPr>
          <p:cNvPr id="7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3240360" cy="365125"/>
          </a:xfrm>
        </p:spPr>
        <p:txBody>
          <a:bodyPr/>
          <a:lstStyle/>
          <a:p>
            <a:pPr algn="l">
              <a:defRPr/>
            </a:pPr>
            <a:r>
              <a:rPr lang="da-DK" dirty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9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Afværgehjælp</a:t>
            </a:r>
            <a:endParaRPr lang="da-DK" dirty="0"/>
          </a:p>
        </p:txBody>
      </p:sp>
      <p:sp>
        <p:nvSpPr>
          <p:cNvPr id="7" name="U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3600400" cy="365125"/>
          </a:xfrm>
        </p:spPr>
        <p:txBody>
          <a:bodyPr/>
          <a:lstStyle/>
          <a:p>
            <a:pPr>
              <a:defRPr/>
            </a:pPr>
            <a:r>
              <a:rPr lang="da-DK" smtClean="0">
                <a:solidFill>
                  <a:srgbClr val="000000"/>
                </a:solidFill>
              </a:rPr>
              <a:t>Læring gennem registrering og  indberetning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CCC7-2F08-4D6F-8CF9-6F3A60FC91A7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96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Øvelse: § 8 Afværgehjælp</a:t>
            </a:r>
            <a:endParaRPr lang="da-DK" dirty="0">
              <a:latin typeface="+mn-lt"/>
            </a:endParaRPr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Hvor går grænsen i </a:t>
            </a:r>
          </a:p>
          <a:p>
            <a:r>
              <a:rPr lang="da-DK" dirty="0" smtClean="0"/>
              <a:t>§ </a:t>
            </a:r>
            <a:r>
              <a:rPr lang="da-DK" dirty="0"/>
              <a:t>8 </a:t>
            </a:r>
            <a:r>
              <a:rPr lang="da-DK" dirty="0" smtClean="0"/>
              <a:t>Afværgehjælp? </a:t>
            </a:r>
            <a:endParaRPr lang="da-DK" dirty="0"/>
          </a:p>
        </p:txBody>
      </p:sp>
      <p:sp>
        <p:nvSpPr>
          <p:cNvPr id="5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3240360" cy="365125"/>
          </a:xfrm>
        </p:spPr>
        <p:txBody>
          <a:bodyPr>
            <a:normAutofit fontScale="62500" lnSpcReduction="20000"/>
          </a:bodyPr>
          <a:lstStyle/>
          <a:p>
            <a:pPr algn="l">
              <a:defRPr/>
            </a:pPr>
            <a:r>
              <a:rPr lang="da-DK" dirty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>
          <a:xfrm>
            <a:off x="450000" y="1562400"/>
            <a:ext cx="4176464" cy="4530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b="1" dirty="0" smtClean="0">
                <a:latin typeface="Arial" panose="020B0604020202020204" pitchFamily="34" charset="0"/>
                <a:cs typeface="Arial" panose="020B0604020202020204" pitchFamily="34" charset="0"/>
              </a:rPr>
              <a:t>Fastholde:</a:t>
            </a:r>
          </a:p>
          <a:p>
            <a:r>
              <a:rPr lang="da-DK" i="1" dirty="0" smtClean="0">
                <a:latin typeface="Arial" panose="020B0604020202020204" pitchFamily="34" charset="0"/>
                <a:cs typeface="Arial" panose="020B0604020202020204" pitchFamily="34" charset="0"/>
              </a:rPr>
              <a:t>Kortvarigt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tage fat i eller holde fast om barnet eller den unge for at markere, at den uønskede adfærd skal bringes til ophør.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a-DK" b="1" dirty="0" smtClean="0">
                <a:latin typeface="Arial" panose="020B0604020202020204" pitchFamily="34" charset="0"/>
                <a:cs typeface="Arial" panose="020B0604020202020204" pitchFamily="34" charset="0"/>
              </a:rPr>
              <a:t>Føre væk fra situationen</a:t>
            </a:r>
          </a:p>
          <a:p>
            <a:r>
              <a:rPr lang="da-DK" i="1" dirty="0" smtClean="0">
                <a:latin typeface="Arial" panose="020B0604020202020204" pitchFamily="34" charset="0"/>
                <a:cs typeface="Arial" panose="020B0604020202020204" pitchFamily="34" charset="0"/>
              </a:rPr>
              <a:t>Fjerne fra den konkrete situation</a:t>
            </a:r>
            <a:r>
              <a:rPr lang="da-DK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så barnet afbrydes i handlingen.</a:t>
            </a: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ladsholder til indhold 2"/>
          <p:cNvSpPr txBox="1">
            <a:spLocks/>
          </p:cNvSpPr>
          <p:nvPr/>
        </p:nvSpPr>
        <p:spPr>
          <a:xfrm>
            <a:off x="4499993" y="32657"/>
            <a:ext cx="4605468" cy="51446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Proportionalitet mellem indgreb og den skade, der søges undgået.</a:t>
            </a:r>
          </a:p>
          <a:p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Mindre indgribende metoder går altid forud for et indgreb.</a:t>
            </a:r>
          </a:p>
          <a:p>
            <a:pPr>
              <a:buFont typeface="Wingdings" panose="05000000000000000000" pitchFamily="2" charset="2"/>
              <a:buChar char="§"/>
            </a:pP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539552" y="537321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Fysisk guidning        Afværgehjælp         Fysisk magtanvendelse</a:t>
            </a:r>
            <a:endParaRPr lang="da-DK" dirty="0"/>
          </a:p>
        </p:txBody>
      </p:sp>
      <p:cxnSp>
        <p:nvCxnSpPr>
          <p:cNvPr id="10" name="Lige forbindelse 9"/>
          <p:cNvCxnSpPr/>
          <p:nvPr/>
        </p:nvCxnSpPr>
        <p:spPr>
          <a:xfrm>
            <a:off x="2267744" y="5557882"/>
            <a:ext cx="3600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/>
        </p:nvCxnSpPr>
        <p:spPr>
          <a:xfrm>
            <a:off x="4266424" y="5557882"/>
            <a:ext cx="3600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/>
        </p:nvCxnSpPr>
        <p:spPr>
          <a:xfrm>
            <a:off x="4788024" y="5301208"/>
            <a:ext cx="2014703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/>
        </p:nvCxnSpPr>
        <p:spPr>
          <a:xfrm flipH="1">
            <a:off x="5004048" y="5177291"/>
            <a:ext cx="1224136" cy="771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07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Drøftelse: </a:t>
            </a:r>
            <a:r>
              <a:rPr lang="da-DK" dirty="0" smtClean="0"/>
              <a:t>Afværgehjælp</a:t>
            </a:r>
            <a:endParaRPr lang="da-DK" dirty="0">
              <a:latin typeface="+mn-lt"/>
            </a:endParaRPr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da-DK" dirty="0" smtClean="0"/>
              <a:t>Læs casen om Emil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Drøft hvorledes I vil handle ud fra de tilhørende refleksionsspørgsmål</a:t>
            </a:r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da-DK" dirty="0" smtClean="0">
              <a:solidFill>
                <a:schemeClr val="tx1"/>
              </a:solidFill>
            </a:endParaRPr>
          </a:p>
          <a:p>
            <a:r>
              <a:rPr lang="da-DK" dirty="0" smtClean="0">
                <a:solidFill>
                  <a:schemeClr val="tx1"/>
                </a:solidFill>
              </a:rPr>
              <a:t>Drøftelse med udgangspunkt i den skriftlige case om Emil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>
          <a:xfrm>
            <a:off x="457200" y="1052736"/>
            <a:ext cx="4402832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b="1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dirty="0" smtClean="0"/>
          </a:p>
        </p:txBody>
      </p:sp>
      <p:sp>
        <p:nvSpPr>
          <p:cNvPr id="6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3240360" cy="365125"/>
          </a:xfrm>
        </p:spPr>
        <p:txBody>
          <a:bodyPr>
            <a:normAutofit fontScale="62500" lnSpcReduction="20000"/>
          </a:bodyPr>
          <a:lstStyle/>
          <a:p>
            <a:pPr algn="l">
              <a:defRPr/>
            </a:pPr>
            <a:r>
              <a:rPr lang="da-DK" dirty="0">
                <a:solidFill>
                  <a:srgbClr val="000000"/>
                </a:solidFill>
              </a:rPr>
              <a:t>Læring gennem registrering og  indberetning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B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B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12939</TotalTime>
  <Words>583</Words>
  <Application>Microsoft Office PowerPoint</Application>
  <PresentationFormat>Skærmshow (4:3)</PresentationFormat>
  <Paragraphs>144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16</vt:i4>
      </vt:variant>
    </vt:vector>
  </HeadingPairs>
  <TitlesOfParts>
    <vt:vector size="17" baseType="lpstr">
      <vt:lpstr>Kontortema</vt:lpstr>
      <vt:lpstr>PowerPoint-præsentation</vt:lpstr>
      <vt:lpstr>Indhold</vt:lpstr>
      <vt:lpstr>Formål</vt:lpstr>
      <vt:lpstr>Rettigheder og kompetence</vt:lpstr>
      <vt:lpstr> Rettigheder og indgreb heri</vt:lpstr>
      <vt:lpstr>  Kompetence - personkreds</vt:lpstr>
      <vt:lpstr>Afværgehjælp</vt:lpstr>
      <vt:lpstr>Øvelse: § 8 Afværgehjælp</vt:lpstr>
      <vt:lpstr>Drøftelse: Afværgehjælp</vt:lpstr>
      <vt:lpstr>Indberetninger - indhold og formål  </vt:lpstr>
      <vt:lpstr>Drøftelse: Oplysninger der skal indberettes</vt:lpstr>
      <vt:lpstr>Drøftelse: Hvad er en god indberetning?</vt:lpstr>
      <vt:lpstr>Øvelse: Hvad er en god indberetning?</vt:lpstr>
      <vt:lpstr>Opfølgning med barnet eller den unge</vt:lpstr>
      <vt:lpstr>Drøftelse: Strukturelle rammer</vt:lpstr>
      <vt:lpstr>  Opsamling</vt:lpstr>
    </vt:vector>
  </TitlesOfParts>
  <Company>Koncern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 om voksenansvar Forebyggelse af magtanvendelser</dc:title>
  <dc:creator>Marie Kaas</dc:creator>
  <cp:lastModifiedBy>Annie Gaardsted Frandsen</cp:lastModifiedBy>
  <cp:revision>192</cp:revision>
  <cp:lastPrinted>2017-02-02T11:46:11Z</cp:lastPrinted>
  <dcterms:created xsi:type="dcterms:W3CDTF">2016-07-08T13:11:14Z</dcterms:created>
  <dcterms:modified xsi:type="dcterms:W3CDTF">2017-02-05T01:00:10Z</dcterms:modified>
</cp:coreProperties>
</file>