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6"/>
  </p:notesMasterIdLst>
  <p:handoutMasterIdLst>
    <p:handoutMasterId r:id="rId7"/>
  </p:handoutMasterIdLst>
  <p:sldIdLst>
    <p:sldId id="258" r:id="rId2"/>
    <p:sldId id="307" r:id="rId3"/>
    <p:sldId id="308" r:id="rId4"/>
    <p:sldId id="309" r:id="rId5"/>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FF"/>
    <a:srgbClr val="697F8E"/>
    <a:srgbClr val="118850"/>
    <a:srgbClr val="384F5C"/>
    <a:srgbClr val="7ABD30"/>
    <a:srgbClr val="0E702F"/>
    <a:srgbClr val="0E72BA"/>
    <a:srgbClr val="0B5C94"/>
    <a:srgbClr val="FF31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0" autoAdjust="0"/>
    <p:restoredTop sz="85176" autoAdjust="0"/>
  </p:normalViewPr>
  <p:slideViewPr>
    <p:cSldViewPr snapToGrid="0">
      <p:cViewPr>
        <p:scale>
          <a:sx n="75" d="100"/>
          <a:sy n="75" d="100"/>
        </p:scale>
        <p:origin x="-272" y="86"/>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15-01-2017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15-01-2017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dirty="0"/>
          </a:p>
        </p:txBody>
      </p:sp>
    </p:spTree>
    <p:extLst>
      <p:ext uri="{BB962C8B-B14F-4D97-AF65-F5344CB8AC3E}">
        <p14:creationId xmlns:p14="http://schemas.microsoft.com/office/powerpoint/2010/main" val="193185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dirty="0"/>
          </a:p>
        </p:txBody>
      </p:sp>
    </p:spTree>
    <p:extLst>
      <p:ext uri="{BB962C8B-B14F-4D97-AF65-F5344CB8AC3E}">
        <p14:creationId xmlns:p14="http://schemas.microsoft.com/office/powerpoint/2010/main" val="349165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4</a:t>
            </a:fld>
            <a:endParaRPr lang="da-DK" dirty="0"/>
          </a:p>
        </p:txBody>
      </p:sp>
    </p:spTree>
    <p:extLst>
      <p:ext uri="{BB962C8B-B14F-4D97-AF65-F5344CB8AC3E}">
        <p14:creationId xmlns:p14="http://schemas.microsoft.com/office/powerpoint/2010/main" val="389047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8C75A46E-6BF8-48CD-B65B-0A91937C4173}"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Nødværge og nødret</a:t>
            </a:r>
            <a:endParaRPr lang="en-GB" dirty="0"/>
          </a:p>
        </p:txBody>
      </p:sp>
      <p:sp>
        <p:nvSpPr>
          <p:cNvPr id="6" name="Pladsholder til diasnummer 5"/>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380349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909F627-22B1-42C8-8EB2-BC0667D3BE89}"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Nødværge og nødret</a:t>
            </a:r>
            <a:endParaRPr lang="en-GB" dirty="0"/>
          </a:p>
        </p:txBody>
      </p:sp>
      <p:sp>
        <p:nvSpPr>
          <p:cNvPr id="6" name="Pladsholder til diasnummer 5"/>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227898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EF93D4C-A2BD-415D-8119-361C7EB38747}"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Nødværge og nødret</a:t>
            </a:r>
            <a:endParaRPr lang="en-GB" dirty="0"/>
          </a:p>
        </p:txBody>
      </p:sp>
      <p:sp>
        <p:nvSpPr>
          <p:cNvPr id="6" name="Pladsholder til diasnummer 5"/>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373568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35BFBB0-EDC7-48A6-A916-6D39B7E89F9C}"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Nødværge og nødret</a:t>
            </a:r>
            <a:endParaRPr lang="en-GB" dirty="0"/>
          </a:p>
        </p:txBody>
      </p:sp>
      <p:sp>
        <p:nvSpPr>
          <p:cNvPr id="6" name="Pladsholder til diasnummer 5"/>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185822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3D6C0064-52AE-4061-9385-BFB73AB8DD47}"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Nødværge og nødret</a:t>
            </a:r>
            <a:endParaRPr lang="en-GB" dirty="0"/>
          </a:p>
        </p:txBody>
      </p:sp>
      <p:sp>
        <p:nvSpPr>
          <p:cNvPr id="6" name="Pladsholder til diasnummer 5"/>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1069297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Nødværge og nødret</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EF0D173-21E5-4EF8-889B-8D8AE457590A}"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Nødværge og nødret</a:t>
            </a:r>
            <a:endParaRPr lang="en-GB" dirty="0"/>
          </a:p>
        </p:txBody>
      </p:sp>
      <p:sp>
        <p:nvSpPr>
          <p:cNvPr id="7" name="Pladsholder til diasnummer 6"/>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226680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2B8D9B3-83B1-44D7-A8C7-37A014CF0349}" type="datetime1">
              <a:rPr lang="da-DK" smtClean="0"/>
              <a:t>15-01-2017</a:t>
            </a:fld>
            <a:endParaRPr lang="da-DK"/>
          </a:p>
        </p:txBody>
      </p:sp>
      <p:sp>
        <p:nvSpPr>
          <p:cNvPr id="8" name="Pladsholder til sidefod 7"/>
          <p:cNvSpPr>
            <a:spLocks noGrp="1"/>
          </p:cNvSpPr>
          <p:nvPr>
            <p:ph type="ftr" sz="quarter" idx="11"/>
          </p:nvPr>
        </p:nvSpPr>
        <p:spPr/>
        <p:txBody>
          <a:bodyPr/>
          <a:lstStyle/>
          <a:p>
            <a:pPr>
              <a:defRPr/>
            </a:pPr>
            <a:r>
              <a:rPr lang="en-GB" smtClean="0"/>
              <a:t>Nødværge og nødret</a:t>
            </a:r>
            <a:endParaRPr lang="en-GB" dirty="0"/>
          </a:p>
        </p:txBody>
      </p:sp>
      <p:sp>
        <p:nvSpPr>
          <p:cNvPr id="9" name="Pladsholder til diasnummer 8"/>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20217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B98AAF0-A55A-4549-8E81-8EC4AD63211C}" type="datetime1">
              <a:rPr lang="da-DK" smtClean="0"/>
              <a:t>15-01-2017</a:t>
            </a:fld>
            <a:endParaRPr lang="da-DK"/>
          </a:p>
        </p:txBody>
      </p:sp>
      <p:sp>
        <p:nvSpPr>
          <p:cNvPr id="4" name="Pladsholder til sidefod 3"/>
          <p:cNvSpPr>
            <a:spLocks noGrp="1"/>
          </p:cNvSpPr>
          <p:nvPr>
            <p:ph type="ftr" sz="quarter" idx="11"/>
          </p:nvPr>
        </p:nvSpPr>
        <p:spPr/>
        <p:txBody>
          <a:bodyPr/>
          <a:lstStyle/>
          <a:p>
            <a:pPr>
              <a:defRPr/>
            </a:pPr>
            <a:r>
              <a:rPr lang="en-GB" smtClean="0"/>
              <a:t>Nødværge og nødret</a:t>
            </a:r>
            <a:endParaRPr lang="en-GB" dirty="0"/>
          </a:p>
        </p:txBody>
      </p:sp>
      <p:sp>
        <p:nvSpPr>
          <p:cNvPr id="5" name="Pladsholder til diasnummer 4"/>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123931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180D936-9FEA-46CE-A684-C7D8DDB3C005}" type="datetime1">
              <a:rPr lang="da-DK" smtClean="0"/>
              <a:t>15-01-2017</a:t>
            </a:fld>
            <a:endParaRPr lang="da-DK"/>
          </a:p>
        </p:txBody>
      </p:sp>
      <p:sp>
        <p:nvSpPr>
          <p:cNvPr id="3" name="Pladsholder til sidefod 2"/>
          <p:cNvSpPr>
            <a:spLocks noGrp="1"/>
          </p:cNvSpPr>
          <p:nvPr>
            <p:ph type="ftr" sz="quarter" idx="11"/>
          </p:nvPr>
        </p:nvSpPr>
        <p:spPr/>
        <p:txBody>
          <a:bodyPr/>
          <a:lstStyle/>
          <a:p>
            <a:pPr>
              <a:defRPr/>
            </a:pPr>
            <a:r>
              <a:rPr lang="en-GB" smtClean="0"/>
              <a:t>Nødværge og nødret</a:t>
            </a:r>
            <a:endParaRPr lang="en-GB" dirty="0"/>
          </a:p>
        </p:txBody>
      </p:sp>
      <p:sp>
        <p:nvSpPr>
          <p:cNvPr id="4" name="Pladsholder til diasnummer 3"/>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7431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27BD2E7-9CCB-48B6-BF58-D479DDC1B00F}"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Nødværge og nødret</a:t>
            </a:r>
            <a:endParaRPr lang="en-GB" dirty="0"/>
          </a:p>
        </p:txBody>
      </p:sp>
      <p:sp>
        <p:nvSpPr>
          <p:cNvPr id="7" name="Pladsholder til diasnummer 6"/>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59481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CAE11AA-92C6-4D0B-906F-4429BF9CA64A}"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Nødværge og nødret</a:t>
            </a:r>
            <a:endParaRPr lang="en-GB" dirty="0"/>
          </a:p>
        </p:txBody>
      </p:sp>
      <p:sp>
        <p:nvSpPr>
          <p:cNvPr id="7" name="Pladsholder til diasnummer 6"/>
          <p:cNvSpPr>
            <a:spLocks noGrp="1"/>
          </p:cNvSpPr>
          <p:nvPr>
            <p:ph type="sldNum" sz="quarter" idx="12"/>
          </p:nvPr>
        </p:nvSpPr>
        <p:spPr/>
        <p:txBody>
          <a:bodyPr/>
          <a:lstStyle/>
          <a:p>
            <a:fld id="{4C7A73DC-67ED-47CF-BE3F-45FD2BA9F205}" type="slidenum">
              <a:rPr lang="da-DK" smtClean="0"/>
              <a:t>‹nr.›</a:t>
            </a:fld>
            <a:endParaRPr lang="da-DK"/>
          </a:p>
        </p:txBody>
      </p:sp>
    </p:spTree>
    <p:extLst>
      <p:ext uri="{BB962C8B-B14F-4D97-AF65-F5344CB8AC3E}">
        <p14:creationId xmlns:p14="http://schemas.microsoft.com/office/powerpoint/2010/main" val="134585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3BCF2-316C-43BB-853E-971B54BD329A}" type="datetime1">
              <a:rPr lang="da-DK" smtClean="0"/>
              <a:t>15-01-2017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Nødværge og nødret</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A73DC-67ED-47CF-BE3F-45FD2BA9F205}" type="slidenum">
              <a:rPr lang="da-DK" smtClean="0"/>
              <a:t>‹nr.›</a:t>
            </a:fld>
            <a:endParaRPr lang="da-DK"/>
          </a:p>
        </p:txBody>
      </p:sp>
    </p:spTree>
    <p:extLst>
      <p:ext uri="{BB962C8B-B14F-4D97-AF65-F5344CB8AC3E}">
        <p14:creationId xmlns:p14="http://schemas.microsoft.com/office/powerpoint/2010/main" val="55326184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186" y="1041400"/>
            <a:ext cx="7966353" cy="1435100"/>
          </a:xfrm>
        </p:spPr>
        <p:txBody>
          <a:bodyPr>
            <a:noAutofit/>
          </a:bodyPr>
          <a:lstStyle/>
          <a:p>
            <a:pPr algn="l"/>
            <a:r>
              <a:rPr lang="da-DK" sz="2000" b="1" dirty="0" smtClean="0">
                <a:latin typeface="Arial" panose="020B0604020202020204" pitchFamily="34" charset="0"/>
                <a:cs typeface="Arial" panose="020B0604020202020204" pitchFamily="34" charset="0"/>
              </a:rPr>
              <a:t>Voksenansvar overfor anbragte børn og unge</a:t>
            </a:r>
            <a:r>
              <a:rPr lang="da-DK" sz="1800" b="1" dirty="0" smtClean="0">
                <a:latin typeface="Arial" panose="020B0604020202020204" pitchFamily="34" charset="0"/>
                <a:cs typeface="Arial" panose="020B0604020202020204" pitchFamily="34" charset="0"/>
              </a:rPr>
              <a:t/>
            </a:r>
            <a:br>
              <a:rPr lang="da-DK" sz="1800" b="1" dirty="0" smtClean="0">
                <a:latin typeface="Arial" panose="020B0604020202020204" pitchFamily="34" charset="0"/>
                <a:cs typeface="Arial" panose="020B0604020202020204" pitchFamily="34" charset="0"/>
              </a:rPr>
            </a:br>
            <a:r>
              <a:rPr lang="da-DK" sz="1800" b="1" dirty="0">
                <a:latin typeface="Arial" panose="020B0604020202020204" pitchFamily="34" charset="0"/>
                <a:cs typeface="Arial" panose="020B0604020202020204" pitchFamily="34" charset="0"/>
              </a:rPr>
              <a:t/>
            </a:r>
            <a:br>
              <a:rPr lang="da-DK" sz="1800" b="1" dirty="0">
                <a:latin typeface="Arial" panose="020B0604020202020204" pitchFamily="34" charset="0"/>
                <a:cs typeface="Arial" panose="020B0604020202020204" pitchFamily="34" charset="0"/>
              </a:rPr>
            </a:br>
            <a:r>
              <a:rPr lang="da-DK" sz="1800" b="1" dirty="0" smtClean="0">
                <a:latin typeface="Arial" panose="020B0604020202020204" pitchFamily="34" charset="0"/>
                <a:cs typeface="Arial" panose="020B0604020202020204" pitchFamily="34" charset="0"/>
              </a:rPr>
              <a:t/>
            </a:r>
            <a:br>
              <a:rPr lang="da-DK" sz="1800" b="1" dirty="0" smtClean="0">
                <a:latin typeface="Arial" panose="020B0604020202020204" pitchFamily="34" charset="0"/>
                <a:cs typeface="Arial" panose="020B0604020202020204" pitchFamily="34" charset="0"/>
              </a:rPr>
            </a:br>
            <a:r>
              <a:rPr lang="da-DK" sz="1800" b="1" dirty="0">
                <a:latin typeface="Arial" panose="020B0604020202020204" pitchFamily="34" charset="0"/>
                <a:cs typeface="Arial" panose="020B0604020202020204" pitchFamily="34" charset="0"/>
              </a:rPr>
              <a:t/>
            </a:r>
            <a:br>
              <a:rPr lang="da-DK" sz="1800" b="1" dirty="0">
                <a:latin typeface="Arial" panose="020B0604020202020204" pitchFamily="34" charset="0"/>
                <a:cs typeface="Arial" panose="020B0604020202020204" pitchFamily="34" charset="0"/>
              </a:rPr>
            </a:br>
            <a:r>
              <a:rPr lang="en-GB" sz="2800" b="1" dirty="0" err="1">
                <a:latin typeface="Arial" panose="020B0604020202020204" pitchFamily="34" charset="0"/>
                <a:cs typeface="Arial" panose="020B0604020202020204" pitchFamily="34" charset="0"/>
              </a:rPr>
              <a:t>Nødværge</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og</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nødret</a:t>
            </a:r>
            <a:r>
              <a:rPr lang="en-GB" sz="1800" dirty="0"/>
              <a:t/>
            </a:r>
            <a:br>
              <a:rPr lang="en-GB" sz="1800" dirty="0"/>
            </a:br>
            <a:r>
              <a:rPr lang="da-DK" sz="1800" b="1" dirty="0" smtClean="0">
                <a:latin typeface="Arial" panose="020B0604020202020204" pitchFamily="34" charset="0"/>
                <a:cs typeface="Arial" panose="020B0604020202020204" pitchFamily="34" charset="0"/>
              </a:rPr>
              <a:t/>
            </a:r>
            <a:br>
              <a:rPr lang="da-DK" sz="1800" b="1" dirty="0" smtClean="0">
                <a:latin typeface="Arial" panose="020B0604020202020204" pitchFamily="34" charset="0"/>
                <a:cs typeface="Arial" panose="020B0604020202020204" pitchFamily="34" charset="0"/>
              </a:rPr>
            </a:br>
            <a:r>
              <a:rPr lang="da-DK" sz="1800" b="1" dirty="0" smtClean="0">
                <a:latin typeface="Arial" panose="020B0604020202020204" pitchFamily="34" charset="0"/>
                <a:cs typeface="Arial" panose="020B0604020202020204" pitchFamily="34" charset="0"/>
              </a:rPr>
              <a:t/>
            </a:r>
            <a:br>
              <a:rPr lang="da-DK" sz="1800" b="1" dirty="0" smtClean="0">
                <a:latin typeface="Arial" panose="020B0604020202020204" pitchFamily="34" charset="0"/>
                <a:cs typeface="Arial" panose="020B0604020202020204" pitchFamily="34" charset="0"/>
              </a:rPr>
            </a:br>
            <a:endParaRPr lang="da-DK" sz="1800" b="1" dirty="0">
              <a:latin typeface="Arial" panose="020B0604020202020204" pitchFamily="34" charset="0"/>
              <a:cs typeface="Arial" panose="020B0604020202020204" pitchFamily="34" charset="0"/>
            </a:endParaRPr>
          </a:p>
        </p:txBody>
      </p:sp>
      <p:sp>
        <p:nvSpPr>
          <p:cNvPr id="3" name="Undertitel 2"/>
          <p:cNvSpPr>
            <a:spLocks noGrp="1"/>
          </p:cNvSpPr>
          <p:nvPr>
            <p:ph type="subTitle" idx="1"/>
          </p:nvPr>
        </p:nvSpPr>
        <p:spPr>
          <a:xfrm>
            <a:off x="450850" y="2939143"/>
            <a:ext cx="7976848" cy="2037670"/>
          </a:xfrm>
        </p:spPr>
        <p:txBody>
          <a:bodyPr>
            <a:normAutofit/>
          </a:bodyPr>
          <a:lstStyle/>
          <a:p>
            <a:r>
              <a:rPr lang="da-DK" dirty="0" smtClean="0">
                <a:latin typeface="Arial" panose="020B0604020202020204" pitchFamily="34" charset="0"/>
                <a:cs typeface="Arial" panose="020B0604020202020204" pitchFamily="34" charset="0"/>
              </a:rPr>
              <a:t>Alle typer anbringelsessteder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Plejefamilier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Private </a:t>
            </a:r>
            <a:r>
              <a:rPr lang="da-DK" dirty="0">
                <a:latin typeface="Arial" panose="020B0604020202020204" pitchFamily="34" charset="0"/>
                <a:cs typeface="Arial" panose="020B0604020202020204" pitchFamily="34" charset="0"/>
              </a:rPr>
              <a:t>opholdssteder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Døgninstitutioner</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latin typeface="Arial" panose="020B0604020202020204" pitchFamily="34" charset="0"/>
                <a:cs typeface="Arial" panose="020B0604020202020204" pitchFamily="34" charset="0"/>
              </a:rPr>
              <a:t>Nødværge og nødret</a:t>
            </a:r>
            <a:endParaRPr lang="da-DK" sz="2000" b="1"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537478" y="1511166"/>
            <a:ext cx="8243888" cy="4797476"/>
          </a:xfrm>
        </p:spPr>
        <p:txBody>
          <a:bodyPr>
            <a:normAutofit/>
          </a:bodyPr>
          <a:lstStyle/>
          <a:p>
            <a:pPr marL="0" indent="0">
              <a:buNone/>
            </a:pPr>
            <a:r>
              <a:rPr lang="da-DK" sz="1800" dirty="0" smtClean="0">
                <a:latin typeface="Arial" panose="020B0604020202020204" pitchFamily="34" charset="0"/>
                <a:cs typeface="Arial" panose="020B0604020202020204" pitchFamily="34" charset="0"/>
              </a:rPr>
              <a:t>Om nødværge og nødret</a:t>
            </a:r>
          </a:p>
          <a:p>
            <a:pPr>
              <a:buFont typeface="Arial" panose="020B0604020202020204" pitchFamily="34" charset="0"/>
              <a:buChar char="•"/>
            </a:pPr>
            <a:r>
              <a:rPr lang="da-DK" sz="1800" dirty="0" smtClean="0">
                <a:latin typeface="Arial" panose="020B0604020202020204" pitchFamily="34" charset="0"/>
                <a:cs typeface="Arial" panose="020B0604020202020204" pitchFamily="34" charset="0"/>
              </a:rPr>
              <a:t>Straffelovens bestemmelser forbyder </a:t>
            </a:r>
            <a:r>
              <a:rPr lang="da-DK" sz="1800" dirty="0">
                <a:latin typeface="Arial" panose="020B0604020202020204" pitchFamily="34" charset="0"/>
                <a:cs typeface="Arial" panose="020B0604020202020204" pitchFamily="34" charset="0"/>
              </a:rPr>
              <a:t>personer, herunder </a:t>
            </a:r>
            <a:r>
              <a:rPr lang="da-DK" sz="1800" dirty="0" smtClean="0">
                <a:latin typeface="Arial" panose="020B0604020202020204" pitchFamily="34" charset="0"/>
                <a:cs typeface="Arial" panose="020B0604020202020204" pitchFamily="34" charset="0"/>
              </a:rPr>
              <a:t>offentligt ansatte, </a:t>
            </a:r>
            <a:r>
              <a:rPr lang="da-DK" sz="1800" dirty="0">
                <a:latin typeface="Arial" panose="020B0604020202020204" pitchFamily="34" charset="0"/>
                <a:cs typeface="Arial" panose="020B0604020202020204" pitchFamily="34" charset="0"/>
              </a:rPr>
              <a:t>at foretage bestemte handlinger over for andre </a:t>
            </a:r>
            <a:r>
              <a:rPr lang="da-DK" sz="1800" dirty="0" smtClean="0">
                <a:latin typeface="Arial" panose="020B0604020202020204" pitchFamily="34" charset="0"/>
                <a:cs typeface="Arial" panose="020B0604020202020204" pitchFamily="34" charset="0"/>
              </a:rPr>
              <a:t>personer, fx vold</a:t>
            </a:r>
          </a:p>
          <a:p>
            <a:pPr>
              <a:buFont typeface="Arial" panose="020B0604020202020204" pitchFamily="34" charset="0"/>
              <a:buChar char="•"/>
            </a:pPr>
            <a:r>
              <a:rPr lang="da-DK" sz="1800" dirty="0">
                <a:latin typeface="Arial" panose="020B0604020202020204" pitchFamily="34" charset="0"/>
                <a:cs typeface="Arial" panose="020B0604020202020204" pitchFamily="34" charset="0"/>
              </a:rPr>
              <a:t>Hvis betingelserne for nødværge eller nødret er opfyldt, vil vold efter den nævnte bestemmelse imidlertid være </a:t>
            </a:r>
            <a:r>
              <a:rPr lang="da-DK" sz="1800" dirty="0" smtClean="0">
                <a:latin typeface="Arial" panose="020B0604020202020204" pitchFamily="34" charset="0"/>
                <a:cs typeface="Arial" panose="020B0604020202020204" pitchFamily="34" charset="0"/>
              </a:rPr>
              <a:t>straffri</a:t>
            </a:r>
          </a:p>
          <a:p>
            <a:pPr>
              <a:buFont typeface="Arial" panose="020B0604020202020204" pitchFamily="34" charset="0"/>
              <a:buChar char="•"/>
            </a:pPr>
            <a:r>
              <a:rPr lang="da-DK" sz="1800" dirty="0" smtClean="0">
                <a:latin typeface="Arial" panose="020B0604020202020204" pitchFamily="34" charset="0"/>
                <a:cs typeface="Arial" panose="020B0604020202020204" pitchFamily="34" charset="0"/>
              </a:rPr>
              <a:t>Bestemmelserne om nødværge og nødret </a:t>
            </a:r>
            <a:r>
              <a:rPr lang="da-DK" sz="1800" dirty="0">
                <a:latin typeface="Arial" panose="020B0604020202020204" pitchFamily="34" charset="0"/>
                <a:cs typeface="Arial" panose="020B0604020202020204" pitchFamily="34" charset="0"/>
              </a:rPr>
              <a:t>er </a:t>
            </a:r>
            <a:r>
              <a:rPr lang="da-DK" sz="1800" dirty="0" smtClean="0">
                <a:latin typeface="Arial" panose="020B0604020202020204" pitchFamily="34" charset="0"/>
                <a:cs typeface="Arial" panose="020B0604020202020204" pitchFamily="34" charset="0"/>
              </a:rPr>
              <a:t>dermed ikke </a:t>
            </a:r>
            <a:r>
              <a:rPr lang="da-DK" sz="1800" dirty="0">
                <a:latin typeface="Arial" panose="020B0604020202020204" pitchFamily="34" charset="0"/>
                <a:cs typeface="Arial" panose="020B0604020202020204" pitchFamily="34" charset="0"/>
              </a:rPr>
              <a:t>hjemmel til magtanvendelse, men </a:t>
            </a:r>
            <a:r>
              <a:rPr lang="da-DK" sz="1800" dirty="0" smtClean="0">
                <a:latin typeface="Arial" panose="020B0604020202020204" pitchFamily="34" charset="0"/>
                <a:cs typeface="Arial" panose="020B0604020202020204" pitchFamily="34" charset="0"/>
              </a:rPr>
              <a:t>angiver straffrihedsgrunde</a:t>
            </a:r>
            <a:endParaRPr lang="da-DK" sz="1800" dirty="0">
              <a:latin typeface="Arial" panose="020B0604020202020204" pitchFamily="34" charset="0"/>
              <a:cs typeface="Arial" panose="020B0604020202020204" pitchFamily="34" charset="0"/>
            </a:endParaRPr>
          </a:p>
          <a:p>
            <a:pPr marL="0" indent="0">
              <a:buNone/>
            </a:pPr>
            <a:endParaRPr lang="da-DK" sz="1800" b="1"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Nødværge – straffelovens § 13 stk. 1</a:t>
            </a:r>
          </a:p>
          <a:p>
            <a:r>
              <a:rPr lang="da-DK" sz="1800" dirty="0">
                <a:latin typeface="Arial" panose="020B0604020202020204" pitchFamily="34" charset="0"/>
                <a:cs typeface="Arial" panose="020B0604020202020204" pitchFamily="34" charset="0"/>
              </a:rPr>
              <a:t>Handlinger </a:t>
            </a:r>
            <a:r>
              <a:rPr lang="da-DK" sz="1800" dirty="0" smtClean="0">
                <a:latin typeface="Arial" panose="020B0604020202020204" pitchFamily="34" charset="0"/>
                <a:cs typeface="Arial" panose="020B0604020202020204" pitchFamily="34" charset="0"/>
              </a:rPr>
              <a:t>foretagne </a:t>
            </a:r>
            <a:r>
              <a:rPr lang="da-DK" sz="1800" dirty="0">
                <a:latin typeface="Arial" panose="020B0604020202020204" pitchFamily="34" charset="0"/>
                <a:cs typeface="Arial" panose="020B0604020202020204" pitchFamily="34" charset="0"/>
              </a:rPr>
              <a:t>i nødværge er straffri, for så vidt de har været nødvendige for at modstå eller afværge et påbegyndt eller overhængende uretmæssigt angreb og ikke åbenbart går ud over, hvad der under hensyn til angrebets farlighed, angriberens person og det angrebne retsgodes betydning er </a:t>
            </a:r>
            <a:r>
              <a:rPr lang="da-DK" sz="1800" dirty="0" smtClean="0">
                <a:latin typeface="Arial" panose="020B0604020202020204" pitchFamily="34" charset="0"/>
                <a:cs typeface="Arial" panose="020B0604020202020204" pitchFamily="34" charset="0"/>
              </a:rPr>
              <a:t>forsvarligt</a:t>
            </a:r>
          </a:p>
          <a:p>
            <a:endParaRPr lang="da-DK" dirty="0"/>
          </a:p>
          <a:p>
            <a:endParaRPr lang="da-DK" dirty="0" smtClean="0"/>
          </a:p>
          <a:p>
            <a:endParaRPr lang="da-DK" dirty="0"/>
          </a:p>
        </p:txBody>
      </p:sp>
      <p:sp>
        <p:nvSpPr>
          <p:cNvPr id="4" name="Pladsholder til sidefod 3"/>
          <p:cNvSpPr>
            <a:spLocks noGrp="1"/>
          </p:cNvSpPr>
          <p:nvPr>
            <p:ph type="ftr" sz="quarter" idx="11"/>
          </p:nvPr>
        </p:nvSpPr>
        <p:spPr>
          <a:xfrm>
            <a:off x="279400" y="6356350"/>
            <a:ext cx="5740400" cy="365125"/>
          </a:xfrm>
        </p:spPr>
        <p:txBody>
          <a:bodyPr/>
          <a:lstStyle/>
          <a:p>
            <a:pPr algn="l">
              <a:defRPr/>
            </a:pPr>
            <a:r>
              <a:rPr lang="en-GB" dirty="0" err="1" smtClean="0"/>
              <a:t>Nødværge</a:t>
            </a:r>
            <a:r>
              <a:rPr lang="en-GB" dirty="0" smtClean="0"/>
              <a:t> </a:t>
            </a:r>
            <a:r>
              <a:rPr lang="en-GB" dirty="0" err="1" smtClean="0"/>
              <a:t>og</a:t>
            </a:r>
            <a:r>
              <a:rPr lang="en-GB" dirty="0" smtClean="0"/>
              <a:t> </a:t>
            </a:r>
            <a:r>
              <a:rPr lang="en-GB" dirty="0" err="1" smtClean="0"/>
              <a:t>nødret</a:t>
            </a:r>
            <a:endParaRPr lang="en-GB" dirty="0"/>
          </a:p>
        </p:txBody>
      </p:sp>
      <p:sp>
        <p:nvSpPr>
          <p:cNvPr id="5" name="Pladsholder til diasnummer 4"/>
          <p:cNvSpPr>
            <a:spLocks noGrp="1"/>
          </p:cNvSpPr>
          <p:nvPr>
            <p:ph type="sldNum" sz="quarter" idx="12"/>
          </p:nvPr>
        </p:nvSpPr>
        <p:spPr/>
        <p:txBody>
          <a:bodyPr/>
          <a:lstStyle/>
          <a:p>
            <a:fld id="{4C7A73DC-67ED-47CF-BE3F-45FD2BA9F205}" type="slidenum">
              <a:rPr lang="da-DK" smtClean="0"/>
              <a:t>2</a:t>
            </a:fld>
            <a:endParaRPr lang="da-DK"/>
          </a:p>
        </p:txBody>
      </p:sp>
    </p:spTree>
    <p:extLst>
      <p:ext uri="{BB962C8B-B14F-4D97-AF65-F5344CB8AC3E}">
        <p14:creationId xmlns:p14="http://schemas.microsoft.com/office/powerpoint/2010/main" val="2755395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latin typeface="Arial" panose="020B0604020202020204" pitchFamily="34" charset="0"/>
                <a:cs typeface="Arial" panose="020B0604020202020204" pitchFamily="34" charset="0"/>
              </a:rPr>
              <a:t>Nødværge</a:t>
            </a:r>
            <a:endParaRPr lang="da-DK" sz="2000" b="1"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marL="0" indent="0">
              <a:buNone/>
            </a:pPr>
            <a:r>
              <a:rPr lang="da-DK" sz="1800" dirty="0">
                <a:latin typeface="Arial" panose="020B0604020202020204" pitchFamily="34" charset="0"/>
                <a:cs typeface="Arial" panose="020B0604020202020204" pitchFamily="34" charset="0"/>
              </a:rPr>
              <a:t>Nødværge </a:t>
            </a:r>
            <a:r>
              <a:rPr lang="da-DK" sz="1800" dirty="0" smtClean="0">
                <a:latin typeface="Arial" panose="020B0604020202020204" pitchFamily="34" charset="0"/>
                <a:cs typeface="Arial" panose="020B0604020202020204" pitchFamily="34" charset="0"/>
              </a:rPr>
              <a:t>er:</a:t>
            </a:r>
          </a:p>
          <a:p>
            <a:pPr lvl="1"/>
            <a:r>
              <a:rPr lang="da-DK" sz="1800" dirty="0" smtClean="0">
                <a:latin typeface="Arial" panose="020B0604020202020204" pitchFamily="34" charset="0"/>
                <a:cs typeface="Arial" panose="020B0604020202020204" pitchFamily="34" charset="0"/>
              </a:rPr>
              <a:t>At afværge et retsstridigt angreb</a:t>
            </a:r>
          </a:p>
          <a:p>
            <a:pPr lvl="1"/>
            <a:r>
              <a:rPr lang="da-DK" sz="1800" dirty="0">
                <a:latin typeface="Arial" panose="020B0604020202020204" pitchFamily="34" charset="0"/>
                <a:cs typeface="Arial" panose="020B0604020202020204" pitchFamily="34" charset="0"/>
              </a:rPr>
              <a:t>D</a:t>
            </a:r>
            <a:r>
              <a:rPr lang="da-DK" sz="1800" dirty="0" smtClean="0">
                <a:latin typeface="Arial" panose="020B0604020202020204" pitchFamily="34" charset="0"/>
                <a:cs typeface="Arial" panose="020B0604020202020204" pitchFamily="34" charset="0"/>
              </a:rPr>
              <a:t>er er rettet mod en selv eller en anden </a:t>
            </a:r>
          </a:p>
          <a:p>
            <a:pPr lvl="1"/>
            <a:r>
              <a:rPr lang="da-DK" sz="1800" dirty="0">
                <a:latin typeface="Arial" panose="020B0604020202020204" pitchFamily="34" charset="0"/>
                <a:cs typeface="Arial" panose="020B0604020202020204" pitchFamily="34" charset="0"/>
              </a:rPr>
              <a:t>V</a:t>
            </a:r>
            <a:r>
              <a:rPr lang="da-DK" sz="1800" dirty="0" smtClean="0">
                <a:latin typeface="Arial" panose="020B0604020202020204" pitchFamily="34" charset="0"/>
                <a:cs typeface="Arial" panose="020B0604020202020204" pitchFamily="34" charset="0"/>
              </a:rPr>
              <a:t>ed at man foretager en ellers strafbar handling  overfor angriberen</a:t>
            </a:r>
            <a:endParaRPr lang="da-DK" sz="1800" dirty="0">
              <a:latin typeface="Arial" panose="020B0604020202020204" pitchFamily="34" charset="0"/>
              <a:cs typeface="Arial" panose="020B0604020202020204" pitchFamily="34" charset="0"/>
            </a:endParaRPr>
          </a:p>
          <a:p>
            <a:pPr marL="171450" lvl="1" indent="0">
              <a:buNone/>
            </a:pPr>
            <a:r>
              <a:rPr lang="da-DK" sz="1800" dirty="0">
                <a:latin typeface="Arial" panose="020B0604020202020204" pitchFamily="34" charset="0"/>
                <a:cs typeface="Arial" panose="020B0604020202020204" pitchFamily="34" charset="0"/>
              </a:rPr>
              <a:t> </a:t>
            </a:r>
            <a:r>
              <a:rPr lang="da-DK" sz="1800" dirty="0" smtClean="0">
                <a:latin typeface="Arial" panose="020B0604020202020204" pitchFamily="34" charset="0"/>
                <a:cs typeface="Arial" panose="020B0604020202020204" pitchFamily="34" charset="0"/>
              </a:rPr>
              <a:t> </a:t>
            </a:r>
            <a:endParaRPr lang="da-DK" sz="1800" dirty="0">
              <a:latin typeface="Arial" panose="020B0604020202020204" pitchFamily="34" charset="0"/>
              <a:cs typeface="Arial" panose="020B0604020202020204" pitchFamily="34" charset="0"/>
            </a:endParaRPr>
          </a:p>
          <a:p>
            <a:pPr lvl="1"/>
            <a:r>
              <a:rPr lang="da-DK" sz="1800" dirty="0" smtClean="0">
                <a:latin typeface="Arial" panose="020B0604020202020204" pitchFamily="34" charset="0"/>
                <a:cs typeface="Arial" panose="020B0604020202020204" pitchFamily="34" charset="0"/>
              </a:rPr>
              <a:t>Angrebet skal være </a:t>
            </a:r>
            <a:r>
              <a:rPr lang="da-DK" sz="1800" dirty="0">
                <a:latin typeface="Arial" panose="020B0604020202020204" pitchFamily="34" charset="0"/>
                <a:cs typeface="Arial" panose="020B0604020202020204" pitchFamily="34" charset="0"/>
              </a:rPr>
              <a:t>påbegyndt eller </a:t>
            </a:r>
            <a:r>
              <a:rPr lang="da-DK" sz="1800" dirty="0" smtClean="0">
                <a:latin typeface="Arial" panose="020B0604020202020204" pitchFamily="34" charset="0"/>
                <a:cs typeface="Arial" panose="020B0604020202020204" pitchFamily="34" charset="0"/>
              </a:rPr>
              <a:t>overhængende., dvs. almindeligvis </a:t>
            </a:r>
            <a:r>
              <a:rPr lang="da-DK" sz="1800" dirty="0">
                <a:latin typeface="Arial" panose="020B0604020202020204" pitchFamily="34" charset="0"/>
                <a:cs typeface="Arial" panose="020B0604020202020204" pitchFamily="34" charset="0"/>
              </a:rPr>
              <a:t>tæt tidsmæssig sammenfald mellem angrebet og </a:t>
            </a:r>
            <a:r>
              <a:rPr lang="da-DK" sz="1800" dirty="0" smtClean="0">
                <a:latin typeface="Arial" panose="020B0604020202020204" pitchFamily="34" charset="0"/>
                <a:cs typeface="Arial" panose="020B0604020202020204" pitchFamily="34" charset="0"/>
              </a:rPr>
              <a:t>nødværgehandlingen</a:t>
            </a:r>
            <a:endParaRPr lang="da-DK" sz="1800" dirty="0">
              <a:latin typeface="Arial" panose="020B0604020202020204" pitchFamily="34" charset="0"/>
              <a:cs typeface="Arial" panose="020B0604020202020204" pitchFamily="34" charset="0"/>
            </a:endParaRPr>
          </a:p>
          <a:p>
            <a:pPr lvl="1"/>
            <a:r>
              <a:rPr lang="da-DK" sz="1800" dirty="0" smtClean="0">
                <a:latin typeface="Arial" panose="020B0604020202020204" pitchFamily="34" charset="0"/>
                <a:cs typeface="Arial" panose="020B0604020202020204" pitchFamily="34" charset="0"/>
              </a:rPr>
              <a:t>Det </a:t>
            </a:r>
            <a:r>
              <a:rPr lang="da-DK" sz="1800" dirty="0">
                <a:latin typeface="Arial" panose="020B0604020202020204" pitchFamily="34" charset="0"/>
                <a:cs typeface="Arial" panose="020B0604020202020204" pitchFamily="34" charset="0"/>
              </a:rPr>
              <a:t>kan dreje sig om angreb </a:t>
            </a:r>
            <a:r>
              <a:rPr lang="da-DK" sz="1800" dirty="0" smtClean="0">
                <a:latin typeface="Arial" panose="020B0604020202020204" pitchFamily="34" charset="0"/>
                <a:cs typeface="Arial" panose="020B0604020202020204" pitchFamily="34" charset="0"/>
              </a:rPr>
              <a:t>på </a:t>
            </a:r>
            <a:r>
              <a:rPr lang="da-DK" sz="1800" dirty="0">
                <a:latin typeface="Arial" panose="020B0604020202020204" pitchFamily="34" charset="0"/>
                <a:cs typeface="Arial" panose="020B0604020202020204" pitchFamily="34" charset="0"/>
              </a:rPr>
              <a:t>liv, legeme, personlig frihed eller formuegenstande, </a:t>
            </a:r>
            <a:r>
              <a:rPr lang="da-DK" sz="1800" dirty="0" smtClean="0">
                <a:latin typeface="Arial" panose="020B0604020202020204" pitchFamily="34" charset="0"/>
                <a:cs typeface="Arial" panose="020B0604020202020204" pitchFamily="34" charset="0"/>
              </a:rPr>
              <a:t>fx. </a:t>
            </a:r>
            <a:r>
              <a:rPr lang="da-DK" sz="1800" dirty="0">
                <a:latin typeface="Arial" panose="020B0604020202020204" pitchFamily="34" charset="0"/>
                <a:cs typeface="Arial" panose="020B0604020202020204" pitchFamily="34" charset="0"/>
              </a:rPr>
              <a:t>angreb i form af vold, brandstiftelse eller </a:t>
            </a:r>
            <a:r>
              <a:rPr lang="da-DK" sz="1800" dirty="0" smtClean="0">
                <a:latin typeface="Arial" panose="020B0604020202020204" pitchFamily="34" charset="0"/>
                <a:cs typeface="Arial" panose="020B0604020202020204" pitchFamily="34" charset="0"/>
              </a:rPr>
              <a:t>tingsbeskadigelse </a:t>
            </a:r>
          </a:p>
          <a:p>
            <a:pPr lvl="1"/>
            <a:r>
              <a:rPr lang="da-DK" sz="1800" dirty="0" smtClean="0">
                <a:latin typeface="Arial" panose="020B0604020202020204" pitchFamily="34" charset="0"/>
                <a:cs typeface="Arial" panose="020B0604020202020204" pitchFamily="34" charset="0"/>
              </a:rPr>
              <a:t>Der </a:t>
            </a:r>
            <a:r>
              <a:rPr lang="da-DK" sz="1800" dirty="0">
                <a:latin typeface="Arial" panose="020B0604020202020204" pitchFamily="34" charset="0"/>
                <a:cs typeface="Arial" panose="020B0604020202020204" pitchFamily="34" charset="0"/>
              </a:rPr>
              <a:t>er krav om proportionalitet (forholdsmæssighed) mellem angrebet og den handling, der imødegår </a:t>
            </a:r>
            <a:r>
              <a:rPr lang="da-DK" sz="1800" dirty="0" smtClean="0">
                <a:latin typeface="Arial" panose="020B0604020202020204" pitchFamily="34" charset="0"/>
                <a:cs typeface="Arial" panose="020B0604020202020204" pitchFamily="34" charset="0"/>
              </a:rPr>
              <a:t>angrebet</a:t>
            </a:r>
          </a:p>
          <a:p>
            <a:pPr lvl="1"/>
            <a:r>
              <a:rPr lang="da-DK" sz="1800" dirty="0" smtClean="0">
                <a:latin typeface="Arial" panose="020B0604020202020204" pitchFamily="34" charset="0"/>
                <a:cs typeface="Arial" panose="020B0604020202020204" pitchFamily="34" charset="0"/>
              </a:rPr>
              <a:t>Nødværge kan også anvendes, </a:t>
            </a:r>
            <a:r>
              <a:rPr lang="da-DK" sz="1800" dirty="0">
                <a:latin typeface="Arial" panose="020B0604020202020204" pitchFamily="34" charset="0"/>
                <a:cs typeface="Arial" panose="020B0604020202020204" pitchFamily="34" charset="0"/>
              </a:rPr>
              <a:t>når angriberen er psykisk utilregnelig, eller er et barn under den kriminelle </a:t>
            </a:r>
            <a:r>
              <a:rPr lang="da-DK" sz="1800" dirty="0" smtClean="0">
                <a:latin typeface="Arial" panose="020B0604020202020204" pitchFamily="34" charset="0"/>
                <a:cs typeface="Arial" panose="020B0604020202020204" pitchFamily="34" charset="0"/>
              </a:rPr>
              <a:t>lavalder </a:t>
            </a:r>
            <a:endParaRPr lang="da-DK" sz="1800" dirty="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304800" y="6356350"/>
            <a:ext cx="5715000" cy="365125"/>
          </a:xfrm>
        </p:spPr>
        <p:txBody>
          <a:bodyPr/>
          <a:lstStyle/>
          <a:p>
            <a:pPr algn="l">
              <a:defRPr/>
            </a:pPr>
            <a:r>
              <a:rPr lang="en-GB" dirty="0" err="1" smtClean="0"/>
              <a:t>Nødværge</a:t>
            </a:r>
            <a:r>
              <a:rPr lang="en-GB" dirty="0" smtClean="0"/>
              <a:t> </a:t>
            </a:r>
            <a:r>
              <a:rPr lang="en-GB" dirty="0" err="1" smtClean="0"/>
              <a:t>og</a:t>
            </a:r>
            <a:r>
              <a:rPr lang="en-GB" dirty="0" smtClean="0"/>
              <a:t> </a:t>
            </a:r>
            <a:r>
              <a:rPr lang="en-GB" dirty="0" err="1" smtClean="0"/>
              <a:t>nødret</a:t>
            </a:r>
            <a:endParaRPr lang="en-GB" dirty="0"/>
          </a:p>
        </p:txBody>
      </p:sp>
      <p:sp>
        <p:nvSpPr>
          <p:cNvPr id="5" name="Pladsholder til diasnummer 4"/>
          <p:cNvSpPr>
            <a:spLocks noGrp="1"/>
          </p:cNvSpPr>
          <p:nvPr>
            <p:ph type="sldNum" sz="quarter" idx="12"/>
          </p:nvPr>
        </p:nvSpPr>
        <p:spPr/>
        <p:txBody>
          <a:bodyPr/>
          <a:lstStyle/>
          <a:p>
            <a:fld id="{4C7A73DC-67ED-47CF-BE3F-45FD2BA9F205}" type="slidenum">
              <a:rPr lang="da-DK" smtClean="0"/>
              <a:t>3</a:t>
            </a:fld>
            <a:endParaRPr lang="da-DK"/>
          </a:p>
        </p:txBody>
      </p:sp>
    </p:spTree>
    <p:extLst>
      <p:ext uri="{BB962C8B-B14F-4D97-AF65-F5344CB8AC3E}">
        <p14:creationId xmlns:p14="http://schemas.microsoft.com/office/powerpoint/2010/main" val="232591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latin typeface="Arial" panose="020B0604020202020204" pitchFamily="34" charset="0"/>
                <a:cs typeface="Arial" panose="020B0604020202020204" pitchFamily="34" charset="0"/>
              </a:rPr>
              <a:t>Nødret</a:t>
            </a:r>
            <a:endParaRPr lang="da-DK" sz="2000" b="1"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marL="0" indent="0">
              <a:buNone/>
            </a:pPr>
            <a:endParaRPr lang="da-DK" b="1" dirty="0" smtClean="0"/>
          </a:p>
          <a:p>
            <a:pPr marL="0" indent="0">
              <a:buNone/>
            </a:pPr>
            <a:r>
              <a:rPr lang="da-DK" sz="1800" dirty="0" smtClean="0">
                <a:latin typeface="Arial" panose="020B0604020202020204" pitchFamily="34" charset="0"/>
                <a:cs typeface="Arial" panose="020B0604020202020204" pitchFamily="34" charset="0"/>
              </a:rPr>
              <a:t>Nødret </a:t>
            </a:r>
            <a:r>
              <a:rPr lang="da-DK" sz="1800" dirty="0">
                <a:latin typeface="Arial" panose="020B0604020202020204" pitchFamily="34" charset="0"/>
                <a:cs typeface="Arial" panose="020B0604020202020204" pitchFamily="34" charset="0"/>
              </a:rPr>
              <a:t>– straffelovens § 14</a:t>
            </a:r>
          </a:p>
          <a:p>
            <a:r>
              <a:rPr lang="da-DK" sz="1800" dirty="0">
                <a:latin typeface="Arial" panose="020B0604020202020204" pitchFamily="34" charset="0"/>
                <a:cs typeface="Arial" panose="020B0604020202020204" pitchFamily="34" charset="0"/>
              </a:rPr>
              <a:t>En handling, der ellers ville være strafbar, straffes ikke, når den </a:t>
            </a:r>
            <a:r>
              <a:rPr lang="da-DK" sz="1800" dirty="0" smtClean="0">
                <a:latin typeface="Arial" panose="020B0604020202020204" pitchFamily="34" charset="0"/>
                <a:cs typeface="Arial" panose="020B0604020202020204" pitchFamily="34" charset="0"/>
              </a:rPr>
              <a:t>(handlingen) var </a:t>
            </a:r>
            <a:r>
              <a:rPr lang="da-DK" sz="1800" dirty="0">
                <a:latin typeface="Arial" panose="020B0604020202020204" pitchFamily="34" charset="0"/>
                <a:cs typeface="Arial" panose="020B0604020202020204" pitchFamily="34" charset="0"/>
              </a:rPr>
              <a:t>nødvendig til afværgelse af truende skade på person eller gods, og </a:t>
            </a:r>
            <a:r>
              <a:rPr lang="da-DK" sz="1800" dirty="0" smtClean="0">
                <a:latin typeface="Arial" panose="020B0604020202020204" pitchFamily="34" charset="0"/>
                <a:cs typeface="Arial" panose="020B0604020202020204" pitchFamily="34" charset="0"/>
              </a:rPr>
              <a:t>lovovertrædelsen (nødretshandlingen) </a:t>
            </a:r>
            <a:r>
              <a:rPr lang="da-DK" sz="1800" dirty="0">
                <a:latin typeface="Arial" panose="020B0604020202020204" pitchFamily="34" charset="0"/>
                <a:cs typeface="Arial" panose="020B0604020202020204" pitchFamily="34" charset="0"/>
              </a:rPr>
              <a:t>måtte anses for at være af forholdsvis underordnet </a:t>
            </a:r>
            <a:r>
              <a:rPr lang="da-DK" sz="1800" dirty="0" smtClean="0">
                <a:latin typeface="Arial" panose="020B0604020202020204" pitchFamily="34" charset="0"/>
                <a:cs typeface="Arial" panose="020B0604020202020204" pitchFamily="34" charset="0"/>
              </a:rPr>
              <a:t>betydning</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Nødret er </a:t>
            </a:r>
            <a:r>
              <a:rPr lang="da-DK" sz="1800" dirty="0">
                <a:latin typeface="Arial" panose="020B0604020202020204" pitchFamily="34" charset="0"/>
                <a:cs typeface="Arial" panose="020B0604020202020204" pitchFamily="34" charset="0"/>
              </a:rPr>
              <a:t>i praksis kun aktuel, når bestemmelsen om nødværge ikke finder </a:t>
            </a:r>
            <a:r>
              <a:rPr lang="da-DK" sz="1800" dirty="0" smtClean="0">
                <a:latin typeface="Arial" panose="020B0604020202020204" pitchFamily="34" charset="0"/>
                <a:cs typeface="Arial" panose="020B0604020202020204" pitchFamily="34" charset="0"/>
              </a:rPr>
              <a:t>anvendelse.</a:t>
            </a:r>
          </a:p>
          <a:p>
            <a:endParaRPr lang="da-DK" dirty="0"/>
          </a:p>
          <a:p>
            <a:pPr marL="0" indent="0">
              <a:buNone/>
            </a:pPr>
            <a:endParaRPr lang="da-DK" dirty="0" smtClean="0"/>
          </a:p>
        </p:txBody>
      </p:sp>
      <p:sp>
        <p:nvSpPr>
          <p:cNvPr id="4" name="Pladsholder til sidefod 3"/>
          <p:cNvSpPr>
            <a:spLocks noGrp="1"/>
          </p:cNvSpPr>
          <p:nvPr>
            <p:ph type="ftr" sz="quarter" idx="11"/>
          </p:nvPr>
        </p:nvSpPr>
        <p:spPr>
          <a:xfrm>
            <a:off x="241300" y="6356350"/>
            <a:ext cx="5778500" cy="365125"/>
          </a:xfrm>
        </p:spPr>
        <p:txBody>
          <a:bodyPr/>
          <a:lstStyle/>
          <a:p>
            <a:pPr algn="l">
              <a:defRPr/>
            </a:pPr>
            <a:r>
              <a:rPr lang="en-GB" dirty="0" err="1" smtClean="0"/>
              <a:t>Nødværge</a:t>
            </a:r>
            <a:r>
              <a:rPr lang="en-GB" dirty="0" smtClean="0"/>
              <a:t> </a:t>
            </a:r>
            <a:r>
              <a:rPr lang="en-GB" dirty="0" err="1" smtClean="0"/>
              <a:t>og</a:t>
            </a:r>
            <a:r>
              <a:rPr lang="en-GB" dirty="0" smtClean="0"/>
              <a:t> </a:t>
            </a:r>
            <a:r>
              <a:rPr lang="en-GB" dirty="0" err="1" smtClean="0"/>
              <a:t>nødret</a:t>
            </a:r>
            <a:endParaRPr lang="en-GB" dirty="0"/>
          </a:p>
        </p:txBody>
      </p:sp>
      <p:sp>
        <p:nvSpPr>
          <p:cNvPr id="5" name="Pladsholder til diasnummer 4"/>
          <p:cNvSpPr>
            <a:spLocks noGrp="1"/>
          </p:cNvSpPr>
          <p:nvPr>
            <p:ph type="sldNum" sz="quarter" idx="12"/>
          </p:nvPr>
        </p:nvSpPr>
        <p:spPr/>
        <p:txBody>
          <a:bodyPr/>
          <a:lstStyle/>
          <a:p>
            <a:fld id="{4C7A73DC-67ED-47CF-BE3F-45FD2BA9F205}" type="slidenum">
              <a:rPr lang="da-DK" smtClean="0"/>
              <a:t>4</a:t>
            </a:fld>
            <a:endParaRPr lang="da-DK"/>
          </a:p>
        </p:txBody>
      </p:sp>
    </p:spTree>
    <p:extLst>
      <p:ext uri="{BB962C8B-B14F-4D97-AF65-F5344CB8AC3E}">
        <p14:creationId xmlns:p14="http://schemas.microsoft.com/office/powerpoint/2010/main" val="3312248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4968</TotalTime>
  <Words>319</Words>
  <Application>Microsoft Office PowerPoint</Application>
  <PresentationFormat>Skærmshow (4:3)</PresentationFormat>
  <Paragraphs>40</Paragraphs>
  <Slides>4</Slides>
  <Notes>4</Notes>
  <HiddenSlides>0</HiddenSlides>
  <MMClips>0</MMClips>
  <ScaleCrop>false</ScaleCrop>
  <HeadingPairs>
    <vt:vector size="4" baseType="variant">
      <vt:variant>
        <vt:lpstr>Tema</vt:lpstr>
      </vt:variant>
      <vt:variant>
        <vt:i4>1</vt:i4>
      </vt:variant>
      <vt:variant>
        <vt:lpstr>Diastitler</vt:lpstr>
      </vt:variant>
      <vt:variant>
        <vt:i4>4</vt:i4>
      </vt:variant>
    </vt:vector>
  </HeadingPairs>
  <TitlesOfParts>
    <vt:vector size="5" baseType="lpstr">
      <vt:lpstr>Kontortema</vt:lpstr>
      <vt:lpstr>Voksenansvar overfor anbragte børn og unge    Nødværge og nødret   </vt:lpstr>
      <vt:lpstr>Nødværge og nødret</vt:lpstr>
      <vt:lpstr>Nødværge</vt:lpstr>
      <vt:lpstr>Nødret</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229</cp:revision>
  <cp:lastPrinted>2016-09-21T06:47:43Z</cp:lastPrinted>
  <dcterms:created xsi:type="dcterms:W3CDTF">2016-05-06T07:53:40Z</dcterms:created>
  <dcterms:modified xsi:type="dcterms:W3CDTF">2017-01-15T08:14:12Z</dcterms:modified>
</cp:coreProperties>
</file>