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7"/>
  </p:notesMasterIdLst>
  <p:handoutMasterIdLst>
    <p:handoutMasterId r:id="rId18"/>
  </p:handoutMasterIdLst>
  <p:sldIdLst>
    <p:sldId id="258" r:id="rId2"/>
    <p:sldId id="299" r:id="rId3"/>
    <p:sldId id="329" r:id="rId4"/>
    <p:sldId id="294" r:id="rId5"/>
    <p:sldId id="288" r:id="rId6"/>
    <p:sldId id="303" r:id="rId7"/>
    <p:sldId id="305" r:id="rId8"/>
    <p:sldId id="330" r:id="rId9"/>
    <p:sldId id="306" r:id="rId10"/>
    <p:sldId id="302" r:id="rId11"/>
    <p:sldId id="324" r:id="rId12"/>
    <p:sldId id="328" r:id="rId13"/>
    <p:sldId id="326" r:id="rId14"/>
    <p:sldId id="327" r:id="rId15"/>
    <p:sldId id="316" r:id="rId16"/>
  </p:sldIdLst>
  <p:sldSz cx="9144000" cy="6858000" type="screen4x3"/>
  <p:notesSz cx="6808788" cy="99409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66">
          <p15:clr>
            <a:srgbClr val="A4A3A4"/>
          </p15:clr>
        </p15:guide>
        <p15:guide id="2" orient="horz" pos="3883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879">
          <p15:clr>
            <a:srgbClr val="A4A3A4"/>
          </p15:clr>
        </p15:guide>
        <p15:guide id="5" orient="horz" pos="446">
          <p15:clr>
            <a:srgbClr val="A4A3A4"/>
          </p15:clr>
        </p15:guide>
        <p15:guide id="6" orient="horz" pos="1049">
          <p15:clr>
            <a:srgbClr val="A4A3A4"/>
          </p15:clr>
        </p15:guide>
        <p15:guide id="7" pos="5477">
          <p15:clr>
            <a:srgbClr val="A4A3A4"/>
          </p15:clr>
        </p15:guide>
        <p15:guide id="8" pos="2880">
          <p15:clr>
            <a:srgbClr val="A4A3A4"/>
          </p15:clr>
        </p15:guide>
        <p15:guide id="9" pos="2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e Gaardsted Frandsen" initials="af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00FF"/>
    <a:srgbClr val="697F8E"/>
    <a:srgbClr val="118850"/>
    <a:srgbClr val="384F5C"/>
    <a:srgbClr val="7ABD30"/>
    <a:srgbClr val="0E702F"/>
    <a:srgbClr val="0E72BA"/>
    <a:srgbClr val="0B5C94"/>
    <a:srgbClr val="FF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0" autoAdjust="0"/>
    <p:restoredTop sz="93316" autoAdjust="0"/>
  </p:normalViewPr>
  <p:slideViewPr>
    <p:cSldViewPr snapToGrid="0">
      <p:cViewPr varScale="1">
        <p:scale>
          <a:sx n="57" d="100"/>
          <a:sy n="57" d="100"/>
        </p:scale>
        <p:origin x="1867" y="48"/>
      </p:cViewPr>
      <p:guideLst>
        <p:guide orient="horz" pos="4066"/>
        <p:guide orient="horz" pos="3883"/>
        <p:guide orient="horz" pos="2160"/>
        <p:guide orient="horz" pos="879"/>
        <p:guide orient="horz" pos="446"/>
        <p:guide orient="horz" pos="1049"/>
        <p:guide pos="5477"/>
        <p:guide pos="2880"/>
        <p:guide pos="284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72" cy="49760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395" y="0"/>
            <a:ext cx="2949772" cy="49760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CA92D15C-9541-984E-9FA7-C608AD204F7E}" type="datetimeFigureOut">
              <a:t>11-03-2021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49772" cy="49760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395" y="9441733"/>
            <a:ext cx="2949772" cy="49760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4AD8BFC4-5926-5649-BB5B-7065CDDCBE5A}" type="slidenum"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72" cy="49760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395" y="0"/>
            <a:ext cx="2949772" cy="49760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FFDDA5-DA11-E543-9D52-16EB8FF18AFF}" type="datetimeFigureOut">
              <a:rPr lang="da-DK"/>
              <a:pPr/>
              <a:t>11-03-2021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pPr lvl="0"/>
            <a:endParaRPr lang="da-DK" noProof="0" dirty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717" y="4721662"/>
            <a:ext cx="5447355" cy="4473654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1733"/>
            <a:ext cx="2949772" cy="49760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395" y="9441733"/>
            <a:ext cx="2949772" cy="497602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4CC2FA-81EB-7645-A056-1A1B2D71557F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2945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726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7793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525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2854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4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368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>
                <a:solidFill>
                  <a:prstClr val="black"/>
                </a:solidFill>
              </a:rPr>
              <a:pPr/>
              <a:t>3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7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22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379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424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282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282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107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DF66-4A53-40B4-B9F9-B22EF05E7A8E}" type="datetime1">
              <a:rPr lang="da-DK" smtClean="0"/>
              <a:t>11-03-2021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76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8EA-19F8-4F90-8639-95C0EE85C647}" type="datetime1">
              <a:rPr lang="da-DK" smtClean="0"/>
              <a:t>11-03-2021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92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BDF-EA45-4B83-AF07-E8ADE933E700}" type="datetime1">
              <a:rPr lang="da-DK" smtClean="0"/>
              <a:t>11-03-2021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40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849" y="2243138"/>
            <a:ext cx="7966353" cy="1136661"/>
          </a:xfr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50" y="3470275"/>
            <a:ext cx="7976848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53118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højformat-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81525" y="1411112"/>
            <a:ext cx="4562475" cy="4753152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224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: 1 stort me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1405505"/>
            <a:ext cx="9144000" cy="4758758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5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: 1 stort uden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1400175"/>
            <a:ext cx="9144000" cy="5457825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1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1 person m. tale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bobl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54" y="2482371"/>
            <a:ext cx="3233355" cy="2421783"/>
          </a:xfrm>
          <a:prstGeom prst="rect">
            <a:avLst/>
          </a:prstGeom>
        </p:spPr>
      </p:pic>
      <p:pic>
        <p:nvPicPr>
          <p:cNvPr id="12" name="Picture 11" descr="1pers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46" y="4591539"/>
            <a:ext cx="1025769" cy="15714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489944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326481" y="2997899"/>
            <a:ext cx="2410863" cy="1493753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185738" indent="0" algn="ctr">
              <a:buNone/>
              <a:defRPr>
                <a:solidFill>
                  <a:srgbClr val="000000"/>
                </a:solidFill>
              </a:defRPr>
            </a:lvl2pPr>
            <a:lvl3pPr marL="357187" indent="0" algn="ctr">
              <a:buNone/>
              <a:defRPr>
                <a:solidFill>
                  <a:srgbClr val="000000"/>
                </a:solidFill>
              </a:defRPr>
            </a:lvl3pPr>
            <a:lvl4pPr marL="542925" indent="0" algn="ctr">
              <a:buNone/>
              <a:defRPr>
                <a:solidFill>
                  <a:srgbClr val="000000"/>
                </a:solidFill>
              </a:defRPr>
            </a:lvl4pPr>
            <a:lvl5pPr marL="714375" indent="0" algn="ctr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9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1" name="Picture 10" descr="born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43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2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D3B4-ABB0-4617-AAF5-3D17207B49EA}" type="datetime1">
              <a:rPr lang="da-DK" smtClean="0"/>
              <a:t>11-03-2021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894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pic>
        <p:nvPicPr>
          <p:cNvPr id="10" name="Picture 9" descr="striber_sort.png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000"/>
            <a:ext cx="6599644" cy="2502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37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pic>
        <p:nvPicPr>
          <p:cNvPr id="10" name="Picture 9" descr="striber_sort.png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000"/>
            <a:ext cx="6599644" cy="2502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F974-39EA-4C1A-BDC3-BB794E3155CB}" type="datetime1">
              <a:rPr lang="da-DK" smtClean="0"/>
              <a:t>11-03-2021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430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12D0-04A9-455E-A237-E6AEFB454C76}" type="datetime1">
              <a:rPr lang="da-DK" smtClean="0"/>
              <a:t>11-03-2021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14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5B88-4DA6-4943-8099-1BDDEC88F1BB}" type="datetime1">
              <a:rPr lang="da-DK" smtClean="0"/>
              <a:t>11-03-2021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840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A055-410F-4921-9676-D80703980745}" type="datetime1">
              <a:rPr lang="da-DK" smtClean="0"/>
              <a:t>11-03-2021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12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5BDE-04FF-4B86-B8CB-E8C7BF06B3BF}" type="datetime1">
              <a:rPr lang="da-DK" smtClean="0"/>
              <a:t>11-03-2021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37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2C6D-C2C8-4E76-ACB7-7AE60CF9E00A}" type="datetime1">
              <a:rPr lang="da-DK" smtClean="0"/>
              <a:t>11-03-2021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54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9959-0013-4D84-9A16-E79629D6CCCA}" type="datetime1">
              <a:rPr lang="da-DK" smtClean="0"/>
              <a:t>11-03-2021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42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15DB-6380-41DD-BE4F-D959F7D61838}" type="datetime1">
              <a:rPr lang="da-DK" smtClean="0"/>
              <a:t>11-03-2021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9E01-873F-45D1-AE0F-6F198F3537B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6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50" r:id="rId13"/>
    <p:sldLayoutId id="2147483752" r:id="rId14"/>
    <p:sldLayoutId id="2147483749" r:id="rId15"/>
    <p:sldLayoutId id="2147483735" r:id="rId16"/>
    <p:sldLayoutId id="2147483753" r:id="rId17"/>
    <p:sldLayoutId id="2147483767" r:id="rId18"/>
    <p:sldLayoutId id="2147483770" r:id="rId19"/>
    <p:sldLayoutId id="2147483769" r:id="rId20"/>
    <p:sldLayoutId id="2147483768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286" y="1746250"/>
            <a:ext cx="7966353" cy="2085975"/>
          </a:xfrm>
        </p:spPr>
        <p:txBody>
          <a:bodyPr/>
          <a:lstStyle/>
          <a:p>
            <a:pPr algn="l"/>
            <a:r>
              <a:rPr lang="da-DK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Voksenansvar for anbragte børn og unge</a:t>
            </a:r>
            <a: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§ 9 Fysisk magtanvendelse</a:t>
            </a:r>
            <a:endParaRPr lang="da-D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0850" y="3777343"/>
            <a:ext cx="7976848" cy="20376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Private opholdssteder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Åbne døgninstitutioner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82880"/>
            <a:ext cx="5868670" cy="1212535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 for indgreb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87221" y="1435949"/>
            <a:ext cx="8243888" cy="460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i="1" dirty="0">
                <a:latin typeface="Arial" panose="020B0604020202020204" pitchFamily="34" charset="0"/>
                <a:cs typeface="Arial" panose="020B0604020202020204" pitchFamily="34" charset="0"/>
              </a:rPr>
              <a:t>Fastholdelse: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Fysisk fastholdelse fx. ved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at holde fast om barnet eller den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unge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Fastholdelse af barnet eller den unge må aldrig omfatte vold, herunder voldelige førergreb, slag eller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Føre </a:t>
            </a:r>
            <a:r>
              <a:rPr lang="da-DK" sz="1800" i="1" dirty="0">
                <a:latin typeface="Arial" panose="020B0604020202020204" pitchFamily="34" charset="0"/>
                <a:cs typeface="Arial" panose="020B0604020202020204" pitchFamily="34" charset="0"/>
              </a:rPr>
              <a:t>til et andet </a:t>
            </a:r>
            <a:r>
              <a:rPr lang="da-DK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opholdsrum: </a:t>
            </a:r>
            <a:endParaRPr lang="da-DK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arnet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unge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føres til et andet lokale på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anbringelsesstedet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Ved mindre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børn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kan barnet bæres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til et andet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opholdsrum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Bestemmelsen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giver ikke hjemmel til, at barnet eller den unge låses inde, medmindre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episoden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sker på en sikret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døgninstitution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og betingelserne for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isolation, jf. § 14,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dertil indrettet rum,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er opfyldt.</a:t>
            </a:r>
          </a:p>
          <a:p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77800" y="62928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4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37" y="1974477"/>
            <a:ext cx="4720653" cy="36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72800"/>
            <a:ext cx="5868670" cy="1162800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 konkrete afvejning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240" y="4525323"/>
            <a:ext cx="2762450" cy="10491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Selvbestemmelse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espekt for den personlige integritet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5364480" y="4424333"/>
            <a:ext cx="3749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Omsorgen for barnet eller den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unge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Risikoen for skade på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barnet, den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unge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eller andre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personer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Risikoen for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at vedvarende chikane kan medføre skade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på barnet, den unge eller andre personer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088681" y="1287378"/>
            <a:ext cx="505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Barnets modenhed, funktionsniveau og alder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616061" y="1656710"/>
            <a:ext cx="571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Indgrebets omfang og intensivitet i forhold til formålet </a:t>
            </a: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168261" y="6303616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86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375385"/>
            <a:ext cx="5868670" cy="1020030"/>
          </a:xfrm>
        </p:spPr>
        <p:txBody>
          <a:bodyPr>
            <a:normAutofit/>
          </a:bodyPr>
          <a:lstStyle/>
          <a:p>
            <a:pPr algn="l"/>
            <a:r>
              <a:rPr lang="da-D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Casearbejde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sz="3600" dirty="0" smtClean="0"/>
          </a:p>
          <a:p>
            <a:pPr marL="0" indent="0" algn="ctr">
              <a:buNone/>
            </a:pPr>
            <a:endParaRPr lang="da-DK" sz="3600" dirty="0"/>
          </a:p>
          <a:p>
            <a:pPr marL="0" indent="0" algn="ctr">
              <a:buNone/>
            </a:pPr>
            <a:r>
              <a:rPr lang="da-D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Refleksion og dialog om fysisk magtanvendelse</a:t>
            </a: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5100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72800"/>
            <a:ext cx="5868670" cy="1162800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Registrering og indberetning 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000" y="1379098"/>
            <a:ext cx="8442292" cy="4809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Fysisk magtanvendelse skal registreres og indberettes.</a:t>
            </a:r>
          </a:p>
          <a:p>
            <a:pPr marL="0" indent="0">
              <a:buNone/>
            </a:pPr>
            <a:endParaRPr lang="da-D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Lederen eller dennes stedfortræder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skal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inden for 24 timer registrere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hændelsen.</a:t>
            </a:r>
          </a:p>
          <a:p>
            <a:pPr lvl="1">
              <a:buFontTx/>
              <a:buChar char="-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Bilag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1a: Indberetningsskema til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døgninstitutioner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opholdssteder</a:t>
            </a:r>
          </a:p>
          <a:p>
            <a:pPr lvl="1">
              <a:buFontTx/>
              <a:buChar char="-"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Barnet skal gøres bekendt med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registreringen, og barnet skal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tilbud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at lave sin egen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redegørelse,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der kan følge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indberetningen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Episoden skal indberettes til den anbringende kommune, socialtilsyn og evt. beliggenhedskommune</a:t>
            </a:r>
          </a:p>
          <a:p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Forældremyndighed og eventuel driftsherre skal orienteres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77800" y="63436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478" y="454873"/>
            <a:ext cx="5868670" cy="796162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Retsregler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Bekendtgørelse af lov om voksenansvar for anbragte børn og unge (LBK </a:t>
            </a:r>
            <a:r>
              <a:rPr lang="da-DK" sz="18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764 af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august 2019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) § 9</a:t>
            </a:r>
          </a:p>
          <a:p>
            <a:pPr lvl="0"/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Vejledning til lov om voksenansvar overfor anbragte børn og unge (VEJ </a:t>
            </a:r>
            <a:r>
              <a:rPr lang="da-DK" sz="1800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10229 af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17. december 2019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kapitel 14.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5100" y="63436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93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85738"/>
            <a:ext cx="5868670" cy="1209677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Lovens ordlyd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38900" y="1524300"/>
            <a:ext cx="8147900" cy="340584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endParaRPr lang="da-D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 smtClean="0"/>
              <a:t>Stk. 1. Personalet </a:t>
            </a:r>
            <a:r>
              <a:rPr lang="da-DK" dirty="0"/>
              <a:t>på anbringelsessteder efter § 66, </a:t>
            </a:r>
            <a:r>
              <a:rPr lang="da-DK" dirty="0">
                <a:solidFill>
                  <a:schemeClr val="tx1"/>
                </a:solidFill>
              </a:rPr>
              <a:t>stk. 1</a:t>
            </a:r>
            <a:r>
              <a:rPr lang="da-DK" dirty="0" smtClean="0">
                <a:solidFill>
                  <a:schemeClr val="tx1"/>
                </a:solidFill>
              </a:rPr>
              <a:t>, nr</a:t>
            </a:r>
            <a:r>
              <a:rPr lang="da-DK" dirty="0">
                <a:solidFill>
                  <a:schemeClr val="tx1"/>
                </a:solidFill>
              </a:rPr>
              <a:t>. </a:t>
            </a:r>
            <a:r>
              <a:rPr lang="da-DK" dirty="0" smtClean="0">
                <a:solidFill>
                  <a:schemeClr val="tx1"/>
                </a:solidFill>
              </a:rPr>
              <a:t>6 og </a:t>
            </a:r>
            <a:r>
              <a:rPr lang="da-DK" dirty="0">
                <a:solidFill>
                  <a:schemeClr val="tx1"/>
                </a:solidFill>
              </a:rPr>
              <a:t>7</a:t>
            </a:r>
            <a:r>
              <a:rPr lang="da-DK" dirty="0" smtClean="0">
                <a:solidFill>
                  <a:schemeClr val="tx1"/>
                </a:solidFill>
              </a:rPr>
              <a:t>, </a:t>
            </a:r>
            <a:r>
              <a:rPr lang="da-DK" dirty="0">
                <a:solidFill>
                  <a:schemeClr val="tx1"/>
                </a:solidFill>
              </a:rPr>
              <a:t>i lov om </a:t>
            </a:r>
            <a:r>
              <a:rPr lang="da-DK" dirty="0"/>
              <a:t>social service kan fastholde eller føre </a:t>
            </a:r>
            <a:r>
              <a:rPr lang="da-DK" dirty="0" smtClean="0"/>
              <a:t>et barn </a:t>
            </a:r>
            <a:r>
              <a:rPr lang="da-DK" dirty="0"/>
              <a:t>eller en ung til et andet opholdsrum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i="1" dirty="0"/>
              <a:t>Stk. 2. </a:t>
            </a:r>
            <a:r>
              <a:rPr lang="da-DK" dirty="0"/>
              <a:t>Det er en betingelse for fysisk magtanvendelse </a:t>
            </a:r>
            <a:r>
              <a:rPr lang="da-DK" dirty="0" smtClean="0"/>
              <a:t>efter stk</a:t>
            </a:r>
            <a:r>
              <a:rPr lang="da-DK" dirty="0"/>
              <a:t>. 1, at barnet eller den unge udviser en adfærd, </a:t>
            </a:r>
            <a:r>
              <a:rPr lang="da-DK" dirty="0" smtClean="0"/>
              <a:t>herunder vedvarende </a:t>
            </a:r>
            <a:r>
              <a:rPr lang="da-DK" dirty="0"/>
              <a:t>chikane, der er til fare for barnet eller </a:t>
            </a:r>
            <a:r>
              <a:rPr lang="da-DK" dirty="0" smtClean="0"/>
              <a:t>den unge </a:t>
            </a:r>
            <a:r>
              <a:rPr lang="da-DK" dirty="0"/>
              <a:t>selv, de øvrige anbragte børn og unge, personalet </a:t>
            </a:r>
            <a:r>
              <a:rPr lang="da-DK" dirty="0" smtClean="0"/>
              <a:t>eller andre</a:t>
            </a:r>
            <a:r>
              <a:rPr lang="da-DK" dirty="0"/>
              <a:t>, der opholder sig på anbringelsesstedet.</a:t>
            </a:r>
            <a:endParaRPr lang="da-D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77800" y="63690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70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73255"/>
            <a:ext cx="5868670" cy="1222160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Rettigheder og indgreb heri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8977" y="1463105"/>
            <a:ext cx="8243888" cy="4992123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VÆR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ALTID OPMÆRKSOM PÅ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da-DK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  i voksenansvarsloven om fysisk magtanvendelse er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en undtagelsesbestemmelse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til hovedreglen. Hovedreglen er retten til selvbestemmelse og retten til respekt for den personlige integritet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hvilket fremgår af lov og internationale konventioner.</a:t>
            </a:r>
          </a:p>
          <a:p>
            <a:pPr marL="0" indent="0" algn="ctr">
              <a:buNone/>
            </a:pPr>
            <a:endParaRPr lang="da-DK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da-DK" sz="2000" dirty="0"/>
          </a:p>
          <a:p>
            <a:pPr marL="0" indent="0" algn="ctr">
              <a:buNone/>
            </a:pPr>
            <a:endParaRPr lang="da-DK" sz="20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39700" y="63309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1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172800"/>
            <a:ext cx="6286500" cy="1095375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Personlig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integritet og selvbestemmelse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000" y="1562400"/>
            <a:ext cx="8229600" cy="46926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Ret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til respekt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den personlige integritet og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til selvbestemmelse </a:t>
            </a:r>
            <a:endParaRPr lang="da-DK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Integritet: </a:t>
            </a:r>
          </a:p>
          <a:p>
            <a:pPr lvl="1" fontAlgn="t">
              <a:buFont typeface="Arial" panose="020B0604020202020204" pitchFamily="34" charset="0"/>
              <a:buChar char="−"/>
            </a:pP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Ifølge den danske ordbog: </a:t>
            </a:r>
            <a:r>
              <a:rPr lang="da-DK" sz="2900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a-DK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krænkelighed.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persons evne og vilje til at handle selvstændigt, ærligt og redeligt uden uvedkommende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upassende hensyntagen til nogen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eller noget</a:t>
            </a:r>
            <a:endParaRPr lang="da-DK" sz="2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Selvbestemmelse er et centralt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begreb i lov om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voksenansvar. Heri ligger bl.a. frihed til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at bestemme over egen person, egne handlinger og egne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ting</a:t>
            </a:r>
            <a:endParaRPr lang="da-DK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Mindreårige børn og unge har ikke ret til fuld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selvbestemmelse, men de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har ret til respekt for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deres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personlige integritet, til medbestemmelse og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medinddragelse under hensyntagen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til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deres alder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modenhed</a:t>
            </a:r>
            <a:endParaRPr lang="da-DK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Væsentlige bestemmelser:</a:t>
            </a:r>
            <a:endParaRPr lang="da-DK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Lov </a:t>
            </a:r>
            <a:r>
              <a:rPr lang="da-DK" sz="2900" dirty="0">
                <a:latin typeface="Arial" panose="020B0604020202020204" pitchFamily="34" charset="0"/>
                <a:cs typeface="Arial" panose="020B0604020202020204" pitchFamily="34" charset="0"/>
              </a:rPr>
              <a:t>om voksenansvar §§ 1 og 3</a:t>
            </a:r>
          </a:p>
          <a:p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27000" y="63309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Fysisk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magtanvendelse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28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77002"/>
            <a:ext cx="5868670" cy="1318413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Lovreglens indhold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6164" y="1506648"/>
            <a:ext cx="8243888" cy="460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Anvendelsesområde:</a:t>
            </a:r>
          </a:p>
          <a:p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opholdssteder og alle typer døgninstitutioner</a:t>
            </a:r>
            <a:endParaRPr lang="da-D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Kompetence - personkreds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Personalet på opholdsstedet eller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døgninstitutionen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Betingelser for indgreb:</a:t>
            </a:r>
          </a:p>
          <a:p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Barnet eller den unge skal udvise en adfærd, herunder chikane, som betyder, at barnet eller den unge er til fare for sig selv,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de øvrige anbragte børn og unge, personalet eller andre, der opholder sig på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anbringelsesstedet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Form for indgreb:</a:t>
            </a:r>
          </a:p>
          <a:p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Fastholde eller føre et barn eller en ung til et andet opholdsrum</a:t>
            </a:r>
          </a:p>
          <a:p>
            <a:pPr marL="0" indent="0"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5100" y="63182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20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72800"/>
            <a:ext cx="5868670" cy="1328038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Anvendelsesområde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1225" y="1484075"/>
            <a:ext cx="8243888" cy="460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Børn og unge omfattet:</a:t>
            </a:r>
          </a:p>
          <a:p>
            <a:pPr>
              <a:buFont typeface="Arial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Alle anbragte børn og unge under </a:t>
            </a: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da-DK" sz="1800" smtClean="0">
                <a:latin typeface="Arial" panose="020B0604020202020204" pitchFamily="34" charset="0"/>
                <a:cs typeface="Arial" panose="020B0604020202020204" pitchFamily="34" charset="0"/>
              </a:rPr>
              <a:t>år. </a:t>
            </a:r>
          </a:p>
          <a:p>
            <a:pPr>
              <a:buFont typeface="Arial" charset="0"/>
              <a:buChar char="•"/>
            </a:pPr>
            <a:r>
              <a:rPr lang="da-DK" sz="1800" smtClean="0">
                <a:latin typeface="Arial" panose="020B0604020202020204" pitchFamily="34" charset="0"/>
                <a:cs typeface="Arial" panose="020B0604020202020204" pitchFamily="34" charset="0"/>
              </a:rPr>
              <a:t>Unge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over 18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år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der er anbragt som led i en strafferetlig dom eller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kendelse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Anbringelsessteder der er omfattet:</a:t>
            </a:r>
          </a:p>
          <a:p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opholdssteder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typer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døgninstitutioner herunder:</a:t>
            </a:r>
          </a:p>
          <a:p>
            <a:pPr lvl="1">
              <a:buFontTx/>
              <a:buChar char="-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Delvis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lukkede afdelinger på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døgninstitutioner</a:t>
            </a:r>
          </a:p>
          <a:p>
            <a:pPr lvl="1">
              <a:buFontTx/>
              <a:buChar char="-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Delvis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lukkede døgninstitutioner </a:t>
            </a:r>
          </a:p>
          <a:p>
            <a:pPr lvl="1">
              <a:buFontTx/>
              <a:buChar char="-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Sikrede døgninstitutioner</a:t>
            </a:r>
          </a:p>
          <a:p>
            <a:pPr lvl="1">
              <a:buFontTx/>
              <a:buChar char="-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Særlig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sikrede afdelinger på sikrede døgninstitutioner</a:t>
            </a:r>
          </a:p>
          <a:p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skoler på private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opholdssteder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døgninstitutioner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5100" y="63690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Fysisk 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83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72800"/>
            <a:ext cx="5868670" cy="1308788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Kompetence</a:t>
            </a:r>
            <a:r>
              <a:rPr lang="da-DK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- personkreds</a:t>
            </a: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8637" lvl="3" indent="0" algn="ctr">
              <a:buNone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Udviser adfærd til fare for barnet selv eller andre 	</a:t>
            </a:r>
          </a:p>
          <a:p>
            <a:pPr marL="0" indent="0" algn="r"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0" algn="ctr">
              <a:buNone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Behov for akut indgriben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Personalet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(ledelse og medarbejdere) på et anbringelsessted har dermed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formelle kompetence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til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Ved personale forstås: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der udfører pædagogisk arbejde eller pædagogiske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opgaver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Personale på interne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skoler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der underviser eller udfører pædagogisk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arbejde</a:t>
            </a:r>
          </a:p>
          <a:p>
            <a:pPr marL="57150" indent="0"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da-DK" sz="1800" smtClean="0">
                <a:latin typeface="Arial" panose="020B0604020202020204" pitchFamily="34" charset="0"/>
                <a:cs typeface="Arial" panose="020B0604020202020204" pitchFamily="34" charset="0"/>
              </a:rPr>
              <a:t>Bestemmelsen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omfatter ikke andet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personale som køkkenpersonale, pedeler og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rengøringspersonale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edadgående pil 7"/>
          <p:cNvSpPr/>
          <p:nvPr/>
        </p:nvSpPr>
        <p:spPr>
          <a:xfrm flipH="1">
            <a:off x="4321743" y="1892740"/>
            <a:ext cx="202131" cy="44276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03200" y="63182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298383"/>
            <a:ext cx="5988050" cy="1097032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Betingelser for indgreb - 1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0475" y="1569720"/>
            <a:ext cx="8243888" cy="46177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da-DK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a-D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Til </a:t>
            </a:r>
            <a:r>
              <a:rPr lang="da-DK" sz="2000" i="1" dirty="0">
                <a:latin typeface="Arial" panose="020B0604020202020204" pitchFamily="34" charset="0"/>
                <a:cs typeface="Arial" panose="020B0604020202020204" pitchFamily="34" charset="0"/>
              </a:rPr>
              <a:t>fare </a:t>
            </a:r>
            <a:r>
              <a:rPr lang="da-D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barnet eller den unge </a:t>
            </a:r>
            <a:r>
              <a:rPr lang="da-DK" sz="2000" i="1" dirty="0">
                <a:latin typeface="Arial" panose="020B0604020202020204" pitchFamily="34" charset="0"/>
                <a:cs typeface="Arial" panose="020B0604020202020204" pitchFamily="34" charset="0"/>
              </a:rPr>
              <a:t>selv: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arnet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eller den unge står lige over for eller er i gang med at skade sig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selv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 er ikke tilstrækkeligt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 en formodning om,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vil ske en skade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Indgrebet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skal direkte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forhindre,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at barnet eller den unge skader sig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selv.</a:t>
            </a:r>
          </a:p>
          <a:p>
            <a:pPr marL="0" indent="0">
              <a:buNone/>
            </a:pPr>
            <a:endParaRPr lang="da-DK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Der skal være en insisterende og vedholdende udtryksform og adfærd.</a:t>
            </a:r>
          </a:p>
          <a:p>
            <a:pPr marL="0" indent="0">
              <a:buNone/>
            </a:pPr>
            <a:endParaRPr lang="da-DK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03200" y="63436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97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298383"/>
            <a:ext cx="5988050" cy="1097032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Betingelser for indgreb - 2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0475" y="1310640"/>
            <a:ext cx="8243888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Til fare for de </a:t>
            </a:r>
            <a:r>
              <a:rPr lang="da-DK" sz="2000" i="1" dirty="0">
                <a:latin typeface="Arial" panose="020B0604020202020204" pitchFamily="34" charset="0"/>
                <a:cs typeface="Arial" panose="020B0604020202020204" pitchFamily="34" charset="0"/>
              </a:rPr>
              <a:t>andre anbragte børn og unge, personalet eller andre, der opholder sig på </a:t>
            </a:r>
            <a:r>
              <a:rPr lang="da-D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anbringelsesstedet:</a:t>
            </a:r>
            <a:endParaRPr lang="da-DK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Barnet eller den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unge truer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med,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udøver,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vold over for et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andet barn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voksen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reel og begrundet risiko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fysisk skade på andre personer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 være relevant ved vedvarende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chikane af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sådan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karakter, at barnet eller den unge vurderes at være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til fare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for andre, der opholder sig på institutionen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Indgrebet skal forhindre barnet eller den unge i at skade andre personer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skal ligeledes være en insisterende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og vedholdende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udtryksform 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adfærd.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03200" y="63436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83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7" y="172800"/>
            <a:ext cx="5868670" cy="1328038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Generelle principper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6563" y="1629227"/>
            <a:ext cx="8243888" cy="4749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Indgreb skal som al anden magtanvendelse ske under iagttagelse af de, i lovens § 7, beskrevne generelle principper for anvendelse af magt og andre indgreb i selvbestemmelsesretten. </a:t>
            </a:r>
          </a:p>
          <a:p>
            <a:pPr marL="0" indent="0">
              <a:buNone/>
            </a:pPr>
            <a:endParaRPr lang="da-D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Det skal forsøges, at få barnet eller den unges frivillige medvirken</a:t>
            </a:r>
          </a:p>
          <a:p>
            <a:pPr>
              <a:buFont typeface="Arial" charset="0"/>
              <a:buChar char="•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Fysisk magtanvendelse </a:t>
            </a:r>
          </a:p>
          <a:p>
            <a:pPr lvl="1">
              <a:buFontTx/>
              <a:buChar char="-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Må kun ske undtagelsesvist og må ikke erstatte omsorg og socialpædagogisk støtte</a:t>
            </a:r>
          </a:p>
          <a:p>
            <a:pPr lvl="1">
              <a:buFontTx/>
              <a:buChar char="-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Skal stå i rimeligt forhold til det, der ønskes opnået</a:t>
            </a:r>
          </a:p>
          <a:p>
            <a:pPr lvl="1">
              <a:buFontTx/>
              <a:buChar char="-"/>
            </a:pP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Skal altid anvende den mindst indgribende foranstaltning, som er tilstrækkelig til at </a:t>
            </a:r>
            <a:r>
              <a:rPr lang="da-DK" sz="1800" smtClean="0">
                <a:latin typeface="Arial" panose="020B0604020202020204" pitchFamily="34" charset="0"/>
                <a:cs typeface="Arial" panose="020B0604020202020204" pitchFamily="34" charset="0"/>
              </a:rPr>
              <a:t>opnå formålet</a:t>
            </a:r>
          </a:p>
          <a:p>
            <a:pPr lvl="1">
              <a:buFontTx/>
              <a:buChar char="-"/>
            </a:pPr>
            <a:r>
              <a:rPr lang="da-DK" sz="1800" smtClean="0">
                <a:latin typeface="Arial" panose="020B0604020202020204" pitchFamily="34" charset="0"/>
                <a:cs typeface="Arial" panose="020B0604020202020204" pitchFamily="34" charset="0"/>
              </a:rPr>
              <a:t>Skal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udøves så skånsomt og kortvarigt, som omstændighederne tillader, og med respekt for barnets eller den unges personlige integritet</a:t>
            </a:r>
            <a:endParaRPr lang="da-D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14300" y="63436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Fysisk</a:t>
            </a:r>
            <a:r>
              <a:rPr lang="en-GB" dirty="0" smtClean="0"/>
              <a:t> </a:t>
            </a:r>
            <a:r>
              <a:rPr lang="en-GB" dirty="0" err="1" smtClean="0"/>
              <a:t>magtanvendelse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9E01-873F-45D1-AE0F-6F198F3537B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3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6222</TotalTime>
  <Words>1113</Words>
  <Application>Microsoft Office PowerPoint</Application>
  <PresentationFormat>Skærmshow (4:3)</PresentationFormat>
  <Paragraphs>167</Paragraphs>
  <Slides>15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Geneva</vt:lpstr>
      <vt:lpstr>Wingdings</vt:lpstr>
      <vt:lpstr>Kontortema</vt:lpstr>
      <vt:lpstr>Voksenansvar for anbragte børn og unge   § 9 Fysisk magtanvendelse</vt:lpstr>
      <vt:lpstr>Rettigheder og indgreb heri</vt:lpstr>
      <vt:lpstr>Personlig integritet og selvbestemmelse </vt:lpstr>
      <vt:lpstr>Lovreglens indhold</vt:lpstr>
      <vt:lpstr>Anvendelsesområde</vt:lpstr>
      <vt:lpstr>Kompetence - personkreds</vt:lpstr>
      <vt:lpstr>Betingelser for indgreb - 1</vt:lpstr>
      <vt:lpstr>Betingelser for indgreb - 2</vt:lpstr>
      <vt:lpstr>Generelle principper</vt:lpstr>
      <vt:lpstr>Form for indgreb</vt:lpstr>
      <vt:lpstr>Den konkrete afvejning</vt:lpstr>
      <vt:lpstr>Casearbejde</vt:lpstr>
      <vt:lpstr>Registrering og indberetning </vt:lpstr>
      <vt:lpstr>Retsregler</vt:lpstr>
      <vt:lpstr>Lovens ordlyd</vt:lpstr>
    </vt:vector>
  </TitlesOfParts>
  <Company>Koncern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Voksenansvar overfor anbragte børn og unge</dc:title>
  <dc:creator>Annie Gaardsted Frandsen</dc:creator>
  <cp:lastModifiedBy>Fie Lydal Johansson</cp:lastModifiedBy>
  <cp:revision>277</cp:revision>
  <cp:lastPrinted>2016-09-21T06:47:43Z</cp:lastPrinted>
  <dcterms:created xsi:type="dcterms:W3CDTF">2016-05-06T07:53:40Z</dcterms:created>
  <dcterms:modified xsi:type="dcterms:W3CDTF">2021-03-11T10:29:24Z</dcterms:modified>
</cp:coreProperties>
</file>