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4"/>
  </p:sldMasterIdLst>
  <p:notesMasterIdLst>
    <p:notesMasterId r:id="rId17"/>
  </p:notesMasterIdLst>
  <p:handoutMasterIdLst>
    <p:handoutMasterId r:id="rId18"/>
  </p:handoutMasterIdLst>
  <p:sldIdLst>
    <p:sldId id="285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e Gaardsted Frandsen" initials="a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CEFC"/>
    <a:srgbClr val="8C99F8"/>
    <a:srgbClr val="FFE285"/>
    <a:srgbClr val="CC0000"/>
    <a:srgbClr val="A18245"/>
    <a:srgbClr val="AF292E"/>
    <a:srgbClr val="490000"/>
    <a:srgbClr val="C41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8" autoAdjust="0"/>
    <p:restoredTop sz="94660"/>
  </p:normalViewPr>
  <p:slideViewPr>
    <p:cSldViewPr>
      <p:cViewPr>
        <p:scale>
          <a:sx n="50" d="100"/>
          <a:sy n="50" d="100"/>
        </p:scale>
        <p:origin x="-163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4032" y="-96"/>
      </p:cViewPr>
      <p:guideLst>
        <p:guide orient="horz" pos="3224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631" cy="512304"/>
          </a:xfrm>
          <a:prstGeom prst="rect">
            <a:avLst/>
          </a:prstGeom>
        </p:spPr>
        <p:txBody>
          <a:bodyPr vert="horz" lIns="95483" tIns="47742" rIns="95483" bIns="47742" rtlCol="0"/>
          <a:lstStyle>
            <a:lvl1pPr algn="l">
              <a:defRPr sz="1300"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979" y="0"/>
            <a:ext cx="3075631" cy="512304"/>
          </a:xfrm>
          <a:prstGeom prst="rect">
            <a:avLst/>
          </a:prstGeom>
        </p:spPr>
        <p:txBody>
          <a:bodyPr vert="horz" lIns="95483" tIns="47742" rIns="95483" bIns="47742" rtlCol="0"/>
          <a:lstStyle>
            <a:lvl1pPr algn="r">
              <a:defRPr sz="1300"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1DADFD05-9A7F-40FF-A4AA-FBDB4266D415}" type="datetimeFigureOut">
              <a:rPr lang="da-DK"/>
              <a:pPr>
                <a:defRPr/>
              </a:pPr>
              <a:t>16-01-2017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720673"/>
            <a:ext cx="3075631" cy="512303"/>
          </a:xfrm>
          <a:prstGeom prst="rect">
            <a:avLst/>
          </a:prstGeom>
        </p:spPr>
        <p:txBody>
          <a:bodyPr vert="horz" lIns="95483" tIns="47742" rIns="95483" bIns="47742" rtlCol="0" anchor="b"/>
          <a:lstStyle>
            <a:lvl1pPr algn="l">
              <a:defRPr sz="1300"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979" y="9720673"/>
            <a:ext cx="3075631" cy="512303"/>
          </a:xfrm>
          <a:prstGeom prst="rect">
            <a:avLst/>
          </a:prstGeom>
        </p:spPr>
        <p:txBody>
          <a:bodyPr vert="horz" lIns="95483" tIns="47742" rIns="95483" bIns="47742" rtlCol="0" anchor="b"/>
          <a:lstStyle>
            <a:lvl1pPr algn="r">
              <a:defRPr sz="1300"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18181576-4278-41ED-A4CA-63DD77ED75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167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631" cy="512304"/>
          </a:xfrm>
          <a:prstGeom prst="rect">
            <a:avLst/>
          </a:prstGeom>
        </p:spPr>
        <p:txBody>
          <a:bodyPr vert="horz" lIns="95483" tIns="47742" rIns="95483" bIns="47742" rtlCol="0"/>
          <a:lstStyle>
            <a:lvl1pPr algn="l">
              <a:defRPr sz="13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304"/>
          </a:xfrm>
          <a:prstGeom prst="rect">
            <a:avLst/>
          </a:prstGeom>
        </p:spPr>
        <p:txBody>
          <a:bodyPr vert="horz" wrap="square" lIns="95483" tIns="47742" rIns="95483" bIns="4774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8FED36BD-5A90-4C64-A321-0BBE4D26F349}" type="datetimeFigureOut">
              <a:rPr lang="da-DK" altLang="da-DK"/>
              <a:pPr>
                <a:defRPr/>
              </a:pPr>
              <a:t>16-01-2017</a:t>
            </a:fld>
            <a:endParaRPr lang="da-DK" alt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3" tIns="47742" rIns="95483" bIns="47742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762" y="4861155"/>
            <a:ext cx="5679778" cy="4605821"/>
          </a:xfrm>
          <a:prstGeom prst="rect">
            <a:avLst/>
          </a:prstGeom>
        </p:spPr>
        <p:txBody>
          <a:bodyPr vert="horz" lIns="95483" tIns="47742" rIns="95483" bIns="47742" rtlCol="0"/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720673"/>
            <a:ext cx="3075631" cy="512303"/>
          </a:xfrm>
          <a:prstGeom prst="rect">
            <a:avLst/>
          </a:prstGeom>
        </p:spPr>
        <p:txBody>
          <a:bodyPr vert="horz" lIns="95483" tIns="47742" rIns="95483" bIns="47742" rtlCol="0" anchor="b"/>
          <a:lstStyle>
            <a:lvl1pPr algn="l">
              <a:defRPr sz="13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979" y="9720673"/>
            <a:ext cx="3075631" cy="512303"/>
          </a:xfrm>
          <a:prstGeom prst="rect">
            <a:avLst/>
          </a:prstGeom>
        </p:spPr>
        <p:txBody>
          <a:bodyPr vert="horz" wrap="square" lIns="95483" tIns="47742" rIns="95483" bIns="4774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9B987028-8A3B-40AE-853C-80B3EEA4B5F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71385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10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12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3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4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5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8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9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Børn og unges rettigheder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98463"/>
            <a:ext cx="19161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3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438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275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49" y="2243138"/>
            <a:ext cx="7966353" cy="1136661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50" y="3470275"/>
            <a:ext cx="7976848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06098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højformat-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81525" y="1411112"/>
            <a:ext cx="4562475" cy="4753152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71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: 1 stort me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1405505"/>
            <a:ext cx="9144000" cy="4758758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7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: 1 stort uden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1400175"/>
            <a:ext cx="9144000" cy="5457825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4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1 person m. tale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bobl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54" y="2482371"/>
            <a:ext cx="3233355" cy="2421783"/>
          </a:xfrm>
          <a:prstGeom prst="rect">
            <a:avLst/>
          </a:prstGeom>
        </p:spPr>
      </p:pic>
      <p:pic>
        <p:nvPicPr>
          <p:cNvPr id="12" name="Picture 11" descr="1pers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46" y="4591539"/>
            <a:ext cx="1025769" cy="15714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489944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326481" y="2997899"/>
            <a:ext cx="2410863" cy="1493753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185738" indent="0" algn="ctr">
              <a:buNone/>
              <a:defRPr>
                <a:solidFill>
                  <a:srgbClr val="000000"/>
                </a:solidFill>
              </a:defRPr>
            </a:lvl2pPr>
            <a:lvl3pPr marL="357187" indent="0" algn="ctr">
              <a:buNone/>
              <a:defRPr>
                <a:solidFill>
                  <a:srgbClr val="000000"/>
                </a:solidFill>
              </a:defRPr>
            </a:lvl3pPr>
            <a:lvl4pPr marL="542925" indent="0" algn="ctr">
              <a:buNone/>
              <a:defRPr>
                <a:solidFill>
                  <a:srgbClr val="000000"/>
                </a:solidFill>
              </a:defRPr>
            </a:lvl4pPr>
            <a:lvl5pPr marL="714375" indent="0" algn="ctr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9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1" name="Picture 10" descr="born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1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4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579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pic>
        <p:nvPicPr>
          <p:cNvPr id="10" name="Picture 9" descr="striber_sort.png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000"/>
            <a:ext cx="6599644" cy="2502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0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7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8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4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pic>
        <p:nvPicPr>
          <p:cNvPr id="10" name="Picture 9" descr="striber_sort.png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000"/>
            <a:ext cx="6599644" cy="2502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3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36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9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Børn </a:t>
            </a:r>
            <a:r>
              <a:rPr lang="en-GB" dirty="0" err="1" smtClean="0">
                <a:solidFill>
                  <a:prstClr val="black"/>
                </a:solidFill>
              </a:rPr>
              <a:t>og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unges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rettigheder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82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5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80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43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846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06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Børn og unges rettigheder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2B016-1F5F-41E5-8274-4E9978BE80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617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78" r:id="rId13"/>
    <p:sldLayoutId id="2147483679" r:id="rId14"/>
    <p:sldLayoutId id="2147483680" r:id="rId15"/>
    <p:sldLayoutId id="2147483683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6827" y="1974755"/>
            <a:ext cx="77724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Genev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j-cs"/>
              </a:rPr>
              <a:t>Voksenansvar for anbragte børn og unge</a:t>
            </a:r>
            <a:r>
              <a:rPr kumimoji="0" lang="da-DK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j-cs"/>
              </a:rPr>
              <a:t/>
            </a:r>
            <a:br>
              <a:rPr kumimoji="0" lang="da-DK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j-cs"/>
              </a:rPr>
            </a:br>
            <a:r>
              <a:rPr kumimoji="0" lang="da-DK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j-cs"/>
              </a:rPr>
              <a:t/>
            </a:r>
            <a:br>
              <a:rPr kumimoji="0" lang="da-DK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j-cs"/>
              </a:rPr>
            </a:br>
            <a:r>
              <a:rPr kumimoji="0" lang="da-D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+mj-cs"/>
              </a:rPr>
              <a:t>Børn og unges rettigheder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8162" y="3917747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Alle plejefamilier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Private opholdssteder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Alle typer døgninstitutioner</a:t>
            </a:r>
          </a:p>
        </p:txBody>
      </p:sp>
    </p:spTree>
    <p:extLst>
      <p:ext uri="{BB962C8B-B14F-4D97-AF65-F5344CB8AC3E}">
        <p14:creationId xmlns:p14="http://schemas.microsoft.com/office/powerpoint/2010/main" val="42526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 txBox="1">
            <a:spLocks/>
          </p:cNvSpPr>
          <p:nvPr/>
        </p:nvSpPr>
        <p:spPr bwMode="auto">
          <a:xfrm>
            <a:off x="450000" y="1562400"/>
            <a:ext cx="8229600" cy="4692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Ret til at blive inddraget i forhold vedrørende en selv: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Børn og unge under 18 år har ret til medinddragelse, medbestemmelse og selvbestemmelse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Barnets synspunkter skal inddrages i tilrettelæggelsen af indsatsen og have indflydelse i overensstemmelse med barnets alder, funktionsniveau og modenhed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Væsentlige bestemmelser: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Ved myndighedsbeslutninger, børnesamtalen, servicelovens § 48</a:t>
            </a:r>
            <a:endParaRPr kumimoji="0" lang="da-DK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Konkret i forhold til lov om voksenansvar, eksempler: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Ved gennemgang af den unges værelse og genstande, § 16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Samtykke til åbning af breve og ved medhør, § 15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Ved registrering og indberetning, § 21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6624268" cy="980776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Inddragelse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6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ge pilforbindelse 15"/>
          <p:cNvCxnSpPr/>
          <p:nvPr/>
        </p:nvCxnSpPr>
        <p:spPr>
          <a:xfrm flipV="1">
            <a:off x="7100458" y="3722130"/>
            <a:ext cx="460265" cy="734460"/>
          </a:xfrm>
          <a:prstGeom prst="straightConnector1">
            <a:avLst/>
          </a:prstGeom>
          <a:noFill/>
          <a:ln w="25400" cap="flat" cmpd="sng" algn="ctr">
            <a:solidFill>
              <a:srgbClr val="C6203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Ellipse 16"/>
          <p:cNvSpPr/>
          <p:nvPr/>
        </p:nvSpPr>
        <p:spPr>
          <a:xfrm>
            <a:off x="5006069" y="4391590"/>
            <a:ext cx="2933019" cy="1779808"/>
          </a:xfrm>
          <a:prstGeom prst="ellipse">
            <a:avLst/>
          </a:prstGeom>
          <a:solidFill>
            <a:srgbClr val="8BC53F">
              <a:lumMod val="60000"/>
              <a:lumOff val="40000"/>
              <a:alpha val="58000"/>
            </a:srgbClr>
          </a:solidFill>
          <a:ln w="9525" cap="flat" cmpd="sng" algn="ctr">
            <a:solidFill>
              <a:srgbClr val="C620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192577" y="3341916"/>
            <a:ext cx="2292804" cy="1755498"/>
          </a:xfrm>
          <a:prstGeom prst="ellipse">
            <a:avLst/>
          </a:prstGeom>
          <a:solidFill>
            <a:srgbClr val="FFE285">
              <a:alpha val="56863"/>
            </a:srgbClr>
          </a:solidFill>
          <a:ln w="9525" cap="flat" cmpd="sng" algn="ctr">
            <a:solidFill>
              <a:srgbClr val="C620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649652" y="5097414"/>
            <a:ext cx="2563586" cy="1760586"/>
          </a:xfrm>
          <a:prstGeom prst="ellipse">
            <a:avLst/>
          </a:prstGeom>
          <a:solidFill>
            <a:srgbClr val="C8CEFC">
              <a:alpha val="53000"/>
            </a:srgbClr>
          </a:solidFill>
          <a:ln w="9525" cap="flat" cmpd="sng" algn="ctr">
            <a:solidFill>
              <a:srgbClr val="C6203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Pladsholder til indhold 2"/>
          <p:cNvSpPr txBox="1">
            <a:spLocks/>
          </p:cNvSpPr>
          <p:nvPr/>
        </p:nvSpPr>
        <p:spPr bwMode="auto">
          <a:xfrm>
            <a:off x="457200" y="1433514"/>
            <a:ext cx="8229600" cy="141556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Ret til at klage og til domstolsprøvelse: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Barnet eller den unge og forældrene skal ved anbringelsen informeres om børnenes rettigheder, de indgreb, der kan gøres heri, samt hvilke klagemuligheder, som børn og forældre har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Opdeling af det, der kan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klages over: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3397365" y="3896499"/>
            <a:ext cx="194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Afgørelser truffet af en myndighed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5280593" y="4522145"/>
            <a:ext cx="2383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Beslutninger eller handlinger i henhold til lovreglerne, der er  foretaget på anbringelsesstedet . 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2637745" y="5439837"/>
            <a:ext cx="263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Forholdende generelt, der kan give anledning til bekymring eller beklagelser.</a:t>
            </a:r>
          </a:p>
        </p:txBody>
      </p:sp>
      <p:sp>
        <p:nvSpPr>
          <p:cNvPr id="25" name="Tekstboks 24"/>
          <p:cNvSpPr txBox="1"/>
          <p:nvPr/>
        </p:nvSpPr>
        <p:spPr>
          <a:xfrm>
            <a:off x="283027" y="4358164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Ankestyrelsen</a:t>
            </a:r>
          </a:p>
        </p:txBody>
      </p:sp>
      <p:sp>
        <p:nvSpPr>
          <p:cNvPr id="26" name="Tekstboks 25"/>
          <p:cNvSpPr txBox="1"/>
          <p:nvPr/>
        </p:nvSpPr>
        <p:spPr>
          <a:xfrm>
            <a:off x="6018438" y="3352798"/>
            <a:ext cx="252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Kommunalbestyrelsen</a:t>
            </a:r>
          </a:p>
        </p:txBody>
      </p:sp>
      <p:sp>
        <p:nvSpPr>
          <p:cNvPr id="27" name="Tekstboks 26"/>
          <p:cNvSpPr txBox="1"/>
          <p:nvPr/>
        </p:nvSpPr>
        <p:spPr>
          <a:xfrm>
            <a:off x="283027" y="54327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Socialtilsynet</a:t>
            </a:r>
          </a:p>
        </p:txBody>
      </p:sp>
      <p:cxnSp>
        <p:nvCxnSpPr>
          <p:cNvPr id="28" name="Lige pilforbindelse 27"/>
          <p:cNvCxnSpPr>
            <a:stCxn id="19" idx="2"/>
            <a:endCxn id="25" idx="3"/>
          </p:cNvCxnSpPr>
          <p:nvPr/>
        </p:nvCxnSpPr>
        <p:spPr>
          <a:xfrm flipH="1">
            <a:off x="1992084" y="4219665"/>
            <a:ext cx="1200493" cy="323165"/>
          </a:xfrm>
          <a:prstGeom prst="straightConnector1">
            <a:avLst/>
          </a:prstGeom>
          <a:noFill/>
          <a:ln w="25400" cap="flat" cmpd="sng" algn="ctr">
            <a:solidFill>
              <a:srgbClr val="C6203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Lige pilforbindelse 28"/>
          <p:cNvCxnSpPr/>
          <p:nvPr/>
        </p:nvCxnSpPr>
        <p:spPr>
          <a:xfrm flipH="1" flipV="1">
            <a:off x="1807027" y="5617420"/>
            <a:ext cx="842625" cy="184666"/>
          </a:xfrm>
          <a:prstGeom prst="straightConnector1">
            <a:avLst/>
          </a:prstGeom>
          <a:noFill/>
          <a:ln w="25400" cap="flat" cmpd="sng" algn="ctr">
            <a:solidFill>
              <a:srgbClr val="C6203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6624268" cy="1088788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Klage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11</a:t>
            </a:r>
            <a:endParaRPr lang="da-DK" dirty="0"/>
          </a:p>
        </p:txBody>
      </p:sp>
      <p:sp>
        <p:nvSpPr>
          <p:cNvPr id="20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 txBox="1">
            <a:spLocks/>
          </p:cNvSpPr>
          <p:nvPr/>
        </p:nvSpPr>
        <p:spPr bwMode="auto">
          <a:xfrm>
            <a:off x="450000" y="1562400"/>
            <a:ext cx="8229600" cy="4692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Ret til at klage fremgår af voksenansvarslovens § 23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Anbragte børn og unge over 12 år og forældremyndighedsindehavere kan klage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Afgørelser truffet af Børn og Unge-udvalget eller kommunalbestyrelsen, kan indbringes for Ankestyrelsen inden 4 uger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628650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Klager over anvendelsen af magt eller andre indgreb i selvbestemmelsesretten efter voksenansvarsloven indbringes for kommunalbestyrelsen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628650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Klager til Ankestyrelsen har almindeligvis ikke opsættende virkning, dvs. at de kan gennemføres selv om der ligger en klage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Ret til domstolsprøvelse fremgår af voksenansvarslovens § 24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Mulighed for domstolsprøvelse af Ankestyrelsens afgørelser i klager over Børn og Unge-udvalgets afgørelser samt kommunalbestyrtelsens afgørelse om opretholdelse af tilbageholdelse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6624268" cy="1088788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Klage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12</a:t>
            </a:r>
            <a:endParaRPr lang="da-DK" dirty="0"/>
          </a:p>
        </p:txBody>
      </p:sp>
      <p:sp>
        <p:nvSpPr>
          <p:cNvPr id="6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5904188" cy="1151415"/>
          </a:xfrm>
        </p:spPr>
        <p:txBody>
          <a:bodyPr>
            <a:noAutofit/>
          </a:bodyPr>
          <a:lstStyle/>
          <a:p>
            <a:pPr algn="l"/>
            <a:r>
              <a:rPr lang="da-D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Børn og unge og rettigheder</a:t>
            </a:r>
            <a:endParaRPr lang="da-D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000" y="1562400"/>
            <a:ext cx="8229600" cy="4692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Anbragte børn og unge har de samme rettigheder som alle andre børn og unge: </a:t>
            </a:r>
          </a:p>
          <a:p>
            <a:pPr>
              <a:buFont typeface="Arial" charset="0"/>
              <a:buChar char="•"/>
            </a:pPr>
            <a:endParaRPr lang="da-DK" dirty="0"/>
          </a:p>
          <a:p>
            <a:pPr>
              <a:buFont typeface="Arial" charset="0"/>
              <a:buChar char="•"/>
            </a:pPr>
            <a:r>
              <a:rPr lang="da-DK" dirty="0" smtClean="0"/>
              <a:t>Borgernes rettigheder er bl.a. fastsat i grundloven og internationale konventioner</a:t>
            </a:r>
          </a:p>
          <a:p>
            <a:pPr>
              <a:buFont typeface="Arial" charset="0"/>
              <a:buChar char="•"/>
            </a:pPr>
            <a:endParaRPr lang="da-DK" dirty="0"/>
          </a:p>
          <a:p>
            <a:pPr>
              <a:buFont typeface="Arial" charset="0"/>
              <a:buChar char="•"/>
            </a:pPr>
            <a:r>
              <a:rPr lang="da-DK" dirty="0" smtClean="0"/>
              <a:t>Børn og unge har som udgangspunkt de samme rettigheder som voksne – dog har deres alder og modenhed betydning for, hvordan de kan udøve disse rettigheder</a:t>
            </a:r>
          </a:p>
          <a:p>
            <a:pPr>
              <a:buFont typeface="Arial" charset="0"/>
              <a:buChar char="•"/>
            </a:pPr>
            <a:endParaRPr lang="da-DK" dirty="0"/>
          </a:p>
          <a:p>
            <a:pPr>
              <a:buFont typeface="Arial" charset="0"/>
              <a:buChar char="•"/>
            </a:pPr>
            <a:r>
              <a:rPr lang="da-DK" dirty="0" smtClean="0"/>
              <a:t>Børn og unge har i forhold til voksne nogle særlige rettigheder, fx ret til beskyttelse og omsorg</a:t>
            </a:r>
          </a:p>
          <a:p>
            <a:pPr lvl="1">
              <a:buFont typeface="Arial" charset="0"/>
              <a:buChar char="•"/>
            </a:pPr>
            <a:endParaRPr lang="da-DK" dirty="0"/>
          </a:p>
          <a:p>
            <a:pPr lvl="1">
              <a:buFont typeface="Arial" charset="0"/>
              <a:buChar char="•"/>
            </a:pPr>
            <a:endParaRPr lang="da-DK" dirty="0" smtClean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2</a:t>
            </a:r>
            <a:endParaRPr lang="da-DK" dirty="0"/>
          </a:p>
        </p:txBody>
      </p:sp>
      <p:sp>
        <p:nvSpPr>
          <p:cNvPr id="6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559" y="188640"/>
            <a:ext cx="5662613" cy="1081087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Principper, rettigheder og indgreb</a:t>
            </a:r>
            <a:endParaRPr lang="da-DK" sz="20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3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9" y="782286"/>
            <a:ext cx="8127244" cy="5745600"/>
          </a:xfrm>
          <a:prstGeom prst="rect">
            <a:avLst/>
          </a:prstGeom>
        </p:spPr>
      </p:pic>
      <p:sp>
        <p:nvSpPr>
          <p:cNvPr id="7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/>
          <p:cNvSpPr txBox="1">
            <a:spLocks/>
          </p:cNvSpPr>
          <p:nvPr/>
        </p:nvSpPr>
        <p:spPr bwMode="auto">
          <a:xfrm>
            <a:off x="450000" y="1562400"/>
            <a:ext cx="8229600" cy="4692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Ret til respektfuld behandling: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Anbragte børn og unge skal behandles med respekt for deres person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Der er forbud mod nedværdigende, ydmygende og hånende behandling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Forbuddet gælder både generelt ved omgang med anbragte børn og unge og i forbindelse med indgreb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Særlig opmærksomhed på, at handicappede børn og unge skal have samme glæde af deres rettigheder som andre børn og unge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Væsentlige bestemmelser: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Den Europæiske menneskerettighedskonvention § 3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Lov om voksenansvar § 7, stk. 4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5662613" cy="1151415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Respektfuld behandling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4</a:t>
            </a:r>
          </a:p>
        </p:txBody>
      </p:sp>
      <p:sp>
        <p:nvSpPr>
          <p:cNvPr id="7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6286500" cy="1095375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Personlig </a:t>
            </a:r>
            <a:r>
              <a:rPr lang="da-DK" dirty="0"/>
              <a:t>integritet og selvbestemmelse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000" y="1562400"/>
            <a:ext cx="8229600" cy="4692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Ret </a:t>
            </a:r>
            <a:r>
              <a:rPr lang="da-DK" dirty="0"/>
              <a:t>til respekt </a:t>
            </a:r>
            <a:r>
              <a:rPr lang="da-DK" dirty="0" smtClean="0"/>
              <a:t>for </a:t>
            </a:r>
            <a:r>
              <a:rPr lang="da-DK" dirty="0"/>
              <a:t>den personlige integritet og </a:t>
            </a:r>
            <a:r>
              <a:rPr lang="da-DK" dirty="0" smtClean="0"/>
              <a:t>til selvbestemmelse </a:t>
            </a:r>
          </a:p>
          <a:p>
            <a:r>
              <a:rPr lang="da-DK" dirty="0" smtClean="0"/>
              <a:t>Integritet: </a:t>
            </a:r>
          </a:p>
          <a:p>
            <a:pPr lvl="1" fontAlgn="t">
              <a:buFont typeface="Arial" panose="020B0604020202020204" pitchFamily="34" charset="0"/>
              <a:buChar char="−"/>
            </a:pPr>
            <a:r>
              <a:rPr lang="da-DK" dirty="0"/>
              <a:t>Ifølge den danske ordbog: </a:t>
            </a:r>
            <a:r>
              <a:rPr lang="da-DK" i="1" dirty="0"/>
              <a:t>U</a:t>
            </a:r>
            <a:r>
              <a:rPr lang="da-DK" i="1" dirty="0" smtClean="0"/>
              <a:t>krænkelighed. </a:t>
            </a:r>
            <a:r>
              <a:rPr lang="da-DK" dirty="0" smtClean="0"/>
              <a:t>En </a:t>
            </a:r>
            <a:r>
              <a:rPr lang="da-DK" dirty="0"/>
              <a:t>persons evne og vilje til at handle selvstændigt, ærligt og redeligt uden uvedkommende </a:t>
            </a:r>
            <a:r>
              <a:rPr lang="da-DK" dirty="0" smtClean="0"/>
              <a:t>eller </a:t>
            </a:r>
            <a:r>
              <a:rPr lang="da-DK" dirty="0"/>
              <a:t>upassende hensyntagen til nogen </a:t>
            </a:r>
            <a:r>
              <a:rPr lang="da-DK" dirty="0" smtClean="0"/>
              <a:t>eller noget</a:t>
            </a:r>
            <a:endParaRPr lang="da-DK" i="1" dirty="0"/>
          </a:p>
          <a:p>
            <a:endParaRPr lang="da-DK" dirty="0" smtClean="0"/>
          </a:p>
          <a:p>
            <a:r>
              <a:rPr lang="da-DK" dirty="0" smtClean="0"/>
              <a:t>Selvbestemmelse er et centralt </a:t>
            </a:r>
            <a:r>
              <a:rPr lang="da-DK" dirty="0"/>
              <a:t>begreb i lov om voksenansvar – frihed til bl.a. at bestemme over egen person, egne handlinger og egne </a:t>
            </a:r>
            <a:r>
              <a:rPr lang="da-DK" dirty="0" smtClean="0"/>
              <a:t>ting</a:t>
            </a:r>
            <a:endParaRPr lang="da-DK" dirty="0"/>
          </a:p>
          <a:p>
            <a:endParaRPr lang="da-DK" dirty="0" smtClean="0"/>
          </a:p>
          <a:p>
            <a:r>
              <a:rPr lang="da-DK" dirty="0"/>
              <a:t>Mindreårige børn og unge har ikke ret til fuld selvbestemmelse, men har ret til respekt for </a:t>
            </a:r>
            <a:r>
              <a:rPr lang="da-DK" dirty="0" smtClean="0"/>
              <a:t>deres </a:t>
            </a:r>
            <a:r>
              <a:rPr lang="da-DK" dirty="0"/>
              <a:t>personlige integritet, til medbestemmelse og medinddragelse, </a:t>
            </a:r>
            <a:r>
              <a:rPr lang="da-DK" dirty="0" smtClean="0"/>
              <a:t>under hensyntagen </a:t>
            </a:r>
            <a:r>
              <a:rPr lang="da-DK" dirty="0"/>
              <a:t>til </a:t>
            </a:r>
            <a:r>
              <a:rPr lang="da-DK" dirty="0" smtClean="0"/>
              <a:t>deres alder </a:t>
            </a:r>
            <a:r>
              <a:rPr lang="da-DK" dirty="0"/>
              <a:t>og </a:t>
            </a:r>
            <a:r>
              <a:rPr lang="da-DK" dirty="0" smtClean="0"/>
              <a:t>modenhed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Væsentlige bestemmelser:</a:t>
            </a:r>
            <a:endParaRPr lang="da-DK" dirty="0"/>
          </a:p>
          <a:p>
            <a:r>
              <a:rPr lang="da-DK" dirty="0" smtClean="0"/>
              <a:t>Lov </a:t>
            </a:r>
            <a:r>
              <a:rPr lang="da-DK" dirty="0"/>
              <a:t>om voksenansvar §§ 1 og 3</a:t>
            </a:r>
          </a:p>
          <a:p>
            <a:endParaRPr lang="da-DK" dirty="0" smtClean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6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 txBox="1">
            <a:spLocks/>
          </p:cNvSpPr>
          <p:nvPr/>
        </p:nvSpPr>
        <p:spPr bwMode="auto">
          <a:xfrm>
            <a:off x="450000" y="1562400"/>
            <a:ext cx="8229600" cy="4692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Ret til omsorg og beskyttelse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Indeholder bl.a.: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Omsorg og varetagelse af sine interesser og behov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Beskyttelse mod personer eller forhold, der kan volde skade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Opfyldelse af sine fysiske og psykiske behov, eks. mad, tøj, søvn, husly og tryghed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Opdragelse og socialisering 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Læring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Væsentlige bestemmelser: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Forældreansvarslovens § 2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FN’s Børnekonventions § 20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Lov om Voksenansvar § 3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6286500" cy="1095375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Omsorg og beskyttelse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6</a:t>
            </a:r>
          </a:p>
        </p:txBody>
      </p:sp>
      <p:sp>
        <p:nvSpPr>
          <p:cNvPr id="6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6624268" cy="1088788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Retten </a:t>
            </a:r>
            <a:r>
              <a:rPr lang="da-DK" dirty="0"/>
              <a:t>til personlig frihed og bevægelsesfrihed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000" y="1562400"/>
            <a:ext cx="8229600" cy="469265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a-DK" dirty="0" smtClean="0"/>
              <a:t>Ret </a:t>
            </a:r>
            <a:r>
              <a:rPr lang="da-DK" dirty="0"/>
              <a:t>til personlig frihed og </a:t>
            </a:r>
            <a:r>
              <a:rPr lang="da-DK" dirty="0" smtClean="0"/>
              <a:t>bevægelsesfrihed: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Anbragte børn og unge har ret til frit at bevæge sig indenfor og udenfor </a:t>
            </a:r>
            <a:r>
              <a:rPr lang="da-DK" dirty="0" smtClean="0"/>
              <a:t>anbringelsesstedet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Begrebet </a:t>
            </a:r>
            <a:r>
              <a:rPr lang="da-DK" dirty="0"/>
              <a:t>”personlig frihed” henviser til beskyttelsens mod </a:t>
            </a:r>
            <a:r>
              <a:rPr lang="da-DK" dirty="0" smtClean="0"/>
              <a:t>vilkårlig frihedsberøvelse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Bevægelsesfriheden er bredere – omfatter retten til at kunne vælge sit opholdssted, herunder retten til at forlade </a:t>
            </a:r>
            <a:r>
              <a:rPr lang="da-DK" dirty="0" smtClean="0"/>
              <a:t>landet</a:t>
            </a:r>
            <a:endParaRPr lang="da-DK" dirty="0"/>
          </a:p>
          <a:p>
            <a:pPr lvl="0"/>
            <a:endParaRPr lang="da-DK" dirty="0"/>
          </a:p>
          <a:p>
            <a:pPr marL="0" lvl="0" indent="0">
              <a:buNone/>
            </a:pPr>
            <a:r>
              <a:rPr lang="da-DK" dirty="0" smtClean="0"/>
              <a:t>Væsentlige bestemmelser:</a:t>
            </a:r>
          </a:p>
          <a:p>
            <a:pPr lvl="0"/>
            <a:r>
              <a:rPr lang="da-DK" dirty="0" smtClean="0"/>
              <a:t>Grundlovens § 71 beskytter mod vilkårlig frihedsberøvelse</a:t>
            </a:r>
          </a:p>
          <a:p>
            <a:pPr lvl="0"/>
            <a:r>
              <a:rPr lang="da-DK" dirty="0" smtClean="0"/>
              <a:t>Den Europæiske menneskerettighedskonvention artikel 5</a:t>
            </a:r>
            <a:r>
              <a:rPr lang="da-DK" dirty="0"/>
              <a:t>, </a:t>
            </a:r>
            <a:r>
              <a:rPr lang="da-DK" dirty="0" smtClean="0"/>
              <a:t>vedrører </a:t>
            </a:r>
            <a:r>
              <a:rPr lang="da-DK" dirty="0"/>
              <a:t>den fysiske frihed og indgreb </a:t>
            </a:r>
            <a:r>
              <a:rPr lang="da-DK" dirty="0" smtClean="0"/>
              <a:t>heri</a:t>
            </a:r>
          </a:p>
          <a:p>
            <a:r>
              <a:rPr lang="da-DK" dirty="0"/>
              <a:t>Den Europæiske menneskerettighedskonvention, 4.tillægsprotokol Artikel 2 </a:t>
            </a:r>
            <a:r>
              <a:rPr lang="da-DK" dirty="0" smtClean="0"/>
              <a:t>vedrører </a:t>
            </a:r>
            <a:r>
              <a:rPr lang="da-DK" dirty="0"/>
              <a:t>bevægelsesfriheden og indgreb </a:t>
            </a:r>
            <a:r>
              <a:rPr lang="da-DK" dirty="0" smtClean="0"/>
              <a:t>heri</a:t>
            </a:r>
          </a:p>
          <a:p>
            <a:pPr lvl="0"/>
            <a:r>
              <a:rPr lang="da-DK" dirty="0" smtClean="0"/>
              <a:t>FN’s </a:t>
            </a:r>
            <a:r>
              <a:rPr lang="da-DK" dirty="0"/>
              <a:t>Børnekonvention, Artikel </a:t>
            </a:r>
            <a:r>
              <a:rPr lang="da-DK" dirty="0" smtClean="0"/>
              <a:t>37 </a:t>
            </a:r>
            <a:r>
              <a:rPr lang="da-DK" dirty="0"/>
              <a:t>vedrører frihedsberøvelse af </a:t>
            </a:r>
            <a:r>
              <a:rPr lang="da-DK" dirty="0" smtClean="0"/>
              <a:t>børn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7</a:t>
            </a:r>
            <a:endParaRPr lang="da-DK" dirty="0"/>
          </a:p>
        </p:txBody>
      </p:sp>
      <p:sp>
        <p:nvSpPr>
          <p:cNvPr id="6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450000" y="1562400"/>
            <a:ext cx="8229600" cy="4692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Ret til respekt for sit privatliv: 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Begrebet ”privatliv” beskytter individets personlige sfære i bred forstand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Privatliv omfatter bl.a.: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Integritet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Familieliv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Hjem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Korrespondance og anden kommunikation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Personfølsomme oplysninger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Væsentlige bestemmelser: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Grundlovens § 72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Den Europæiske menneskerettighedskonvention artikel 8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FN’s Børnekonventions artikel 16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6192220" cy="908768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Privatliv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8</a:t>
            </a:r>
          </a:p>
        </p:txBody>
      </p:sp>
      <p:sp>
        <p:nvSpPr>
          <p:cNvPr id="6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450000" y="1562400"/>
            <a:ext cx="8229600" cy="492694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Ret til familieliv: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177800" algn="l"/>
              </a:tabLst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Når et barn bliver anbragt, har det ret til fortsat kontakt med sine forældre, andre familiemedlemmer og det øvrige netværk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Familien omfatter: </a:t>
            </a:r>
          </a:p>
          <a:p>
            <a:pPr marL="1189038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Forældre, herunder stedforældre</a:t>
            </a:r>
          </a:p>
          <a:p>
            <a:pPr marL="1189038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Søskende</a:t>
            </a:r>
          </a:p>
          <a:p>
            <a:pPr marL="1189038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Andre slægtning, hvor der er nære relationer, fx bedsteforældre</a:t>
            </a:r>
          </a:p>
          <a:p>
            <a:pPr marL="723900" marR="0" lvl="1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Netværk omfatter fx: </a:t>
            </a:r>
          </a:p>
          <a:p>
            <a:pPr marL="1189038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Venner  </a:t>
            </a:r>
          </a:p>
          <a:p>
            <a:pPr marL="1189038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Andre personer, hvor der er nære relationer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Væsentlige bestemmelser: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Den Europæiske menneskerettighedskonvention artikel 8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Børnekonventions artikel 16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Servicelovens § 71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6624268" cy="1016780"/>
          </a:xfrm>
        </p:spPr>
        <p:txBody>
          <a:bodyPr>
            <a:noAutofit/>
          </a:bodyPr>
          <a:lstStyle/>
          <a:p>
            <a:pPr algn="l"/>
            <a:r>
              <a:rPr lang="da-DK" dirty="0" smtClean="0"/>
              <a:t>Familieliv</a:t>
            </a:r>
            <a:endParaRPr lang="da-DK" sz="1800" b="0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9</a:t>
            </a:r>
            <a:endParaRPr lang="da-DK" dirty="0"/>
          </a:p>
        </p:txBody>
      </p:sp>
      <p:sp>
        <p:nvSpPr>
          <p:cNvPr id="6" name="Pladsholder til sidefod 3"/>
          <p:cNvSpPr txBox="1">
            <a:spLocks/>
          </p:cNvSpPr>
          <p:nvPr/>
        </p:nvSpPr>
        <p:spPr>
          <a:xfrm>
            <a:off x="215516" y="63453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Børn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og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unges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rettigheder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(Centralt Dokumentbibliotek) (PF)" ma:contentTypeID="0x0101002BEBC79C9B124E8BA6C7829CB862537100A08D038AAFF77748BD33E6471D044538" ma:contentTypeVersion="0" ma:contentTypeDescription="" ma:contentTypeScope="" ma:versionID="a91fdacc1764366a24664d50da3c0bc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db1487f6def4a0c60f115f2a552293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Show_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ow_on" ma:index="8" nillable="true" ma:displayName="Vis på" ma:default="Dokumenter" ma:description="" ma:format="Dropdown" ma:internalName="Show_on">
      <xsd:simpleType>
        <xsd:restriction base="dms:Choice">
          <xsd:enumeration value="Baseline dokumenter"/>
          <xsd:enumeration value="Øvrige dokumenter"/>
          <xsd:enumeration value="Dokument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w_on xmlns="http://schemas.microsoft.com/sharepoint/v3">Dokumenter</Show_on>
  </documentManagement>
</p:properties>
</file>

<file path=customXml/itemProps1.xml><?xml version="1.0" encoding="utf-8"?>
<ds:datastoreItem xmlns:ds="http://schemas.openxmlformats.org/officeDocument/2006/customXml" ds:itemID="{2D098740-FAEE-4026-BD47-14908D952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545B62-5C5D-49FC-9E60-26A162C56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222696-A2CB-4D80-A215-440732A0C748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925</Words>
  <Application>Microsoft Office PowerPoint</Application>
  <PresentationFormat>Skærmshow (4:3)</PresentationFormat>
  <Paragraphs>158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Børn og unge og rettigheder</vt:lpstr>
      <vt:lpstr>Principper, rettigheder og indgreb</vt:lpstr>
      <vt:lpstr>Respektfuld behandling</vt:lpstr>
      <vt:lpstr>Personlig integritet og selvbestemmelse </vt:lpstr>
      <vt:lpstr>Omsorg og beskyttelse</vt:lpstr>
      <vt:lpstr>Retten til personlig frihed og bevægelsesfrihed</vt:lpstr>
      <vt:lpstr>Privatliv</vt:lpstr>
      <vt:lpstr>Familieliv</vt:lpstr>
      <vt:lpstr>Inddragelse</vt:lpstr>
      <vt:lpstr>Klage</vt:lpstr>
      <vt:lpstr>Klage</vt:lpstr>
    </vt:vector>
  </TitlesOfParts>
  <Company>Bysted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Mette Krøyer Høegh</dc:creator>
  <cp:lastModifiedBy>Valborg Amalie Ahlehoff Hansen</cp:lastModifiedBy>
  <cp:revision>152</cp:revision>
  <cp:lastPrinted>2017-01-11T08:36:51Z</cp:lastPrinted>
  <dcterms:created xsi:type="dcterms:W3CDTF">2008-07-07T11:45:09Z</dcterms:created>
  <dcterms:modified xsi:type="dcterms:W3CDTF">2017-01-16T08:46:39Z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save_register">
    <vt:lpwstr>off</vt:lpwstr>
  </property>
</Properties>
</file>