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44"/>
  </p:notesMasterIdLst>
  <p:handoutMasterIdLst>
    <p:handoutMasterId r:id="rId45"/>
  </p:handoutMasterIdLst>
  <p:sldIdLst>
    <p:sldId id="256" r:id="rId4"/>
    <p:sldId id="278" r:id="rId5"/>
    <p:sldId id="306" r:id="rId6"/>
    <p:sldId id="268" r:id="rId7"/>
    <p:sldId id="276" r:id="rId8"/>
    <p:sldId id="277" r:id="rId9"/>
    <p:sldId id="279" r:id="rId10"/>
    <p:sldId id="275" r:id="rId11"/>
    <p:sldId id="269" r:id="rId12"/>
    <p:sldId id="270" r:id="rId13"/>
    <p:sldId id="271" r:id="rId14"/>
    <p:sldId id="272" r:id="rId15"/>
    <p:sldId id="273" r:id="rId16"/>
    <p:sldId id="274" r:id="rId17"/>
    <p:sldId id="287" r:id="rId18"/>
    <p:sldId id="281" r:id="rId19"/>
    <p:sldId id="282" r:id="rId20"/>
    <p:sldId id="283" r:id="rId21"/>
    <p:sldId id="288" r:id="rId22"/>
    <p:sldId id="260" r:id="rId23"/>
    <p:sldId id="295" r:id="rId24"/>
    <p:sldId id="284" r:id="rId25"/>
    <p:sldId id="285" r:id="rId26"/>
    <p:sldId id="286" r:id="rId27"/>
    <p:sldId id="292" r:id="rId28"/>
    <p:sldId id="301" r:id="rId29"/>
    <p:sldId id="293" r:id="rId30"/>
    <p:sldId id="294" r:id="rId31"/>
    <p:sldId id="261" r:id="rId32"/>
    <p:sldId id="262" r:id="rId33"/>
    <p:sldId id="296" r:id="rId34"/>
    <p:sldId id="297" r:id="rId35"/>
    <p:sldId id="298" r:id="rId36"/>
    <p:sldId id="299" r:id="rId37"/>
    <p:sldId id="300" r:id="rId38"/>
    <p:sldId id="266" r:id="rId39"/>
    <p:sldId id="267" r:id="rId40"/>
    <p:sldId id="302" r:id="rId41"/>
    <p:sldId id="303" r:id="rId42"/>
    <p:sldId id="304" r:id="rId43"/>
  </p:sldIdLst>
  <p:sldSz cx="9144000" cy="6858000" type="screen4x3"/>
  <p:notesSz cx="7315200" cy="96012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468"/>
    <a:srgbClr val="005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sfarv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968" y="-1024"/>
      </p:cViewPr>
      <p:guideLst>
        <p:guide orient="horz" pos="900"/>
        <p:guide pos="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98CA38B-6C1B-874B-B142-0E34ECE9946A}" type="datetimeFigureOut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6844B5A-6A1C-0B4A-AB9A-D6964F7D5B0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5964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7B79342-0C8D-5348-A1A1-443474460C33}" type="datetimeFigureOut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22B610C-5207-C240-B606-70B28030029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827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2867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5BB1D0-D4DC-164E-ACD6-0625CD22BD73}" type="slidenum">
              <a:rPr lang="da-DK" sz="1200">
                <a:latin typeface="Calibri" charset="0"/>
              </a:rPr>
              <a:pPr eaLnBrk="1" hangingPunct="1"/>
              <a:t>13</a:t>
            </a:fld>
            <a:endParaRPr lang="da-DK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  <p:sp>
        <p:nvSpPr>
          <p:cNvPr id="4608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DD3452-8365-4344-9979-A30CABCE3337}" type="slidenum">
              <a:rPr lang="da-DK" sz="1200">
                <a:latin typeface="Calibri" charset="0"/>
              </a:rPr>
              <a:pPr eaLnBrk="1" hangingPunct="1"/>
              <a:t>29</a:t>
            </a:fld>
            <a:endParaRPr lang="da-DK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C15D-7D2E-1F49-B88A-8E46F175FF9C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B9DC-AA6F-E849-BCB0-3B9FC6D38F3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05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4181-86A6-8E4C-968A-B52557DD74A9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88AC-7A22-7C44-8ADF-9B1543B919C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34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7ED4-192A-0241-BBDE-AC8729302B38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2B65-2C50-D64F-94F1-BA21BAA5F4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7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82F1-574C-DF46-A48D-78966F032413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325E-3D46-454C-BDCA-650A7EFC39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9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9DFD-61DB-104D-9223-894A42D2F336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303F-A5E7-5C42-9D51-C878E1CD0F9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0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FF6F-1393-7E49-9297-A95F217E9AFF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BA94-068D-BD40-B422-5348CE10D33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8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4E06-EAB2-D74E-91A2-61A60A706F1B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ACD7-B9C4-694E-B4B9-1F8691C4CC0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87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C0BE-F792-2D4A-922F-6A4D49A50EDD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D0B3-4116-8345-AA64-B239521798E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50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4343-A5D9-2844-A927-2D882D6994AD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51BC-27B0-9F40-BE44-8165293FD3E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4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C6E7-2682-9248-A4EC-7233C776CB67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9B05-70DB-B249-8FBC-893B5B5E9EE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21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046A-2EEE-4B44-B4B1-8092A4BD2285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F2B9-C0C9-A747-BE57-0EBF5006DC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49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8" descr="Tema_1_topbar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 bwMode="auto">
          <a:xfrm>
            <a:off x="0" y="49213"/>
            <a:ext cx="22526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lede 7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4850" y="6097588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charset="0"/>
                <a:cs typeface="Arial" charset="0"/>
              </a:defRPr>
            </a:lvl1pPr>
          </a:lstStyle>
          <a:p>
            <a:pPr>
              <a:defRPr/>
            </a:pPr>
            <a:fld id="{53CEA713-A377-9D43-8FE9-2B8A7B9135A9}" type="datetime1">
              <a:rPr lang="da-DK"/>
              <a:pPr>
                <a:defRPr/>
              </a:pPr>
              <a:t>27/11/15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23250" y="6196013"/>
            <a:ext cx="858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Georgia" charset="0"/>
                <a:cs typeface="Arial" charset="0"/>
              </a:defRPr>
            </a:lvl1pPr>
          </a:lstStyle>
          <a:p>
            <a:pPr>
              <a:defRPr/>
            </a:pPr>
            <a:fld id="{0FA22B77-FAF1-BE4E-AD83-A1DA5A7F8CE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1" name="Billed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22526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Marker Fel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Marker Felt"/>
          <a:cs typeface="Marker Fe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Marker Felt"/>
          <a:cs typeface="Marker Fe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Marker Felt"/>
          <a:cs typeface="Marker Fe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Marker Felt"/>
          <a:cs typeface="Marker Fe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lede 2" descr="Vi bestemmer" title="Medborgerskab - Tema 2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18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4691063" y="2519363"/>
            <a:ext cx="3030537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a-DK" sz="4000">
                <a:solidFill>
                  <a:schemeClr val="bg1"/>
                </a:solidFill>
                <a:latin typeface="Lato" charset="0"/>
                <a:cs typeface="Lato" charset="0"/>
              </a:rPr>
              <a:t>Vi</a:t>
            </a:r>
            <a:br>
              <a:rPr lang="da-DK" sz="4000">
                <a:solidFill>
                  <a:schemeClr val="bg1"/>
                </a:solidFill>
                <a:latin typeface="Lato" charset="0"/>
                <a:cs typeface="Lato" charset="0"/>
              </a:rPr>
            </a:br>
            <a:r>
              <a:rPr lang="da-DK" sz="4000">
                <a:solidFill>
                  <a:schemeClr val="bg1"/>
                </a:solidFill>
                <a:latin typeface="Lato" charset="0"/>
                <a:cs typeface="Lato" charset="0"/>
              </a:rPr>
              <a:t>bestemmer</a:t>
            </a:r>
          </a:p>
        </p:txBody>
      </p:sp>
      <p:sp>
        <p:nvSpPr>
          <p:cNvPr id="15363" name="Tekstfelt 7"/>
          <p:cNvSpPr txBox="1">
            <a:spLocks noChangeArrowheads="1"/>
          </p:cNvSpPr>
          <p:nvPr/>
        </p:nvSpPr>
        <p:spPr bwMode="auto">
          <a:xfrm>
            <a:off x="203200" y="2978150"/>
            <a:ext cx="425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>
                <a:latin typeface="Georgia" charset="0"/>
                <a:cs typeface="Georgia" charset="0"/>
              </a:rPr>
              <a:t>Medborgerskab – Tema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F85B4E-4FDB-FD4F-8A20-A655B42E28BA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10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4578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4579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kstfelt 23"/>
          <p:cNvSpPr txBox="1">
            <a:spLocks noChangeArrowheads="1"/>
          </p:cNvSpPr>
          <p:nvPr/>
        </p:nvSpPr>
        <p:spPr bwMode="auto">
          <a:xfrm>
            <a:off x="1439863" y="1260475"/>
            <a:ext cx="620236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000" dirty="0">
                <a:latin typeface="Georgia" charset="0"/>
              </a:rPr>
              <a:t>Du er hjemme hos en ven, hvor de </a:t>
            </a:r>
            <a:r>
              <a:rPr lang="da-DK" sz="2000" dirty="0" smtClean="0">
                <a:latin typeface="Georgia" charset="0"/>
              </a:rPr>
              <a:t>andre </a:t>
            </a:r>
            <a:r>
              <a:rPr lang="da-DK" sz="2000" dirty="0">
                <a:latin typeface="Georgia" charset="0"/>
              </a:rPr>
              <a:t>drikker øl. </a:t>
            </a:r>
          </a:p>
          <a:p>
            <a:pPr eaLnBrk="1" hangingPunct="1"/>
            <a:r>
              <a:rPr lang="da-DK" sz="2000" dirty="0">
                <a:latin typeface="Georgia" charset="0"/>
              </a:rPr>
              <a:t>Dine venner siger, du også skal drikke, </a:t>
            </a:r>
            <a:br>
              <a:rPr lang="da-DK" sz="2000" dirty="0">
                <a:latin typeface="Georgia" charset="0"/>
              </a:rPr>
            </a:br>
            <a:r>
              <a:rPr lang="da-DK" sz="2000" dirty="0">
                <a:latin typeface="Georgia" charset="0"/>
              </a:rPr>
              <a:t>men du har ikke lyst.</a:t>
            </a:r>
          </a:p>
          <a:p>
            <a:pPr eaLnBrk="1" hangingPunct="1"/>
            <a:endParaRPr lang="da-DK" sz="2000" dirty="0">
              <a:latin typeface="Georgia" charset="0"/>
            </a:endParaRPr>
          </a:p>
          <a:p>
            <a:pPr eaLnBrk="1" hangingPunct="1"/>
            <a:r>
              <a:rPr lang="da-DK" sz="2000" i="1" dirty="0">
                <a:latin typeface="Georgia" charset="0"/>
              </a:rPr>
              <a:t>Hvad vil du sige eller gøre?</a:t>
            </a:r>
          </a:p>
        </p:txBody>
      </p:sp>
      <p:pic>
        <p:nvPicPr>
          <p:cNvPr id="24582" name="Billede 5" descr="Tre mænd sidder ved et middagsbord og ser fodboldkamp" title="situationsko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3779838"/>
            <a:ext cx="35353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18"/>
          <p:cNvSpPr txBox="1">
            <a:spLocks noChangeArrowheads="1"/>
          </p:cNvSpPr>
          <p:nvPr/>
        </p:nvSpPr>
        <p:spPr bwMode="auto">
          <a:xfrm>
            <a:off x="2519363" y="0"/>
            <a:ext cx="18025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5E2468"/>
                </a:solidFill>
                <a:latin typeface="Lato"/>
                <a:cs typeface="Lato"/>
              </a:rPr>
              <a:t>Situationskort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0" name="Ellipse 9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06E5F3-E3F3-A542-9B3E-F37BA0E1B342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11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5602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5603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kstfelt 23"/>
          <p:cNvSpPr txBox="1">
            <a:spLocks noChangeArrowheads="1"/>
          </p:cNvSpPr>
          <p:nvPr/>
        </p:nvSpPr>
        <p:spPr bwMode="auto">
          <a:xfrm>
            <a:off x="1439863" y="1260475"/>
            <a:ext cx="4217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000" dirty="0">
                <a:latin typeface="Georgia" charset="0"/>
              </a:rPr>
              <a:t>Du er med toget. Ved siden af dig </a:t>
            </a:r>
            <a:br>
              <a:rPr lang="da-DK" sz="2000" dirty="0">
                <a:latin typeface="Georgia" charset="0"/>
              </a:rPr>
            </a:br>
            <a:r>
              <a:rPr lang="da-DK" sz="2000" dirty="0">
                <a:latin typeface="Georgia" charset="0"/>
              </a:rPr>
              <a:t>sidder en mand og spiller højt musik, </a:t>
            </a:r>
            <a:br>
              <a:rPr lang="da-DK" sz="2000" dirty="0">
                <a:latin typeface="Georgia" charset="0"/>
              </a:rPr>
            </a:br>
            <a:r>
              <a:rPr lang="da-DK" sz="2000" dirty="0">
                <a:latin typeface="Georgia" charset="0"/>
              </a:rPr>
              <a:t>selv om det er en stillekupé.</a:t>
            </a:r>
          </a:p>
          <a:p>
            <a:pPr eaLnBrk="1" hangingPunct="1"/>
            <a:endParaRPr lang="da-DK" sz="2000" i="1" dirty="0">
              <a:latin typeface="Georgia" charset="0"/>
            </a:endParaRPr>
          </a:p>
          <a:p>
            <a:pPr eaLnBrk="1" hangingPunct="1"/>
            <a:r>
              <a:rPr lang="da-DK" sz="2000" i="1" dirty="0">
                <a:latin typeface="Georgia" charset="0"/>
              </a:rPr>
              <a:t>Hvad vil du sige eller gøre? </a:t>
            </a:r>
          </a:p>
        </p:txBody>
      </p:sp>
      <p:pic>
        <p:nvPicPr>
          <p:cNvPr id="25606" name="Billede 3" descr="S-tog holder på banegården" title="situationsko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3419475"/>
            <a:ext cx="34845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18"/>
          <p:cNvSpPr txBox="1">
            <a:spLocks noChangeArrowheads="1"/>
          </p:cNvSpPr>
          <p:nvPr/>
        </p:nvSpPr>
        <p:spPr bwMode="auto">
          <a:xfrm>
            <a:off x="2519363" y="0"/>
            <a:ext cx="18025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5E2468"/>
                </a:solidFill>
                <a:latin typeface="Lato"/>
                <a:cs typeface="Lato"/>
              </a:rPr>
              <a:t>Situationskort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1" name="Ellipse 10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21D685-F3AD-C64E-BB59-431FA4C92599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12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6626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6627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kstfelt 23"/>
          <p:cNvSpPr txBox="1">
            <a:spLocks noChangeArrowheads="1"/>
          </p:cNvSpPr>
          <p:nvPr/>
        </p:nvSpPr>
        <p:spPr bwMode="auto">
          <a:xfrm>
            <a:off x="1439863" y="1260475"/>
            <a:ext cx="558225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000" dirty="0">
                <a:latin typeface="Georgia" charset="0"/>
              </a:rPr>
              <a:t>Dine venner vil have dig med til en fodboldkamp. </a:t>
            </a:r>
          </a:p>
          <a:p>
            <a:pPr eaLnBrk="1" hangingPunct="1"/>
            <a:r>
              <a:rPr lang="da-DK" sz="2000" dirty="0">
                <a:latin typeface="Georgia" charset="0"/>
              </a:rPr>
              <a:t>Du vil gerne være sammen med vennerne, </a:t>
            </a:r>
          </a:p>
          <a:p>
            <a:pPr eaLnBrk="1" hangingPunct="1"/>
            <a:r>
              <a:rPr lang="da-DK" sz="2000" dirty="0">
                <a:latin typeface="Georgia" charset="0"/>
              </a:rPr>
              <a:t>men har ikke lyst til at se fodbold.</a:t>
            </a:r>
          </a:p>
          <a:p>
            <a:pPr eaLnBrk="1" hangingPunct="1"/>
            <a:endParaRPr lang="da-DK" sz="2000" i="1" dirty="0">
              <a:latin typeface="Georgia" charset="0"/>
            </a:endParaRPr>
          </a:p>
          <a:p>
            <a:pPr eaLnBrk="1" hangingPunct="1"/>
            <a:r>
              <a:rPr lang="da-DK" sz="2000" i="1" dirty="0">
                <a:latin typeface="Georgia" charset="0"/>
              </a:rPr>
              <a:t>Hvad vil du sige eller gøre?</a:t>
            </a:r>
          </a:p>
        </p:txBody>
      </p:sp>
      <p:pic>
        <p:nvPicPr>
          <p:cNvPr id="26630" name="Billede 4" descr="Fodboldspillere der spiller fodboldkamp" title="situationskort - fodbo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3419475"/>
            <a:ext cx="3486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18"/>
          <p:cNvSpPr txBox="1">
            <a:spLocks noChangeArrowheads="1"/>
          </p:cNvSpPr>
          <p:nvPr/>
        </p:nvSpPr>
        <p:spPr bwMode="auto">
          <a:xfrm>
            <a:off x="2519363" y="0"/>
            <a:ext cx="18025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5E2468"/>
                </a:solidFill>
                <a:latin typeface="Lato"/>
                <a:cs typeface="Lato"/>
              </a:rPr>
              <a:t>Situationskort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0" name="Ellipse 9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1B8D9E-D39A-5143-8E33-6B37972EA63A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13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7650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7651" name="Billede 12" descr="Rød-m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kstfelt 23"/>
          <p:cNvSpPr txBox="1">
            <a:spLocks noChangeArrowheads="1"/>
          </p:cNvSpPr>
          <p:nvPr/>
        </p:nvSpPr>
        <p:spPr bwMode="auto">
          <a:xfrm>
            <a:off x="1439863" y="1260475"/>
            <a:ext cx="338038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000" dirty="0">
                <a:latin typeface="Georgia" charset="0"/>
              </a:rPr>
              <a:t>Du bliver skældt ud for noget, </a:t>
            </a:r>
            <a:br>
              <a:rPr lang="da-DK" sz="2000" dirty="0">
                <a:latin typeface="Georgia" charset="0"/>
              </a:rPr>
            </a:br>
            <a:r>
              <a:rPr lang="da-DK" sz="2000" dirty="0">
                <a:latin typeface="Georgia" charset="0"/>
              </a:rPr>
              <a:t>du ikke har gjort. </a:t>
            </a:r>
          </a:p>
          <a:p>
            <a:pPr eaLnBrk="1" hangingPunct="1"/>
            <a:endParaRPr lang="da-DK" sz="2000" dirty="0">
              <a:latin typeface="Georgia" charset="0"/>
            </a:endParaRPr>
          </a:p>
          <a:p>
            <a:pPr eaLnBrk="1" hangingPunct="1"/>
            <a:r>
              <a:rPr lang="da-DK" sz="2000" i="1" dirty="0">
                <a:latin typeface="Georgia" charset="0"/>
              </a:rPr>
              <a:t>Hvad vil du sige eller gøre?</a:t>
            </a:r>
          </a:p>
        </p:txBody>
      </p:sp>
      <p:pic>
        <p:nvPicPr>
          <p:cNvPr id="27653" name="Billede 7" descr="109 To mænd der står overfor hinanden. den ene ser gal ud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38" y="3089275"/>
            <a:ext cx="28543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18"/>
          <p:cNvSpPr txBox="1">
            <a:spLocks noChangeArrowheads="1"/>
          </p:cNvSpPr>
          <p:nvPr/>
        </p:nvSpPr>
        <p:spPr bwMode="auto">
          <a:xfrm>
            <a:off x="2519363" y="0"/>
            <a:ext cx="18025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5E2468"/>
                </a:solidFill>
                <a:latin typeface="Lato"/>
                <a:cs typeface="Lato"/>
              </a:rPr>
              <a:t>Situationskort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11" name="Ellipse 10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183E39-8060-B446-AC7C-FEC3D99260A7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14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9698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2</a:t>
            </a:r>
          </a:p>
        </p:txBody>
      </p:sp>
      <p:pic>
        <p:nvPicPr>
          <p:cNvPr id="29699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kvinde visker noget i øret på en mand. Han ser glad ud." title="kommunik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4818062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10"/>
          <p:cNvSpPr txBox="1">
            <a:spLocks noChangeArrowheads="1"/>
          </p:cNvSpPr>
          <p:nvPr/>
        </p:nvSpPr>
        <p:spPr bwMode="auto">
          <a:xfrm>
            <a:off x="1439863" y="1080000"/>
            <a:ext cx="2979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Kommunikation</a:t>
            </a:r>
            <a:endParaRPr lang="da-DK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222BAB-EE34-FC4E-8AD6-79906A539587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15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0722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2</a:t>
            </a:r>
          </a:p>
        </p:txBody>
      </p:sp>
      <p:pic>
        <p:nvPicPr>
          <p:cNvPr id="30723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to kvinder står ryg mod ryg og taler i hver sin mobiltelefon" title="kommunik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54927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10"/>
          <p:cNvSpPr txBox="1">
            <a:spLocks noChangeArrowheads="1"/>
          </p:cNvSpPr>
          <p:nvPr/>
        </p:nvSpPr>
        <p:spPr bwMode="auto">
          <a:xfrm>
            <a:off x="1439863" y="1080000"/>
            <a:ext cx="2979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Kommunikation</a:t>
            </a:r>
            <a:endParaRPr lang="da-DK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AE63D0-47F6-2845-8E21-BE618802549B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16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1746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2</a:t>
            </a:r>
          </a:p>
        </p:txBody>
      </p:sp>
      <p:pic>
        <p:nvPicPr>
          <p:cNvPr id="31747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kommunikation: to mennesker arbejder med en ipad." title="kommunika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527526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10"/>
          <p:cNvSpPr txBox="1">
            <a:spLocks noChangeArrowheads="1"/>
          </p:cNvSpPr>
          <p:nvPr/>
        </p:nvSpPr>
        <p:spPr bwMode="auto">
          <a:xfrm>
            <a:off x="1439863" y="1080000"/>
            <a:ext cx="2979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Kommunikation</a:t>
            </a:r>
            <a:endParaRPr lang="da-DK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5D6DC1-6E82-F54D-95DD-E6A2DD0AF49E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17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2770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2</a:t>
            </a:r>
          </a:p>
        </p:txBody>
      </p:sp>
      <p:pic>
        <p:nvPicPr>
          <p:cNvPr id="32771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 descr="kvinde i kørestol arbejder ved et bord på en pc." title="kommunik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5189537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10"/>
          <p:cNvSpPr txBox="1">
            <a:spLocks noChangeArrowheads="1"/>
          </p:cNvSpPr>
          <p:nvPr/>
        </p:nvSpPr>
        <p:spPr bwMode="auto">
          <a:xfrm>
            <a:off x="1439863" y="1080000"/>
            <a:ext cx="2979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Kommunikation</a:t>
            </a:r>
            <a:endParaRPr lang="da-DK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2BAC27-DCD5-A848-8213-B28024A49F97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18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3794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2</a:t>
            </a:r>
          </a:p>
        </p:txBody>
      </p:sp>
      <p:pic>
        <p:nvPicPr>
          <p:cNvPr id="33795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kvinde og mand taler sammen. De bruger deres hænder til at forklare" title="kommunik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4294187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10"/>
          <p:cNvSpPr txBox="1">
            <a:spLocks noChangeArrowheads="1"/>
          </p:cNvSpPr>
          <p:nvPr/>
        </p:nvSpPr>
        <p:spPr bwMode="auto">
          <a:xfrm>
            <a:off x="1439863" y="1080000"/>
            <a:ext cx="2979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Kommunikation</a:t>
            </a:r>
            <a:endParaRPr lang="da-DK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74BE51-3571-5041-BC3F-EE8AE02BAAFE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19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4818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2</a:t>
            </a:r>
          </a:p>
        </p:txBody>
      </p:sp>
      <p:pic>
        <p:nvPicPr>
          <p:cNvPr id="34819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ung pige kigger på sin mobil og løfter hånden afvisende over for sin mor som sidder i sofaen, med armene over kors. Hun vil tydeligvis gerne i kontakt med sin datter." title="kommunik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4973637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0"/>
          <p:cNvSpPr txBox="1">
            <a:spLocks noChangeArrowheads="1"/>
          </p:cNvSpPr>
          <p:nvPr/>
        </p:nvSpPr>
        <p:spPr bwMode="auto">
          <a:xfrm>
            <a:off x="1439863" y="1080000"/>
            <a:ext cx="2979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Kommunikation</a:t>
            </a:r>
            <a:endParaRPr lang="da-DK" dirty="0">
              <a:latin typeface="Georgia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A0162F-DC11-5449-B920-94780D4E754C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6386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16387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kropssprog - lille glad pige" title="kropsspr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52165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23"/>
          <p:cNvSpPr txBox="1">
            <a:spLocks noChangeArrowheads="1"/>
          </p:cNvSpPr>
          <p:nvPr/>
        </p:nvSpPr>
        <p:spPr bwMode="auto">
          <a:xfrm>
            <a:off x="1439863" y="10800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Kropssprog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A584FF-3662-4A49-9376-7189230545DD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20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5842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pic>
        <p:nvPicPr>
          <p:cNvPr id="35844" name="Billede 9" descr="medborgerskab: Lysregulering med grøn mand" title="medborgersk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025" y="2160588"/>
            <a:ext cx="18891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Billede 12" descr="medborgerskab: Tre mænd går over en forgængerovergang" title="medborgerska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4233862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4" name="Ellipse 13" descr="Selvbestemmelse - jeg bestemmer selv" title="Grøn lys"/>
          <p:cNvSpPr/>
          <p:nvPr/>
        </p:nvSpPr>
        <p:spPr>
          <a:xfrm>
            <a:off x="8640000" y="196934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Ellipse 14" descr="Medbestemmelse - Jeg bestemmer sammen med andre " title="gult lys"/>
          <p:cNvSpPr/>
          <p:nvPr/>
        </p:nvSpPr>
        <p:spPr>
          <a:xfrm>
            <a:off x="8165848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Ellipse 16" descr="Indflydelse - Andre bestemmer, men jeg har indflydelse&#10;" title="rødt lys"/>
          <p:cNvSpPr/>
          <p:nvPr/>
        </p:nvSpPr>
        <p:spPr>
          <a:xfrm>
            <a:off x="770863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felt 3"/>
          <p:cNvSpPr txBox="1">
            <a:spLocks noChangeArrowheads="1"/>
          </p:cNvSpPr>
          <p:nvPr/>
        </p:nvSpPr>
        <p:spPr bwMode="auto">
          <a:xfrm>
            <a:off x="1439863" y="1080000"/>
            <a:ext cx="2012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Medborger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8EA1B5-FBFE-7B45-834E-8722E55B0020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21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6866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pic>
        <p:nvPicPr>
          <p:cNvPr id="36870" name="Picture 2" descr="medborgerskab: rygning forbudt skilt" title="medborgersk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2160588"/>
            <a:ext cx="45354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2" descr="medborgerskab: overfyldt skraldespand med skrald på jorden foran" title="medborgersk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19891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8" name="Ellipse 17" descr="Selvbestemmelse - jeg bestemmer selv" title="Grøn lys"/>
          <p:cNvSpPr/>
          <p:nvPr/>
        </p:nvSpPr>
        <p:spPr>
          <a:xfrm>
            <a:off x="8640000" y="196934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Ellipse 18" descr="Medbestemmelse - Jeg bestemmer sammen med andre " title="gult lys"/>
          <p:cNvSpPr/>
          <p:nvPr/>
        </p:nvSpPr>
        <p:spPr>
          <a:xfrm>
            <a:off x="8165848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Ellipse 19" descr="Indflydelse - Andre bestemmer, men jeg har indflydelse&#10;" title="rødt lys"/>
          <p:cNvSpPr/>
          <p:nvPr/>
        </p:nvSpPr>
        <p:spPr>
          <a:xfrm>
            <a:off x="770863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felt 3"/>
          <p:cNvSpPr txBox="1">
            <a:spLocks noChangeArrowheads="1"/>
          </p:cNvSpPr>
          <p:nvPr/>
        </p:nvSpPr>
        <p:spPr bwMode="auto">
          <a:xfrm>
            <a:off x="1439863" y="1080000"/>
            <a:ext cx="2012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Medborger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9A5431-B0FF-D749-B9ED-61F1912337B2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22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7890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pic>
        <p:nvPicPr>
          <p:cNvPr id="37894" name="Picture 2" descr="medborgerskab: mennesker i gågade" title="medborgerska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607060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7" name="Ellipse 16" descr="Selvbestemmelse - jeg bestemmer selv" title="Grøn lys"/>
          <p:cNvSpPr/>
          <p:nvPr/>
        </p:nvSpPr>
        <p:spPr>
          <a:xfrm>
            <a:off x="8640000" y="196934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Ellipse 17" descr="Medbestemmelse - Jeg bestemmer sammen med andre " title="gult lys"/>
          <p:cNvSpPr/>
          <p:nvPr/>
        </p:nvSpPr>
        <p:spPr>
          <a:xfrm>
            <a:off x="8165848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Ellipse 18" descr="Indflydelse - Andre bestemmer, men jeg har indflydelse&#10;" title="rødt lys"/>
          <p:cNvSpPr/>
          <p:nvPr/>
        </p:nvSpPr>
        <p:spPr>
          <a:xfrm>
            <a:off x="770863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kstfelt 3"/>
          <p:cNvSpPr txBox="1">
            <a:spLocks noChangeArrowheads="1"/>
          </p:cNvSpPr>
          <p:nvPr/>
        </p:nvSpPr>
        <p:spPr bwMode="auto">
          <a:xfrm>
            <a:off x="1439863" y="1080000"/>
            <a:ext cx="2012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Medborger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34FDAB-669E-6F41-A264-6E0E60355115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23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8914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pic>
        <p:nvPicPr>
          <p:cNvPr id="38918" name="Picture 2" descr="Medborgerskab: mennesker i bybus" title="medborgerska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575151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7" name="Ellipse 16" descr="Selvbestemmelse - jeg bestemmer selv" title="Grøn lys"/>
          <p:cNvSpPr/>
          <p:nvPr/>
        </p:nvSpPr>
        <p:spPr>
          <a:xfrm>
            <a:off x="8640000" y="196934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Ellipse 17" descr="Medbestemmelse - Jeg bestemmer sammen med andre " title="gult lys"/>
          <p:cNvSpPr/>
          <p:nvPr/>
        </p:nvSpPr>
        <p:spPr>
          <a:xfrm>
            <a:off x="8165848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Ellipse 18" descr="Indflydelse - Andre bestemmer, men jeg har indflydelse&#10;" title="rødt lys"/>
          <p:cNvSpPr/>
          <p:nvPr/>
        </p:nvSpPr>
        <p:spPr>
          <a:xfrm>
            <a:off x="770863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kstfelt 3"/>
          <p:cNvSpPr txBox="1">
            <a:spLocks noChangeArrowheads="1"/>
          </p:cNvSpPr>
          <p:nvPr/>
        </p:nvSpPr>
        <p:spPr bwMode="auto">
          <a:xfrm>
            <a:off x="1439863" y="1080000"/>
            <a:ext cx="2012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Medborger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8F2697-E7B8-CD47-8336-634CE5AC52EA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24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9938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pic>
        <p:nvPicPr>
          <p:cNvPr id="39942" name="Picture 2" descr="medborgerskab: kø i supermarked" title="medborgerska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5797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kstfelt 3"/>
          <p:cNvSpPr txBox="1">
            <a:spLocks noChangeArrowheads="1"/>
          </p:cNvSpPr>
          <p:nvPr/>
        </p:nvSpPr>
        <p:spPr bwMode="auto">
          <a:xfrm>
            <a:off x="1439863" y="1080000"/>
            <a:ext cx="2012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Medborger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7" name="Ellipse 16" descr="Selvbestemmelse - jeg bestemmer selv" title="Grøn lys"/>
          <p:cNvSpPr/>
          <p:nvPr/>
        </p:nvSpPr>
        <p:spPr>
          <a:xfrm>
            <a:off x="8640000" y="196934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Ellipse 17" descr="Medbestemmelse - Jeg bestemmer sammen med andre " title="gult lys"/>
          <p:cNvSpPr/>
          <p:nvPr/>
        </p:nvSpPr>
        <p:spPr>
          <a:xfrm>
            <a:off x="8165848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Ellipse 18" descr="Indflydelse - Andre bestemmer, men jeg har indflydelse&#10;" title="rødt lys"/>
          <p:cNvSpPr/>
          <p:nvPr/>
        </p:nvSpPr>
        <p:spPr>
          <a:xfrm>
            <a:off x="770863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610A59-55D3-8342-A0E5-B8184C621E82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25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40962" name="Picture 2" descr="kvinde står med pind hævet over hovedet. Foran hende sidder en mand ved bordet med et glas - han drikker og ser sørgmodig ud. Kvinden ser vred ud og er parat til at skå ham." title="opførsel sammen med 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30321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kstfelt 3"/>
          <p:cNvSpPr txBox="1">
            <a:spLocks noChangeArrowheads="1"/>
          </p:cNvSpPr>
          <p:nvPr/>
        </p:nvSpPr>
        <p:spPr bwMode="auto">
          <a:xfrm>
            <a:off x="1439863" y="1079500"/>
            <a:ext cx="53397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Opførsel sammen med andre </a:t>
            </a:r>
          </a:p>
        </p:txBody>
      </p:sp>
      <p:sp>
        <p:nvSpPr>
          <p:cNvPr id="40964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562B45-2FC5-4845-B3B8-4D3DB4A899FA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26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41987" name="Picture 3" descr="lysregulering - rødt lys, stå. kvinde er på vej over vejen." title="opførsel sammen med 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266223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sp>
        <p:nvSpPr>
          <p:cNvPr id="7" name="Tekstfelt 3"/>
          <p:cNvSpPr txBox="1">
            <a:spLocks noChangeArrowheads="1"/>
          </p:cNvSpPr>
          <p:nvPr/>
        </p:nvSpPr>
        <p:spPr bwMode="auto">
          <a:xfrm>
            <a:off x="1439863" y="1079500"/>
            <a:ext cx="53397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Opførsel sammen med andre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FA9E90-C7CB-3344-9B02-0DC2F3EB68A0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27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43010" name="Picture 2" descr="mennesker står i kø" title="opførsel sammen  med 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5673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sp>
        <p:nvSpPr>
          <p:cNvPr id="6" name="Tekstfelt 3"/>
          <p:cNvSpPr txBox="1">
            <a:spLocks noChangeArrowheads="1"/>
          </p:cNvSpPr>
          <p:nvPr/>
        </p:nvSpPr>
        <p:spPr bwMode="auto">
          <a:xfrm>
            <a:off x="1439863" y="1079500"/>
            <a:ext cx="53397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Opførsel sammen med andre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B03BB4-BC49-C94E-B249-E250D0B810C8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28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44034" name="Picture 2" descr="mennesker i biografsal" title="opførsel sammen med 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3859212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mand siger shhh med fingeren foran munden" title="opførsel sammen med and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838" y="1800225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sp>
        <p:nvSpPr>
          <p:cNvPr id="7" name="Tekstfelt 3"/>
          <p:cNvSpPr txBox="1">
            <a:spLocks noChangeArrowheads="1"/>
          </p:cNvSpPr>
          <p:nvPr/>
        </p:nvSpPr>
        <p:spPr bwMode="auto">
          <a:xfrm>
            <a:off x="1439863" y="1079500"/>
            <a:ext cx="53397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Opførsel sammen med andre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5CCE6E-6A8D-2147-B24D-4CCE63165037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29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45058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2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graphicFrame>
        <p:nvGraphicFramePr>
          <p:cNvPr id="7" name="Tabel 6" descr="Tip en 13'er - Opførsel sammen med andre" title="Tab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93138"/>
              </p:ext>
            </p:extLst>
          </p:nvPr>
        </p:nvGraphicFramePr>
        <p:xfrm>
          <a:off x="720725" y="1800225"/>
          <a:ext cx="7559675" cy="4319587"/>
        </p:xfrm>
        <a:graphic>
          <a:graphicData uri="http://schemas.openxmlformats.org/drawingml/2006/table">
            <a:tbl>
              <a:tblPr/>
              <a:tblGrid>
                <a:gridCol w="497641"/>
                <a:gridCol w="3795756"/>
                <a:gridCol w="772343"/>
                <a:gridCol w="1209929"/>
                <a:gridCol w="1284006"/>
              </a:tblGrid>
              <a:tr h="733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Udsagn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Lov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God opførsel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Dårlig </a:t>
                      </a: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opførsel</a:t>
                      </a: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</a:tr>
              <a:tr h="4147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Mobil tændt i biografen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4147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Snakke på stranden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7334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Springe foran i køen 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i </a:t>
                      </a: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supermarkedet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4147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Gå over for rødt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7334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Tilbyde din plads til en </a:t>
                      </a:r>
                      <a:b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ældre dame i bussen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4147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Snakke i biografen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460471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Stjæle andres ting </a:t>
                      </a: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5115" name="Billede 12" descr="Rød-m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16" name="Tekstfelt 17"/>
          <p:cNvSpPr txBox="1">
            <a:spLocks noChangeArrowheads="1"/>
          </p:cNvSpPr>
          <p:nvPr/>
        </p:nvSpPr>
        <p:spPr bwMode="auto">
          <a:xfrm>
            <a:off x="2564247" y="0"/>
            <a:ext cx="150554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dist"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5E2468"/>
                </a:solidFill>
                <a:latin typeface="Lato"/>
                <a:cs typeface="Lato"/>
              </a:rPr>
              <a:t>Tip en 13’er </a:t>
            </a:r>
          </a:p>
        </p:txBody>
      </p:sp>
      <p:pic>
        <p:nvPicPr>
          <p:cNvPr id="45117" name="Billede 19" descr="mobil" title="mobil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2532063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8" name="Billede 20" descr="Strand" title="parasol på strand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3005138"/>
            <a:ext cx="511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9" name="Billede 21" descr="Dame i bus" title="pictogram af ældre person i bu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4683125"/>
            <a:ext cx="365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0" name="Billede 22" descr="Rød mand" title=" rød mand stå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415607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1" name="Billede 23" descr="Indkøb" title="indkøbsvog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712" y="3535363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2" name="Billede 24" descr="Popcorn" title="Popcor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00" y="5253038"/>
            <a:ext cx="214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lede 14" descr="hånd er ved at ta' pengepung" title="Om at stjæl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09" y="5715000"/>
            <a:ext cx="313656" cy="367983"/>
          </a:xfrm>
          <a:prstGeom prst="rect">
            <a:avLst/>
          </a:prstGeom>
        </p:spPr>
      </p:pic>
      <p:sp>
        <p:nvSpPr>
          <p:cNvPr id="16" name="Tekstfelt 3"/>
          <p:cNvSpPr txBox="1">
            <a:spLocks noChangeArrowheads="1"/>
          </p:cNvSpPr>
          <p:nvPr/>
        </p:nvSpPr>
        <p:spPr bwMode="auto">
          <a:xfrm>
            <a:off x="1439863" y="1079500"/>
            <a:ext cx="53397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Opførsel sammen med andre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B64705-C296-0A4B-967A-9D13C0E9F38F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7410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17411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kropssprog: en glad ung mand" title="kropssp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4" y="2160588"/>
            <a:ext cx="2886604" cy="38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23"/>
          <p:cNvSpPr txBox="1">
            <a:spLocks noChangeArrowheads="1"/>
          </p:cNvSpPr>
          <p:nvPr/>
        </p:nvSpPr>
        <p:spPr bwMode="auto">
          <a:xfrm>
            <a:off x="1439863" y="10800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Kropssprog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6B7BC9-DD40-CA4D-BD74-CCB4A29934EB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30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47106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2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3</a:t>
            </a:r>
          </a:p>
        </p:txBody>
      </p:sp>
      <p:graphicFrame>
        <p:nvGraphicFramePr>
          <p:cNvPr id="7" name="Tabel 6" descr="Tip en 13'er - Opførsel sammen med andre" title="Tab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73894"/>
              </p:ext>
            </p:extLst>
          </p:nvPr>
        </p:nvGraphicFramePr>
        <p:xfrm>
          <a:off x="720725" y="1800225"/>
          <a:ext cx="7559676" cy="4319590"/>
        </p:xfrm>
        <a:graphic>
          <a:graphicData uri="http://schemas.openxmlformats.org/drawingml/2006/table">
            <a:tbl>
              <a:tblPr/>
              <a:tblGrid>
                <a:gridCol w="555200"/>
                <a:gridCol w="3686706"/>
                <a:gridCol w="840803"/>
                <a:gridCol w="1169903"/>
                <a:gridCol w="1307064"/>
              </a:tblGrid>
              <a:tr h="6866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Udsagn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Lov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God opførsel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Ved ikke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60000"/>
                      </a:srgbClr>
                    </a:solidFill>
                  </a:tcPr>
                </a:tc>
              </a:tr>
              <a:tr h="56894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Sige tillykke hvis nogen 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har </a:t>
                      </a: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fødselsdag 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78821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Fyld evt. ud med eksempler </a:t>
                      </a:r>
                      <a:r>
                        <a:rPr kumimoji="0" lang="da-D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da-D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a-D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fra </a:t>
                      </a:r>
                      <a:r>
                        <a:rPr kumimoji="0" lang="da-D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steder, hvor deltagerne </a:t>
                      </a:r>
                      <a:r>
                        <a:rPr kumimoji="0" lang="da-D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da-D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a-D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har været</a:t>
                      </a:r>
                      <a:endParaRPr kumimoji="0" lang="da-DK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56894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56894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56894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  <a:tr h="56894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2468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7157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8" name="Billede 7" descr="Fødselsdagsflag" title="fla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46575" y="2508251"/>
            <a:ext cx="598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17"/>
          <p:cNvSpPr txBox="1">
            <a:spLocks noChangeArrowheads="1"/>
          </p:cNvSpPr>
          <p:nvPr/>
        </p:nvSpPr>
        <p:spPr bwMode="auto">
          <a:xfrm>
            <a:off x="2564247" y="0"/>
            <a:ext cx="150554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dist"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5E2468"/>
                </a:solidFill>
                <a:latin typeface="Lato"/>
                <a:cs typeface="Lato"/>
              </a:rPr>
              <a:t>Tip en 13’er </a:t>
            </a:r>
          </a:p>
        </p:txBody>
      </p:sp>
      <p:sp>
        <p:nvSpPr>
          <p:cNvPr id="10" name="Tekstfelt 3"/>
          <p:cNvSpPr txBox="1">
            <a:spLocks noChangeArrowheads="1"/>
          </p:cNvSpPr>
          <p:nvPr/>
        </p:nvSpPr>
        <p:spPr bwMode="auto">
          <a:xfrm>
            <a:off x="1439863" y="1079500"/>
            <a:ext cx="53397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Opførsel sammen med andre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69B709-F828-F14F-AD03-4F12CB3CCACC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31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48130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4</a:t>
            </a:r>
          </a:p>
        </p:txBody>
      </p:sp>
      <p:sp>
        <p:nvSpPr>
          <p:cNvPr id="48132" name="Tekstfelt 9"/>
          <p:cNvSpPr txBox="1">
            <a:spLocks noChangeArrowheads="1"/>
          </p:cNvSpPr>
          <p:nvPr/>
        </p:nvSpPr>
        <p:spPr bwMode="auto">
          <a:xfrm>
            <a:off x="1800225" y="2519363"/>
            <a:ext cx="58959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da-DK" sz="4800" dirty="0">
                <a:latin typeface="Georgia" charset="0"/>
                <a:cs typeface="Georgia" charset="0"/>
              </a:rPr>
              <a:t>Medbestemmelse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da-DK" dirty="0">
                <a:latin typeface="Georgia" charset="0"/>
                <a:cs typeface="Georgia" charset="0"/>
              </a:rPr>
              <a:t>Jeg bestemmer sammen med andre </a:t>
            </a:r>
          </a:p>
          <a:p>
            <a:pPr eaLnBrk="1" hangingPunct="1">
              <a:lnSpc>
                <a:spcPct val="150000"/>
              </a:lnSpc>
            </a:pPr>
            <a:endParaRPr lang="da-DK" sz="1800" dirty="0">
              <a:latin typeface="Georgia" charset="0"/>
              <a:cs typeface="Georgia" charset="0"/>
            </a:endParaRPr>
          </a:p>
        </p:txBody>
      </p:sp>
      <p:sp>
        <p:nvSpPr>
          <p:cNvPr id="11" name="Ellipse 10" descr="Medbestemmelse - Jeg bestemmer sammen med andre &#10;" title="gult lys"/>
          <p:cNvSpPr/>
          <p:nvPr/>
        </p:nvSpPr>
        <p:spPr>
          <a:xfrm>
            <a:off x="1800225" y="1439863"/>
            <a:ext cx="1079500" cy="1079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B676AE-0201-4F4B-8836-676BAF19A787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32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49154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4</a:t>
            </a:r>
          </a:p>
        </p:txBody>
      </p:sp>
      <p:pic>
        <p:nvPicPr>
          <p:cNvPr id="12" name="Billede 11" descr="I en stue står en mand og en kvinde, og en dreng sidder ved bordet og læser" title="I en stue står en mand og en kvinde, og en dreng sidder ved bordet og læs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863" y="2625725"/>
            <a:ext cx="4564062" cy="2774950"/>
          </a:xfrm>
          <a:prstGeom prst="rect">
            <a:avLst/>
          </a:prstGeom>
        </p:spPr>
      </p:pic>
      <p:sp>
        <p:nvSpPr>
          <p:cNvPr id="49158" name="Tekstfelt 8"/>
          <p:cNvSpPr txBox="1">
            <a:spLocks noChangeArrowheads="1"/>
          </p:cNvSpPr>
          <p:nvPr/>
        </p:nvSpPr>
        <p:spPr bwMode="auto">
          <a:xfrm>
            <a:off x="2519363" y="5400675"/>
            <a:ext cx="3881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2800" dirty="0">
                <a:latin typeface="Georgia" charset="0"/>
                <a:cs typeface="Georgia" charset="0"/>
              </a:rPr>
              <a:t>I </a:t>
            </a:r>
            <a:r>
              <a:rPr lang="da-DK" sz="2800" dirty="0" smtClean="0">
                <a:latin typeface="Georgia" charset="0"/>
                <a:cs typeface="Georgia" charset="0"/>
              </a:rPr>
              <a:t>fællesrum</a:t>
            </a:r>
            <a:endParaRPr lang="da-DK" sz="2800" dirty="0">
              <a:latin typeface="Georgia" charset="0"/>
              <a:cs typeface="Georgia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4E9793-01AE-2F4A-A109-31FD8BE96E8E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33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0178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4</a:t>
            </a:r>
          </a:p>
        </p:txBody>
      </p:sp>
      <p:sp>
        <p:nvSpPr>
          <p:cNvPr id="50180" name="Tekstfelt 10"/>
          <p:cNvSpPr txBox="1">
            <a:spLocks noChangeArrowheads="1"/>
          </p:cNvSpPr>
          <p:nvPr/>
        </p:nvSpPr>
        <p:spPr bwMode="auto">
          <a:xfrm>
            <a:off x="2519363" y="5400675"/>
            <a:ext cx="3500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2800" dirty="0">
                <a:latin typeface="Georgia" charset="0"/>
                <a:cs typeface="Georgia" charset="0"/>
              </a:rPr>
              <a:t>Valg</a:t>
            </a:r>
          </a:p>
        </p:txBody>
      </p:sp>
      <p:pic>
        <p:nvPicPr>
          <p:cNvPr id="12" name="Billede 11" descr="En kvinde står ved en stemmeurne, hvori hun kommer sin stemmeseddel..jpg" title="En kvinde står ved en stemmeurne, hvori hun kommer sin stemmesedde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63" y="1668463"/>
            <a:ext cx="3746500" cy="3732212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0" name="Ellipse 9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0F79A3-9D60-9E4C-ABFC-BED16D2DFDFB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34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1202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4</a:t>
            </a:r>
          </a:p>
        </p:txBody>
      </p:sp>
      <p:pic>
        <p:nvPicPr>
          <p:cNvPr id="10" name="Billede 9" descr="Kvinde taler til 3 personer i et Raad" title="Rå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2646363"/>
            <a:ext cx="6446838" cy="2371725"/>
          </a:xfrm>
          <a:prstGeom prst="rect">
            <a:avLst/>
          </a:prstGeom>
        </p:spPr>
      </p:pic>
      <p:sp>
        <p:nvSpPr>
          <p:cNvPr id="51205" name="Tekstfelt 11"/>
          <p:cNvSpPr txBox="1">
            <a:spLocks noChangeArrowheads="1"/>
          </p:cNvSpPr>
          <p:nvPr/>
        </p:nvSpPr>
        <p:spPr bwMode="auto">
          <a:xfrm>
            <a:off x="1727200" y="5400675"/>
            <a:ext cx="5764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2800" dirty="0">
                <a:latin typeface="Georgia" charset="0"/>
                <a:cs typeface="Georgia" charset="0"/>
              </a:rPr>
              <a:t>Sidder selv i brugerråd/beboerråd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1" name="Ellipse 10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5C7B7B-8D9E-984A-A871-5D5C3EC117E4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35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2227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4</a:t>
            </a:r>
          </a:p>
        </p:txBody>
      </p:sp>
      <p:pic>
        <p:nvPicPr>
          <p:cNvPr id="11" name="Billede 10" descr="En mand og en kvinde holder i hånden. De er kærster/venner" title="En mand og en kvinde holder i hånd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1565275"/>
            <a:ext cx="3763963" cy="4327525"/>
          </a:xfrm>
          <a:prstGeom prst="rect">
            <a:avLst/>
          </a:prstGeom>
        </p:spPr>
      </p:pic>
      <p:sp>
        <p:nvSpPr>
          <p:cNvPr id="52229" name="Tekstfelt 11"/>
          <p:cNvSpPr txBox="1">
            <a:spLocks noChangeArrowheads="1"/>
          </p:cNvSpPr>
          <p:nvPr/>
        </p:nvSpPr>
        <p:spPr bwMode="auto">
          <a:xfrm>
            <a:off x="2519363" y="5400675"/>
            <a:ext cx="364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2800" dirty="0">
                <a:latin typeface="Georgia" charset="0"/>
                <a:cs typeface="Georgia" charset="0"/>
              </a:rPr>
              <a:t>Med kæreste/venner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0" name="Ellipse 9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DBCD56-8C29-494A-81C9-5A18242CA999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36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3250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5</a:t>
            </a:r>
          </a:p>
        </p:txBody>
      </p:sp>
      <p:pic>
        <p:nvPicPr>
          <p:cNvPr id="53251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kstfelt 10"/>
          <p:cNvSpPr txBox="1">
            <a:spLocks noChangeArrowheads="1"/>
          </p:cNvSpPr>
          <p:nvPr/>
        </p:nvSpPr>
        <p:spPr bwMode="auto">
          <a:xfrm>
            <a:off x="1439863" y="1079500"/>
            <a:ext cx="1938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Argument</a:t>
            </a:r>
            <a:endParaRPr lang="da-DK" dirty="0">
              <a:latin typeface="Georgia" charset="0"/>
            </a:endParaRPr>
          </a:p>
        </p:txBody>
      </p:sp>
      <p:pic>
        <p:nvPicPr>
          <p:cNvPr id="53254" name="Billede 6" descr="To mænd står som overfor hinanden, den ene står spørgende med armene ud til siden" title="argumen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31765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Billede 9" descr="mand med tommelfinger op og mand med tommelfinger ned" title="argumen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75" y="1804988"/>
            <a:ext cx="394017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felt 9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2" name="Ellipse 11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6A2AF6-2F8B-AF42-B59B-07DEDE1CB245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37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4274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5</a:t>
            </a:r>
          </a:p>
        </p:txBody>
      </p:sp>
      <p:pic>
        <p:nvPicPr>
          <p:cNvPr id="54275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Billede 7" descr="En rød sodavandsis" title="komprom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160588"/>
            <a:ext cx="11763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Billede 8" descr="En vaffelis med rødt syltetøj på toppen" title="kompromi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663" y="2160588"/>
            <a:ext cx="3074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Billede 9" descr="Bananasplit med vanilieis, jordbæris, banan, flødeskum, jordbær, kirsebær og chokoladesovs" title="kompromi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450" y="2160588"/>
            <a:ext cx="28844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kstfelt 10"/>
          <p:cNvSpPr txBox="1">
            <a:spLocks noChangeArrowheads="1"/>
          </p:cNvSpPr>
          <p:nvPr/>
        </p:nvSpPr>
        <p:spPr bwMode="auto">
          <a:xfrm>
            <a:off x="1439863" y="1079500"/>
            <a:ext cx="2243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sz="3200" dirty="0">
                <a:latin typeface="Georgia" charset="0"/>
              </a:rPr>
              <a:t>Kompromis</a:t>
            </a:r>
            <a:endParaRPr lang="da-DK" dirty="0">
              <a:latin typeface="Georgia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13" name="Ellipse 12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 bwMode="auto">
          <a:xfrm>
            <a:off x="1439863" y="1079500"/>
            <a:ext cx="8229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a-DK" sz="3200" dirty="0">
                <a:latin typeface="Georgia" charset="0"/>
              </a:rPr>
              <a:t>Forklar hvorfor </a:t>
            </a:r>
          </a:p>
        </p:txBody>
      </p:sp>
      <p:sp>
        <p:nvSpPr>
          <p:cNvPr id="55298" name="Pladsholder til indhold 2"/>
          <p:cNvSpPr>
            <a:spLocks noGrp="1"/>
          </p:cNvSpPr>
          <p:nvPr>
            <p:ph idx="1"/>
          </p:nvPr>
        </p:nvSpPr>
        <p:spPr bwMode="auto">
          <a:xfrm>
            <a:off x="1439863" y="18002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Lederen har besluttet, at I ikke må gå i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 smtClean="0">
                <a:latin typeface="Georgia" charset="0"/>
              </a:rPr>
              <a:t>korte </a:t>
            </a:r>
            <a:r>
              <a:rPr lang="da-DK" sz="2000" dirty="0">
                <a:latin typeface="Georgia" charset="0"/>
              </a:rPr>
              <a:t>bukser på arbejdet, når det er varmt.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Det er I utilfredse med og beslutter at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tale med lederen. </a:t>
            </a:r>
          </a:p>
          <a:p>
            <a:pPr>
              <a:lnSpc>
                <a:spcPct val="90000"/>
              </a:lnSpc>
            </a:pPr>
            <a:endParaRPr lang="da-DK" sz="2000" dirty="0">
              <a:latin typeface="Georgia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Forklar hvorfor I mener, at I skal have lov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til at gå i korte bukser.</a:t>
            </a:r>
          </a:p>
        </p:txBody>
      </p:sp>
      <p:sp>
        <p:nvSpPr>
          <p:cNvPr id="55299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65D7E3-034D-B847-B9E5-E5D9A2B1AAF0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38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5300" name="Rektangel 4"/>
          <p:cNvSpPr>
            <a:spLocks noChangeArrowheads="1"/>
          </p:cNvSpPr>
          <p:nvPr/>
        </p:nvSpPr>
        <p:spPr bwMode="auto">
          <a:xfrm>
            <a:off x="4164013" y="3244850"/>
            <a:ext cx="815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Georgia" charset="0"/>
              </a:rPr>
              <a:t>Tema </a:t>
            </a:r>
            <a:endParaRPr lang="da-DK"/>
          </a:p>
        </p:txBody>
      </p:sp>
      <p:sp>
        <p:nvSpPr>
          <p:cNvPr id="55301" name="Rektangel 7"/>
          <p:cNvSpPr>
            <a:spLocks noChangeArrowheads="1"/>
          </p:cNvSpPr>
          <p:nvPr/>
        </p:nvSpPr>
        <p:spPr bwMode="auto">
          <a:xfrm>
            <a:off x="2574925" y="3244850"/>
            <a:ext cx="206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Georgia" charset="0"/>
              </a:rPr>
              <a:t>– </a:t>
            </a:r>
            <a:endParaRPr lang="da-DK"/>
          </a:p>
        </p:txBody>
      </p:sp>
      <p:sp>
        <p:nvSpPr>
          <p:cNvPr id="55302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 bwMode="auto">
          <a:xfrm>
            <a:off x="1439863" y="1079500"/>
            <a:ext cx="8229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a-DK" sz="3200">
                <a:latin typeface="Georgia" charset="0"/>
              </a:rPr>
              <a:t>Forklar hvorfor </a:t>
            </a:r>
          </a:p>
        </p:txBody>
      </p:sp>
      <p:sp>
        <p:nvSpPr>
          <p:cNvPr id="56322" name="Pladsholder til indhold 2"/>
          <p:cNvSpPr>
            <a:spLocks noGrp="1"/>
          </p:cNvSpPr>
          <p:nvPr>
            <p:ph idx="1"/>
          </p:nvPr>
        </p:nvSpPr>
        <p:spPr bwMode="auto">
          <a:xfrm>
            <a:off x="1439863" y="18002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I skal holde sommerfest og lederen har besluttet,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 smtClean="0">
                <a:latin typeface="Georgia" charset="0"/>
              </a:rPr>
              <a:t>at </a:t>
            </a:r>
            <a:r>
              <a:rPr lang="da-DK" sz="2000" dirty="0">
                <a:latin typeface="Georgia" charset="0"/>
              </a:rPr>
              <a:t>det skal være en sund fest. I må derfor ikke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 smtClean="0">
                <a:latin typeface="Georgia" charset="0"/>
              </a:rPr>
              <a:t>få </a:t>
            </a:r>
            <a:r>
              <a:rPr lang="da-DK" sz="2000" dirty="0">
                <a:latin typeface="Georgia" charset="0"/>
              </a:rPr>
              <a:t>dessert og drikke sodavand eller øl til festen.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Det er I utilfredse med, og beslutter at tale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med lederen.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a-DK" sz="2000" dirty="0">
              <a:latin typeface="Georgia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Forklar hvorfor I mener, at der skal være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 smtClean="0">
                <a:latin typeface="Georgia" charset="0"/>
              </a:rPr>
              <a:t>dessert</a:t>
            </a:r>
            <a:r>
              <a:rPr lang="da-DK" sz="2000" dirty="0">
                <a:latin typeface="Georgia" charset="0"/>
              </a:rPr>
              <a:t>, sodavand og øl til festen.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400" dirty="0">
                <a:latin typeface="Georgia" charset="0"/>
              </a:rPr>
              <a:t> 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a-DK" sz="2400" dirty="0">
              <a:latin typeface="Georgia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a-DK" sz="2400" dirty="0">
              <a:latin typeface="Georgia" charset="0"/>
            </a:endParaRPr>
          </a:p>
        </p:txBody>
      </p:sp>
      <p:sp>
        <p:nvSpPr>
          <p:cNvPr id="56323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AC3A43-ED0D-1A42-AF15-4A993BAE102F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39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6324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A39768-0259-2645-8572-C2D3226AA668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4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8434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18435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kropssprog: en mor og far krammer dreng som ser trist ud - alle ser lidt trise og bekymrede ud" title="kropsspr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62420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23"/>
          <p:cNvSpPr txBox="1">
            <a:spLocks noChangeArrowheads="1"/>
          </p:cNvSpPr>
          <p:nvPr/>
        </p:nvSpPr>
        <p:spPr bwMode="auto">
          <a:xfrm>
            <a:off x="1439863" y="10800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Kropssprog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 bwMode="auto">
          <a:xfrm>
            <a:off x="1439863" y="1079500"/>
            <a:ext cx="8229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a-DK" sz="3200" dirty="0">
                <a:latin typeface="Georgia" charset="0"/>
              </a:rPr>
              <a:t>Forklar hvorfor </a:t>
            </a:r>
          </a:p>
        </p:txBody>
      </p:sp>
      <p:sp>
        <p:nvSpPr>
          <p:cNvPr id="57346" name="Pladsholder til indhold 2"/>
          <p:cNvSpPr>
            <a:spLocks noGrp="1"/>
          </p:cNvSpPr>
          <p:nvPr>
            <p:ph idx="1"/>
          </p:nvPr>
        </p:nvSpPr>
        <p:spPr bwMode="auto">
          <a:xfrm>
            <a:off x="1439863" y="18002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Lederen på jeres arbejde har fået gratis billetter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 smtClean="0">
                <a:latin typeface="Georgia" charset="0"/>
              </a:rPr>
              <a:t>til </a:t>
            </a:r>
            <a:r>
              <a:rPr lang="da-DK" sz="2000" dirty="0">
                <a:latin typeface="Georgia" charset="0"/>
              </a:rPr>
              <a:t>en film i biografen. Der er dog ikke billetter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nok til alle. Lederen har derfor bestemt, at det er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 smtClean="0">
                <a:latin typeface="Georgia" charset="0"/>
              </a:rPr>
              <a:t>jeres </a:t>
            </a:r>
            <a:r>
              <a:rPr lang="da-DK" sz="2000" dirty="0">
                <a:latin typeface="Georgia" charset="0"/>
              </a:rPr>
              <a:t>hold, der ikke kan komme med i biografen.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Det er I utilfredse med og beslutter at snakke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med lederen. </a:t>
            </a:r>
          </a:p>
          <a:p>
            <a:pPr>
              <a:lnSpc>
                <a:spcPct val="90000"/>
              </a:lnSpc>
            </a:pPr>
            <a:endParaRPr lang="da-DK" sz="2000" dirty="0">
              <a:latin typeface="Georgia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Forklar hvorfor I mener, at jeres hold også skal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a-DK" sz="2000" dirty="0">
                <a:latin typeface="Georgia" charset="0"/>
              </a:rPr>
              <a:t>med i biografen.</a:t>
            </a:r>
          </a:p>
        </p:txBody>
      </p:sp>
      <p:sp>
        <p:nvSpPr>
          <p:cNvPr id="57347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5EFD2F-5E69-2B4D-A535-0C7708538BF9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40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57348" name="Tekstfelt 2"/>
          <p:cNvSpPr txBox="1">
            <a:spLocks noChangeArrowheads="1"/>
          </p:cNvSpPr>
          <p:nvPr/>
        </p:nvSpPr>
        <p:spPr bwMode="auto">
          <a:xfrm>
            <a:off x="304800" y="24606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6F50B5-AAFB-A94F-A5ED-8357CAE40298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5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9458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19459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kropssprog: mand ser fustreret og vred ud" title="kropsspr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26225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23"/>
          <p:cNvSpPr txBox="1">
            <a:spLocks noChangeArrowheads="1"/>
          </p:cNvSpPr>
          <p:nvPr/>
        </p:nvSpPr>
        <p:spPr bwMode="auto">
          <a:xfrm>
            <a:off x="1439863" y="10800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Kropssprog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F7053D-00E9-9C4D-9D75-4346426F2835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6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0482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0483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kropssprog: en ung pige ser overraskelse ud" title="kropsspr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29273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23"/>
          <p:cNvSpPr txBox="1">
            <a:spLocks noChangeArrowheads="1"/>
          </p:cNvSpPr>
          <p:nvPr/>
        </p:nvSpPr>
        <p:spPr bwMode="auto">
          <a:xfrm>
            <a:off x="1439863" y="10800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Kropssprog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0AE0EA-1C4E-1A47-A498-04E077729C10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7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1506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1507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kropssprog: en kvinde tager sig til hovedet og ærgere sig" title="kropssp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294163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23"/>
          <p:cNvSpPr txBox="1">
            <a:spLocks noChangeArrowheads="1"/>
          </p:cNvSpPr>
          <p:nvPr/>
        </p:nvSpPr>
        <p:spPr bwMode="auto">
          <a:xfrm>
            <a:off x="1439863" y="10800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Kropssprog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311D3D-20DF-0F4E-AD40-66AA76388D55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8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2530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2531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Kropssprog: ældre dame står og forklare ung pige noget. Pigen står med armene over kors og ser lidt sur ud." title="kropsspr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60588"/>
            <a:ext cx="292735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5E2468"/>
                </a:solidFill>
                <a:latin typeface="Lato"/>
                <a:cs typeface="Lato"/>
              </a:rPr>
              <a:t>Begrebskort</a:t>
            </a:r>
          </a:p>
          <a:p>
            <a:endParaRPr lang="da-DK" b="1" dirty="0">
              <a:solidFill>
                <a:srgbClr val="5E2468"/>
              </a:solidFill>
              <a:latin typeface="Lato"/>
              <a:cs typeface="Lato"/>
            </a:endParaRPr>
          </a:p>
        </p:txBody>
      </p:sp>
      <p:sp>
        <p:nvSpPr>
          <p:cNvPr id="9" name="Tekstfelt 23"/>
          <p:cNvSpPr txBox="1">
            <a:spLocks noChangeArrowheads="1"/>
          </p:cNvSpPr>
          <p:nvPr/>
        </p:nvSpPr>
        <p:spPr bwMode="auto">
          <a:xfrm>
            <a:off x="1439863" y="10800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 dirty="0">
                <a:latin typeface="Georgia" charset="0"/>
              </a:rPr>
              <a:t>Kropssprog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C3B4D6-0846-8640-B632-936151A8B5ED}" type="slidenum">
              <a:rPr lang="da-DK" sz="1800">
                <a:solidFill>
                  <a:schemeClr val="bg1"/>
                </a:solidFill>
                <a:latin typeface="Georgia" charset="0"/>
              </a:rPr>
              <a:pPr eaLnBrk="1" hangingPunct="1"/>
              <a:t>9</a:t>
            </a:fld>
            <a:endParaRPr lang="da-DK" sz="180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3554" name="Tekstfelt 2"/>
          <p:cNvSpPr txBox="1">
            <a:spLocks noChangeArrowheads="1"/>
          </p:cNvSpPr>
          <p:nvPr/>
        </p:nvSpPr>
        <p:spPr bwMode="auto">
          <a:xfrm>
            <a:off x="306388" y="246063"/>
            <a:ext cx="179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>
                <a:solidFill>
                  <a:schemeClr val="bg1"/>
                </a:solidFill>
                <a:latin typeface="Georgia" charset="0"/>
              </a:rPr>
              <a:t>Tema 2 – Dag 1</a:t>
            </a:r>
          </a:p>
        </p:txBody>
      </p:sp>
      <p:pic>
        <p:nvPicPr>
          <p:cNvPr id="23555" name="Billede 12" descr="Rød-m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288" y="-16351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kstfelt 18"/>
          <p:cNvSpPr txBox="1">
            <a:spLocks noChangeArrowheads="1"/>
          </p:cNvSpPr>
          <p:nvPr/>
        </p:nvSpPr>
        <p:spPr bwMode="auto">
          <a:xfrm>
            <a:off x="2519363" y="0"/>
            <a:ext cx="18025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5E2468"/>
                </a:solidFill>
                <a:latin typeface="Lato"/>
                <a:cs typeface="Lato"/>
              </a:rPr>
              <a:t>Situationskort</a:t>
            </a:r>
          </a:p>
          <a:p>
            <a:pPr eaLnBrk="1" hangingPunct="1"/>
            <a:endParaRPr lang="da-DK" sz="2000" b="1" dirty="0">
              <a:latin typeface="Lato"/>
              <a:cs typeface="Lato"/>
            </a:endParaRPr>
          </a:p>
        </p:txBody>
      </p:sp>
      <p:sp>
        <p:nvSpPr>
          <p:cNvPr id="23557" name="Tekstfelt 23"/>
          <p:cNvSpPr txBox="1">
            <a:spLocks noChangeArrowheads="1"/>
          </p:cNvSpPr>
          <p:nvPr/>
        </p:nvSpPr>
        <p:spPr bwMode="auto">
          <a:xfrm>
            <a:off x="1439863" y="1260475"/>
            <a:ext cx="414293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000" dirty="0">
                <a:latin typeface="Georgia" charset="0"/>
              </a:rPr>
              <a:t>Du står i en lang kø i kantinen. </a:t>
            </a:r>
          </a:p>
          <a:p>
            <a:pPr eaLnBrk="1" hangingPunct="1"/>
            <a:r>
              <a:rPr lang="da-DK" sz="2000" dirty="0">
                <a:latin typeface="Georgia" charset="0"/>
              </a:rPr>
              <a:t>To personer går ind foran dig i køen.</a:t>
            </a:r>
          </a:p>
          <a:p>
            <a:pPr eaLnBrk="1" hangingPunct="1"/>
            <a:endParaRPr lang="da-DK" sz="2000" dirty="0">
              <a:latin typeface="Georgia" charset="0"/>
            </a:endParaRPr>
          </a:p>
          <a:p>
            <a:pPr eaLnBrk="1" hangingPunct="1"/>
            <a:r>
              <a:rPr lang="da-DK" sz="2000" i="1" dirty="0">
                <a:latin typeface="Georgia" charset="0"/>
              </a:rPr>
              <a:t>Hvad vil du sige eller gøre?</a:t>
            </a:r>
          </a:p>
        </p:txBody>
      </p:sp>
      <p:pic>
        <p:nvPicPr>
          <p:cNvPr id="23558" name="Billede 3" descr="en masse mennesker står i en kantinekø." title="situationskort - k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3240088"/>
            <a:ext cx="35099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iel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21412A5841C84E82BFF22E98492C64" ma:contentTypeVersion="10" ma:contentTypeDescription="Opret et nyt dokument." ma:contentTypeScope="" ma:versionID="43335d97466c26abc735c1a29bb81be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2d5d9af4c9cda630bf352ecef82d76dc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_MD_Status" minOccurs="0"/>
                <xsd:element ref="ns2:PF_MD_ProjectType" minOccurs="0"/>
                <xsd:element ref="ns2:PF_MD_Strategy" minOccurs="0"/>
                <xsd:element ref="ns2:PF_MD_BenefitFactor" minOccurs="0"/>
                <xsd:element ref="ns2:PF_MD_RiskFactor" minOccurs="0"/>
                <xsd:element ref="ns2:PF_MD_Title" minOccurs="0"/>
                <xsd:element ref="ns2:PF_MD_ProjectManager" minOccurs="0"/>
                <xsd:element ref="ns2:PF_MD_ProjectExecutive" minOccurs="0"/>
                <xsd:element ref="ns1:PF_MD_ProjectStartDate" minOccurs="0"/>
                <xsd:element ref="ns1:PF_MD_ProjectEn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F_MD_ProjectStartDate" ma:index="16" nillable="true" ma:displayName="Projektets startdato" ma:format="DateOnly" ma:internalName="PF_MD_ProjectStartDate">
      <xsd:simpleType>
        <xsd:restriction base="dms:DateTime"/>
      </xsd:simpleType>
    </xsd:element>
    <xsd:element name="PF_MD_ProjectEndDate" ma:index="17" nillable="true" ma:displayName="Projektets slutdato" ma:format="DateOnly" ma:internalName="PF_MD_ProjectEn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PF_MD_Status" ma:index="8" nillable="true" ma:displayName="Projektstatus" ma:internalName="PF_MD_Status">
      <xsd:simpleType>
        <xsd:restriction base="dms:Text"/>
      </xsd:simpleType>
    </xsd:element>
    <xsd:element name="PF_MD_ProjectType" ma:index="9" nillable="true" ma:displayName="Projekttype" ma:internalName="PF_MD_ProjectType">
      <xsd:simpleType>
        <xsd:restriction base="dms:Text"/>
      </xsd:simpleType>
    </xsd:element>
    <xsd:element name="PF_MD_Strategy" ma:index="10" nillable="true" ma:displayName="Projektstrategi" ma:internalName="PF_MD_Strategy">
      <xsd:simpleType>
        <xsd:restriction base="dms:Text"/>
      </xsd:simpleType>
    </xsd:element>
    <xsd:element name="PF_MD_BenefitFactor" ma:index="11" nillable="true" ma:displayName="Projektudbytte" ma:internalName="PF_MD_BenefitFactor">
      <xsd:simpleType>
        <xsd:restriction base="dms:Text"/>
      </xsd:simpleType>
    </xsd:element>
    <xsd:element name="PF_MD_RiskFactor" ma:index="12" nillable="true" ma:displayName="Projektrisiko" ma:internalName="PF_MD_RiskFactor">
      <xsd:simpleType>
        <xsd:restriction base="dms:Text"/>
      </xsd:simpleType>
    </xsd:element>
    <xsd:element name="PF_MD_Title" ma:index="13" nillable="true" ma:displayName="Projekttitel" ma:internalName="PF_MD_Title">
      <xsd:simpleType>
        <xsd:restriction base="dms:Text"/>
      </xsd:simpleType>
    </xsd:element>
    <xsd:element name="PF_MD_ProjectManager" ma:index="14" nillable="true" ma:displayName="Projektleder" ma:internalName="PF_MD_ProjectManager">
      <xsd:simpleType>
        <xsd:restriction base="dms:Text"/>
      </xsd:simpleType>
    </xsd:element>
    <xsd:element name="PF_MD_ProjectExecutive" ma:index="15" nillable="true" ma:displayName="Projektstyregruppeformand" ma:internalName="PF_MD_ProjectExecutiv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A5C9A-BA76-4FF4-8B91-9C5E376236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854DAD-9EBF-41E8-82EB-07F98038B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698</Words>
  <Application>Microsoft Macintosh PowerPoint</Application>
  <PresentationFormat>Skærmshow (4:3)</PresentationFormat>
  <Paragraphs>236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40</vt:i4>
      </vt:variant>
    </vt:vector>
  </HeadingPairs>
  <TitlesOfParts>
    <vt:vector size="41" baseType="lpstr">
      <vt:lpstr>Kontortema</vt:lpstr>
      <vt:lpstr>Vi bestemmer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Forklar hvorfor </vt:lpstr>
      <vt:lpstr>Forklar hvorfor </vt:lpstr>
      <vt:lpstr>Forklar hvorfor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Harriet Jensen</dc:creator>
  <cp:keywords/>
  <dc:description/>
  <cp:lastModifiedBy>Tina Lorentzen</cp:lastModifiedBy>
  <cp:revision>219</cp:revision>
  <dcterms:created xsi:type="dcterms:W3CDTF">2013-02-18T10:27:19Z</dcterms:created>
  <dcterms:modified xsi:type="dcterms:W3CDTF">2015-11-27T12:46:51Z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F_MD_RiskFactor">
    <vt:lpwstr/>
  </property>
  <property fmtid="{D5CDD505-2E9C-101B-9397-08002B2CF9AE}" pid="3" name="PF_MD_BenefitFactor">
    <vt:lpwstr/>
  </property>
  <property fmtid="{D5CDD505-2E9C-101B-9397-08002B2CF9AE}" pid="4" name="PF_MD_ProjectEndDate">
    <vt:lpwstr/>
  </property>
  <property fmtid="{D5CDD505-2E9C-101B-9397-08002B2CF9AE}" pid="5" name="PF_MD_Strategy">
    <vt:lpwstr/>
  </property>
  <property fmtid="{D5CDD505-2E9C-101B-9397-08002B2CF9AE}" pid="6" name="PF_MD_ProjectStartDate">
    <vt:lpwstr/>
  </property>
  <property fmtid="{D5CDD505-2E9C-101B-9397-08002B2CF9AE}" pid="7" name="PF_MD_Title">
    <vt:lpwstr/>
  </property>
  <property fmtid="{D5CDD505-2E9C-101B-9397-08002B2CF9AE}" pid="8" name="PF_MD_Status">
    <vt:lpwstr/>
  </property>
  <property fmtid="{D5CDD505-2E9C-101B-9397-08002B2CF9AE}" pid="9" name="PF_MD_ProjectExecutive">
    <vt:lpwstr/>
  </property>
  <property fmtid="{D5CDD505-2E9C-101B-9397-08002B2CF9AE}" pid="10" name="PF_MD_ProjectManager">
    <vt:lpwstr/>
  </property>
  <property fmtid="{D5CDD505-2E9C-101B-9397-08002B2CF9AE}" pid="11" name="PF_MD_ProjectType">
    <vt:lpwstr/>
  </property>
  <property fmtid="{D5CDD505-2E9C-101B-9397-08002B2CF9AE}" pid="12" name="ContentTypeId">
    <vt:lpwstr>0x010100C421412A5841C84E82BFF22E98492C64</vt:lpwstr>
  </property>
</Properties>
</file>