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9" r:id="rId6"/>
    <p:sldId id="261" r:id="rId7"/>
    <p:sldId id="318" r:id="rId8"/>
    <p:sldId id="319" r:id="rId9"/>
    <p:sldId id="334" r:id="rId10"/>
    <p:sldId id="320" r:id="rId11"/>
    <p:sldId id="321" r:id="rId12"/>
    <p:sldId id="304" r:id="rId13"/>
    <p:sldId id="325" r:id="rId14"/>
    <p:sldId id="322" r:id="rId15"/>
    <p:sldId id="323" r:id="rId16"/>
    <p:sldId id="324" r:id="rId17"/>
    <p:sldId id="305" r:id="rId18"/>
    <p:sldId id="326" r:id="rId19"/>
    <p:sldId id="327" r:id="rId20"/>
    <p:sldId id="328" r:id="rId21"/>
    <p:sldId id="264" r:id="rId22"/>
    <p:sldId id="313" r:id="rId23"/>
    <p:sldId id="274" r:id="rId24"/>
    <p:sldId id="275" r:id="rId25"/>
    <p:sldId id="276" r:id="rId26"/>
    <p:sldId id="277" r:id="rId27"/>
    <p:sldId id="278" r:id="rId28"/>
    <p:sldId id="336" r:id="rId29"/>
    <p:sldId id="279" r:id="rId30"/>
    <p:sldId id="281" r:id="rId31"/>
    <p:sldId id="282" r:id="rId32"/>
    <p:sldId id="317" r:id="rId33"/>
    <p:sldId id="283" r:id="rId34"/>
    <p:sldId id="284" r:id="rId35"/>
    <p:sldId id="340" r:id="rId36"/>
    <p:sldId id="341" r:id="rId37"/>
    <p:sldId id="338" r:id="rId38"/>
    <p:sldId id="285" r:id="rId39"/>
    <p:sldId id="339" r:id="rId40"/>
    <p:sldId id="306" r:id="rId41"/>
    <p:sldId id="308" r:id="rId42"/>
    <p:sldId id="315" r:id="rId43"/>
    <p:sldId id="312" r:id="rId44"/>
    <p:sldId id="289" r:id="rId45"/>
    <p:sldId id="290" r:id="rId46"/>
    <p:sldId id="291" r:id="rId47"/>
    <p:sldId id="292" r:id="rId48"/>
    <p:sldId id="293" r:id="rId49"/>
    <p:sldId id="294" r:id="rId50"/>
    <p:sldId id="297" r:id="rId51"/>
    <p:sldId id="298" r:id="rId52"/>
    <p:sldId id="299" r:id="rId53"/>
  </p:sldIdLst>
  <p:sldSz cx="9144000" cy="6858000" type="screen4x3"/>
  <p:notesSz cx="7315200" cy="96012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">
          <p15:clr>
            <a:srgbClr val="A4A3A4"/>
          </p15:clr>
        </p15:guide>
        <p15:guide id="2" pos="9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na Gaarde Rasmussen" initials="jra" lastIdx="7" clrIdx="0"/>
  <p:cmAuthor id="1" name="mmu" initials="m" lastIdx="19" clrIdx="1"/>
  <p:cmAuthor id="2" name="Tina Lorentz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46F"/>
    <a:srgbClr val="0A201F"/>
    <a:srgbClr val="13A8D7"/>
    <a:srgbClr val="2EA69E"/>
    <a:srgbClr val="2D9C94"/>
    <a:srgbClr val="54475F"/>
    <a:srgbClr val="FF7C80"/>
    <a:srgbClr val="5BD4FF"/>
    <a:srgbClr val="33CA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4" autoAdjust="0"/>
    <p:restoredTop sz="94646" autoAdjust="0"/>
  </p:normalViewPr>
  <p:slideViewPr>
    <p:cSldViewPr snapToGrid="0" snapToObjects="1" showGuides="1">
      <p:cViewPr varScale="1">
        <p:scale>
          <a:sx n="99" d="100"/>
          <a:sy n="99" d="100"/>
        </p:scale>
        <p:origin x="438" y="90"/>
      </p:cViewPr>
      <p:guideLst>
        <p:guide orient="horz" pos="267"/>
        <p:guide pos="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81C3DEA1-0584-964C-BB02-857FC22468A0}" type="datetimeFigureOut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D1A56063-777E-0E48-A5B2-A31E82FBCF6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2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2765102C-57D8-BF48-BB44-98C6BF0C9192}" type="datetimeFigureOut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4C9058C7-BB69-FA45-BED0-050E473289E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510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58C7-BB69-FA45-BED0-050E473289EE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9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58C7-BB69-FA45-BED0-050E473289EE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9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58C7-BB69-FA45-BED0-050E473289EE}" type="slidenum">
              <a:rPr lang="da-DK" smtClean="0"/>
              <a:pPr/>
              <a:t>47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9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58C7-BB69-FA45-BED0-050E473289EE}" type="slidenum">
              <a:rPr lang="da-DK" smtClean="0"/>
              <a:pPr/>
              <a:t>48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9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58C7-BB69-FA45-BED0-050E473289EE}" type="slidenum">
              <a:rPr lang="da-DK" smtClean="0"/>
              <a:pPr/>
              <a:t>49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9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3D64-F9D6-DF41-8A8D-2BEABD5D331F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162705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635000" y="55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2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314B-2CD5-DA4C-8ABE-CCA97C4C3E11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05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E3C-A5B2-BB44-B08C-D265D7F3B264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2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D827-51CB-194A-BF1B-726E4A816DE1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873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32B7-17A0-764B-9BD5-5DE217CE5DD4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6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A90C-1C29-B549-A500-FB0B2233E43E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0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D4B7-980C-294B-A5C5-10969A22F79D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039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BC76-FEE3-FB43-B058-9CBD85E14C14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193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A79F-881C-5B4D-B5CC-3D4EEF109C3D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90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13D6-D893-B14B-AF6B-5AD5B2556923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97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8CA9-B37B-064E-8FD8-D483144D0903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67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629" y="6094302"/>
            <a:ext cx="648000" cy="64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77A0-F9B5-FE4A-92C2-9BA10C95C8C7}" type="datetime1">
              <a:rPr lang="da-DK" smtClean="0"/>
              <a:pPr/>
              <a:t>27-11-2015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23025" y="6195411"/>
            <a:ext cx="858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FF55EFF6-02AE-9348-AB8B-41FD79C13E2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49805"/>
            <a:ext cx="2252119" cy="8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j-lt"/>
          <a:ea typeface="+mn-ea"/>
          <a:cs typeface="Marker Fe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j-lt"/>
          <a:ea typeface="+mn-ea"/>
          <a:cs typeface="Marker Fe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+mn-ea"/>
          <a:cs typeface="Marker Fe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j-lt"/>
          <a:ea typeface="+mn-ea"/>
          <a:cs typeface="Marker Fe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j-lt"/>
          <a:ea typeface="+mn-ea"/>
          <a:cs typeface="Marker Fe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urbox.dk/vektor/pige-med-roedt-haar-vektor-6313244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colourbox.dk/vektor/vektor-517649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Jeg bestemmer" title="Medborgerskab - Tem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1844" y="2519412"/>
            <a:ext cx="3029616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000" dirty="0" smtClean="0">
                <a:solidFill>
                  <a:schemeClr val="bg1"/>
                </a:solidFill>
                <a:latin typeface="Lato"/>
                <a:cs typeface="Lato"/>
              </a:rPr>
              <a:t>Jeg bestemmer</a:t>
            </a:r>
            <a:endParaRPr lang="da-DK" sz="4000" dirty="0">
              <a:solidFill>
                <a:schemeClr val="bg1"/>
              </a:solidFill>
              <a:latin typeface="Lato"/>
              <a:cs typeface="Lato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03729" y="2978342"/>
            <a:ext cx="421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eorgia"/>
                <a:cs typeface="Georgia"/>
              </a:rPr>
              <a:t>Medborgerskab – Tema 1</a:t>
            </a:r>
            <a:endParaRPr lang="da-DK"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91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594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Ellipse 7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Billede 9" descr="I en stue står en mand og en kvinde, og en dreng sidder ved bordet og læser" title="I en stue står en mand og en kvinde, og en dreng sidder ved bordet og læs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864" y="2625152"/>
            <a:ext cx="4563533" cy="2774848"/>
          </a:xfrm>
          <a:prstGeom prst="rect">
            <a:avLst/>
          </a:prstGeom>
        </p:spPr>
      </p:pic>
      <p:sp>
        <p:nvSpPr>
          <p:cNvPr id="11" name="Tekstfelt 8"/>
          <p:cNvSpPr txBox="1"/>
          <p:nvPr/>
        </p:nvSpPr>
        <p:spPr>
          <a:xfrm>
            <a:off x="2520000" y="5400000"/>
            <a:ext cx="388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I fællesrum</a:t>
            </a:r>
            <a:endParaRPr lang="da-DK" sz="2800" dirty="0"/>
          </a:p>
        </p:txBody>
      </p:sp>
      <p:sp>
        <p:nvSpPr>
          <p:cNvPr id="9" name="Tekstfelt 8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9806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594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20000" y="5400000"/>
            <a:ext cx="349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Valg</a:t>
            </a:r>
            <a:endParaRPr lang="da-DK" sz="2800" dirty="0"/>
          </a:p>
        </p:txBody>
      </p:sp>
      <p:pic>
        <p:nvPicPr>
          <p:cNvPr id="6" name="Billede 5" descr="En kvinde står ved en stemmeurne, hvori hun kommer sin stemmeseddel..jpg" title="En kvinde står ved en stemmeurne, hvori hun kommer sin stemmesedde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0" y="1668060"/>
            <a:ext cx="3746461" cy="373194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0" name="Ellipse 9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06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vinde taler til 3 personer i et Raad" title="Rå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47" y="2645880"/>
            <a:ext cx="6447195" cy="2371678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727201" y="5400000"/>
            <a:ext cx="576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Sidder selv i brugerråd/beboerråd</a:t>
            </a:r>
            <a:endParaRPr lang="da-DK" sz="2800" dirty="0"/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44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n mand og en kvinde holder i hånden. De er kærster/venner" title="En mand og en kvinde holder i hånd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243" y="1565925"/>
            <a:ext cx="3763719" cy="4326518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19999" y="5400000"/>
            <a:ext cx="364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Med kæreste/venner</a:t>
            </a:r>
            <a:endParaRPr lang="da-DK" sz="2800" dirty="0"/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9" name="Ellipse 8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49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800000" y="2520000"/>
            <a:ext cx="7340388" cy="23698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Indflydelse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2400" dirty="0" smtClean="0">
                <a:latin typeface="Georgia"/>
                <a:cs typeface="Georgia"/>
              </a:rPr>
              <a:t>Andre bestemmer, men jeg har indflydelse</a:t>
            </a:r>
          </a:p>
          <a:p>
            <a:pPr>
              <a:lnSpc>
                <a:spcPct val="150000"/>
              </a:lnSpc>
            </a:pPr>
            <a:endParaRPr lang="da-DK" dirty="0">
              <a:latin typeface="Georgia"/>
              <a:cs typeface="Georgia"/>
            </a:endParaRPr>
          </a:p>
        </p:txBody>
      </p:sp>
      <p:sp>
        <p:nvSpPr>
          <p:cNvPr id="7" name="Ellipse 6" descr="Indflydelse - Andre bestemmer, men jeg har indflydelse&#10;" title="rødt lys"/>
          <p:cNvSpPr/>
          <p:nvPr/>
        </p:nvSpPr>
        <p:spPr>
          <a:xfrm>
            <a:off x="1800000" y="1440000"/>
            <a:ext cx="1080000" cy="108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87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5400000"/>
            <a:ext cx="424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Møde med sagsbehandler</a:t>
            </a:r>
            <a:endParaRPr lang="da-DK" sz="2800" dirty="0"/>
          </a:p>
        </p:txBody>
      </p:sp>
      <p:pic>
        <p:nvPicPr>
          <p:cNvPr id="4" name="Billede 3" descr="En mand står og taler med sin sagsbehandler" title="En mand står og taler med sin sagsbehandl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1184045"/>
            <a:ext cx="3284113" cy="4199021"/>
          </a:xfrm>
          <a:prstGeom prst="rect">
            <a:avLst/>
          </a:prstGeom>
        </p:spPr>
      </p:pic>
      <p:sp>
        <p:nvSpPr>
          <p:cNvPr id="7" name="Ellipse 6" descr="Indflydelse - Andre bestemmer, men jeg har indflydelse&#10;" title="rødt lys"/>
          <p:cNvSpPr/>
          <p:nvPr/>
        </p:nvSpPr>
        <p:spPr>
          <a:xfrm>
            <a:off x="864000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2519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5400000"/>
            <a:ext cx="381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Brugerråd/beboerråd</a:t>
            </a:r>
            <a:endParaRPr lang="da-DK" sz="2800" dirty="0"/>
          </a:p>
        </p:txBody>
      </p:sp>
      <p:pic>
        <p:nvPicPr>
          <p:cNvPr id="12" name="Billede 11" descr="Kvinde taler til 3 personer i et Råd" title="Rå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47" y="2645880"/>
            <a:ext cx="6447195" cy="2371678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1" name="Ellipse 10" descr="Indflydelse - Andre bestemmer, men jeg har indflydelse&#10;" title="rødt lys"/>
          <p:cNvSpPr/>
          <p:nvPr/>
        </p:nvSpPr>
        <p:spPr>
          <a:xfrm>
            <a:off x="864000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044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samlinger - mand taler i større forsamling" title="Forsamling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415" y="1667932"/>
            <a:ext cx="4677155" cy="3782210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5400000"/>
            <a:ext cx="415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I større forsamlinger</a:t>
            </a:r>
            <a:endParaRPr lang="da-DK" sz="2800" dirty="0"/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8" name="Ellipse 7" descr="Indflydelse - Andre bestemmer, men jeg har indflydelse&#10;" title="rødt lys"/>
          <p:cNvSpPr/>
          <p:nvPr/>
        </p:nvSpPr>
        <p:spPr>
          <a:xfrm>
            <a:off x="8640000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125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37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520000" y="0"/>
            <a:ext cx="24827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Min bog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pic>
        <p:nvPicPr>
          <p:cNvPr id="19" name="Billede 18" descr="Vælg tøj du godt kan lide og det hjem hvor du bor" title="Min bo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356">
            <a:off x="3979770" y="1017180"/>
            <a:ext cx="4892284" cy="3457136"/>
          </a:xfrm>
          <a:prstGeom prst="rect">
            <a:avLst/>
          </a:prstGeom>
          <a:ln w="12700">
            <a:solidFill>
              <a:srgbClr val="22746F"/>
            </a:solidFill>
          </a:ln>
        </p:spPr>
      </p:pic>
      <p:pic>
        <p:nvPicPr>
          <p:cNvPr id="5" name="Billede 4" descr="forsiden på Min bog" title="Min bo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6" r="-1"/>
          <a:stretch/>
        </p:blipFill>
        <p:spPr>
          <a:xfrm rot="21434383">
            <a:off x="443473" y="1446956"/>
            <a:ext cx="3605051" cy="4868662"/>
          </a:xfrm>
          <a:prstGeom prst="rect">
            <a:avLst/>
          </a:prstGeom>
          <a:solidFill>
            <a:schemeClr val="bg1"/>
          </a:solidFill>
          <a:ln w="12700">
            <a:solidFill>
              <a:srgbClr val="22746F"/>
            </a:solidFill>
          </a:ln>
        </p:spPr>
      </p:pic>
      <p:sp>
        <p:nvSpPr>
          <p:cNvPr id="9" name="Tekstboks 6"/>
          <p:cNvSpPr txBox="1"/>
          <p:nvPr/>
        </p:nvSpPr>
        <p:spPr>
          <a:xfrm>
            <a:off x="720000" y="792000"/>
            <a:ext cx="2705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i="1" dirty="0" smtClean="0"/>
              <a:t>Min bog</a:t>
            </a:r>
            <a:endParaRPr lang="da-DK" sz="3200" i="1" dirty="0"/>
          </a:p>
        </p:txBody>
      </p:sp>
    </p:spTree>
    <p:extLst>
      <p:ext uri="{BB962C8B-B14F-4D97-AF65-F5344CB8AC3E}">
        <p14:creationId xmlns:p14="http://schemas.microsoft.com/office/powerpoint/2010/main" val="17237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37" y="25277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6" name="Tekstfelt 25"/>
          <p:cNvSpPr txBox="1"/>
          <p:nvPr/>
        </p:nvSpPr>
        <p:spPr>
          <a:xfrm>
            <a:off x="2520000" y="0"/>
            <a:ext cx="24827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Min bog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pic>
        <p:nvPicPr>
          <p:cNvPr id="23" name="Billede 22" descr="Vælg hårfarve, yndlingsfarve og om du har en kæreste" title="Min bo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" y="1427578"/>
            <a:ext cx="4920915" cy="3477367"/>
          </a:xfrm>
          <a:prstGeom prst="rect">
            <a:avLst/>
          </a:prstGeom>
          <a:ln w="12700">
            <a:solidFill>
              <a:srgbClr val="22746F"/>
            </a:solidFill>
          </a:ln>
        </p:spPr>
      </p:pic>
      <p:pic>
        <p:nvPicPr>
          <p:cNvPr id="27" name="Billede 26" descr="Sæt ring om dine sommerferieønsker og fritidsinteresser" title="Min bo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44">
            <a:off x="3853544" y="2882707"/>
            <a:ext cx="4928142" cy="3482476"/>
          </a:xfrm>
          <a:prstGeom prst="rect">
            <a:avLst/>
          </a:prstGeom>
          <a:solidFill>
            <a:schemeClr val="bg1"/>
          </a:solidFill>
          <a:ln w="12700">
            <a:solidFill>
              <a:srgbClr val="22746F"/>
            </a:solidFill>
          </a:ln>
        </p:spPr>
      </p:pic>
      <p:sp>
        <p:nvSpPr>
          <p:cNvPr id="28" name="Tekstboks 6"/>
          <p:cNvSpPr txBox="1"/>
          <p:nvPr/>
        </p:nvSpPr>
        <p:spPr>
          <a:xfrm>
            <a:off x="720000" y="792000"/>
            <a:ext cx="2705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i="1" dirty="0" smtClean="0"/>
              <a:t>Min bog</a:t>
            </a:r>
            <a:endParaRPr lang="da-DK" sz="3200" i="1" dirty="0"/>
          </a:p>
        </p:txBody>
      </p:sp>
    </p:spTree>
    <p:extLst>
      <p:ext uri="{BB962C8B-B14F-4D97-AF65-F5344CB8AC3E}">
        <p14:creationId xmlns:p14="http://schemas.microsoft.com/office/powerpoint/2010/main" val="17237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27" y="255900"/>
            <a:ext cx="204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800000" y="1440000"/>
            <a:ext cx="2935259" cy="2675348"/>
          </a:xfrm>
          <a:prstGeom prst="rect">
            <a:avLst/>
          </a:prstGeom>
          <a:noFill/>
        </p:spPr>
        <p:txBody>
          <a:bodyPr wrap="none" l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da-DK" sz="3200" dirty="0" smtClean="0"/>
              <a:t>Medborgerskab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a-DK" sz="2000" dirty="0" smtClean="0"/>
              <a:t> Jeg bestemmer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a-DK" sz="2000" dirty="0" smtClean="0"/>
              <a:t> Vi bestemmer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a-DK" sz="2000" dirty="0" smtClean="0"/>
              <a:t> Med i samfundet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a-DK" sz="2000" dirty="0" smtClean="0"/>
              <a:t> Indflydelse </a:t>
            </a:r>
          </a:p>
        </p:txBody>
      </p:sp>
      <p:pic>
        <p:nvPicPr>
          <p:cNvPr id="6" name="Billede 5" descr="kvinde taler med mand.tif" title="kvinde taler med ma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06" y="3187604"/>
            <a:ext cx="2603085" cy="311787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De 4 temaer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45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3 billeder om medborgerskab - billede 1: Folketinget - billede 2: ben af 3 mennesker der alle står i en valgbox - billede 3: fællesskab, hænder der mødes" title="Medborgerska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1440000"/>
            <a:ext cx="7200900" cy="4686300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5047783" y="1373832"/>
            <a:ext cx="30275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Medborgerskab</a:t>
            </a:r>
            <a:endParaRPr lang="da-DK" sz="3200" dirty="0"/>
          </a:p>
        </p:txBody>
      </p:sp>
      <p:sp>
        <p:nvSpPr>
          <p:cNvPr id="11" name="Ellipse 10" descr="Selvbestemmelse - jeg bestemmer selv" title="grønt lys"/>
          <p:cNvSpPr/>
          <p:nvPr/>
        </p:nvSpPr>
        <p:spPr>
          <a:xfrm>
            <a:off x="8640000" y="206673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6" name="Ellipse 15" descr="Medbestemmelse - Jeg bestemmer sammen med andre " title="gult lys"/>
          <p:cNvSpPr/>
          <p:nvPr/>
        </p:nvSpPr>
        <p:spPr>
          <a:xfrm>
            <a:off x="8174315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Ellipse 16" descr="Indflydelse - Andre bestemmer, men jeg har indflydelse&#10;" title="rødt lys"/>
          <p:cNvSpPr/>
          <p:nvPr/>
        </p:nvSpPr>
        <p:spPr>
          <a:xfrm>
            <a:off x="7717097" y="179999"/>
            <a:ext cx="360000" cy="360000"/>
          </a:xfrm>
          <a:prstGeom prst="ellips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08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260001" y="1080000"/>
            <a:ext cx="3108800" cy="4939814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Signe, </a:t>
            </a:r>
            <a:r>
              <a:rPr lang="da-DK" sz="2000" dirty="0" smtClean="0"/>
              <a:t>Peter </a:t>
            </a:r>
            <a:r>
              <a:rPr lang="da-DK" sz="2000" dirty="0"/>
              <a:t>og </a:t>
            </a:r>
            <a:r>
              <a:rPr lang="da-DK" sz="2000" dirty="0" smtClean="0"/>
              <a:t>Hassan </a:t>
            </a:r>
            <a:r>
              <a:rPr lang="da-DK" sz="2000" dirty="0"/>
              <a:t>bor i det samme bofællesskab.</a:t>
            </a:r>
          </a:p>
          <a:p>
            <a:pPr marL="285750" indent="-285750">
              <a:buFont typeface="Arial"/>
              <a:buChar char="•"/>
            </a:pPr>
            <a:endParaRPr lang="da-DK" sz="2000" dirty="0"/>
          </a:p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Hassan </a:t>
            </a:r>
            <a:r>
              <a:rPr lang="da-DK" sz="2000" dirty="0"/>
              <a:t>og Signe sidder i fællesrummet og hører meget høj musik sent om aftenen. De har lyst til at høre musik hele natten.</a:t>
            </a:r>
          </a:p>
          <a:p>
            <a:endParaRPr lang="da-DK" sz="2000" dirty="0"/>
          </a:p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Peter er på sit værelse og vil gerne sove, men </a:t>
            </a:r>
            <a:r>
              <a:rPr lang="da-DK" sz="2000" dirty="0" smtClean="0"/>
              <a:t>det kan han </a:t>
            </a:r>
            <a:r>
              <a:rPr lang="da-DK" sz="2000" dirty="0"/>
              <a:t>ikke, fordi det larmer.</a:t>
            </a:r>
          </a:p>
          <a:p>
            <a:endParaRPr lang="da-DK" dirty="0"/>
          </a:p>
        </p:txBody>
      </p:sp>
      <p:pic>
        <p:nvPicPr>
          <p:cNvPr id="6" name="Billede 5" descr="mand kan ikke sove der er høj musik" title="Rollespi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37" y="1149929"/>
            <a:ext cx="3258930" cy="217170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0" name="Ellipse 9" descr="Medbestemmelse - Jeg bestemmer sammen med andre " title="gult lys"/>
          <p:cNvSpPr/>
          <p:nvPr/>
        </p:nvSpPr>
        <p:spPr>
          <a:xfrm>
            <a:off x="8640000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76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259999" y="1080000"/>
            <a:ext cx="6963025" cy="523220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342900" indent="-34290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Linda </a:t>
            </a:r>
            <a:r>
              <a:rPr lang="da-DK" sz="2000" dirty="0" smtClean="0"/>
              <a:t>arrangerer et Melodi Grand Prix. </a:t>
            </a:r>
            <a:r>
              <a:rPr lang="da-DK" sz="2000" dirty="0"/>
              <a:t>Anna og Bo </a:t>
            </a:r>
            <a:r>
              <a:rPr lang="da-DK" sz="2000" dirty="0" smtClean="0"/>
              <a:t>har meldt sig til at hjælpe med at holde Melodi Grand </a:t>
            </a:r>
            <a:r>
              <a:rPr lang="da-DK" sz="2000" dirty="0" err="1" smtClean="0"/>
              <a:t>Prixet</a:t>
            </a:r>
            <a:r>
              <a:rPr lang="da-DK" sz="2000" dirty="0" smtClean="0"/>
              <a:t>.</a:t>
            </a: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Linda siger til Anna, at hun og Bo skal være dommere til </a:t>
            </a:r>
            <a:r>
              <a:rPr lang="da-DK" sz="2000" dirty="0" smtClean="0"/>
              <a:t>Melodi Grand </a:t>
            </a:r>
            <a:r>
              <a:rPr lang="da-DK" sz="2000" dirty="0" err="1" smtClean="0"/>
              <a:t>Prixet</a:t>
            </a:r>
            <a:r>
              <a:rPr lang="da-DK" sz="2000" dirty="0" smtClean="0"/>
              <a:t>.</a:t>
            </a: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Bo bliver rigtig glad for at skulle være </a:t>
            </a:r>
            <a:r>
              <a:rPr lang="da-DK" sz="2000" dirty="0" smtClean="0"/>
              <a:t>dommer, </a:t>
            </a:r>
            <a:r>
              <a:rPr lang="da-DK" sz="2000" dirty="0"/>
              <a:t>og vil meget gerne være sammen med </a:t>
            </a:r>
            <a:r>
              <a:rPr lang="da-DK" sz="2000" dirty="0" smtClean="0"/>
              <a:t>Anna.</a:t>
            </a: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Linda synes, det er en god idé, at </a:t>
            </a:r>
            <a:r>
              <a:rPr lang="da-DK" sz="2000" dirty="0" smtClean="0"/>
              <a:t>Anna </a:t>
            </a:r>
            <a:r>
              <a:rPr lang="da-DK" sz="2000" dirty="0"/>
              <a:t>er dommer, for så er alle opgaverne fordelt mellem dem, der skal med til </a:t>
            </a:r>
            <a:r>
              <a:rPr lang="da-DK" sz="2000" dirty="0" smtClean="0"/>
              <a:t>Melodi Grand </a:t>
            </a:r>
            <a:r>
              <a:rPr lang="da-DK" sz="2000" dirty="0" err="1" smtClean="0"/>
              <a:t>Prixet</a:t>
            </a:r>
            <a:r>
              <a:rPr lang="da-DK" sz="2000" dirty="0" smtClean="0"/>
              <a:t>. Linda tror </a:t>
            </a:r>
            <a:r>
              <a:rPr lang="da-DK" sz="2000" dirty="0"/>
              <a:t>Anna og Bo vil klare det </a:t>
            </a:r>
            <a:r>
              <a:rPr lang="da-DK" sz="2000" dirty="0" smtClean="0"/>
              <a:t>godt.</a:t>
            </a:r>
            <a:endParaRPr lang="da-DK" sz="2000" dirty="0"/>
          </a:p>
          <a:p>
            <a:pPr marL="342900" indent="-342900">
              <a:buFont typeface="Arial"/>
              <a:buChar char="•"/>
            </a:pPr>
            <a:endParaRPr lang="da-DK" sz="2000" dirty="0"/>
          </a:p>
          <a:p>
            <a:pPr marL="342900" indent="-34290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Anna har ikke lyst til at være dommer, men kan ikke lide at gøre Bo og Linda kede af </a:t>
            </a:r>
            <a:r>
              <a:rPr lang="da-DK" sz="2000" dirty="0" smtClean="0"/>
              <a:t>det.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9" name="Tekstfelt 8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7" name="Ellipse 6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272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2773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3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259999" y="4120751"/>
            <a:ext cx="7359068" cy="224676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Tines </a:t>
            </a:r>
            <a:r>
              <a:rPr lang="da-DK" sz="2000" dirty="0"/>
              <a:t>far vil ikke have, at Tine </a:t>
            </a:r>
            <a:r>
              <a:rPr lang="da-DK" sz="2000" dirty="0" smtClean="0"/>
              <a:t>får en tatovering </a:t>
            </a:r>
            <a:r>
              <a:rPr lang="da-DK" sz="2000" dirty="0"/>
              <a:t>– han synes, det er </a:t>
            </a:r>
            <a:r>
              <a:rPr lang="da-DK" sz="2000" dirty="0" smtClean="0"/>
              <a:t>pinligt</a:t>
            </a:r>
            <a:r>
              <a:rPr lang="da-DK" sz="2000" dirty="0"/>
              <a:t>, at hans datter går rundt med </a:t>
            </a:r>
            <a:r>
              <a:rPr lang="da-DK" sz="2000" dirty="0" smtClean="0"/>
              <a:t>en stor tatovering, </a:t>
            </a:r>
            <a:r>
              <a:rPr lang="da-DK" sz="2000" dirty="0"/>
              <a:t>og han er bange </a:t>
            </a:r>
            <a:r>
              <a:rPr lang="da-DK" sz="2000" dirty="0" smtClean="0"/>
              <a:t>for, </a:t>
            </a:r>
            <a:r>
              <a:rPr lang="da-DK" sz="2000" dirty="0"/>
              <a:t>at andre vil grine af hende og </a:t>
            </a:r>
            <a:r>
              <a:rPr lang="da-DK" sz="2000" dirty="0" smtClean="0"/>
              <a:t>synes, </a:t>
            </a:r>
            <a:r>
              <a:rPr lang="da-DK" sz="2000" dirty="0"/>
              <a:t>hun ser grim </a:t>
            </a:r>
            <a:r>
              <a:rPr lang="da-DK" sz="2000" dirty="0" smtClean="0"/>
              <a:t>ud.</a:t>
            </a:r>
            <a:endParaRPr lang="da-DK" sz="2000" dirty="0"/>
          </a:p>
          <a:p>
            <a:endParaRPr lang="da-DK" sz="2000" dirty="0"/>
          </a:p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Tine </a:t>
            </a:r>
            <a:r>
              <a:rPr lang="da-DK" sz="2000" dirty="0" smtClean="0"/>
              <a:t>synes, </a:t>
            </a:r>
            <a:r>
              <a:rPr lang="da-DK" sz="2000" dirty="0"/>
              <a:t>det er rigtig </a:t>
            </a:r>
            <a:r>
              <a:rPr lang="da-DK" sz="2000" dirty="0" smtClean="0"/>
              <a:t>flot med en tatovering, </a:t>
            </a:r>
            <a:r>
              <a:rPr lang="da-DK" sz="2000" dirty="0"/>
              <a:t>og har længe tænkt på, </a:t>
            </a:r>
            <a:r>
              <a:rPr lang="da-DK" sz="2000" dirty="0" smtClean="0"/>
              <a:t>at </a:t>
            </a:r>
            <a:r>
              <a:rPr lang="da-DK" sz="2000" dirty="0"/>
              <a:t>hun gerne selv vil have </a:t>
            </a:r>
            <a:r>
              <a:rPr lang="da-DK" sz="2000" dirty="0" smtClean="0"/>
              <a:t>en.</a:t>
            </a:r>
            <a:endParaRPr lang="da-DK" sz="2000" dirty="0"/>
          </a:p>
        </p:txBody>
      </p:sp>
      <p:pic>
        <p:nvPicPr>
          <p:cNvPr id="5" name="Billede 4" descr="forældre taler med teenager" title="Rollespi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225" y="1381289"/>
            <a:ext cx="2988420" cy="199396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259999" y="1080000"/>
            <a:ext cx="4074001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Tine sidder og snakker sammen med sin mor og far. Tine fortæller, at hun vil have en tatovering.</a:t>
            </a:r>
          </a:p>
          <a:p>
            <a:pPr marL="285750" indent="-285750">
              <a:buFont typeface="Arial"/>
              <a:buChar char="•"/>
            </a:pPr>
            <a:endParaRPr lang="da-DK" sz="2000" dirty="0"/>
          </a:p>
          <a:p>
            <a:pPr marL="285750" indent="-285750"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Tines mor vil ikke have, at Tine får en tatovering – hun er bange for, at Tine vil fortryde, og synes </a:t>
            </a:r>
            <a:r>
              <a:rPr lang="da-DK" sz="2000" dirty="0" smtClean="0"/>
              <a:t>ikke, </a:t>
            </a:r>
            <a:r>
              <a:rPr lang="da-DK" sz="2000" dirty="0"/>
              <a:t>det er pænt.</a:t>
            </a:r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54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5400000"/>
            <a:ext cx="205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Rettigheder</a:t>
            </a:r>
            <a:endParaRPr lang="da-DK" sz="2800" dirty="0"/>
          </a:p>
        </p:txBody>
      </p:sp>
      <p:pic>
        <p:nvPicPr>
          <p:cNvPr id="8" name="Billede 7" descr="forside af folderen om &quot;Rettigheder for personer med handicap&quot; - statue af Frederik VII foran Christiansborg - et paragraftegn og en dommerhammer" title="Rettighed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050" y="1090941"/>
            <a:ext cx="6469435" cy="421026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7476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7650" name="Picture 2" descr="En demonstration" title="Rettighed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6670" y="1329573"/>
            <a:ext cx="4660675" cy="3945146"/>
          </a:xfrm>
          <a:prstGeom prst="rect">
            <a:avLst/>
          </a:prstGeom>
          <a:noFill/>
        </p:spPr>
      </p:pic>
      <p:sp>
        <p:nvSpPr>
          <p:cNvPr id="8" name="Tekstfelt 7"/>
          <p:cNvSpPr txBox="1"/>
          <p:nvPr/>
        </p:nvSpPr>
        <p:spPr>
          <a:xfrm>
            <a:off x="1440000" y="5400000"/>
            <a:ext cx="205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Rettigheder</a:t>
            </a:r>
            <a:endParaRPr lang="da-DK" sz="2800" dirty="0"/>
          </a:p>
        </p:txBody>
      </p:sp>
      <p:sp>
        <p:nvSpPr>
          <p:cNvPr id="9" name="Tekstfelt 8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7476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151836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Grundloven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620000"/>
            <a:ext cx="6393906" cy="3062377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Grundloven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Grundloven er Danmarks vigtigste </a:t>
            </a:r>
            <a:r>
              <a:rPr lang="da-DK" sz="2000" dirty="0" smtClean="0"/>
              <a:t>lov. 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Her </a:t>
            </a:r>
            <a:r>
              <a:rPr lang="da-DK" sz="2000" dirty="0"/>
              <a:t>står de grundlæggende regler for </a:t>
            </a:r>
            <a:r>
              <a:rPr lang="da-DK" sz="2000" dirty="0" smtClean="0"/>
              <a:t>samfundet.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I Grundloven står der fx, at alle har ret til at sige det, </a:t>
            </a:r>
            <a:br>
              <a:rPr lang="da-DK" sz="2000" dirty="0" smtClean="0"/>
            </a:br>
            <a:r>
              <a:rPr lang="da-DK" sz="2000" dirty="0" smtClean="0"/>
              <a:t>de mener, og til at gøre, hvad de vil, så længe det ikke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er ulovligt. </a:t>
            </a:r>
            <a:endParaRPr lang="da-DK" sz="2000" dirty="0"/>
          </a:p>
          <a:p>
            <a:endParaRPr lang="da-DK" sz="2400" dirty="0"/>
          </a:p>
        </p:txBody>
      </p:sp>
      <p:pic>
        <p:nvPicPr>
          <p:cNvPr id="4" name="Billede 3" descr="Billede af Grundloven" title="Grundlov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968" y="4345450"/>
            <a:ext cx="2718182" cy="18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594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2787943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Handicapkonventionen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620000"/>
            <a:ext cx="4402000" cy="2077492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Handicapkonventionen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ru-RU" sz="2000" dirty="0" smtClean="0"/>
              <a:t>FN</a:t>
            </a:r>
            <a:r>
              <a:rPr lang="da-DK" sz="2000" dirty="0" smtClean="0"/>
              <a:t>’s </a:t>
            </a:r>
            <a:r>
              <a:rPr lang="ru-RU" sz="2000" dirty="0" err="1"/>
              <a:t>konvention</a:t>
            </a:r>
            <a:r>
              <a:rPr lang="ru-RU" sz="2000" dirty="0"/>
              <a:t> </a:t>
            </a:r>
            <a:r>
              <a:rPr lang="ru-RU" sz="2000" dirty="0" err="1"/>
              <a:t>om</a:t>
            </a:r>
            <a:r>
              <a:rPr lang="ru-RU" sz="2000" dirty="0"/>
              <a:t> </a:t>
            </a:r>
            <a:r>
              <a:rPr lang="ru-RU" sz="2000" dirty="0" err="1"/>
              <a:t>rettigheder</a:t>
            </a:r>
            <a:r>
              <a:rPr lang="ru-RU" sz="2000" dirty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ru-RU" sz="2000" dirty="0" err="1" smtClean="0"/>
              <a:t>for</a:t>
            </a:r>
            <a:r>
              <a:rPr lang="ru-RU" sz="2000" dirty="0" smtClean="0"/>
              <a:t> </a:t>
            </a:r>
            <a:r>
              <a:rPr lang="ru-RU" sz="2000" dirty="0" err="1"/>
              <a:t>personer</a:t>
            </a:r>
            <a:r>
              <a:rPr lang="ru-RU" sz="2000" dirty="0"/>
              <a:t> </a:t>
            </a:r>
            <a:r>
              <a:rPr lang="ru-RU" sz="2000" dirty="0" err="1"/>
              <a:t>med</a:t>
            </a:r>
            <a:r>
              <a:rPr lang="ru-RU" sz="2000" dirty="0"/>
              <a:t> </a:t>
            </a:r>
            <a:r>
              <a:rPr lang="ru-RU" sz="2000" dirty="0" err="1" smtClean="0"/>
              <a:t>handicap</a:t>
            </a:r>
            <a:r>
              <a:rPr lang="da-DK" sz="2000" dirty="0" smtClean="0"/>
              <a:t>. </a:t>
            </a:r>
            <a:r>
              <a:rPr lang="ru-RU" sz="2000" dirty="0" smtClean="0"/>
              <a:t> 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ru-RU" sz="2000" dirty="0" smtClean="0"/>
              <a:t>FN</a:t>
            </a:r>
            <a:r>
              <a:rPr lang="da-DK" sz="2000" dirty="0" smtClean="0"/>
              <a:t>=</a:t>
            </a:r>
            <a:r>
              <a:rPr lang="ru-RU" sz="2000" dirty="0" smtClean="0"/>
              <a:t>Forenede Nationer</a:t>
            </a:r>
            <a:r>
              <a:rPr lang="da-DK" sz="2000" dirty="0" smtClean="0"/>
              <a:t>. </a:t>
            </a:r>
            <a:br>
              <a:rPr lang="da-DK" sz="2000" dirty="0" smtClean="0"/>
            </a:br>
            <a:r>
              <a:rPr lang="da-DK" sz="2000" dirty="0" smtClean="0"/>
              <a:t>F</a:t>
            </a:r>
            <a:r>
              <a:rPr lang="ru-RU" sz="2000" dirty="0" err="1" smtClean="0"/>
              <a:t>orening</a:t>
            </a:r>
            <a:r>
              <a:rPr lang="ru-RU" sz="2000" dirty="0" smtClean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alle</a:t>
            </a:r>
            <a:r>
              <a:rPr lang="ru-RU" sz="2000" dirty="0"/>
              <a:t> </a:t>
            </a:r>
            <a:r>
              <a:rPr lang="ru-RU" sz="2000" dirty="0" err="1"/>
              <a:t>verdens</a:t>
            </a:r>
            <a:r>
              <a:rPr lang="ru-RU" sz="2000" dirty="0"/>
              <a:t> </a:t>
            </a:r>
            <a:r>
              <a:rPr lang="ru-RU" sz="2000" dirty="0" err="1" smtClean="0"/>
              <a:t>lande</a:t>
            </a:r>
            <a:r>
              <a:rPr lang="da-DK" sz="2000" dirty="0" smtClean="0"/>
              <a:t>.</a:t>
            </a:r>
            <a:r>
              <a:rPr lang="ru-RU" sz="2000" dirty="0" smtClean="0"/>
              <a:t> </a:t>
            </a:r>
            <a:endParaRPr lang="da-DK" sz="2000" dirty="0"/>
          </a:p>
        </p:txBody>
      </p:sp>
      <p:pic>
        <p:nvPicPr>
          <p:cNvPr id="9" name="Billede 8" descr="Handicapkonventionen - FN's konvention om Rettigheder for personer med handicap" title="Handicapkonvention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67" y="1755775"/>
            <a:ext cx="2583227" cy="3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4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594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39999" y="1620000"/>
            <a:ext cx="4639067" cy="269304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Handicapkonventionen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ru-RU" sz="2000" dirty="0" smtClean="0"/>
              <a:t>Danmark har sagt ja til</a:t>
            </a:r>
            <a:r>
              <a:rPr lang="da-DK" sz="2000" dirty="0" smtClean="0"/>
              <a:t> at gøre, </a:t>
            </a:r>
            <a:br>
              <a:rPr lang="da-DK" sz="2000" dirty="0" smtClean="0"/>
            </a:br>
            <a:r>
              <a:rPr lang="da-DK" sz="2000" dirty="0" smtClean="0"/>
              <a:t>som der står i </a:t>
            </a:r>
            <a:r>
              <a:rPr lang="ru-RU" sz="2000" dirty="0" smtClean="0"/>
              <a:t>konventionen</a:t>
            </a:r>
            <a:r>
              <a:rPr lang="da-DK" sz="2000" dirty="0" smtClean="0"/>
              <a:t>.</a:t>
            </a:r>
            <a:r>
              <a:rPr lang="ru-RU" sz="2000" dirty="0" smtClean="0"/>
              <a:t> </a:t>
            </a:r>
            <a:endParaRPr lang="da-DK" sz="2000" dirty="0" smtClean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Der står</a:t>
            </a:r>
            <a:r>
              <a:rPr lang="ru-RU" sz="2000" dirty="0" smtClean="0"/>
              <a:t>, at personer </a:t>
            </a:r>
            <a:r>
              <a:rPr lang="ru-RU" sz="2000" dirty="0" err="1" smtClean="0"/>
              <a:t>med</a:t>
            </a:r>
            <a:r>
              <a:rPr lang="ru-RU" sz="2000" dirty="0" smtClean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ru-RU" sz="2000" dirty="0" err="1" smtClean="0"/>
              <a:t>handicap</a:t>
            </a:r>
            <a:r>
              <a:rPr lang="ru-RU" sz="2000" dirty="0" smtClean="0"/>
              <a:t> skal have samme rettigheder og </a:t>
            </a:r>
            <a:r>
              <a:rPr lang="ru-RU" sz="2000" dirty="0" err="1" smtClean="0"/>
              <a:t>muligheder</a:t>
            </a:r>
            <a:r>
              <a:rPr lang="ru-RU" sz="2000" dirty="0" smtClean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ru-RU" sz="2000" dirty="0" err="1" smtClean="0"/>
              <a:t>som</a:t>
            </a:r>
            <a:r>
              <a:rPr lang="ru-RU" sz="2000" dirty="0" smtClean="0"/>
              <a:t> andre</a:t>
            </a:r>
            <a:r>
              <a:rPr lang="da-DK" sz="2000" dirty="0" smtClean="0"/>
              <a:t>.</a:t>
            </a:r>
            <a:r>
              <a:rPr lang="ru-RU" sz="2000" dirty="0" smtClean="0"/>
              <a:t> </a:t>
            </a:r>
            <a:endParaRPr lang="da-DK" sz="2000" dirty="0" smtClean="0"/>
          </a:p>
        </p:txBody>
      </p:sp>
      <p:sp>
        <p:nvSpPr>
          <p:cNvPr id="9" name="Tekstfelt 8"/>
          <p:cNvSpPr txBox="1"/>
          <p:nvPr/>
        </p:nvSpPr>
        <p:spPr>
          <a:xfrm>
            <a:off x="2520000" y="0"/>
            <a:ext cx="2787943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Handicapkonventionen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</p:txBody>
      </p:sp>
      <p:pic>
        <p:nvPicPr>
          <p:cNvPr id="11" name="Billede 10" descr="Handicapkonventionen - FN's konvention om Rettigheder for personer med handicap" title="Handicapkonvention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67" y="1755775"/>
            <a:ext cx="2583227" cy="3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594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39999" y="1620000"/>
            <a:ext cx="45967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Handicapkonventionen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Fx har personer med handicap </a:t>
            </a:r>
            <a:br>
              <a:rPr lang="da-DK" sz="2000" dirty="0" smtClean="0"/>
            </a:br>
            <a:r>
              <a:rPr lang="da-DK" sz="2000" dirty="0" smtClean="0"/>
              <a:t>ret til at bestemme over deres </a:t>
            </a:r>
            <a:br>
              <a:rPr lang="da-DK" sz="2000" dirty="0" smtClean="0"/>
            </a:br>
            <a:r>
              <a:rPr lang="da-DK" sz="2000" dirty="0" smtClean="0"/>
              <a:t>egne penge. 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Fx skal personer med handicap </a:t>
            </a:r>
            <a:br>
              <a:rPr lang="da-DK" sz="2000" dirty="0" smtClean="0"/>
            </a:br>
            <a:r>
              <a:rPr lang="da-DK" sz="2000" dirty="0" smtClean="0"/>
              <a:t>have mulighed for at få hjælp </a:t>
            </a:r>
            <a:br>
              <a:rPr lang="da-DK" sz="2000" dirty="0" smtClean="0"/>
            </a:br>
            <a:r>
              <a:rPr lang="da-DK" sz="2000" dirty="0" smtClean="0"/>
              <a:t>og støtte.</a:t>
            </a:r>
          </a:p>
        </p:txBody>
      </p:sp>
      <p:pic>
        <p:nvPicPr>
          <p:cNvPr id="8" name="Billede 7" descr="Handicapkonventionen - FN's konvention om Rettigheder for personer med handicap" title="Handicapkonvention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567" y="1755775"/>
            <a:ext cx="2583227" cy="364690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520000" y="0"/>
            <a:ext cx="2787943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Handicapkonventionen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1311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06290" y="252773"/>
            <a:ext cx="17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1800000" y="2520000"/>
            <a:ext cx="4849404" cy="210826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Selvbestemmelse</a:t>
            </a:r>
            <a:br>
              <a:rPr lang="da-DK" sz="4800" dirty="0" smtClean="0">
                <a:latin typeface="Georgia"/>
                <a:cs typeface="Georgia"/>
              </a:rPr>
            </a:br>
            <a:r>
              <a:rPr lang="da-DK" sz="2400" dirty="0" smtClean="0">
                <a:latin typeface="Georgia"/>
                <a:cs typeface="Georgia"/>
              </a:rPr>
              <a:t>Jeg bestemmer selv </a:t>
            </a:r>
          </a:p>
          <a:p>
            <a:endParaRPr lang="da-DK" dirty="0">
              <a:latin typeface="Georgia"/>
              <a:cs typeface="Georgia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3" name="Ellipse 2" descr="Selvbestemmelse - jeg bestemmer selv" title="Grønt lys"/>
          <p:cNvSpPr/>
          <p:nvPr/>
        </p:nvSpPr>
        <p:spPr>
          <a:xfrm>
            <a:off x="1800000" y="1440000"/>
            <a:ext cx="1080000" cy="1080000"/>
          </a:xfrm>
          <a:prstGeom prst="ellipse">
            <a:avLst/>
          </a:prstGeom>
          <a:solidFill>
            <a:srgbClr val="73B632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496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27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21082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Klagemuligheder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620000"/>
            <a:ext cx="4648200" cy="39703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Klage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Du kan klage over en beslutning, kommunen har truffet. </a:t>
            </a:r>
            <a:endParaRPr lang="da-DK" sz="2000" dirty="0" smtClean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Det </a:t>
            </a:r>
            <a:r>
              <a:rPr lang="da-DK" sz="2000" dirty="0"/>
              <a:t>kan være, du ikke har fået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den hjælp</a:t>
            </a:r>
            <a:r>
              <a:rPr lang="da-DK" sz="2000" dirty="0"/>
              <a:t>, du har søgt </a:t>
            </a:r>
            <a:r>
              <a:rPr lang="da-DK" sz="2000" dirty="0" smtClean="0"/>
              <a:t>om.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Du kan også klage over personalet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i </a:t>
            </a:r>
            <a:r>
              <a:rPr lang="da-DK" sz="2000" dirty="0"/>
              <a:t>kommunen, hvis du </a:t>
            </a:r>
            <a:r>
              <a:rPr lang="da-DK" sz="2000" dirty="0" smtClean="0"/>
              <a:t>mener, </a:t>
            </a:r>
            <a:br>
              <a:rPr lang="da-DK" sz="2000" dirty="0" smtClean="0"/>
            </a:br>
            <a:r>
              <a:rPr lang="da-DK" sz="2000" dirty="0" smtClean="0"/>
              <a:t>de </a:t>
            </a:r>
            <a:r>
              <a:rPr lang="da-DK" sz="2000" dirty="0"/>
              <a:t>har behandlet dig </a:t>
            </a:r>
            <a:r>
              <a:rPr lang="da-DK" sz="2000" dirty="0" smtClean="0"/>
              <a:t>dårligt.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Ved at klage får du tjekket, om kommunens beslutning er </a:t>
            </a:r>
            <a:r>
              <a:rPr lang="da-DK" sz="2000" dirty="0" smtClean="0"/>
              <a:t>korrekt.</a:t>
            </a:r>
            <a:endParaRPr lang="da-DK" sz="2000" dirty="0"/>
          </a:p>
        </p:txBody>
      </p:sp>
      <p:pic>
        <p:nvPicPr>
          <p:cNvPr id="8" name="Picture 2" descr="Hos Socialstyrelsen får du hjælp til klage" title="Hjælp til at kl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0850" y="2231275"/>
            <a:ext cx="2863850" cy="243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065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1440000" y="1620000"/>
            <a:ext cx="397020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Hvordan klager jeg</a:t>
            </a:r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Du skal </a:t>
            </a:r>
            <a:r>
              <a:rPr lang="da-DK" sz="2000" dirty="0" smtClean="0"/>
              <a:t>aflevere </a:t>
            </a:r>
            <a:r>
              <a:rPr lang="da-DK" sz="2000" dirty="0"/>
              <a:t>din klage </a:t>
            </a:r>
            <a:r>
              <a:rPr lang="da-DK" sz="2000" dirty="0" smtClean="0"/>
              <a:t>til kommunen.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/>
              <a:t>Du kan skrive eller fortælle </a:t>
            </a:r>
            <a:r>
              <a:rPr lang="da-DK" sz="2000" dirty="0" smtClean="0"/>
              <a:t>til </a:t>
            </a:r>
            <a:r>
              <a:rPr lang="da-DK" sz="2000" dirty="0"/>
              <a:t>kommunen, at du </a:t>
            </a:r>
            <a:r>
              <a:rPr lang="da-DK" sz="2000" dirty="0" smtClean="0"/>
              <a:t>klager.</a:t>
            </a:r>
            <a:endParaRPr lang="da-DK" sz="2000" dirty="0"/>
          </a:p>
          <a:p>
            <a:pPr marL="285750" indent="-285750">
              <a:spcAft>
                <a:spcPts val="1200"/>
              </a:spcAft>
              <a:buClr>
                <a:srgbClr val="2EA69E"/>
              </a:buClr>
              <a:buFont typeface="Arial"/>
              <a:buChar char="•"/>
            </a:pPr>
            <a:r>
              <a:rPr lang="da-DK" sz="2000" dirty="0" smtClean="0"/>
              <a:t>Du </a:t>
            </a:r>
            <a:r>
              <a:rPr lang="da-DK" sz="2000" dirty="0"/>
              <a:t>kan bede andre om at hjælpe dig med at klage til </a:t>
            </a:r>
            <a:r>
              <a:rPr lang="da-DK" sz="2000" dirty="0" smtClean="0"/>
              <a:t>kommunen.</a:t>
            </a:r>
            <a:endParaRPr lang="da-DK" sz="2000" dirty="0"/>
          </a:p>
        </p:txBody>
      </p:sp>
      <p:pic>
        <p:nvPicPr>
          <p:cNvPr id="8" name="Picture 2" descr="Hos Socialstyrelsen får du hjælp til klage" title="Hjælp til at kl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0850" y="2231275"/>
            <a:ext cx="2863850" cy="2435610"/>
          </a:xfrm>
          <a:prstGeom prst="rect">
            <a:avLst/>
          </a:prstGeom>
          <a:noFill/>
        </p:spPr>
      </p:pic>
      <p:sp>
        <p:nvSpPr>
          <p:cNvPr id="9" name="Tekstfelt 8"/>
          <p:cNvSpPr txBox="1"/>
          <p:nvPr/>
        </p:nvSpPr>
        <p:spPr>
          <a:xfrm>
            <a:off x="2520000" y="0"/>
            <a:ext cx="21082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Klagemuligheder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303256" y="25277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8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el 38" descr="tip en 13'er om rettigheder" title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50837"/>
              </p:ext>
            </p:extLst>
          </p:nvPr>
        </p:nvGraphicFramePr>
        <p:xfrm>
          <a:off x="720000" y="900000"/>
          <a:ext cx="7439026" cy="56685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241"/>
                <a:gridCol w="4022971"/>
                <a:gridCol w="1301326"/>
                <a:gridCol w="883042"/>
                <a:gridCol w="839446"/>
              </a:tblGrid>
              <a:tr h="431887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 smtClean="0"/>
                        <a:t>Udsagn</a:t>
                      </a:r>
                      <a:endParaRPr lang="da-DK" sz="18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dirty="0" smtClean="0"/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Nej</a:t>
                      </a:r>
                      <a:endParaRPr lang="da-DK" sz="18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60000"/>
                      </a:srgbClr>
                    </a:solidFill>
                  </a:tcPr>
                </a:tc>
              </a:tr>
              <a:tr h="931542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 personer med handicap de samme rettigheder som personer uden handicap?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819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Georgia"/>
                          <a:ea typeface="Times New Roman"/>
                          <a:cs typeface="Arial"/>
                        </a:rPr>
                        <a:t>Har du ret til at bestemme over dine egne penge?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819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Har du ret til at gøre noget ulovligt</a:t>
                      </a:r>
                      <a:r>
                        <a:rPr lang="da-DK" sz="1600" kern="1200" dirty="0" smtClean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819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latin typeface="Georgia"/>
                          <a:ea typeface="Times New Roman"/>
                          <a:cs typeface="Arial"/>
                        </a:rPr>
                        <a:t>Har Danmark sagt ja til at overholde handicapkonventionen?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819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Georgia"/>
                          <a:ea typeface="Times New Roman"/>
                          <a:cs typeface="Arial"/>
                        </a:rPr>
                        <a:t>Gælder handicapkonventionen i andre lande?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418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latin typeface="+mn-lt"/>
                        </a:rPr>
                        <a:t>6</a:t>
                      </a:r>
                    </a:p>
                    <a:p>
                      <a:pPr algn="r"/>
                      <a:endParaRPr lang="da-DK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latin typeface="+mn-lt"/>
                          <a:ea typeface="Times New Roman"/>
                          <a:cs typeface="Times New Roman"/>
                        </a:rPr>
                        <a:t>Handler handicapkonventionen om rettigheder?</a:t>
                      </a:r>
                      <a:endParaRPr lang="da-D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71819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7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Georgia"/>
                          <a:ea typeface="Times New Roman"/>
                          <a:cs typeface="Arial"/>
                        </a:rPr>
                        <a:t>Har du ret til at få julegaver</a:t>
                      </a:r>
                      <a:r>
                        <a:rPr lang="da-DK" sz="1600" dirty="0" smtClean="0">
                          <a:latin typeface="Georgia"/>
                          <a:ea typeface="Times New Roman"/>
                          <a:cs typeface="Arial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29803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Tip en 13’er - rettigheder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5344577" y="2320018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0199" name="Billede 7" descr="pictogram af en stak med penge" title="pen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621" y="2384724"/>
            <a:ext cx="576000" cy="432000"/>
          </a:xfrm>
          <a:prstGeom prst="rect">
            <a:avLst/>
          </a:prstGeom>
          <a:noFill/>
        </p:spPr>
      </p:pic>
      <p:sp>
        <p:nvSpPr>
          <p:cNvPr id="16" name="Tekstfelt 15"/>
          <p:cNvSpPr txBox="1"/>
          <p:nvPr/>
        </p:nvSpPr>
        <p:spPr>
          <a:xfrm>
            <a:off x="5344577" y="1498076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5344577" y="3047711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5344577" y="4494566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344577" y="5907411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5344577" y="3763046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2" name="Tekstfelt 21"/>
          <p:cNvSpPr txBox="1"/>
          <p:nvPr/>
        </p:nvSpPr>
        <p:spPr>
          <a:xfrm>
            <a:off x="5344577" y="5213114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0" name="Billede 8" descr="pictogram af kørestol" title="handica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913" y="1498076"/>
            <a:ext cx="576000" cy="576000"/>
          </a:xfrm>
          <a:prstGeom prst="rect">
            <a:avLst/>
          </a:prstGeom>
          <a:noFill/>
        </p:spPr>
      </p:pic>
      <p:pic>
        <p:nvPicPr>
          <p:cNvPr id="50198" name="Billede 2" descr="illustartion af poilitbil" title="poilitbi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198" y="3159546"/>
            <a:ext cx="838200" cy="400050"/>
          </a:xfrm>
          <a:prstGeom prst="rect">
            <a:avLst/>
          </a:prstGeom>
          <a:noFill/>
        </p:spPr>
      </p:pic>
      <p:pic>
        <p:nvPicPr>
          <p:cNvPr id="50196" name="Billede 4" descr="jorden" title="jorde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850" y="4524078"/>
            <a:ext cx="636836" cy="534942"/>
          </a:xfrm>
          <a:prstGeom prst="rect">
            <a:avLst/>
          </a:prstGeom>
          <a:noFill/>
        </p:spPr>
      </p:pic>
      <p:pic>
        <p:nvPicPr>
          <p:cNvPr id="50195" name="Picture 19" descr="gave" title="gav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223" y="5907411"/>
            <a:ext cx="504825" cy="576943"/>
          </a:xfrm>
          <a:prstGeom prst="rect">
            <a:avLst/>
          </a:prstGeom>
          <a:noFill/>
        </p:spPr>
      </p:pic>
      <p:pic>
        <p:nvPicPr>
          <p:cNvPr id="50197" name="Billede 1" descr="Handicapkonventionen - FN's konvention om Rettigheder for personer med handicap" title="Handicapkonventione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952" y="3779812"/>
            <a:ext cx="381000" cy="547688"/>
          </a:xfrm>
          <a:prstGeom prst="rect">
            <a:avLst/>
          </a:prstGeom>
          <a:noFill/>
        </p:spPr>
      </p:pic>
      <p:pic>
        <p:nvPicPr>
          <p:cNvPr id="12" name="Billede 1" descr="Handicapkonventionen - FN's konvention om Rettigheder for personer med handicap" title="Handicapkonventione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952" y="5236206"/>
            <a:ext cx="381000" cy="54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7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el 38" descr="Tip en 13'er om rettigheder" title="Tab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21433"/>
              </p:ext>
            </p:extLst>
          </p:nvPr>
        </p:nvGraphicFramePr>
        <p:xfrm>
          <a:off x="720000" y="1080000"/>
          <a:ext cx="7292042" cy="4950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62"/>
                <a:gridCol w="3873212"/>
                <a:gridCol w="1275613"/>
                <a:gridCol w="865595"/>
                <a:gridCol w="822860"/>
              </a:tblGrid>
              <a:tr h="44859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 smtClean="0"/>
                        <a:t>Udsagn</a:t>
                      </a:r>
                      <a:endParaRPr lang="da-DK" sz="18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8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dirty="0" smtClean="0"/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 smtClean="0"/>
                        <a:t>Nej</a:t>
                      </a:r>
                      <a:endParaRPr lang="da-DK" sz="18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50000"/>
                      </a:srgbClr>
                    </a:solidFill>
                  </a:tcPr>
                </a:tc>
              </a:tr>
              <a:tr h="711539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8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Georgia"/>
                          <a:ea typeface="Times New Roman"/>
                          <a:cs typeface="Arial"/>
                        </a:rPr>
                        <a:t>Har du ret til at </a:t>
                      </a:r>
                      <a:r>
                        <a:rPr lang="da-DK" sz="1600" dirty="0" smtClean="0">
                          <a:latin typeface="Georgia"/>
                          <a:ea typeface="Times New Roman"/>
                          <a:cs typeface="Arial"/>
                        </a:rPr>
                        <a:t>sige</a:t>
                      </a:r>
                      <a:r>
                        <a:rPr lang="da-DK" sz="1600" dirty="0">
                          <a:latin typeface="Georgia"/>
                          <a:ea typeface="Times New Roman"/>
                          <a:cs typeface="Arial"/>
                        </a:rPr>
                        <a:t>, hvad du vil?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659874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9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Gælder Grundloven i andre lande?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80153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10</a:t>
                      </a:r>
                    </a:p>
                    <a:p>
                      <a:pPr algn="r"/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latin typeface="+mn-lt"/>
                          <a:ea typeface="Times New Roman"/>
                          <a:cs typeface="Times New Roman"/>
                        </a:rPr>
                        <a:t>Gælder grundloven i Danmark?</a:t>
                      </a:r>
                      <a:endParaRPr lang="da-DK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825931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11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Kan du klage over noget kommunen har bestemt?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676682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12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Får man altid ret når man klager?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  <a:tr h="825931">
                <a:tc>
                  <a:txBody>
                    <a:bodyPr/>
                    <a:lstStyle/>
                    <a:p>
                      <a:pPr algn="r"/>
                      <a:r>
                        <a:rPr lang="da-DK" sz="1600" dirty="0" smtClean="0"/>
                        <a:t>13</a:t>
                      </a:r>
                      <a:endParaRPr lang="da-DK" sz="16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kern="1200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Arial"/>
                        </a:rPr>
                        <a:t>Kan andre hjælpe dig med at klage til kommunen?</a:t>
                      </a:r>
                      <a:endParaRPr lang="da-D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69E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4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2520000" y="0"/>
            <a:ext cx="29803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Tip en 13’er - rettigheder</a:t>
            </a:r>
            <a:endParaRPr lang="da-DK" sz="2000" b="1" dirty="0">
              <a:solidFill>
                <a:srgbClr val="2EA69E"/>
              </a:solidFill>
              <a:latin typeface="Lato"/>
              <a:cs typeface="Lato"/>
            </a:endParaRP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5243121" y="2277046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5243121" y="1588784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5243121" y="3031475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243121" y="4585274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5243121" y="3853754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5243121" y="5303822"/>
            <a:ext cx="9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0192" name="Billede 13" descr="kommunen" title="Kommun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872" y="3896753"/>
            <a:ext cx="666750" cy="476250"/>
          </a:xfrm>
          <a:prstGeom prst="rect">
            <a:avLst/>
          </a:prstGeom>
          <a:noFill/>
        </p:spPr>
      </p:pic>
      <p:pic>
        <p:nvPicPr>
          <p:cNvPr id="50191" name="Billede 14" descr="smily" title="Smil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548" y="4620791"/>
            <a:ext cx="517377" cy="517377"/>
          </a:xfrm>
          <a:prstGeom prst="rect">
            <a:avLst/>
          </a:prstGeom>
          <a:noFill/>
        </p:spPr>
      </p:pic>
      <p:pic>
        <p:nvPicPr>
          <p:cNvPr id="50190" name="Billede 10" descr="hjælp til at klage" title="hjælp til at kl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727" y="5358896"/>
            <a:ext cx="428625" cy="514350"/>
          </a:xfrm>
          <a:prstGeom prst="rect">
            <a:avLst/>
          </a:prstGeom>
          <a:noFill/>
        </p:spPr>
      </p:pic>
      <p:pic>
        <p:nvPicPr>
          <p:cNvPr id="50194" name="Billede 9" descr="en der råber i en megafon" title="en der råber i en megaf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939" y="1635572"/>
            <a:ext cx="528637" cy="485306"/>
          </a:xfrm>
          <a:prstGeom prst="rect">
            <a:avLst/>
          </a:prstGeom>
          <a:noFill/>
        </p:spPr>
      </p:pic>
      <p:pic>
        <p:nvPicPr>
          <p:cNvPr id="50193" name="Billede 5" descr="Grundloven" title="Grundlov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0612" y="2359433"/>
            <a:ext cx="885825" cy="409575"/>
          </a:xfrm>
          <a:prstGeom prst="rect">
            <a:avLst/>
          </a:prstGeom>
          <a:noFill/>
        </p:spPr>
      </p:pic>
      <p:pic>
        <p:nvPicPr>
          <p:cNvPr id="11" name="Billede 10" descr="Danmarkskort" title="Danmarkskort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864" y="3062508"/>
            <a:ext cx="531845" cy="5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12781" y="24642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520000" y="5400000"/>
            <a:ext cx="263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2800" dirty="0" smtClean="0"/>
              <a:t>At vælge</a:t>
            </a:r>
          </a:p>
        </p:txBody>
      </p:sp>
      <p:pic>
        <p:nvPicPr>
          <p:cNvPr id="9" name="Picture 2" descr="Pige står med et æble i den ene hånd og en sandwich i den anden - hvad skal hun vælge?" title="om at vælge m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498" y="1019324"/>
            <a:ext cx="4081579" cy="4293241"/>
          </a:xfrm>
          <a:prstGeom prst="rect">
            <a:avLst/>
          </a:prstGeom>
          <a:noFill/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84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12781" y="24642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Billede 7" descr="Mand med spørgsmålstegn, der står i cirkel af pile, som peger i forskellige retninger" title="Hvad skal jeg vælge?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0" y="1168400"/>
            <a:ext cx="3000781" cy="4489450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2520000" y="5400000"/>
            <a:ext cx="263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2800" dirty="0" smtClean="0"/>
              <a:t>At vælge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84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12781" y="24642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4" name="Billede 13" descr="Mand står mellem to talebobler. Den ene siger nej og den anden siger ja.&#10;" title="Hvad skal jeg vælge?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7" r="50217" b="20433"/>
          <a:stretch>
            <a:fillRect/>
          </a:stretch>
        </p:blipFill>
        <p:spPr bwMode="auto">
          <a:xfrm>
            <a:off x="2330451" y="1123950"/>
            <a:ext cx="2811695" cy="428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felt 8"/>
          <p:cNvSpPr txBox="1"/>
          <p:nvPr/>
        </p:nvSpPr>
        <p:spPr>
          <a:xfrm>
            <a:off x="2520000" y="5400000"/>
            <a:ext cx="263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2800" dirty="0" smtClean="0"/>
              <a:t>At vælge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184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011" y="2456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3" name="Billede 12" descr="Rød-ma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589" y="-1635080"/>
            <a:ext cx="324000" cy="324000"/>
          </a:xfrm>
          <a:prstGeom prst="rect">
            <a:avLst/>
          </a:prstGeom>
        </p:spPr>
      </p:pic>
      <p:sp>
        <p:nvSpPr>
          <p:cNvPr id="19" name="Tekstfelt 18"/>
          <p:cNvSpPr txBox="1"/>
          <p:nvPr/>
        </p:nvSpPr>
        <p:spPr>
          <a:xfrm>
            <a:off x="2520000" y="0"/>
            <a:ext cx="32624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Model til at foretage et valg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1353944" y="3908405"/>
            <a:ext cx="5853659" cy="400110"/>
          </a:xfrm>
          <a:prstGeom prst="rect">
            <a:avLst/>
          </a:prstGeom>
          <a:solidFill>
            <a:srgbClr val="2EA69E">
              <a:alpha val="4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Hvad er godt og dårligt ved valgmulighederne</a:t>
            </a:r>
            <a:endParaRPr lang="da-DK" sz="2000" dirty="0"/>
          </a:p>
        </p:txBody>
      </p:sp>
      <p:sp>
        <p:nvSpPr>
          <p:cNvPr id="17" name="Tekstfelt 16"/>
          <p:cNvSpPr txBox="1"/>
          <p:nvPr/>
        </p:nvSpPr>
        <p:spPr>
          <a:xfrm>
            <a:off x="1353944" y="4887583"/>
            <a:ext cx="5853656" cy="707886"/>
          </a:xfrm>
          <a:prstGeom prst="rect">
            <a:avLst/>
          </a:prstGeom>
          <a:solidFill>
            <a:srgbClr val="2EA69E">
              <a:alpha val="2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Efter at have sammenlignet valgmulighederne vælger du én af dem – du tager et valg</a:t>
            </a:r>
            <a:endParaRPr lang="da-DK" sz="2000" dirty="0"/>
          </a:p>
        </p:txBody>
      </p:sp>
      <p:sp>
        <p:nvSpPr>
          <p:cNvPr id="14" name="Nedadgående pil 13"/>
          <p:cNvSpPr/>
          <p:nvPr/>
        </p:nvSpPr>
        <p:spPr>
          <a:xfrm>
            <a:off x="4220057" y="2476365"/>
            <a:ext cx="215900" cy="169049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Nedadgående pil 19"/>
          <p:cNvSpPr/>
          <p:nvPr/>
        </p:nvSpPr>
        <p:spPr>
          <a:xfrm>
            <a:off x="4220057" y="3494767"/>
            <a:ext cx="215900" cy="169049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Nedadgående pil 22"/>
          <p:cNvSpPr/>
          <p:nvPr/>
        </p:nvSpPr>
        <p:spPr>
          <a:xfrm>
            <a:off x="4220057" y="4503748"/>
            <a:ext cx="215900" cy="169049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1353944" y="1910671"/>
            <a:ext cx="5853656" cy="400110"/>
          </a:xfrm>
          <a:prstGeom prst="rect">
            <a:avLst/>
          </a:prstGeom>
          <a:solidFill>
            <a:srgbClr val="2EA69E">
              <a:alpha val="8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Hvad du skal foretage et valg om</a:t>
            </a:r>
            <a:endParaRPr lang="da-DK" sz="2000" dirty="0"/>
          </a:p>
        </p:txBody>
      </p:sp>
      <p:sp>
        <p:nvSpPr>
          <p:cNvPr id="15" name="Tekstfelt 14"/>
          <p:cNvSpPr txBox="1"/>
          <p:nvPr/>
        </p:nvSpPr>
        <p:spPr>
          <a:xfrm>
            <a:off x="1353944" y="2830623"/>
            <a:ext cx="5853658" cy="400110"/>
          </a:xfrm>
          <a:prstGeom prst="rect">
            <a:avLst/>
          </a:prstGeom>
          <a:solidFill>
            <a:srgbClr val="2EA69E">
              <a:alpha val="6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Hvilke valgmuligheder har du</a:t>
            </a:r>
            <a:endParaRPr lang="da-DK" sz="2000" dirty="0"/>
          </a:p>
        </p:txBody>
      </p:sp>
      <p:sp>
        <p:nvSpPr>
          <p:cNvPr id="21" name="Tekstfelt 20"/>
          <p:cNvSpPr txBox="1"/>
          <p:nvPr/>
        </p:nvSpPr>
        <p:spPr>
          <a:xfrm>
            <a:off x="1440000" y="1080000"/>
            <a:ext cx="1921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200" dirty="0" smtClean="0"/>
              <a:t>At vælge</a:t>
            </a:r>
          </a:p>
        </p:txBody>
      </p:sp>
      <p:pic>
        <p:nvPicPr>
          <p:cNvPr id="25" name="Billede 24" descr="Mand står mellem to talebobler. Den ene siger nej og den anden siger ja.&#10;" title="Hvad skal jeg vælge?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7" r="50217" b="20433"/>
          <a:stretch>
            <a:fillRect/>
          </a:stretch>
        </p:blipFill>
        <p:spPr bwMode="auto">
          <a:xfrm>
            <a:off x="7452953" y="635372"/>
            <a:ext cx="157779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7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 descr="Mand står mellem to talebobler. Den ene siger nej og den anden siger ja.&#10;" title="Hvad skal jeg vælge?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7" r="50217" b="20433"/>
          <a:stretch>
            <a:fillRect/>
          </a:stretch>
        </p:blipFill>
        <p:spPr bwMode="auto">
          <a:xfrm>
            <a:off x="7452953" y="635372"/>
            <a:ext cx="157779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kstboks 24"/>
          <p:cNvSpPr txBox="1"/>
          <p:nvPr/>
        </p:nvSpPr>
        <p:spPr>
          <a:xfrm>
            <a:off x="4587986" y="2992969"/>
            <a:ext cx="3060000" cy="2232000"/>
          </a:xfrm>
          <a:prstGeom prst="rect">
            <a:avLst/>
          </a:prstGeom>
          <a:noFill/>
          <a:ln w="19050" cmpd="sng">
            <a:solidFill>
              <a:srgbClr val="2EA69E"/>
            </a:solidFill>
          </a:ln>
        </p:spPr>
        <p:txBody>
          <a:bodyPr wrap="square" rtlCol="0">
            <a:spAutoFit/>
          </a:bodyPr>
          <a:lstStyle/>
          <a:p>
            <a:endParaRPr lang="da-DK" sz="2000" dirty="0" smtClean="0"/>
          </a:p>
          <a:p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r>
              <a:rPr lang="da-DK" dirty="0" smtClean="0"/>
              <a:t>Det koster penge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2113100" y="1459054"/>
            <a:ext cx="46099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Skal jeg farve mit hår rødt?</a:t>
            </a:r>
          </a:p>
        </p:txBody>
      </p:sp>
      <p:sp>
        <p:nvSpPr>
          <p:cNvPr id="13" name="Tekstfelt 12" descr="spørgsmålstegn" title="?"/>
          <p:cNvSpPr txBox="1"/>
          <p:nvPr/>
        </p:nvSpPr>
        <p:spPr>
          <a:xfrm>
            <a:off x="1085851" y="5504785"/>
            <a:ext cx="6632586" cy="677108"/>
          </a:xfrm>
          <a:prstGeom prst="rect">
            <a:avLst/>
          </a:prstGeom>
          <a:solidFill>
            <a:srgbClr val="2EA69E">
              <a:alpha val="5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800" dirty="0" smtClean="0"/>
              <a:t>?</a:t>
            </a:r>
            <a:endParaRPr lang="da-DK" sz="3800" dirty="0"/>
          </a:p>
        </p:txBody>
      </p:sp>
      <p:sp>
        <p:nvSpPr>
          <p:cNvPr id="24" name="Tekstboks 23"/>
          <p:cNvSpPr txBox="1"/>
          <p:nvPr/>
        </p:nvSpPr>
        <p:spPr>
          <a:xfrm>
            <a:off x="1085850" y="2992969"/>
            <a:ext cx="3060000" cy="22320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2EA69E"/>
            </a:solidFill>
          </a:ln>
        </p:spPr>
        <p:txBody>
          <a:bodyPr wrap="square" rtlCol="0">
            <a:spAutoFit/>
          </a:bodyPr>
          <a:lstStyle/>
          <a:p>
            <a:endParaRPr lang="da-DK" sz="2000" dirty="0" smtClean="0"/>
          </a:p>
          <a:p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r>
              <a:rPr lang="da-DK" dirty="0" smtClean="0"/>
              <a:t>Jeg bliver glad og smuk</a:t>
            </a:r>
            <a:endParaRPr lang="da-DK" dirty="0"/>
          </a:p>
        </p:txBody>
      </p:sp>
      <p:cxnSp>
        <p:nvCxnSpPr>
          <p:cNvPr id="27" name="Lige pilforbindelse 26"/>
          <p:cNvCxnSpPr/>
          <p:nvPr/>
        </p:nvCxnSpPr>
        <p:spPr>
          <a:xfrm flipH="1">
            <a:off x="3346551" y="2450394"/>
            <a:ext cx="466724" cy="409575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/>
          <p:cNvCxnSpPr/>
          <p:nvPr/>
        </p:nvCxnSpPr>
        <p:spPr>
          <a:xfrm>
            <a:off x="5038805" y="2450394"/>
            <a:ext cx="409575" cy="409575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lede 35" descr="Pige med rødt hår" title="pige med rødt hår">
            <a:hlinkClick r:id="rId3" tooltip="&quot;Pige med rødt hår&quot;"/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5946" y="1872690"/>
            <a:ext cx="1004601" cy="101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ja" title="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4853" y="3021182"/>
            <a:ext cx="1050528" cy="19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nej" title="ne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59529" y="3080726"/>
            <a:ext cx="1150555" cy="18155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Tekstfelt 20"/>
          <p:cNvSpPr txBox="1"/>
          <p:nvPr/>
        </p:nvSpPr>
        <p:spPr>
          <a:xfrm>
            <a:off x="2520000" y="0"/>
            <a:ext cx="32624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Model til at foretage et valg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22" name="Nedadgående pil 13"/>
          <p:cNvSpPr/>
          <p:nvPr/>
        </p:nvSpPr>
        <p:spPr>
          <a:xfrm>
            <a:off x="4181952" y="5161419"/>
            <a:ext cx="360000" cy="274181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1440000" y="900000"/>
            <a:ext cx="214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200" dirty="0" smtClean="0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18839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8" name="Picture 8" descr="illustartion af forlystelser i Tivoli.jpg" title="Tivoli">
            <a:hlinkClick r:id="rId2" tooltip="#5176499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9987" y="1963150"/>
            <a:ext cx="2419349" cy="962437"/>
          </a:xfrm>
          <a:prstGeom prst="rect">
            <a:avLst/>
          </a:prstGeom>
          <a:noFill/>
        </p:spPr>
      </p:pic>
      <p:sp>
        <p:nvSpPr>
          <p:cNvPr id="22" name="Tekstfelt 21"/>
          <p:cNvSpPr txBox="1"/>
          <p:nvPr/>
        </p:nvSpPr>
        <p:spPr>
          <a:xfrm>
            <a:off x="2520000" y="0"/>
            <a:ext cx="32624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Model til at foretage et valg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pic>
        <p:nvPicPr>
          <p:cNvPr id="26" name="Billede 25" descr="Mand står mellem to talebobler. Den ene siger nej og den anden siger ja.&#10;" title="Hvad skal jeg vælge?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7" r="50217" b="20433"/>
          <a:stretch>
            <a:fillRect/>
          </a:stretch>
        </p:blipFill>
        <p:spPr bwMode="auto">
          <a:xfrm>
            <a:off x="7452953" y="635372"/>
            <a:ext cx="157779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kstfelt 29"/>
          <p:cNvSpPr txBox="1"/>
          <p:nvPr/>
        </p:nvSpPr>
        <p:spPr>
          <a:xfrm>
            <a:off x="2749547" y="1459054"/>
            <a:ext cx="3935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Skal jeg tage i Tivoli?</a:t>
            </a:r>
          </a:p>
        </p:txBody>
      </p:sp>
      <p:sp>
        <p:nvSpPr>
          <p:cNvPr id="31" name="Tekstfelt 30" descr="spørgsmålstegn" title="?"/>
          <p:cNvSpPr txBox="1"/>
          <p:nvPr/>
        </p:nvSpPr>
        <p:spPr>
          <a:xfrm>
            <a:off x="1085851" y="5504785"/>
            <a:ext cx="6632586" cy="677108"/>
          </a:xfrm>
          <a:prstGeom prst="rect">
            <a:avLst/>
          </a:prstGeom>
          <a:solidFill>
            <a:srgbClr val="2EA69E">
              <a:alpha val="5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800" dirty="0" smtClean="0"/>
              <a:t>?</a:t>
            </a:r>
            <a:endParaRPr lang="da-DK" sz="3800" dirty="0"/>
          </a:p>
        </p:txBody>
      </p:sp>
      <p:sp>
        <p:nvSpPr>
          <p:cNvPr id="32" name="Tekstboks 23"/>
          <p:cNvSpPr txBox="1"/>
          <p:nvPr/>
        </p:nvSpPr>
        <p:spPr>
          <a:xfrm>
            <a:off x="1085850" y="3001436"/>
            <a:ext cx="3060000" cy="22320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2EA69E"/>
            </a:solidFill>
          </a:ln>
        </p:spPr>
        <p:txBody>
          <a:bodyPr wrap="square" rtlCol="0">
            <a:spAutoFit/>
          </a:bodyPr>
          <a:lstStyle/>
          <a:p>
            <a:endParaRPr lang="da-DK" sz="2000" dirty="0" smtClean="0"/>
          </a:p>
          <a:p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r>
              <a:rPr lang="da-DK" dirty="0" smtClean="0"/>
              <a:t>Rutsjebanen </a:t>
            </a:r>
            <a:r>
              <a:rPr lang="da-DK" dirty="0"/>
              <a:t>er sjov</a:t>
            </a:r>
          </a:p>
        </p:txBody>
      </p:sp>
      <p:cxnSp>
        <p:nvCxnSpPr>
          <p:cNvPr id="33" name="Lige pilforbindelse 32"/>
          <p:cNvCxnSpPr/>
          <p:nvPr/>
        </p:nvCxnSpPr>
        <p:spPr>
          <a:xfrm flipH="1">
            <a:off x="2667101" y="2458861"/>
            <a:ext cx="466724" cy="409575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33"/>
          <p:cNvCxnSpPr/>
          <p:nvPr/>
        </p:nvCxnSpPr>
        <p:spPr>
          <a:xfrm>
            <a:off x="5775405" y="2458861"/>
            <a:ext cx="409575" cy="409575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Nedadgående pil 13"/>
          <p:cNvSpPr/>
          <p:nvPr/>
        </p:nvSpPr>
        <p:spPr>
          <a:xfrm>
            <a:off x="4207353" y="5161419"/>
            <a:ext cx="360000" cy="274181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Tekstboks 24"/>
          <p:cNvSpPr txBox="1"/>
          <p:nvPr/>
        </p:nvSpPr>
        <p:spPr>
          <a:xfrm>
            <a:off x="4621854" y="3001435"/>
            <a:ext cx="3060000" cy="2232000"/>
          </a:xfrm>
          <a:prstGeom prst="rect">
            <a:avLst/>
          </a:prstGeom>
          <a:noFill/>
          <a:ln w="19050" cmpd="sng">
            <a:solidFill>
              <a:srgbClr val="2EA69E"/>
            </a:solidFill>
          </a:ln>
        </p:spPr>
        <p:txBody>
          <a:bodyPr wrap="square" rtlCol="0">
            <a:spAutoFit/>
          </a:bodyPr>
          <a:lstStyle/>
          <a:p>
            <a:endParaRPr lang="da-DK" sz="2000" dirty="0" smtClean="0"/>
          </a:p>
          <a:p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r>
              <a:rPr lang="da-DK" dirty="0" smtClean="0"/>
              <a:t>Det </a:t>
            </a:r>
            <a:r>
              <a:rPr lang="da-DK" dirty="0"/>
              <a:t>koster mange penge</a:t>
            </a:r>
          </a:p>
        </p:txBody>
      </p:sp>
      <p:pic>
        <p:nvPicPr>
          <p:cNvPr id="37" name="Picture 2" descr="Ja" title="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53320" y="3029649"/>
            <a:ext cx="1050528" cy="19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nej" title="ne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59529" y="3089193"/>
            <a:ext cx="1150555" cy="18155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Ellipse 19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8" name="Tekstfelt 27"/>
          <p:cNvSpPr txBox="1"/>
          <p:nvPr/>
        </p:nvSpPr>
        <p:spPr>
          <a:xfrm>
            <a:off x="1440000" y="900000"/>
            <a:ext cx="214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200" dirty="0" smtClean="0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18839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Billede 7" descr="En mand er i brusebad og børster sine tænder" title="En mand er i brusebad og børster sine tænd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143" y="1636948"/>
            <a:ext cx="2573446" cy="3610652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520000" y="5400000"/>
            <a:ext cx="361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/>
              <a:t>Bad og tandbørstning</a:t>
            </a:r>
            <a:endParaRPr lang="da-DK" sz="2800" dirty="0"/>
          </a:p>
        </p:txBody>
      </p:sp>
      <p:sp>
        <p:nvSpPr>
          <p:cNvPr id="7" name="Ellipse 6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00881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432050" y="1125016"/>
            <a:ext cx="400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2400" b="1" dirty="0" smtClean="0"/>
              <a:t>At foretage et valg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432050" y="1720043"/>
            <a:ext cx="4003779" cy="707886"/>
          </a:xfrm>
          <a:prstGeom prst="rect">
            <a:avLst/>
          </a:prstGeom>
          <a:solidFill>
            <a:srgbClr val="2EA69E">
              <a:alpha val="5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Hvad skal jeg foretage et valg om?</a:t>
            </a:r>
          </a:p>
          <a:p>
            <a:r>
              <a:rPr lang="da-DK" sz="2000" dirty="0" smtClean="0"/>
              <a:t>_______________________</a:t>
            </a:r>
          </a:p>
        </p:txBody>
      </p:sp>
      <p:pic>
        <p:nvPicPr>
          <p:cNvPr id="23" name="Billede 22" descr="Mand står mellem to talebobler. Den ene siger nej og den anden siger ja.&#10;" title="Hvad skal jeg vælge?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7" r="50217" b="20433"/>
          <a:stretch>
            <a:fillRect/>
          </a:stretch>
        </p:blipFill>
        <p:spPr bwMode="auto">
          <a:xfrm>
            <a:off x="7452953" y="635372"/>
            <a:ext cx="157779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kstfelt 31"/>
          <p:cNvSpPr txBox="1"/>
          <p:nvPr/>
        </p:nvSpPr>
        <p:spPr>
          <a:xfrm>
            <a:off x="2520000" y="0"/>
            <a:ext cx="32624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Model til at foretage et valg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33" name="Tekstfelt 32"/>
          <p:cNvSpPr txBox="1"/>
          <p:nvPr/>
        </p:nvSpPr>
        <p:spPr>
          <a:xfrm>
            <a:off x="1085851" y="5504785"/>
            <a:ext cx="6632586" cy="707886"/>
          </a:xfrm>
          <a:prstGeom prst="rect">
            <a:avLst/>
          </a:prstGeom>
          <a:solidFill>
            <a:srgbClr val="2EA69E">
              <a:alpha val="50000"/>
            </a:srgbClr>
          </a:solidFill>
          <a:ln>
            <a:solidFill>
              <a:srgbClr val="2274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Mit valg:</a:t>
            </a:r>
          </a:p>
          <a:p>
            <a:pPr algn="ctr"/>
            <a:r>
              <a:rPr lang="da-DK" sz="2000" dirty="0"/>
              <a:t>_________________________</a:t>
            </a:r>
          </a:p>
        </p:txBody>
      </p:sp>
      <p:sp>
        <p:nvSpPr>
          <p:cNvPr id="34" name="Tekstboks 23"/>
          <p:cNvSpPr txBox="1"/>
          <p:nvPr/>
        </p:nvSpPr>
        <p:spPr>
          <a:xfrm>
            <a:off x="1085850" y="2933700"/>
            <a:ext cx="3060000" cy="22320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2EA69E"/>
            </a:solidFill>
          </a:ln>
        </p:spPr>
        <p:txBody>
          <a:bodyPr wrap="square" rtlCol="0" anchor="b">
            <a:spAutoFit/>
          </a:bodyPr>
          <a:lstStyle/>
          <a:p>
            <a:r>
              <a:rPr lang="da-DK" sz="2000" dirty="0"/>
              <a:t>Hvad er godt?</a:t>
            </a:r>
          </a:p>
          <a:p>
            <a:endParaRPr lang="da-DK" sz="2000" dirty="0" smtClean="0"/>
          </a:p>
          <a:p>
            <a:r>
              <a:rPr lang="da-DK" sz="2000" dirty="0" smtClean="0"/>
              <a:t>1.</a:t>
            </a:r>
            <a:endParaRPr lang="da-DK" sz="2000" dirty="0"/>
          </a:p>
          <a:p>
            <a:r>
              <a:rPr lang="da-DK" sz="2000" dirty="0"/>
              <a:t>2</a:t>
            </a:r>
            <a:r>
              <a:rPr lang="da-DK" sz="2000" dirty="0" smtClean="0"/>
              <a:t>.</a:t>
            </a:r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</p:txBody>
      </p:sp>
      <p:cxnSp>
        <p:nvCxnSpPr>
          <p:cNvPr id="35" name="Lige pilforbindelse 34"/>
          <p:cNvCxnSpPr/>
          <p:nvPr/>
        </p:nvCxnSpPr>
        <p:spPr>
          <a:xfrm flipH="1">
            <a:off x="2667101" y="2501900"/>
            <a:ext cx="330496" cy="298800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/>
          <p:cNvCxnSpPr/>
          <p:nvPr/>
        </p:nvCxnSpPr>
        <p:spPr>
          <a:xfrm>
            <a:off x="5854700" y="2501900"/>
            <a:ext cx="330280" cy="298800"/>
          </a:xfrm>
          <a:prstGeom prst="straightConnector1">
            <a:avLst/>
          </a:prstGeom>
          <a:ln>
            <a:solidFill>
              <a:srgbClr val="2EA69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Nedadgående pil 13"/>
          <p:cNvSpPr/>
          <p:nvPr/>
        </p:nvSpPr>
        <p:spPr>
          <a:xfrm>
            <a:off x="4181952" y="5161419"/>
            <a:ext cx="360000" cy="274181"/>
          </a:xfrm>
          <a:prstGeom prst="downArrow">
            <a:avLst/>
          </a:prstGeom>
          <a:solidFill>
            <a:srgbClr val="2EA69E"/>
          </a:solidFill>
          <a:ln>
            <a:solidFill>
              <a:srgbClr val="22746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8" name="Tekstboks 24"/>
          <p:cNvSpPr txBox="1"/>
          <p:nvPr/>
        </p:nvSpPr>
        <p:spPr>
          <a:xfrm>
            <a:off x="4571052" y="2933700"/>
            <a:ext cx="3060000" cy="2232000"/>
          </a:xfrm>
          <a:prstGeom prst="rect">
            <a:avLst/>
          </a:prstGeom>
          <a:noFill/>
          <a:ln w="19050" cmpd="sng">
            <a:solidFill>
              <a:srgbClr val="2EA69E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Hvad er dårligt?</a:t>
            </a:r>
          </a:p>
          <a:p>
            <a:endParaRPr lang="da-DK" sz="2000" dirty="0" smtClean="0"/>
          </a:p>
          <a:p>
            <a:r>
              <a:rPr lang="da-DK" sz="2000" dirty="0"/>
              <a:t>1.</a:t>
            </a:r>
          </a:p>
          <a:p>
            <a:r>
              <a:rPr lang="da-DK" sz="2000" dirty="0"/>
              <a:t>2.</a:t>
            </a:r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</p:txBody>
      </p:sp>
      <p:pic>
        <p:nvPicPr>
          <p:cNvPr id="39" name="Picture 2" descr="ja" title="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79059" y="3183562"/>
            <a:ext cx="1050528" cy="19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nej" title="n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1890" y="3285440"/>
            <a:ext cx="1150555" cy="18155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Ellipse 16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39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7002158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har modtaget to tilbud om et nyt arbejde og skal vælge </a:t>
            </a:r>
            <a:br>
              <a:rPr lang="da-DK" sz="2000" dirty="0" smtClean="0"/>
            </a:br>
            <a:r>
              <a:rPr lang="da-DK" sz="2000" dirty="0" smtClean="0"/>
              <a:t>imellem dem. Det ene job ligger langt væk, men er det, du synes lyder mest spændende. Det andet job ligger tæt på, </a:t>
            </a:r>
            <a:br>
              <a:rPr lang="da-DK" sz="2000" dirty="0" smtClean="0"/>
            </a:br>
            <a:r>
              <a:rPr lang="da-DK" sz="2000" dirty="0" smtClean="0"/>
              <a:t>hvor du bor. Det lyder også spændende, men ikke lige så meget som det andet.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Vælger du det job, der ligger langt væk og er mest spændende? </a:t>
            </a:r>
            <a:br>
              <a:rPr lang="da-DK" sz="2000" dirty="0" smtClean="0"/>
            </a:br>
            <a:r>
              <a:rPr lang="da-DK" sz="2000" dirty="0" smtClean="0"/>
              <a:t>Eller vælger du det job, der ligger tæt på?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pic>
        <p:nvPicPr>
          <p:cNvPr id="6" name="Billede 5" descr="to vejskilte, hvor retning samt afstand til Kerteminde og Nyborg står" title="At væl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0" y="4822793"/>
            <a:ext cx="2468777" cy="1645851"/>
          </a:xfrm>
          <a:prstGeom prst="rect">
            <a:avLst/>
          </a:prstGeom>
        </p:spPr>
      </p:pic>
      <p:sp>
        <p:nvSpPr>
          <p:cNvPr id="8" name="Ellipse 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4362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n gul bus og en spand med rengøringsartikler" title="At væl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0" y="3950642"/>
            <a:ext cx="5326732" cy="2663366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844652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har lovet at gøre huset rent på lørdag, da der kommer gæster på søndag, og det er din tur. Men du er inviteret på tur med din kammerat hele lørdagen.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Tager du på tur? Eller gør du rent?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8" name="Ellipse 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730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844652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kommer ikke ud af det, med den person du bor </a:t>
            </a:r>
            <a:br>
              <a:rPr lang="da-DK" sz="2000" dirty="0" smtClean="0"/>
            </a:br>
            <a:r>
              <a:rPr lang="da-DK" sz="2000" dirty="0" smtClean="0"/>
              <a:t>i bofællesskab med. Du vil gerne flytte.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Flytter du? Eller bliver du boende?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pic>
        <p:nvPicPr>
          <p:cNvPr id="11" name="Billede 10" descr="En mand og en kvinde diskuterer" title="kvinde er sur på en ma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6" y="4181812"/>
            <a:ext cx="3088271" cy="2367675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8" name="Ellipse 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29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844652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Din søster spørger, om du vil hjælpe hende med at flytte på lørdag. Det vil blive hårdt, og hun kan ikke gøre det selv. </a:t>
            </a:r>
            <a:br>
              <a:rPr lang="da-DK" sz="2000" dirty="0" smtClean="0"/>
            </a:br>
            <a:r>
              <a:rPr lang="da-DK" sz="2000" dirty="0" smtClean="0"/>
              <a:t>Du siger, at du gerne vil hjælpe hende, men kommer så i tanke om, at der en fodboldkamp i fjernsynet med det hold, du er fan af, og du vil meget gerne se den kamp.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Vil du se kampen i fjernsynet? Eller hjælper du din søster?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pic>
        <p:nvPicPr>
          <p:cNvPr id="4" name="Billede 3" descr="En mand løfter et skab ud af en flyttebil" title="Om at vælge Flyttebi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4812087"/>
            <a:ext cx="2598169" cy="1773850"/>
          </a:xfrm>
          <a:prstGeom prst="rect">
            <a:avLst/>
          </a:prstGeom>
        </p:spPr>
      </p:pic>
      <p:pic>
        <p:nvPicPr>
          <p:cNvPr id="7" name="Billede 6" descr="Tre mænd sidder ved et middagsbord og ser fodboldkamp" title="At vælge - middagsborde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711" y="4812087"/>
            <a:ext cx="2681644" cy="1773850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11" name="Ellipse 10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5034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545321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har sparet penge sammen til en dyr ferie. Mange fortæller dig, at det vil være spild af penge at bruge dem på ferien.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Tager du på ferie? Eller bliver du hjemme?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pic>
        <p:nvPicPr>
          <p:cNvPr id="13" name="Billede 12" descr=" En hvid sandstrand med en orange parasol og turkis vand i baggrunden" title="Om at vælge feri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4315794"/>
            <a:ext cx="2470563" cy="1810326"/>
          </a:xfrm>
          <a:prstGeom prst="rect">
            <a:avLst/>
          </a:prstGeom>
        </p:spPr>
      </p:pic>
      <p:pic>
        <p:nvPicPr>
          <p:cNvPr id="14" name="Billede 13" descr="pengesedler og mønter" title="om at vælge pengen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54" y="4315793"/>
            <a:ext cx="2726139" cy="1810327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12" name="Ellipse 11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6867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5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844652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går forbi en isbutik og vil gerne have en stor isvaffel. </a:t>
            </a:r>
            <a:br>
              <a:rPr lang="da-DK" sz="2000" dirty="0" smtClean="0"/>
            </a:br>
            <a:r>
              <a:rPr lang="da-DK" sz="2000" dirty="0" smtClean="0"/>
              <a:t>Du kommer i tanke om, at du er på slankekur.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Køber du isen? Eller køber du ikke isen?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Hvad beslutter du? </a:t>
            </a:r>
          </a:p>
        </p:txBody>
      </p:sp>
      <p:pic>
        <p:nvPicPr>
          <p:cNvPr id="4" name="Billede 3" descr="En kvinde står på en vægt" title="om at vælge vægt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4196085"/>
            <a:ext cx="3034271" cy="1999326"/>
          </a:xfrm>
          <a:prstGeom prst="rect">
            <a:avLst/>
          </a:prstGeom>
        </p:spPr>
      </p:pic>
      <p:pic>
        <p:nvPicPr>
          <p:cNvPr id="7" name="Billede 6" descr="Vaffelis med farvede smarties knapper på toppen" title="om at vælge is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46" y="4196085"/>
            <a:ext cx="2137778" cy="1892824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2520000" y="0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Situationskort</a:t>
            </a:r>
          </a:p>
          <a:p>
            <a:endParaRPr lang="da-DK" sz="2000" dirty="0">
              <a:solidFill>
                <a:srgbClr val="005F91"/>
              </a:solidFill>
              <a:latin typeface="Lato"/>
              <a:cs typeface="Lato"/>
            </a:endParaRPr>
          </a:p>
        </p:txBody>
      </p:sp>
      <p:sp>
        <p:nvSpPr>
          <p:cNvPr id="11" name="Ellipse 10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2288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 descr="En gul bus og en spand med rengøringsartikler" title="At væl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0" y="3950642"/>
            <a:ext cx="5326732" cy="2663366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2773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</a:t>
            </a:r>
            <a:r>
              <a:rPr lang="da-DK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440000" y="1080000"/>
            <a:ext cx="6844652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600"/>
              </a:spcAft>
            </a:pPr>
            <a:r>
              <a:rPr lang="da-DK" sz="2000" dirty="0" smtClean="0"/>
              <a:t>Du har lovet at gøre huset rent på lørdag, da der kommer gæster på søndag, og det er din tur. Men du er inviteret </a:t>
            </a:r>
            <a:br>
              <a:rPr lang="da-DK" sz="2000" dirty="0" smtClean="0"/>
            </a:br>
            <a:r>
              <a:rPr lang="da-DK" sz="2000" dirty="0" smtClean="0"/>
              <a:t>på tur med din kammerat hele lørdagen. Du fortæller ham, du bor sammen med, at du gerne vil med på turen. Han synes, du skal gøre rent som lovet.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2" name="Ellipse 11" descr="Selvbestemmelse - jeg bestemmer selv" title="Grøn lys"/>
          <p:cNvSpPr/>
          <p:nvPr/>
        </p:nvSpPr>
        <p:spPr>
          <a:xfrm>
            <a:off x="8640000" y="196934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3" name="Ellipse 12" descr="Medbestemmelse - Jeg bestemmer sammen med andre " title="gult lys"/>
          <p:cNvSpPr/>
          <p:nvPr/>
        </p:nvSpPr>
        <p:spPr>
          <a:xfrm>
            <a:off x="8191249" y="18000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1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3256" y="252773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</a:t>
            </a:r>
            <a:r>
              <a:rPr lang="da-DK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440000" y="1080000"/>
            <a:ext cx="684465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har sparet penge sammen til en dyr ferie. Mange fortæller dig, at det vil være spild af penge at bruge dem på ferien.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fortæller din far, at du vil af sted. Din far synes ikke, </a:t>
            </a:r>
            <a:br>
              <a:rPr lang="da-DK" sz="2000" dirty="0" smtClean="0"/>
            </a:br>
            <a:r>
              <a:rPr lang="da-DK" sz="2000" dirty="0" smtClean="0"/>
              <a:t>du skal bruge penge på sådan en dyr ferie.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pic>
        <p:nvPicPr>
          <p:cNvPr id="14" name="Billede 13" descr=" En hvid sandstrand med en orange parasol og turkis vand i baggrunden" title="Om at vælge feri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4315794"/>
            <a:ext cx="2470563" cy="1810326"/>
          </a:xfrm>
          <a:prstGeom prst="rect">
            <a:avLst/>
          </a:prstGeom>
        </p:spPr>
      </p:pic>
      <p:pic>
        <p:nvPicPr>
          <p:cNvPr id="15" name="Billede 14" descr="pengesedler og mønter" title="om at vælge pengen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54" y="4315793"/>
            <a:ext cx="2726139" cy="1810327"/>
          </a:xfrm>
          <a:prstGeom prst="rect">
            <a:avLst/>
          </a:prstGeom>
        </p:spPr>
      </p:pic>
      <p:sp>
        <p:nvSpPr>
          <p:cNvPr id="12" name="Ellipse 11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75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 En mand og en kvinde diskuterer" title="kvinde er sur på en man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6" y="4181812"/>
            <a:ext cx="3088271" cy="2367675"/>
          </a:xfrm>
          <a:prstGeom prst="rect">
            <a:avLst/>
          </a:prstGeom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</a:t>
            </a:r>
            <a:r>
              <a:rPr lang="da-DK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440000" y="1080000"/>
            <a:ext cx="684465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a-DK" sz="3200" dirty="0" smtClean="0"/>
              <a:t>At vælge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kommer ikke særlig godt ud af det, med hende du </a:t>
            </a:r>
            <a:br>
              <a:rPr lang="da-DK" sz="2000" dirty="0" smtClean="0"/>
            </a:br>
            <a:r>
              <a:rPr lang="da-DK" sz="2000" dirty="0" smtClean="0"/>
              <a:t>bor i bofællesskab med. Du vil gerne flytte.</a:t>
            </a:r>
          </a:p>
          <a:p>
            <a:pPr>
              <a:spcAft>
                <a:spcPts val="1200"/>
              </a:spcAft>
            </a:pPr>
            <a:r>
              <a:rPr lang="da-DK" sz="2000" dirty="0" smtClean="0"/>
              <a:t>Du fortæller det til hende. Hun vil gerne have, </a:t>
            </a:r>
            <a:br>
              <a:rPr lang="da-DK" sz="2000" dirty="0" smtClean="0"/>
            </a:br>
            <a:r>
              <a:rPr lang="da-DK" sz="2000" dirty="0" smtClean="0"/>
              <a:t>at du bliver boende.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520000" y="0"/>
            <a:ext cx="114646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 smtClean="0">
                <a:solidFill>
                  <a:srgbClr val="2EA69E"/>
                </a:solidFill>
                <a:latin typeface="Lato"/>
                <a:cs typeface="Lato"/>
              </a:rPr>
              <a:t>Rollespil</a:t>
            </a:r>
          </a:p>
          <a:p>
            <a:endParaRPr lang="da-DK" sz="2000" dirty="0">
              <a:solidFill>
                <a:srgbClr val="2EA69E"/>
              </a:solidFill>
              <a:latin typeface="Lato"/>
              <a:cs typeface="Lato"/>
            </a:endParaRPr>
          </a:p>
        </p:txBody>
      </p:sp>
      <p:sp>
        <p:nvSpPr>
          <p:cNvPr id="11" name="Ellipse 10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97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20000" y="5400000"/>
            <a:ext cx="387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Mad, drikke og rygning</a:t>
            </a:r>
            <a:endParaRPr lang="da-DK" sz="2800" dirty="0"/>
          </a:p>
        </p:txBody>
      </p:sp>
      <p:pic>
        <p:nvPicPr>
          <p:cNvPr id="6" name="Billede 5" descr="En kvinde står med en gulerod i den ene hånd, en drink i den anden, samt en pibe og en cigaret i mundvigen.jpg" title="En kvinde står med en gulerod i den ene hånd, en drink i den anden, samt en pibe og en cigaret i mundvi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982" y="1974368"/>
            <a:ext cx="3144997" cy="3484997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8" name="Ellipse 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42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384" y="252773"/>
            <a:ext cx="17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18886" y="5400000"/>
            <a:ext cx="2692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 smtClean="0"/>
              <a:t>Besøg af venner</a:t>
            </a:r>
            <a:endParaRPr lang="da-DK" sz="2800" dirty="0"/>
          </a:p>
        </p:txBody>
      </p:sp>
      <p:pic>
        <p:nvPicPr>
          <p:cNvPr id="11" name="Billede 10" descr="En mand åbner døren til sit hjem og tager imod tre besøgende&#10;" title="En mand åbner døren til sit hjem og tager imod tre besøgende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3170" y="1880600"/>
            <a:ext cx="324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2" name="Ellipse 11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08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19999" y="5400000"/>
            <a:ext cx="338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Penge</a:t>
            </a:r>
            <a:endParaRPr lang="da-DK" sz="2800" dirty="0"/>
          </a:p>
        </p:txBody>
      </p:sp>
      <p:pic>
        <p:nvPicPr>
          <p:cNvPr id="4" name="Billede 3" descr="En pengekasse, hvor udaf der flyver pengesedler, mønter, lænestol, kaffemaskine, kost og en bog" title="En pengekasse, hvor udaf der flyver pengesedler, mønter, lænestol, kaffemaskine, kost og en bo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07" y="1632364"/>
            <a:ext cx="3322001" cy="3767636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8" name="Ellipse 7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95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06431" y="25277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519999" y="5400000"/>
            <a:ext cx="312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Tøj</a:t>
            </a:r>
            <a:endParaRPr lang="da-DK" sz="2800" dirty="0"/>
          </a:p>
        </p:txBody>
      </p:sp>
      <p:pic>
        <p:nvPicPr>
          <p:cNvPr id="6" name="Billede 5" descr="Pige klæder sig ud" title="Pige klæder sig u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600" y="1606254"/>
            <a:ext cx="2145792" cy="374294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  <p:sp>
        <p:nvSpPr>
          <p:cNvPr id="10" name="Ellipse 9" descr="Selvbestemmelse - jeg bestemmer selv" title="Grøn lys"/>
          <p:cNvSpPr/>
          <p:nvPr/>
        </p:nvSpPr>
        <p:spPr>
          <a:xfrm>
            <a:off x="8640000" y="180000"/>
            <a:ext cx="360000" cy="332700"/>
          </a:xfrm>
          <a:prstGeom prst="ellipse">
            <a:avLst/>
          </a:prstGeom>
          <a:solidFill>
            <a:srgbClr val="73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95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EFF6-02AE-9348-AB8B-41FD79C13E28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800000" y="2520000"/>
            <a:ext cx="5895975" cy="23006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4800" dirty="0" smtClean="0">
                <a:latin typeface="Georgia"/>
                <a:cs typeface="Georgia"/>
              </a:rPr>
              <a:t>Medbestemmelse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2400" dirty="0" smtClean="0">
                <a:latin typeface="Georgia"/>
                <a:cs typeface="Georgia"/>
              </a:rPr>
              <a:t>Jeg bestemmer sammen med andre </a:t>
            </a:r>
          </a:p>
          <a:p>
            <a:pPr>
              <a:lnSpc>
                <a:spcPct val="150000"/>
              </a:lnSpc>
            </a:pPr>
            <a:endParaRPr lang="da-DK" dirty="0">
              <a:latin typeface="Georgia"/>
              <a:cs typeface="Georgia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06384" y="252773"/>
            <a:ext cx="176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Tema 1 – Dag 2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Ellipse 6" descr="Medbestemmelse - Jeg bestemmer sammen med andre &#10;&#10;" title="gult lys"/>
          <p:cNvSpPr/>
          <p:nvPr/>
        </p:nvSpPr>
        <p:spPr>
          <a:xfrm>
            <a:off x="1800000" y="1440000"/>
            <a:ext cx="1080000" cy="10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520000" y="0"/>
            <a:ext cx="158248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da-DK" sz="2000" b="1" dirty="0">
                <a:solidFill>
                  <a:srgbClr val="2EA69E"/>
                </a:solidFill>
                <a:latin typeface="Lato"/>
                <a:cs typeface="Lato"/>
              </a:rPr>
              <a:t>Begrebskort</a:t>
            </a:r>
          </a:p>
          <a:p>
            <a:endParaRPr lang="da-DK" sz="20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7037559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_MD_RiskFactor xmlns="http://schemas.microsoft.com/sharepoint/v3/fields" xsi:nil="true"/>
    <PF_MD_BenefitFactor xmlns="http://schemas.microsoft.com/sharepoint/v3/fields" xsi:nil="true"/>
    <PF_MD_ProjectEndDate xmlns="http://schemas.microsoft.com/sharepoint/v3" xsi:nil="true"/>
    <PF_MD_Strategy xmlns="http://schemas.microsoft.com/sharepoint/v3/fields" xsi:nil="true"/>
    <PF_MD_ProjectStartDate xmlns="http://schemas.microsoft.com/sharepoint/v3" xsi:nil="true"/>
    <PF_MD_Title xmlns="http://schemas.microsoft.com/sharepoint/v3/fields" xsi:nil="true"/>
    <PF_MD_Status xmlns="http://schemas.microsoft.com/sharepoint/v3/fields" xsi:nil="true"/>
    <PF_MD_ProjectExecutive xmlns="http://schemas.microsoft.com/sharepoint/v3/fields" xsi:nil="true"/>
    <PF_MD_ProjectManager xmlns="http://schemas.microsoft.com/sharepoint/v3/fields" xsi:nil="true"/>
    <PF_MD_ProjectType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21412A5841C84E82BFF22E98492C64" ma:contentTypeVersion="10" ma:contentTypeDescription="Opret et nyt dokument." ma:contentTypeScope="" ma:versionID="43335d97466c26abc735c1a29bb81be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2d5d9af4c9cda630bf352ecef82d76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_MD_Status" minOccurs="0"/>
                <xsd:element ref="ns2:PF_MD_ProjectType" minOccurs="0"/>
                <xsd:element ref="ns2:PF_MD_Strategy" minOccurs="0"/>
                <xsd:element ref="ns2:PF_MD_BenefitFactor" minOccurs="0"/>
                <xsd:element ref="ns2:PF_MD_RiskFactor" minOccurs="0"/>
                <xsd:element ref="ns2:PF_MD_Title" minOccurs="0"/>
                <xsd:element ref="ns2:PF_MD_ProjectManager" minOccurs="0"/>
                <xsd:element ref="ns2:PF_MD_ProjectExecutive" minOccurs="0"/>
                <xsd:element ref="ns1:PF_MD_ProjectStartDate" minOccurs="0"/>
                <xsd:element ref="ns1:PF_MD_ProjectEn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F_MD_ProjectStartDate" ma:index="16" nillable="true" ma:displayName="Projektets startdato" ma:format="DateOnly" ma:internalName="PF_MD_ProjectStartDate">
      <xsd:simpleType>
        <xsd:restriction base="dms:DateTime"/>
      </xsd:simpleType>
    </xsd:element>
    <xsd:element name="PF_MD_ProjectEndDate" ma:index="17" nillable="true" ma:displayName="Projektets slutdato" ma:format="DateOnly" ma:internalName="PF_MD_ProjectEn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PF_MD_Status" ma:index="8" nillable="true" ma:displayName="Projektstatus" ma:internalName="PF_MD_Status">
      <xsd:simpleType>
        <xsd:restriction base="dms:Text"/>
      </xsd:simpleType>
    </xsd:element>
    <xsd:element name="PF_MD_ProjectType" ma:index="9" nillable="true" ma:displayName="Projekttype" ma:internalName="PF_MD_ProjectType">
      <xsd:simpleType>
        <xsd:restriction base="dms:Text"/>
      </xsd:simpleType>
    </xsd:element>
    <xsd:element name="PF_MD_Strategy" ma:index="10" nillable="true" ma:displayName="Projektstrategi" ma:internalName="PF_MD_Strategy">
      <xsd:simpleType>
        <xsd:restriction base="dms:Text"/>
      </xsd:simpleType>
    </xsd:element>
    <xsd:element name="PF_MD_BenefitFactor" ma:index="11" nillable="true" ma:displayName="Projektudbytte" ma:internalName="PF_MD_BenefitFactor">
      <xsd:simpleType>
        <xsd:restriction base="dms:Text"/>
      </xsd:simpleType>
    </xsd:element>
    <xsd:element name="PF_MD_RiskFactor" ma:index="12" nillable="true" ma:displayName="Projektrisiko" ma:internalName="PF_MD_RiskFactor">
      <xsd:simpleType>
        <xsd:restriction base="dms:Text"/>
      </xsd:simpleType>
    </xsd:element>
    <xsd:element name="PF_MD_Title" ma:index="13" nillable="true" ma:displayName="Projekttitel" ma:internalName="PF_MD_Title">
      <xsd:simpleType>
        <xsd:restriction base="dms:Text"/>
      </xsd:simpleType>
    </xsd:element>
    <xsd:element name="PF_MD_ProjectManager" ma:index="14" nillable="true" ma:displayName="Projektleder" ma:internalName="PF_MD_ProjectManager">
      <xsd:simpleType>
        <xsd:restriction base="dms:Text"/>
      </xsd:simpleType>
    </xsd:element>
    <xsd:element name="PF_MD_ProjectExecutive" ma:index="15" nillable="true" ma:displayName="Projektstyregruppeformand" ma:internalName="PF_MD_ProjectExecuti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13385-4D53-4700-8506-30AB589BFF9E}">
  <ds:schemaRefs>
    <ds:schemaRef ds:uri="http://purl.org/dc/terms/"/>
    <ds:schemaRef ds:uri="http://schemas.microsoft.com/sharepoint/v3/field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38921C-7A9A-46C1-8A53-755F24579D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97C288-C2D3-4529-9BD8-E3F1CDFA5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1345</Words>
  <Application>Microsoft Office PowerPoint</Application>
  <PresentationFormat>Skærmshow (4:3)</PresentationFormat>
  <Paragraphs>359</Paragraphs>
  <Slides>49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49</vt:i4>
      </vt:variant>
    </vt:vector>
  </HeadingPairs>
  <TitlesOfParts>
    <vt:vector size="56" baseType="lpstr">
      <vt:lpstr>Arial</vt:lpstr>
      <vt:lpstr>Calibri</vt:lpstr>
      <vt:lpstr>Georgia</vt:lpstr>
      <vt:lpstr>Lato</vt:lpstr>
      <vt:lpstr>Marker Felt</vt:lpstr>
      <vt:lpstr>Times New Roman</vt:lpstr>
      <vt:lpstr>Kontortema</vt:lpstr>
      <vt:lpstr>Jeg bestemmer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 - TEMA 1</dc:title>
  <dc:subject>Individ og rettigheder</dc:subject>
  <dc:creator>Tina Lorentzen</dc:creator>
  <cp:keywords/>
  <dc:description/>
  <cp:lastModifiedBy>Administrator</cp:lastModifiedBy>
  <cp:revision>351</cp:revision>
  <dcterms:created xsi:type="dcterms:W3CDTF">2013-02-18T10:27:19Z</dcterms:created>
  <dcterms:modified xsi:type="dcterms:W3CDTF">2015-11-27T12:53:55Z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0x010100C421412A5841C84E82BFF22E98492C64</vt:lpwstr>
  </property>
</Properties>
</file>