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300" r:id="rId3"/>
    <p:sldId id="418" r:id="rId4"/>
    <p:sldId id="419" r:id="rId5"/>
    <p:sldId id="417" r:id="rId6"/>
    <p:sldId id="420" r:id="rId7"/>
    <p:sldId id="421" r:id="rId8"/>
    <p:sldId id="422" r:id="rId9"/>
    <p:sldId id="424" r:id="rId10"/>
    <p:sldId id="425" r:id="rId11"/>
    <p:sldId id="423" r:id="rId12"/>
    <p:sldId id="426" r:id="rId13"/>
    <p:sldId id="428" r:id="rId14"/>
    <p:sldId id="429" r:id="rId15"/>
    <p:sldId id="427" r:id="rId16"/>
    <p:sldId id="430" r:id="rId17"/>
    <p:sldId id="432" r:id="rId18"/>
    <p:sldId id="433" r:id="rId19"/>
    <p:sldId id="435" r:id="rId20"/>
    <p:sldId id="449" r:id="rId21"/>
    <p:sldId id="437" r:id="rId22"/>
    <p:sldId id="414" r:id="rId23"/>
    <p:sldId id="438" r:id="rId24"/>
    <p:sldId id="440" r:id="rId25"/>
    <p:sldId id="441" r:id="rId26"/>
    <p:sldId id="439" r:id="rId27"/>
    <p:sldId id="442" r:id="rId28"/>
    <p:sldId id="416" r:id="rId29"/>
    <p:sldId id="443" r:id="rId30"/>
    <p:sldId id="444" r:id="rId31"/>
    <p:sldId id="450" r:id="rId32"/>
    <p:sldId id="446" r:id="rId33"/>
    <p:sldId id="447" r:id="rId34"/>
    <p:sldId id="448" r:id="rId35"/>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gne Skovgaard Schmidt" initials="s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5668" autoAdjust="0"/>
  </p:normalViewPr>
  <p:slideViewPr>
    <p:cSldViewPr>
      <p:cViewPr varScale="1">
        <p:scale>
          <a:sx n="83" d="100"/>
          <a:sy n="83" d="100"/>
        </p:scale>
        <p:origin x="1392" y="82"/>
      </p:cViewPr>
      <p:guideLst>
        <p:guide orient="horz" pos="2160"/>
        <p:guide pos="2880"/>
      </p:guideLst>
    </p:cSldViewPr>
  </p:slideViewPr>
  <p:outlineViewPr>
    <p:cViewPr>
      <p:scale>
        <a:sx n="33" d="100"/>
        <a:sy n="33" d="100"/>
      </p:scale>
      <p:origin x="0" y="647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2A787A-8A31-458B-862E-E5EC85AD1421}" type="datetimeFigureOut">
              <a:rPr lang="da-DK" smtClean="0"/>
              <a:t>18-05-2021</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388CEB-ED4F-4C29-BBBF-027436DB5B3A}" type="slidenum">
              <a:rPr lang="da-DK" smtClean="0"/>
              <a:t>‹nr.›</a:t>
            </a:fld>
            <a:endParaRPr lang="da-DK"/>
          </a:p>
        </p:txBody>
      </p:sp>
    </p:spTree>
    <p:extLst>
      <p:ext uri="{BB962C8B-B14F-4D97-AF65-F5344CB8AC3E}">
        <p14:creationId xmlns:p14="http://schemas.microsoft.com/office/powerpoint/2010/main" val="129343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1</a:t>
            </a:fld>
            <a:endParaRPr lang="da-DK" dirty="0"/>
          </a:p>
        </p:txBody>
      </p:sp>
    </p:spTree>
    <p:extLst>
      <p:ext uri="{BB962C8B-B14F-4D97-AF65-F5344CB8AC3E}">
        <p14:creationId xmlns:p14="http://schemas.microsoft.com/office/powerpoint/2010/main" val="154724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21</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44A12EE-5C3F-49C7-8C18-1C2E9A0B1F90}" type="slidenum">
              <a:rPr lang="da-DK" smtClean="0"/>
              <a:t>23</a:t>
            </a:fld>
            <a:endParaRPr lang="da-DK"/>
          </a:p>
        </p:txBody>
      </p:sp>
    </p:spTree>
    <p:extLst>
      <p:ext uri="{BB962C8B-B14F-4D97-AF65-F5344CB8AC3E}">
        <p14:creationId xmlns:p14="http://schemas.microsoft.com/office/powerpoint/2010/main" val="1269924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A388CEB-ED4F-4C29-BBBF-027436DB5B3A}" type="slidenum">
              <a:rPr lang="da-DK" smtClean="0"/>
              <a:t>24</a:t>
            </a:fld>
            <a:endParaRPr lang="da-DK"/>
          </a:p>
        </p:txBody>
      </p:sp>
    </p:spTree>
    <p:extLst>
      <p:ext uri="{BB962C8B-B14F-4D97-AF65-F5344CB8AC3E}">
        <p14:creationId xmlns:p14="http://schemas.microsoft.com/office/powerpoint/2010/main" val="156517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2</a:t>
            </a:fld>
            <a:endParaRPr lang="da-DK"/>
          </a:p>
        </p:txBody>
      </p:sp>
    </p:spTree>
    <p:extLst>
      <p:ext uri="{BB962C8B-B14F-4D97-AF65-F5344CB8AC3E}">
        <p14:creationId xmlns:p14="http://schemas.microsoft.com/office/powerpoint/2010/main" val="143366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8</a:t>
            </a:fld>
            <a:endParaRPr lang="da-DK"/>
          </a:p>
        </p:txBody>
      </p:sp>
    </p:spTree>
    <p:extLst>
      <p:ext uri="{BB962C8B-B14F-4D97-AF65-F5344CB8AC3E}">
        <p14:creationId xmlns:p14="http://schemas.microsoft.com/office/powerpoint/2010/main" val="666765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12</a:t>
            </a:fld>
            <a:endParaRPr lang="da-DK"/>
          </a:p>
        </p:txBody>
      </p:sp>
    </p:spTree>
    <p:extLst>
      <p:ext uri="{BB962C8B-B14F-4D97-AF65-F5344CB8AC3E}">
        <p14:creationId xmlns:p14="http://schemas.microsoft.com/office/powerpoint/2010/main" val="2770482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13</a:t>
            </a:fld>
            <a:endParaRPr lang="da-DK"/>
          </a:p>
        </p:txBody>
      </p:sp>
    </p:spTree>
    <p:extLst>
      <p:ext uri="{BB962C8B-B14F-4D97-AF65-F5344CB8AC3E}">
        <p14:creationId xmlns:p14="http://schemas.microsoft.com/office/powerpoint/2010/main" val="31763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16</a:t>
            </a:fld>
            <a:endParaRPr lang="da-DK"/>
          </a:p>
        </p:txBody>
      </p:sp>
    </p:spTree>
    <p:extLst>
      <p:ext uri="{BB962C8B-B14F-4D97-AF65-F5344CB8AC3E}">
        <p14:creationId xmlns:p14="http://schemas.microsoft.com/office/powerpoint/2010/main" val="2812253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17</a:t>
            </a:fld>
            <a:endParaRPr lang="da-DK"/>
          </a:p>
        </p:txBody>
      </p:sp>
    </p:spTree>
    <p:extLst>
      <p:ext uri="{BB962C8B-B14F-4D97-AF65-F5344CB8AC3E}">
        <p14:creationId xmlns:p14="http://schemas.microsoft.com/office/powerpoint/2010/main" val="308221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18</a:t>
            </a:fld>
            <a:endParaRPr lang="da-DK"/>
          </a:p>
        </p:txBody>
      </p:sp>
    </p:spTree>
    <p:extLst>
      <p:ext uri="{BB962C8B-B14F-4D97-AF65-F5344CB8AC3E}">
        <p14:creationId xmlns:p14="http://schemas.microsoft.com/office/powerpoint/2010/main" val="36099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20</a:t>
            </a:fld>
            <a:endParaRPr lang="da-DK"/>
          </a:p>
        </p:txBody>
      </p:sp>
    </p:spTree>
    <p:extLst>
      <p:ext uri="{BB962C8B-B14F-4D97-AF65-F5344CB8AC3E}">
        <p14:creationId xmlns:p14="http://schemas.microsoft.com/office/powerpoint/2010/main" val="3607257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69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04915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62934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90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90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31337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0661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38885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11131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4890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8610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403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44308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5067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80485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8237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1350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717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9742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264723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16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1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53984ED1-B1E7-452C-A6D8-83BADD4BEA94}" type="datetimeFigureOut">
              <a:rPr lang="da-DK" smtClean="0"/>
              <a:t>18-05-2021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59507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53984ED1-B1E7-452C-A6D8-83BADD4BEA94}" type="datetimeFigureOut">
              <a:rPr lang="da-DK" smtClean="0"/>
              <a:t>18-05-2021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5806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3984ED1-B1E7-452C-A6D8-83BADD4BEA94}" type="datetimeFigureOut">
              <a:rPr lang="da-DK" smtClean="0"/>
              <a:t>18-05-2021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44123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3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6868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2875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6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84ED1-B1E7-452C-A6D8-83BADD4BEA94}" type="datetimeFigureOut">
              <a:rPr lang="da-DK" smtClean="0"/>
              <a:t>18-05-2021</a:t>
            </a:fld>
            <a:endParaRPr lang="da-DK"/>
          </a:p>
        </p:txBody>
      </p:sp>
      <p:sp>
        <p:nvSpPr>
          <p:cNvPr id="5" name="Pladsholder til sidefod 4"/>
          <p:cNvSpPr>
            <a:spLocks noGrp="1"/>
          </p:cNvSpPr>
          <p:nvPr>
            <p:ph type="ftr" sz="quarter" idx="3"/>
          </p:nvPr>
        </p:nvSpPr>
        <p:spPr>
          <a:xfrm>
            <a:off x="3124200" y="63566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6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50219-1135-468A-B982-FCDE2151C07A}" type="slidenum">
              <a:rPr lang="da-DK" smtClean="0"/>
              <a:t>‹nr.›</a:t>
            </a:fld>
            <a:endParaRPr lang="da-DK"/>
          </a:p>
        </p:txBody>
      </p:sp>
    </p:spTree>
    <p:extLst>
      <p:ext uri="{BB962C8B-B14F-4D97-AF65-F5344CB8AC3E}">
        <p14:creationId xmlns:p14="http://schemas.microsoft.com/office/powerpoint/2010/main" val="285912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231"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232"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34636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8C0BA-E987-44BF-B462-A451A599FBE6}"/>
              </a:ext>
            </a:extLst>
          </p:cNvPr>
          <p:cNvSpPr>
            <a:spLocks noGrp="1"/>
          </p:cNvSpPr>
          <p:nvPr>
            <p:ph type="ctrTitle"/>
          </p:nvPr>
        </p:nvSpPr>
        <p:spPr>
          <a:xfrm>
            <a:off x="107504" y="3694896"/>
            <a:ext cx="9036496" cy="1463040"/>
          </a:xfrm>
        </p:spPr>
        <p:txBody>
          <a:bodyPr/>
          <a:lstStyle/>
          <a:p>
            <a:r>
              <a:rPr lang="da-DK" cap="all" dirty="0"/>
              <a:t>Grundkursus i at være plejefamilie</a:t>
            </a:r>
          </a:p>
        </p:txBody>
      </p:sp>
      <p:sp>
        <p:nvSpPr>
          <p:cNvPr id="4" name="Titel 1">
            <a:extLst>
              <a:ext uri="{FF2B5EF4-FFF2-40B4-BE49-F238E27FC236}">
                <a16:creationId xmlns:a16="http://schemas.microsoft.com/office/drawing/2014/main" id="{488E466E-EE63-4CD4-A060-306A1C22BC85}"/>
              </a:ext>
            </a:extLst>
          </p:cNvPr>
          <p:cNvSpPr txBox="1">
            <a:spLocks/>
          </p:cNvSpPr>
          <p:nvPr/>
        </p:nvSpPr>
        <p:spPr>
          <a:xfrm>
            <a:off x="768096" y="1898133"/>
            <a:ext cx="7290054" cy="1796807"/>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ctr"/>
            <a:r>
              <a:rPr lang="da-DK" sz="6600" b="1" dirty="0"/>
              <a:t>Kursusdag 4</a:t>
            </a:r>
          </a:p>
        </p:txBody>
      </p:sp>
    </p:spTree>
    <p:extLst>
      <p:ext uri="{BB962C8B-B14F-4D97-AF65-F5344CB8AC3E}">
        <p14:creationId xmlns:p14="http://schemas.microsoft.com/office/powerpoint/2010/main" val="211308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ANDRE KRAV, JF. §50 - FORTSAT</a:t>
            </a:r>
          </a:p>
        </p:txBody>
      </p:sp>
      <p:sp>
        <p:nvSpPr>
          <p:cNvPr id="3" name="Pladsholder til indhold 2"/>
          <p:cNvSpPr>
            <a:spLocks noGrp="1"/>
          </p:cNvSpPr>
          <p:nvPr>
            <p:ph idx="1"/>
          </p:nvPr>
        </p:nvSpPr>
        <p:spPr/>
        <p:txBody>
          <a:bodyPr>
            <a:normAutofit fontScale="77500" lnSpcReduction="20000"/>
          </a:bodyPr>
          <a:lstStyle/>
          <a:p>
            <a:pPr marL="0" indent="0">
              <a:buNone/>
            </a:pPr>
            <a:r>
              <a:rPr lang="da-DK" dirty="0"/>
              <a:t>Andre krav, jf. § 50, stk. 3-9</a:t>
            </a:r>
          </a:p>
          <a:p>
            <a:r>
              <a:rPr lang="da-DK" dirty="0"/>
              <a:t>Samtale med barnet: Som led i undersøgelsen skal der finde en samtale sted med barnet eller den unge. I sin undersøgelse skal kommunalbestyrelsen afdække ressourcer og problemer hos barnet, familien og netværket.</a:t>
            </a:r>
          </a:p>
          <a:p>
            <a:r>
              <a:rPr lang="da-DK" dirty="0"/>
              <a:t>Inddrage fagfolk: Kommunalbestyrelsen skal som led i undersøgelsen inddrage de fagfolk, som allerede har viden om barnets eller den unges og familiens forhold. Fx sundhedsplejerske eller pædagog.</a:t>
            </a:r>
          </a:p>
          <a:p>
            <a:r>
              <a:rPr lang="da-DK" dirty="0"/>
              <a:t>Forældre og barnets synspunkter på det, kommunen har besluttet, skal fremgå.</a:t>
            </a:r>
          </a:p>
          <a:p>
            <a:r>
              <a:rPr lang="da-DK" dirty="0"/>
              <a:t>Forhold i familien eller i dennes omgivelser, som kan bidrage til at klare vanskelighederne skal fremgå. </a:t>
            </a:r>
          </a:p>
          <a:p>
            <a:pPr marL="0" indent="0">
              <a:buNone/>
            </a:pPr>
            <a:endParaRPr lang="da-DK" dirty="0"/>
          </a:p>
        </p:txBody>
      </p:sp>
    </p:spTree>
    <p:extLst>
      <p:ext uri="{BB962C8B-B14F-4D97-AF65-F5344CB8AC3E}">
        <p14:creationId xmlns:p14="http://schemas.microsoft.com/office/powerpoint/2010/main" val="1225725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a:t>§50-UNDERSØGELSEN DANNER BAGGRUND FOR IVÆRKSÆTTELSE AF FORANSTALTNINGER</a:t>
            </a:r>
          </a:p>
        </p:txBody>
      </p:sp>
      <p:sp>
        <p:nvSpPr>
          <p:cNvPr id="3" name="Pladsholder til indhold 2"/>
          <p:cNvSpPr>
            <a:spLocks noGrp="1"/>
          </p:cNvSpPr>
          <p:nvPr>
            <p:ph idx="1"/>
          </p:nvPr>
        </p:nvSpPr>
        <p:spPr/>
        <p:txBody>
          <a:bodyPr>
            <a:normAutofit fontScale="25000" lnSpcReduction="20000"/>
          </a:bodyPr>
          <a:lstStyle/>
          <a:p>
            <a:pPr marL="0" indent="0">
              <a:buNone/>
            </a:pPr>
            <a:r>
              <a:rPr lang="da-DK" sz="9600" dirty="0"/>
              <a:t>Der findes forskellige former for hjælp, som kommunen kan iværksætte (jf. servicelovens § 52). Blandt andet:  </a:t>
            </a:r>
          </a:p>
          <a:p>
            <a:r>
              <a:rPr lang="da-DK" sz="9600" dirty="0"/>
              <a:t>Døgnophold, jf. § 55, for både forældremyndighedsindehaveren, barnet eller den unge og andre medlemmer af familien i en almen plejefamilie, i en forstærket plejefamilie, i en specialiseret plejefamilie, på et opholdssted eller på en døgninstitution (§ 52, stk. 3, pkt. 4).</a:t>
            </a:r>
          </a:p>
          <a:p>
            <a:r>
              <a:rPr lang="da-DK" sz="9600" dirty="0"/>
              <a:t>Aflastningsordning, jf. § 55, i en almen plejefamilie, i en forstærket plejefamilie, i en specialiseret plejefamilie eller i en netværksplejefamilie, på et opholdssted eller på en døgninstitution (§ 52, stk. 3, pkt. 5).</a:t>
            </a:r>
          </a:p>
          <a:p>
            <a:r>
              <a:rPr lang="da-DK" sz="9600" dirty="0"/>
              <a:t>Anbringelse af barnet eller den unge uden for hjemmet på et anbringelsessted (§ 52, stk. 3, pkt. 7). </a:t>
            </a:r>
          </a:p>
          <a:p>
            <a:pPr marL="0" indent="0">
              <a:buNone/>
            </a:pPr>
            <a:endParaRPr lang="da-DK" dirty="0"/>
          </a:p>
        </p:txBody>
      </p:sp>
    </p:spTree>
    <p:extLst>
      <p:ext uri="{BB962C8B-B14F-4D97-AF65-F5344CB8AC3E}">
        <p14:creationId xmlns:p14="http://schemas.microsoft.com/office/powerpoint/2010/main" val="1808099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CB961-365C-44F4-B1ED-4F83519E28A9}"/>
              </a:ext>
            </a:extLst>
          </p:cNvPr>
          <p:cNvSpPr>
            <a:spLocks noGrp="1"/>
          </p:cNvSpPr>
          <p:nvPr>
            <p:ph type="title"/>
          </p:nvPr>
        </p:nvSpPr>
        <p:spPr>
          <a:xfrm>
            <a:off x="491490" y="365125"/>
            <a:ext cx="3840086" cy="1692794"/>
          </a:xfrm>
        </p:spPr>
        <p:txBody>
          <a:bodyPr>
            <a:normAutofit fontScale="90000"/>
          </a:bodyPr>
          <a:lstStyle/>
          <a:p>
            <a:pPr algn="l"/>
            <a:r>
              <a:rPr lang="da-DK" sz="4900" dirty="0"/>
              <a:t>Handleplanen </a:t>
            </a:r>
            <a:r>
              <a:rPr lang="da-DK" dirty="0"/>
              <a:t/>
            </a:r>
            <a:br>
              <a:rPr lang="da-DK" dirty="0"/>
            </a:br>
            <a:r>
              <a:rPr lang="da-DK" sz="2200" dirty="0"/>
              <a:t>skal tage udgangspunkt i resultaterne af den børnefaglige undersøgelse af barnets og den unges forhold.</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430E976-CAC3-419A-AA02-98DD9A6D008F}"/>
              </a:ext>
            </a:extLst>
          </p:cNvPr>
          <p:cNvSpPr>
            <a:spLocks noGrp="1"/>
          </p:cNvSpPr>
          <p:nvPr>
            <p:ph idx="1"/>
          </p:nvPr>
        </p:nvSpPr>
        <p:spPr>
          <a:xfrm>
            <a:off x="491491" y="2575034"/>
            <a:ext cx="4080509" cy="3462228"/>
          </a:xfrm>
        </p:spPr>
        <p:txBody>
          <a:bodyPr>
            <a:normAutofit/>
          </a:bodyPr>
          <a:lstStyle/>
          <a:p>
            <a:pPr marL="0" indent="0">
              <a:buNone/>
            </a:pPr>
            <a:r>
              <a:rPr lang="en-US" sz="1500" dirty="0"/>
              <a:t>Skal indeholde:</a:t>
            </a:r>
          </a:p>
          <a:p>
            <a:r>
              <a:rPr lang="en-US" sz="1500" dirty="0"/>
              <a:t>Formålet med indsatsen.</a:t>
            </a:r>
          </a:p>
          <a:p>
            <a:r>
              <a:rPr lang="en-US" sz="1500" dirty="0"/>
              <a:t>Hvilken indsats der er nødvendig for at opnå formålet.</a:t>
            </a:r>
          </a:p>
          <a:p>
            <a:r>
              <a:rPr lang="en-US" sz="1500" dirty="0"/>
              <a:t>Konkrete mål i forhold til barnets eller den unges trivsel og udvikling.</a:t>
            </a:r>
          </a:p>
          <a:p>
            <a:r>
              <a:rPr lang="en-US" sz="1500" dirty="0"/>
              <a:t>Konkrete mål for overgangen til voksenlivet for den unge, der er fyldt 16 år.</a:t>
            </a:r>
          </a:p>
          <a:p>
            <a:r>
              <a:rPr lang="en-US" sz="1500" dirty="0" err="1"/>
              <a:t>Indsatsens</a:t>
            </a:r>
            <a:r>
              <a:rPr lang="en-US" sz="1500" dirty="0"/>
              <a:t> forventede varighed.</a:t>
            </a:r>
          </a:p>
          <a:p>
            <a:r>
              <a:rPr lang="en-US" sz="1500" dirty="0"/>
              <a:t>Hvilke former for støtte der skal iværksættes over for </a:t>
            </a:r>
            <a:r>
              <a:rPr lang="en-US" sz="1500" dirty="0" err="1"/>
              <a:t>familien</a:t>
            </a:r>
            <a:r>
              <a:rPr lang="en-US" sz="1500" dirty="0"/>
              <a:t>, i forbindelse med anbringelse af et barn </a:t>
            </a:r>
            <a:r>
              <a:rPr lang="en-US" sz="1500" dirty="0" err="1"/>
              <a:t>eller</a:t>
            </a:r>
            <a:r>
              <a:rPr lang="en-US" sz="1500" dirty="0"/>
              <a:t> </a:t>
            </a:r>
            <a:r>
              <a:rPr lang="en-US" sz="1500" dirty="0" err="1"/>
              <a:t>ung</a:t>
            </a:r>
            <a:r>
              <a:rPr lang="en-US" sz="1500" dirty="0"/>
              <a:t> i tiden efter barnets eller den unges hjemgivelse.</a:t>
            </a:r>
          </a:p>
        </p:txBody>
      </p:sp>
      <p:pic>
        <p:nvPicPr>
          <p:cNvPr id="8" name="Pladsholder til indhold 4" descr="En handleplan med de ting der skal udfyldes. ">
            <a:extLst>
              <a:ext uri="{FF2B5EF4-FFF2-40B4-BE49-F238E27FC236}">
                <a16:creationId xmlns:a16="http://schemas.microsoft.com/office/drawing/2014/main" id="{47BF8D31-8CCE-412A-BC94-242AF9B7001C}"/>
              </a:ext>
            </a:extLst>
          </p:cNvPr>
          <p:cNvPicPr>
            <a:picLocks noChangeAspect="1"/>
          </p:cNvPicPr>
          <p:nvPr/>
        </p:nvPicPr>
        <p:blipFill rotWithShape="1">
          <a:blip r:embed="rId3">
            <a:extLst>
              <a:ext uri="{28A0092B-C50C-407E-A947-70E740481C1C}">
                <a14:useLocalDpi xmlns:a14="http://schemas.microsoft.com/office/drawing/2010/main" val="0"/>
              </a:ext>
            </a:extLst>
          </a:blip>
          <a:srcRect l="16361" r="14598"/>
          <a:stretch/>
        </p:blipFill>
        <p:spPr>
          <a:xfrm>
            <a:off x="4409137"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739570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8D8BD6-FA5C-4175-9480-C192A92F469F}"/>
              </a:ext>
            </a:extLst>
          </p:cNvPr>
          <p:cNvSpPr>
            <a:spLocks noGrp="1"/>
          </p:cNvSpPr>
          <p:nvPr>
            <p:ph type="title"/>
          </p:nvPr>
        </p:nvSpPr>
        <p:spPr>
          <a:xfrm>
            <a:off x="491490" y="365124"/>
            <a:ext cx="4224526" cy="1767732"/>
          </a:xfrm>
        </p:spPr>
        <p:txBody>
          <a:bodyPr>
            <a:normAutofit fontScale="90000"/>
          </a:bodyPr>
          <a:lstStyle/>
          <a:p>
            <a:pPr algn="ctr"/>
            <a:r>
              <a:rPr lang="da-DK" sz="2700" dirty="0"/>
              <a:t>Socialtilsynet har også fokus på, at plejefamilierne kender målene i handleplanen</a:t>
            </a:r>
            <a:r>
              <a:rPr lang="da-DK" sz="3100" dirty="0"/>
              <a:t/>
            </a:r>
            <a:br>
              <a:rPr lang="da-DK" sz="3100" dirty="0"/>
            </a:br>
            <a:r>
              <a:rPr lang="da-DK" sz="2000" dirty="0"/>
              <a:t>Kvalitetsmodellen; målgruppe, metoder og resultater.</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2C87AC6-152A-4A88-9B5D-9E9A6C5ABE31}"/>
              </a:ext>
            </a:extLst>
          </p:cNvPr>
          <p:cNvSpPr>
            <a:spLocks noGrp="1"/>
          </p:cNvSpPr>
          <p:nvPr>
            <p:ph idx="1"/>
          </p:nvPr>
        </p:nvSpPr>
        <p:spPr>
          <a:xfrm>
            <a:off x="491491" y="2575034"/>
            <a:ext cx="3840085" cy="3462228"/>
          </a:xfrm>
        </p:spPr>
        <p:txBody>
          <a:bodyPr>
            <a:normAutofit fontScale="92500" lnSpcReduction="20000"/>
          </a:bodyPr>
          <a:lstStyle/>
          <a:p>
            <a:r>
              <a:rPr lang="da-DK" sz="1800" dirty="0"/>
              <a:t>Plejefamilien bidrager aktivt til at opnå de mål, der er for barnets ophold i plejefamilien. </a:t>
            </a:r>
          </a:p>
          <a:p>
            <a:endParaRPr lang="da-DK" sz="1800" b="1" dirty="0"/>
          </a:p>
          <a:p>
            <a:r>
              <a:rPr lang="da-DK" sz="1800" dirty="0"/>
              <a:t>Plejefamilien kender de mål, der er opstillet for anbringelsen eller aflastningsopholdet, i barnets handleplan. </a:t>
            </a:r>
          </a:p>
          <a:p>
            <a:endParaRPr lang="da-DK" sz="1800" dirty="0"/>
          </a:p>
          <a:p>
            <a:r>
              <a:rPr lang="da-DK" sz="1800" dirty="0"/>
              <a:t>Plejefamilien kan redegøre for, hvordan de understøtter opfyldelsen af de mål, der er for barnets anbringelse eller aflastningsophold i plejefamilien.</a:t>
            </a:r>
          </a:p>
          <a:p>
            <a:endParaRPr lang="en-US" sz="1800" dirty="0"/>
          </a:p>
        </p:txBody>
      </p:sp>
      <p:pic>
        <p:nvPicPr>
          <p:cNvPr id="7" name="Pladsholder til indhold 3" descr="En cirkel med syv forskellige tegninger: et hus, bog, to der giver håndtryk, tre personer, et hjerte, to møtrikker og en firkant med tråde til tre andre.">
            <a:extLst>
              <a:ext uri="{FF2B5EF4-FFF2-40B4-BE49-F238E27FC236}">
                <a16:creationId xmlns:a16="http://schemas.microsoft.com/office/drawing/2014/main" id="{F5E3BFFC-0F99-482B-AD88-0DC3FC3E24E6}"/>
              </a:ext>
            </a:extLst>
          </p:cNvPr>
          <p:cNvPicPr>
            <a:picLocks noChangeAspect="1"/>
          </p:cNvPicPr>
          <p:nvPr/>
        </p:nvPicPr>
        <p:blipFill rotWithShape="1">
          <a:blip r:embed="rId3"/>
          <a:srcRect l="18790" r="20898"/>
          <a:stretch/>
        </p:blipFill>
        <p:spPr>
          <a:xfrm>
            <a:off x="4837667" y="11"/>
            <a:ext cx="4306333" cy="6237302"/>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55753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000" dirty="0"/>
              <a:t>BARNETS RETTIGHEDER I EGEN SAG</a:t>
            </a:r>
          </a:p>
        </p:txBody>
      </p:sp>
      <p:sp>
        <p:nvSpPr>
          <p:cNvPr id="3" name="Pladsholder til indhold 2"/>
          <p:cNvSpPr>
            <a:spLocks noGrp="1"/>
          </p:cNvSpPr>
          <p:nvPr>
            <p:ph idx="1"/>
          </p:nvPr>
        </p:nvSpPr>
        <p:spPr/>
        <p:txBody>
          <a:bodyPr/>
          <a:lstStyle/>
          <a:p>
            <a:r>
              <a:rPr lang="da-DK" sz="2800" dirty="0"/>
              <a:t>Barnet har ret til at blive hørt og inddraget.</a:t>
            </a:r>
          </a:p>
          <a:p>
            <a:r>
              <a:rPr lang="da-DK" sz="2800" dirty="0"/>
              <a:t>Barnet har ret til at lade sig bistå af andre.</a:t>
            </a:r>
          </a:p>
          <a:p>
            <a:r>
              <a:rPr lang="da-DK" sz="2800" dirty="0"/>
              <a:t>Barnet har ret til at klage (når det er fyldt 12 år).</a:t>
            </a:r>
          </a:p>
          <a:p>
            <a:pPr marL="0" indent="0">
              <a:buNone/>
            </a:pPr>
            <a:endParaRPr lang="da-DK" dirty="0"/>
          </a:p>
        </p:txBody>
      </p:sp>
    </p:spTree>
    <p:extLst>
      <p:ext uri="{BB962C8B-B14F-4D97-AF65-F5344CB8AC3E}">
        <p14:creationId xmlns:p14="http://schemas.microsoft.com/office/powerpoint/2010/main" val="99776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PLEJEFAMILIERS TAVSHEDSPLIGT</a:t>
            </a:r>
          </a:p>
        </p:txBody>
      </p:sp>
      <p:sp>
        <p:nvSpPr>
          <p:cNvPr id="3" name="Pladsholder til indhold 2"/>
          <p:cNvSpPr>
            <a:spLocks noGrp="1"/>
          </p:cNvSpPr>
          <p:nvPr>
            <p:ph idx="1"/>
          </p:nvPr>
        </p:nvSpPr>
        <p:spPr/>
        <p:txBody>
          <a:bodyPr>
            <a:normAutofit fontScale="70000" lnSpcReduction="20000"/>
          </a:bodyPr>
          <a:lstStyle/>
          <a:p>
            <a:pPr marL="0" indent="0">
              <a:buNone/>
            </a:pPr>
            <a:r>
              <a:rPr lang="da-DK" dirty="0"/>
              <a:t>Retssikkerhedsloven § 43 stk. </a:t>
            </a:r>
            <a:r>
              <a:rPr lang="da-DK" dirty="0" smtClean="0"/>
              <a:t>2:</a:t>
            </a:r>
          </a:p>
          <a:p>
            <a:pPr marL="0" indent="0">
              <a:buNone/>
            </a:pPr>
            <a:r>
              <a:rPr lang="da-DK" dirty="0" smtClean="0"/>
              <a:t>Ved </a:t>
            </a:r>
            <a:r>
              <a:rPr lang="da-DK" dirty="0"/>
              <a:t>opgavevaretagelsen, jf. stk. 2, er videregivelse og indhentelse af oplysninger vedrørende enkeltpersoner omfattet af forvaltningslovens §§ 27, 29, 31, 32. Dette gælder også for selvejende institutioner, der efter aftale udfører en opgave for en kommunalbestyrelse eller et regionsråd.</a:t>
            </a:r>
          </a:p>
          <a:p>
            <a:pPr marL="0" indent="0">
              <a:buNone/>
            </a:pPr>
            <a:endParaRPr lang="da-DK" dirty="0"/>
          </a:p>
          <a:p>
            <a:pPr marL="0" indent="0">
              <a:buNone/>
            </a:pPr>
            <a:r>
              <a:rPr lang="da-DK" dirty="0"/>
              <a:t>Forvaltningsloven, § 27, stk. 1:</a:t>
            </a:r>
          </a:p>
          <a:p>
            <a:pPr marL="0" indent="0">
              <a:buNone/>
            </a:pPr>
            <a:r>
              <a:rPr lang="da-DK" dirty="0"/>
              <a:t>§27. Den der virker inden for den offentlige forvaltning, har tavshedspligt, jf. borgerlige straffelov § 152 og §§ 152c–152f, når en oplysning ved lov eller anden gyldig bestemmelse er betegnet som fortrolig, eller når det i øvrigt er nødvendigt at hemmeligholde den, for at varetage væsentlige hensyn til offentlige eller private interesser.</a:t>
            </a:r>
          </a:p>
          <a:p>
            <a:pPr marL="0" indent="0">
              <a:buNone/>
            </a:pPr>
            <a:endParaRPr lang="da-DK" dirty="0"/>
          </a:p>
        </p:txBody>
      </p:sp>
    </p:spTree>
    <p:extLst>
      <p:ext uri="{BB962C8B-B14F-4D97-AF65-F5344CB8AC3E}">
        <p14:creationId xmlns:p14="http://schemas.microsoft.com/office/powerpoint/2010/main" val="2838301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2"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FD4A68-E077-44A4-97A5-2992F9A6B21D}"/>
              </a:ext>
            </a:extLst>
          </p:cNvPr>
          <p:cNvSpPr>
            <a:spLocks noGrp="1"/>
          </p:cNvSpPr>
          <p:nvPr>
            <p:ph type="title"/>
          </p:nvPr>
        </p:nvSpPr>
        <p:spPr>
          <a:xfrm>
            <a:off x="409763" y="433546"/>
            <a:ext cx="8354891" cy="930447"/>
          </a:xfrm>
        </p:spPr>
        <p:txBody>
          <a:bodyPr vert="horz" lIns="91440" tIns="45720" rIns="91440" bIns="45720" rtlCol="0" anchor="b">
            <a:noAutofit/>
          </a:bodyPr>
          <a:lstStyle/>
          <a:p>
            <a:pPr algn="ctr"/>
            <a:r>
              <a:rPr lang="da-DK" sz="3200" dirty="0">
                <a:solidFill>
                  <a:srgbClr val="FFFFFF"/>
                </a:solidFill>
              </a:rPr>
              <a:t>OPLYSNINGER OM PLEJEFAMILIER PÅ TILBUDSPORTALEN</a:t>
            </a:r>
          </a:p>
        </p:txBody>
      </p:sp>
      <p:cxnSp>
        <p:nvCxnSpPr>
          <p:cNvPr id="52" name="Straight Connector 51">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Billede 8" descr="Lille pige der kigger på en brun mark. "/>
          <p:cNvPicPr/>
          <p:nvPr/>
        </p:nvPicPr>
        <p:blipFill rotWithShape="1">
          <a:blip r:embed="rId3"/>
          <a:srcRect l="-32" t="9517" r="1550" b="20739"/>
          <a:stretch/>
        </p:blipFill>
        <p:spPr bwMode="auto">
          <a:xfrm>
            <a:off x="3539373" y="2276463"/>
            <a:ext cx="4521518" cy="2049726"/>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10" name="Billede 9" descr="Billede 9: Skærmbillede af tilbudsportalen"/>
          <p:cNvPicPr/>
          <p:nvPr/>
        </p:nvPicPr>
        <p:blipFill rotWithShape="1">
          <a:blip r:embed="rId4"/>
          <a:srcRect t="9536" r="1292" b="28124"/>
          <a:stretch/>
        </p:blipFill>
        <p:spPr bwMode="auto">
          <a:xfrm>
            <a:off x="4355239" y="4499610"/>
            <a:ext cx="4521518" cy="2141220"/>
          </a:xfrm>
          <a:prstGeom prst="rect">
            <a:avLst/>
          </a:prstGeom>
          <a:ln>
            <a:solidFill>
              <a:schemeClr val="tx1"/>
            </a:solidFill>
          </a:ln>
          <a:extLst>
            <a:ext uri="{53640926-AAD7-44D8-BBD7-CCE9431645EC}">
              <a14:shadowObscured xmlns:a14="http://schemas.microsoft.com/office/drawing/2010/main"/>
            </a:ext>
          </a:extLst>
        </p:spPr>
      </p:pic>
      <p:pic>
        <p:nvPicPr>
          <p:cNvPr id="5" name="Pladsholder til indhold 4" descr="Håndtryk ikon"/>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10939" y="3105180"/>
            <a:ext cx="2794447" cy="2788859"/>
          </a:xfrm>
        </p:spPr>
      </p:pic>
    </p:spTree>
    <p:extLst>
      <p:ext uri="{BB962C8B-B14F-4D97-AF65-F5344CB8AC3E}">
        <p14:creationId xmlns:p14="http://schemas.microsoft.com/office/powerpoint/2010/main" val="361305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2"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D150AB-1493-4A57-89EB-A9A908B94B6C}"/>
              </a:ext>
            </a:extLst>
          </p:cNvPr>
          <p:cNvSpPr>
            <a:spLocks noGrp="1"/>
          </p:cNvSpPr>
          <p:nvPr>
            <p:ph type="title"/>
          </p:nvPr>
        </p:nvSpPr>
        <p:spPr>
          <a:xfrm>
            <a:off x="409763" y="433546"/>
            <a:ext cx="8354891" cy="930447"/>
          </a:xfrm>
        </p:spPr>
        <p:txBody>
          <a:bodyPr vert="horz" lIns="91440" tIns="45720" rIns="91440" bIns="45720" rtlCol="0" anchor="b">
            <a:normAutofit/>
          </a:bodyPr>
          <a:lstStyle/>
          <a:p>
            <a:pPr algn="ctr"/>
            <a:r>
              <a:rPr lang="en-US" dirty="0">
                <a:solidFill>
                  <a:srgbClr val="FFFFFF"/>
                </a:solidFill>
              </a:rPr>
              <a:t>PLENUM-ØVELSE</a:t>
            </a:r>
          </a:p>
        </p:txBody>
      </p:sp>
      <p:sp>
        <p:nvSpPr>
          <p:cNvPr id="3" name="Pladsholder til indhold 2">
            <a:extLst>
              <a:ext uri="{FF2B5EF4-FFF2-40B4-BE49-F238E27FC236}">
                <a16:creationId xmlns:a16="http://schemas.microsoft.com/office/drawing/2014/main" id="{600F7248-EB05-4CE8-9393-A2678068AD1F}"/>
              </a:ext>
            </a:extLst>
          </p:cNvPr>
          <p:cNvSpPr>
            <a:spLocks noGrp="1"/>
          </p:cNvSpPr>
          <p:nvPr>
            <p:ph idx="1"/>
          </p:nvPr>
        </p:nvSpPr>
        <p:spPr>
          <a:xfrm>
            <a:off x="1158209" y="1645724"/>
            <a:ext cx="6858000" cy="420001"/>
          </a:xfrm>
        </p:spPr>
        <p:txBody>
          <a:bodyPr vert="horz" lIns="91440" tIns="45720" rIns="91440" bIns="45720" rtlCol="0">
            <a:normAutofit/>
          </a:bodyPr>
          <a:lstStyle/>
          <a:p>
            <a:pPr marL="0" indent="0" algn="ctr">
              <a:buNone/>
            </a:pPr>
            <a:r>
              <a:rPr lang="da-DK" sz="2000" dirty="0">
                <a:solidFill>
                  <a:srgbClr val="E7E6E6"/>
                </a:solidFill>
              </a:rPr>
              <a:t>Mødet med kommunen</a:t>
            </a:r>
          </a:p>
        </p:txBody>
      </p:sp>
      <p:pic>
        <p:nvPicPr>
          <p:cNvPr id="4" name="Billede 3" descr="Kalenderbl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301237"/>
            <a:ext cx="3562625" cy="2185696"/>
          </a:xfrm>
          <a:prstGeom prst="rect">
            <a:avLst/>
          </a:prstGeom>
        </p:spPr>
      </p:pic>
      <p:pic>
        <p:nvPicPr>
          <p:cNvPr id="6" name="Billede 5" descr="Huskeblok hvor der står Match, kontrakt og vederlagsforhandling, indkøringsplan"/>
          <p:cNvPicPr>
            <a:picLocks noChangeAspect="1"/>
          </p:cNvPicPr>
          <p:nvPr/>
        </p:nvPicPr>
        <p:blipFill>
          <a:blip r:embed="rId4"/>
          <a:stretch>
            <a:fillRect/>
          </a:stretch>
        </p:blipFill>
        <p:spPr>
          <a:xfrm>
            <a:off x="5416792" y="2355311"/>
            <a:ext cx="2599417" cy="3899125"/>
          </a:xfrm>
          <a:prstGeom prst="rect">
            <a:avLst/>
          </a:prstGeom>
        </p:spPr>
      </p:pic>
      <p:sp>
        <p:nvSpPr>
          <p:cNvPr id="8" name="Rektangel 7">
            <a:extLst>
              <a:ext uri="{FF2B5EF4-FFF2-40B4-BE49-F238E27FC236}">
                <a16:creationId xmlns:a16="http://schemas.microsoft.com/office/drawing/2014/main" id="{7C6B5C3F-05C7-423A-8884-FD6AB33682D7}"/>
              </a:ext>
            </a:extLst>
          </p:cNvPr>
          <p:cNvSpPr/>
          <p:nvPr/>
        </p:nvSpPr>
        <p:spPr>
          <a:xfrm>
            <a:off x="6111224" y="3516922"/>
            <a:ext cx="1485112" cy="1754326"/>
          </a:xfrm>
          <a:prstGeom prst="rect">
            <a:avLst/>
          </a:prstGeom>
        </p:spPr>
        <p:txBody>
          <a:bodyPr wrap="square">
            <a:spAutoFit/>
          </a:bodyPr>
          <a:lstStyle/>
          <a:p>
            <a:r>
              <a:rPr lang="da-DK" dirty="0"/>
              <a:t>Match.</a:t>
            </a:r>
          </a:p>
          <a:p>
            <a:r>
              <a:rPr lang="da-DK" dirty="0"/>
              <a:t>Kontrakt og vederlagsfor-handling.</a:t>
            </a:r>
          </a:p>
          <a:p>
            <a:r>
              <a:rPr lang="da-DK" dirty="0"/>
              <a:t>Indkørings-plan.</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9"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907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2"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43FDB33-E7A5-4A57-9E47-BD05029E9B76}"/>
              </a:ext>
            </a:extLst>
          </p:cNvPr>
          <p:cNvSpPr>
            <a:spLocks noGrp="1"/>
          </p:cNvSpPr>
          <p:nvPr>
            <p:ph type="title"/>
          </p:nvPr>
        </p:nvSpPr>
        <p:spPr>
          <a:xfrm>
            <a:off x="409763" y="280374"/>
            <a:ext cx="8354891" cy="1333652"/>
          </a:xfrm>
        </p:spPr>
        <p:txBody>
          <a:bodyPr vert="horz" lIns="91440" tIns="45720" rIns="91440" bIns="45720" rtlCol="0" anchor="b">
            <a:noAutofit/>
          </a:bodyPr>
          <a:lstStyle/>
          <a:p>
            <a:pPr algn="ctr"/>
            <a:r>
              <a:rPr lang="en-US" dirty="0">
                <a:solidFill>
                  <a:srgbClr val="FFFFFF"/>
                </a:solidFill>
              </a:rPr>
              <a:t>ET KONSTRUKTIVT SAMARBEJDE – TIL BARNETS BEDSTE</a:t>
            </a:r>
          </a:p>
        </p:txBody>
      </p:sp>
      <p:sp>
        <p:nvSpPr>
          <p:cNvPr id="3" name="Pladsholder til indhold 2">
            <a:extLst>
              <a:ext uri="{FF2B5EF4-FFF2-40B4-BE49-F238E27FC236}">
                <a16:creationId xmlns:a16="http://schemas.microsoft.com/office/drawing/2014/main" id="{82386725-B3CB-4D44-8C3A-66EBB69437B4}"/>
              </a:ext>
            </a:extLst>
          </p:cNvPr>
          <p:cNvSpPr>
            <a:spLocks noGrp="1"/>
          </p:cNvSpPr>
          <p:nvPr>
            <p:ph idx="1"/>
          </p:nvPr>
        </p:nvSpPr>
        <p:spPr>
          <a:xfrm>
            <a:off x="1158209" y="1645724"/>
            <a:ext cx="6858000" cy="420001"/>
          </a:xfrm>
        </p:spPr>
        <p:txBody>
          <a:bodyPr vert="horz" lIns="91440" tIns="45720" rIns="91440" bIns="45720" rtlCol="0">
            <a:normAutofit fontScale="92500"/>
          </a:bodyPr>
          <a:lstStyle/>
          <a:p>
            <a:pPr marL="0" indent="0" algn="ctr">
              <a:buNone/>
            </a:pPr>
            <a:r>
              <a:rPr lang="da-DK" sz="2000" dirty="0">
                <a:solidFill>
                  <a:srgbClr val="FCB12E"/>
                </a:solidFill>
              </a:rPr>
              <a:t>Positioneringens kunst – at være en professionel samarbejdspartner</a:t>
            </a:r>
          </a:p>
        </p:txBody>
      </p:sp>
      <p:cxnSp>
        <p:nvCxnSpPr>
          <p:cNvPr id="29" name="Straight Connector 28">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9"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Billede 3" descr="Fire hænder og fire puslespilsbrikk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08" y="2996953"/>
            <a:ext cx="3545320" cy="2658990"/>
          </a:xfrm>
          <a:prstGeom prst="rect">
            <a:avLst/>
          </a:prstGeom>
        </p:spPr>
      </p:pic>
      <p:pic>
        <p:nvPicPr>
          <p:cNvPr id="5" name="Billede 4" descr="Fem personer der danne en cirke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283" y="3045472"/>
            <a:ext cx="3858258" cy="2610471"/>
          </a:xfrm>
          <a:prstGeom prst="rect">
            <a:avLst/>
          </a:prstGeom>
        </p:spPr>
      </p:pic>
    </p:spTree>
    <p:extLst>
      <p:ext uri="{BB962C8B-B14F-4D97-AF65-F5344CB8AC3E}">
        <p14:creationId xmlns:p14="http://schemas.microsoft.com/office/powerpoint/2010/main" val="1462797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11560" y="382340"/>
            <a:ext cx="7744176" cy="1318468"/>
          </a:xfrm>
          <a:solidFill>
            <a:schemeClr val="tx1">
              <a:lumMod val="65000"/>
              <a:lumOff val="35000"/>
            </a:schemeClr>
          </a:solidFill>
        </p:spPr>
        <p:txBody>
          <a:bodyPr>
            <a:noAutofit/>
          </a:bodyPr>
          <a:lstStyle/>
          <a:p>
            <a:pPr algn="ctr"/>
            <a:r>
              <a:rPr lang="da-DK" sz="4400" dirty="0">
                <a:solidFill>
                  <a:schemeClr val="bg1"/>
                </a:solidFill>
              </a:rPr>
              <a:t/>
            </a:r>
            <a:br>
              <a:rPr lang="da-DK" sz="4400" dirty="0">
                <a:solidFill>
                  <a:schemeClr val="bg1"/>
                </a:solidFill>
              </a:rPr>
            </a:br>
            <a:r>
              <a:rPr lang="da-DK" sz="4400" dirty="0">
                <a:solidFill>
                  <a:schemeClr val="bg1"/>
                </a:solidFill>
              </a:rPr>
              <a:t/>
            </a:r>
            <a:br>
              <a:rPr lang="da-DK" sz="4400" dirty="0">
                <a:solidFill>
                  <a:schemeClr val="bg1"/>
                </a:solidFill>
              </a:rPr>
            </a:br>
            <a:r>
              <a:rPr lang="da-DK" sz="4400" dirty="0">
                <a:solidFill>
                  <a:schemeClr val="bg1"/>
                </a:solidFill>
              </a:rPr>
              <a:t>Positioneringens kunst - </a:t>
            </a:r>
            <a:br>
              <a:rPr lang="da-DK" sz="4400" dirty="0">
                <a:solidFill>
                  <a:schemeClr val="bg1"/>
                </a:solidFill>
              </a:rPr>
            </a:br>
            <a:r>
              <a:rPr lang="da-DK" sz="4400" dirty="0">
                <a:solidFill>
                  <a:schemeClr val="bg1"/>
                </a:solidFill>
              </a:rPr>
              <a:t>Barnet i centrum</a:t>
            </a:r>
          </a:p>
        </p:txBody>
      </p:sp>
      <p:pic>
        <p:nvPicPr>
          <p:cNvPr id="4" name="Pladsholder til indhold 3" descr="Mand der hjælper et barn med en bowlingkugl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2435869"/>
            <a:ext cx="3395074" cy="2264767"/>
          </a:xfrm>
        </p:spPr>
      </p:pic>
      <p:pic>
        <p:nvPicPr>
          <p:cNvPr id="6" name="Billede 5" descr="Kvinde der ligger på gulvet og ser på en baby"/>
          <p:cNvPicPr>
            <a:picLocks noChangeAspect="1"/>
          </p:cNvPicPr>
          <p:nvPr/>
        </p:nvPicPr>
        <p:blipFill>
          <a:blip r:embed="rId3"/>
          <a:stretch>
            <a:fillRect/>
          </a:stretch>
        </p:blipFill>
        <p:spPr>
          <a:xfrm>
            <a:off x="4716016" y="2436754"/>
            <a:ext cx="3639720" cy="2263881"/>
          </a:xfrm>
          <a:prstGeom prst="rect">
            <a:avLst/>
          </a:prstGeom>
        </p:spPr>
      </p:pic>
      <p:cxnSp>
        <p:nvCxnSpPr>
          <p:cNvPr id="9" name="Lige forbindelse 8">
            <a:extLst>
              <a:ext uri="{C183D7F6-B498-43B3-948B-1728B52AA6E4}">
                <adec:decorative xmlns:adec="http://schemas.microsoft.com/office/drawing/2017/decorative" xmlns="" val="1"/>
              </a:ext>
            </a:extLst>
          </p:cNvPr>
          <p:cNvCxnSpPr/>
          <p:nvPr/>
        </p:nvCxnSpPr>
        <p:spPr>
          <a:xfrm>
            <a:off x="4283968" y="1700808"/>
            <a:ext cx="0" cy="38884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703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37569C-55B4-439D-A247-CC3CE2BF44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5592187-245F-48BC-BAF2-EC0B7B917A1E}"/>
              </a:ext>
            </a:extLst>
          </p:cNvPr>
          <p:cNvSpPr>
            <a:spLocks noGrp="1"/>
          </p:cNvSpPr>
          <p:nvPr>
            <p:ph type="title"/>
          </p:nvPr>
        </p:nvSpPr>
        <p:spPr>
          <a:xfrm>
            <a:off x="616137" y="640264"/>
            <a:ext cx="4653738" cy="1344975"/>
          </a:xfrm>
        </p:spPr>
        <p:txBody>
          <a:bodyPr>
            <a:normAutofit/>
          </a:bodyPr>
          <a:lstStyle/>
          <a:p>
            <a:r>
              <a:rPr lang="da-DK" sz="4000" dirty="0"/>
              <a:t>VELKOMST OG INTRODUKTION</a:t>
            </a:r>
          </a:p>
        </p:txBody>
      </p:sp>
      <p:sp>
        <p:nvSpPr>
          <p:cNvPr id="3" name="Pladsholder til indhold 2">
            <a:extLst>
              <a:ext uri="{FF2B5EF4-FFF2-40B4-BE49-F238E27FC236}">
                <a16:creationId xmlns:a16="http://schemas.microsoft.com/office/drawing/2014/main" id="{EDD97484-9B52-41D3-AE8E-73C09C050578}"/>
              </a:ext>
            </a:extLst>
          </p:cNvPr>
          <p:cNvSpPr>
            <a:spLocks noGrp="1"/>
          </p:cNvSpPr>
          <p:nvPr>
            <p:ph idx="1"/>
          </p:nvPr>
        </p:nvSpPr>
        <p:spPr>
          <a:xfrm>
            <a:off x="616136" y="2121763"/>
            <a:ext cx="4653738" cy="3626917"/>
          </a:xfrm>
        </p:spPr>
        <p:txBody>
          <a:bodyPr>
            <a:normAutofit/>
          </a:bodyPr>
          <a:lstStyle/>
          <a:p>
            <a:r>
              <a:rPr lang="da-DK" sz="2400" dirty="0"/>
              <a:t>Velkommen til kursusdag 4.</a:t>
            </a:r>
          </a:p>
          <a:p>
            <a:endParaRPr lang="da-DK" sz="2400" dirty="0"/>
          </a:p>
          <a:p>
            <a:r>
              <a:rPr lang="da-DK" sz="2400" dirty="0"/>
              <a:t>Er der spørgsmål til kursusdag 3?</a:t>
            </a:r>
          </a:p>
          <a:p>
            <a:endParaRPr lang="da-DK" sz="2400" dirty="0"/>
          </a:p>
          <a:p>
            <a:r>
              <a:rPr lang="da-DK" sz="2400" dirty="0"/>
              <a:t>Opfølgning på hjemmeopgaven til i dag: </a:t>
            </a:r>
            <a:br>
              <a:rPr lang="da-DK" sz="2400" dirty="0"/>
            </a:br>
            <a:r>
              <a:rPr lang="da-DK" sz="2400" i="1" dirty="0"/>
              <a:t>Anbringelse af eget barn/egne børn.</a:t>
            </a:r>
          </a:p>
        </p:txBody>
      </p:sp>
      <p:pic>
        <p:nvPicPr>
          <p:cNvPr id="6" name="Billede 5" descr="Et ur hvor der står tid til revi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2204" y="3364984"/>
            <a:ext cx="2852936" cy="2852936"/>
          </a:xfrm>
          <a:prstGeom prst="rect">
            <a:avLst/>
          </a:prstGeom>
        </p:spPr>
      </p:pic>
      <p:pic>
        <p:nvPicPr>
          <p:cNvPr id="8" name="Billede 7" descr="Et ur hvor der står tid til spørgsmål"/>
          <p:cNvPicPr>
            <a:picLocks noChangeAspect="1"/>
          </p:cNvPicPr>
          <p:nvPr/>
        </p:nvPicPr>
        <p:blipFill>
          <a:blip r:embed="rId4"/>
          <a:stretch>
            <a:fillRect/>
          </a:stretch>
        </p:blipFill>
        <p:spPr>
          <a:xfrm>
            <a:off x="5951140" y="321177"/>
            <a:ext cx="2844000" cy="2844000"/>
          </a:xfrm>
          <a:prstGeom prst="rect">
            <a:avLst/>
          </a:prstGeom>
        </p:spPr>
      </p:pic>
    </p:spTree>
    <p:extLst>
      <p:ext uri="{BB962C8B-B14F-4D97-AF65-F5344CB8AC3E}">
        <p14:creationId xmlns:p14="http://schemas.microsoft.com/office/powerpoint/2010/main" val="3296153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2"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FBBA5BE-F286-480F-82C6-881861F82018}"/>
              </a:ext>
            </a:extLst>
          </p:cNvPr>
          <p:cNvSpPr>
            <a:spLocks noGrp="1"/>
          </p:cNvSpPr>
          <p:nvPr>
            <p:ph type="title"/>
          </p:nvPr>
        </p:nvSpPr>
        <p:spPr>
          <a:xfrm>
            <a:off x="409763" y="433546"/>
            <a:ext cx="8354891" cy="930447"/>
          </a:xfrm>
        </p:spPr>
        <p:txBody>
          <a:bodyPr vert="horz" lIns="91440" tIns="45720" rIns="91440" bIns="45720" rtlCol="0" anchor="b">
            <a:noAutofit/>
          </a:bodyPr>
          <a:lstStyle/>
          <a:p>
            <a:pPr algn="ctr"/>
            <a:r>
              <a:rPr lang="en-US" sz="3200" dirty="0">
                <a:solidFill>
                  <a:srgbClr val="FFFFFF"/>
                </a:solidFill>
              </a:rPr>
              <a:t>SAMARBEJDE MED SAGSBEHANDLER OG FAMILIEPLEJEKONSULENTEN</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9"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Billede 2" descr="Håndtryk ik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3634414"/>
            <a:ext cx="2755092" cy="1582443"/>
          </a:xfrm>
          <a:prstGeom prst="rect">
            <a:avLst/>
          </a:prstGeom>
        </p:spPr>
      </p:pic>
      <p:pic>
        <p:nvPicPr>
          <p:cNvPr id="5" name="Pladsholder til indhold 4" descr="En trekant, der er orange i midten hvor barnets behov ligger. Den yderste kant er blå hvor familie og netværk, forældrekompetencer og barnets udvikling ligger. ">
            <a:extLst>
              <a:ext uri="{FF2B5EF4-FFF2-40B4-BE49-F238E27FC236}">
                <a16:creationId xmlns:a16="http://schemas.microsoft.com/office/drawing/2014/main" id="{2571203C-86DB-4C33-93CA-78B7794779B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80955" y="2455699"/>
            <a:ext cx="3997637" cy="3997637"/>
          </a:xfrm>
          <a:prstGeom prst="rect">
            <a:avLst/>
          </a:prstGeom>
        </p:spPr>
      </p:pic>
    </p:spTree>
    <p:extLst>
      <p:ext uri="{BB962C8B-B14F-4D97-AF65-F5344CB8AC3E}">
        <p14:creationId xmlns:p14="http://schemas.microsoft.com/office/powerpoint/2010/main" val="3360844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3166095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SAMARBEJDE MED SOCIALTILSYNET </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4222202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5">
            <a:extLst>
              <a:ext uri="{FF2B5EF4-FFF2-40B4-BE49-F238E27FC236}">
                <a16:creationId xmlns:a16="http://schemas.microsoft.com/office/drawing/2014/main" id="{0857522E-E7E8-4B13-AAEA-3D90FD2D06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19">
            <a:extLst>
              <a:ext uri="{FF2B5EF4-FFF2-40B4-BE49-F238E27FC236}">
                <a16:creationId xmlns:a16="http://schemas.microsoft.com/office/drawing/2014/main" id="{51A5673D-423E-4E5D-B642-77D39FECB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5337" cy="6858000"/>
          </a:xfrm>
          <a:custGeom>
            <a:avLst/>
            <a:gdLst>
              <a:gd name="connsiteX0" fmla="*/ 0 w 6487116"/>
              <a:gd name="connsiteY0" fmla="*/ 0 h 6858000"/>
              <a:gd name="connsiteX1" fmla="*/ 1850111 w 6487116"/>
              <a:gd name="connsiteY1" fmla="*/ 0 h 6858000"/>
              <a:gd name="connsiteX2" fmla="*/ 6487116 w 6487116"/>
              <a:gd name="connsiteY2" fmla="*/ 0 h 6858000"/>
              <a:gd name="connsiteX3" fmla="*/ 6487116 w 6487116"/>
              <a:gd name="connsiteY3" fmla="*/ 1900238 h 6858000"/>
              <a:gd name="connsiteX4" fmla="*/ 6116700 w 6487116"/>
              <a:gd name="connsiteY4" fmla="*/ 2178050 h 6858000"/>
              <a:gd name="connsiteX5" fmla="*/ 6112466 w 6487116"/>
              <a:gd name="connsiteY5" fmla="*/ 2184400 h 6858000"/>
              <a:gd name="connsiteX6" fmla="*/ 6106116 w 6487116"/>
              <a:gd name="connsiteY6" fmla="*/ 2193925 h 6858000"/>
              <a:gd name="connsiteX7" fmla="*/ 6099766 w 6487116"/>
              <a:gd name="connsiteY7" fmla="*/ 2201863 h 6858000"/>
              <a:gd name="connsiteX8" fmla="*/ 6099766 w 6487116"/>
              <a:gd name="connsiteY8" fmla="*/ 2211388 h 6858000"/>
              <a:gd name="connsiteX9" fmla="*/ 6099766 w 6487116"/>
              <a:gd name="connsiteY9" fmla="*/ 2220913 h 6858000"/>
              <a:gd name="connsiteX10" fmla="*/ 6106116 w 6487116"/>
              <a:gd name="connsiteY10" fmla="*/ 2228850 h 6858000"/>
              <a:gd name="connsiteX11" fmla="*/ 6112466 w 6487116"/>
              <a:gd name="connsiteY11" fmla="*/ 2238375 h 6858000"/>
              <a:gd name="connsiteX12" fmla="*/ 6116700 w 6487116"/>
              <a:gd name="connsiteY12" fmla="*/ 2244725 h 6858000"/>
              <a:gd name="connsiteX13" fmla="*/ 6487116 w 6487116"/>
              <a:gd name="connsiteY13" fmla="*/ 2522538 h 6858000"/>
              <a:gd name="connsiteX14" fmla="*/ 6487116 w 6487116"/>
              <a:gd name="connsiteY14" fmla="*/ 6858000 h 6858000"/>
              <a:gd name="connsiteX15" fmla="*/ 1850111 w 6487116"/>
              <a:gd name="connsiteY15" fmla="*/ 6858000 h 6858000"/>
              <a:gd name="connsiteX16" fmla="*/ 0 w 6487116"/>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7116" h="6858000">
                <a:moveTo>
                  <a:pt x="0" y="0"/>
                </a:moveTo>
                <a:lnTo>
                  <a:pt x="1850111" y="0"/>
                </a:lnTo>
                <a:lnTo>
                  <a:pt x="6487116" y="0"/>
                </a:lnTo>
                <a:lnTo>
                  <a:pt x="6487116" y="1900238"/>
                </a:lnTo>
                <a:lnTo>
                  <a:pt x="6116700" y="2178050"/>
                </a:lnTo>
                <a:lnTo>
                  <a:pt x="6112466" y="2184400"/>
                </a:lnTo>
                <a:lnTo>
                  <a:pt x="6106116" y="2193925"/>
                </a:lnTo>
                <a:lnTo>
                  <a:pt x="6099766" y="2201863"/>
                </a:lnTo>
                <a:lnTo>
                  <a:pt x="6099766" y="2211388"/>
                </a:lnTo>
                <a:lnTo>
                  <a:pt x="6099766" y="2220913"/>
                </a:lnTo>
                <a:lnTo>
                  <a:pt x="6106116" y="2228850"/>
                </a:lnTo>
                <a:lnTo>
                  <a:pt x="6112466" y="2238375"/>
                </a:lnTo>
                <a:lnTo>
                  <a:pt x="6116700" y="2244725"/>
                </a:lnTo>
                <a:lnTo>
                  <a:pt x="6487116" y="2522538"/>
                </a:lnTo>
                <a:lnTo>
                  <a:pt x="6487116" y="6858000"/>
                </a:lnTo>
                <a:lnTo>
                  <a:pt x="18501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D3AD11C-C39B-48DD-948E-11992CD0C84F}"/>
              </a:ext>
            </a:extLst>
          </p:cNvPr>
          <p:cNvSpPr>
            <a:spLocks noGrp="1"/>
          </p:cNvSpPr>
          <p:nvPr>
            <p:ph type="title"/>
          </p:nvPr>
        </p:nvSpPr>
        <p:spPr>
          <a:xfrm>
            <a:off x="323528" y="365126"/>
            <a:ext cx="4464496" cy="1325563"/>
          </a:xfrm>
        </p:spPr>
        <p:txBody>
          <a:bodyPr>
            <a:normAutofit/>
          </a:bodyPr>
          <a:lstStyle/>
          <a:p>
            <a:pPr algn="ctr"/>
            <a:r>
              <a:rPr lang="da-DK" sz="4000" dirty="0"/>
              <a:t>OM SOCIALTILSYNET</a:t>
            </a:r>
          </a:p>
        </p:txBody>
      </p:sp>
      <p:sp>
        <p:nvSpPr>
          <p:cNvPr id="9" name="Content Placeholder 8">
            <a:extLst>
              <a:ext uri="{FF2B5EF4-FFF2-40B4-BE49-F238E27FC236}">
                <a16:creationId xmlns:a16="http://schemas.microsoft.com/office/drawing/2014/main" id="{7874BE5F-C92E-4C53-A328-91549F305E00}"/>
              </a:ext>
            </a:extLst>
          </p:cNvPr>
          <p:cNvSpPr>
            <a:spLocks noGrp="1"/>
          </p:cNvSpPr>
          <p:nvPr>
            <p:ph idx="1"/>
          </p:nvPr>
        </p:nvSpPr>
        <p:spPr>
          <a:xfrm>
            <a:off x="628650" y="1628800"/>
            <a:ext cx="3943350" cy="4548163"/>
          </a:xfrm>
        </p:spPr>
        <p:txBody>
          <a:bodyPr>
            <a:normAutofit fontScale="70000" lnSpcReduction="20000"/>
          </a:bodyPr>
          <a:lstStyle/>
          <a:p>
            <a:pPr marL="0" indent="0">
              <a:buNone/>
            </a:pPr>
            <a:endParaRPr lang="da-DK" sz="1400" b="1" dirty="0"/>
          </a:p>
          <a:p>
            <a:pPr marL="0" indent="0">
              <a:buNone/>
            </a:pPr>
            <a:r>
              <a:rPr lang="da-DK" sz="3100" b="1" dirty="0"/>
              <a:t>§ 1.</a:t>
            </a:r>
            <a:r>
              <a:rPr lang="da-DK" sz="3100" dirty="0"/>
              <a:t> Formålet med denne lov er at bidrage til at sikre, at borgerne ydes en indsats, der er i overensstemmelse med formålet med offentlige og private tilbud efter lov om social service og kapitel 40 i sundhedsloven. Formålet skal opnås gennem en systematisk, ensartet, uvildig og fagligt kompetent varetagelse af opgaven med at godkende og føre driftsorienteret tilsyn med tilbuddene.</a:t>
            </a:r>
          </a:p>
          <a:p>
            <a:pPr marL="0" indent="0">
              <a:buNone/>
            </a:pPr>
            <a:r>
              <a:rPr lang="da-DK" sz="3100" dirty="0"/>
              <a:t>(Lov om Socialtilsyn)</a:t>
            </a:r>
          </a:p>
        </p:txBody>
      </p:sp>
      <p:sp>
        <p:nvSpPr>
          <p:cNvPr id="30" name="Rounded Rectangle 15">
            <a:extLst>
              <a:ext uri="{FF2B5EF4-FFF2-40B4-BE49-F238E27FC236}">
                <a16:creationId xmlns:a16="http://schemas.microsoft.com/office/drawing/2014/main" id="{BB08DC4E-794F-43A6-9197-15C12A7E59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6699" y="958640"/>
            <a:ext cx="3314703" cy="4945244"/>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dsholder til indhold 3" descr="En cirkel med syv forskellige tegninger: et hus, bog, to der giver håndtryk, tre personer, et hjerte, to møtrikker og en firkant med tråde til tre andre.">
            <a:extLst>
              <a:ext uri="{FF2B5EF4-FFF2-40B4-BE49-F238E27FC236}">
                <a16:creationId xmlns:a16="http://schemas.microsoft.com/office/drawing/2014/main" id="{FEDC359D-5948-49F3-B40C-0A0D3ED259B2}"/>
              </a:ext>
            </a:extLst>
          </p:cNvPr>
          <p:cNvPicPr>
            <a:picLocks noChangeAspect="1"/>
          </p:cNvPicPr>
          <p:nvPr/>
        </p:nvPicPr>
        <p:blipFill rotWithShape="1">
          <a:blip r:embed="rId3"/>
          <a:srcRect l="19957" r="22063" b="-1"/>
          <a:stretch/>
        </p:blipFill>
        <p:spPr>
          <a:xfrm>
            <a:off x="5557888" y="1258530"/>
            <a:ext cx="2874032" cy="4330205"/>
          </a:xfrm>
          <a:prstGeom prst="rect">
            <a:avLst/>
          </a:prstGeom>
        </p:spPr>
      </p:pic>
    </p:spTree>
    <p:extLst>
      <p:ext uri="{BB962C8B-B14F-4D97-AF65-F5344CB8AC3E}">
        <p14:creationId xmlns:p14="http://schemas.microsoft.com/office/powerpoint/2010/main" val="162537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7D2E8-FB5E-480E-B7D6-DF4B3F8F439D}"/>
              </a:ext>
            </a:extLst>
          </p:cNvPr>
          <p:cNvSpPr>
            <a:spLocks noGrp="1"/>
          </p:cNvSpPr>
          <p:nvPr>
            <p:ph type="title"/>
          </p:nvPr>
        </p:nvSpPr>
        <p:spPr/>
        <p:txBody>
          <a:bodyPr/>
          <a:lstStyle/>
          <a:p>
            <a:pPr algn="ctr"/>
            <a:r>
              <a:rPr lang="da-DK" dirty="0"/>
              <a:t>KVALITETSKRITERIER</a:t>
            </a:r>
          </a:p>
        </p:txBody>
      </p:sp>
      <p:sp>
        <p:nvSpPr>
          <p:cNvPr id="15" name="Rektangel 14">
            <a:extLst>
              <a:ext uri="{FF2B5EF4-FFF2-40B4-BE49-F238E27FC236}">
                <a16:creationId xmlns:a16="http://schemas.microsoft.com/office/drawing/2014/main" id="{4FCE4286-EEE4-4352-8B0C-1F09676C5B94}"/>
              </a:ext>
            </a:extLst>
          </p:cNvPr>
          <p:cNvSpPr/>
          <p:nvPr/>
        </p:nvSpPr>
        <p:spPr>
          <a:xfrm>
            <a:off x="1435773" y="1512944"/>
            <a:ext cx="6272454" cy="4852610"/>
          </a:xfrm>
          <a:prstGeom prst="rect">
            <a:avLst/>
          </a:prstGeom>
        </p:spPr>
        <p:txBody>
          <a:bodyPr wrap="square">
            <a:spAutoFit/>
          </a:bodyPr>
          <a:lstStyle/>
          <a:p>
            <a:pPr marL="180000" indent="-180000" defTabSz="685800">
              <a:spcBef>
                <a:spcPts val="750"/>
              </a:spcBef>
              <a:buFont typeface="Arial" panose="020B0604020202020204" pitchFamily="34" charset="0"/>
              <a:buChar char="•"/>
            </a:pPr>
            <a:r>
              <a:rPr lang="da-DK" sz="1600" dirty="0">
                <a:solidFill>
                  <a:prstClr val="black"/>
                </a:solidFill>
              </a:rPr>
              <a:t>Plejefamilien støtter barnet i at udnytte sit fulde potentiale i forhold til </a:t>
            </a:r>
            <a:r>
              <a:rPr lang="da-DK" sz="1600" b="1" dirty="0">
                <a:solidFill>
                  <a:prstClr val="black"/>
                </a:solidFill>
              </a:rPr>
              <a:t>skolegang, uddannelse og beskæftigelse</a:t>
            </a:r>
            <a:r>
              <a:rPr lang="da-DK" sz="1600" dirty="0">
                <a:solidFill>
                  <a:prstClr val="black"/>
                </a:solidFill>
              </a:rPr>
              <a:t>.</a:t>
            </a:r>
          </a:p>
          <a:p>
            <a:pPr marL="180000" indent="-180000" defTabSz="685800">
              <a:spcBef>
                <a:spcPts val="750"/>
              </a:spcBef>
              <a:buFont typeface="Arial" panose="020B0604020202020204" pitchFamily="34" charset="0"/>
              <a:buChar char="•"/>
            </a:pPr>
            <a:r>
              <a:rPr lang="da-DK" sz="1600" dirty="0">
                <a:solidFill>
                  <a:prstClr val="black"/>
                </a:solidFill>
              </a:rPr>
              <a:t>Plejefamilien styrker barnets kompetencer til at indgå i </a:t>
            </a:r>
            <a:r>
              <a:rPr lang="da-DK" sz="1600" b="1" dirty="0">
                <a:solidFill>
                  <a:prstClr val="black"/>
                </a:solidFill>
              </a:rPr>
              <a:t>sociale relationer og opnå selvstændighed</a:t>
            </a:r>
            <a:r>
              <a:rPr lang="da-DK" sz="1600" dirty="0">
                <a:solidFill>
                  <a:prstClr val="black"/>
                </a:solidFill>
              </a:rPr>
              <a:t>.</a:t>
            </a:r>
          </a:p>
          <a:p>
            <a:pPr marL="180000" indent="-180000" defTabSz="685800">
              <a:spcBef>
                <a:spcPts val="750"/>
              </a:spcBef>
              <a:buFont typeface="Arial" panose="020B0604020202020204" pitchFamily="34" charset="0"/>
              <a:buChar char="•"/>
            </a:pPr>
            <a:r>
              <a:rPr lang="da-DK" sz="1600" dirty="0">
                <a:solidFill>
                  <a:prstClr val="black"/>
                </a:solidFill>
              </a:rPr>
              <a:t>Plejefamilien støtter barnet i at skabe og opretholde </a:t>
            </a:r>
            <a:r>
              <a:rPr lang="da-DK" sz="1600" b="1" dirty="0">
                <a:solidFill>
                  <a:prstClr val="black"/>
                </a:solidFill>
              </a:rPr>
              <a:t>stabile og konstruktive relationer til familie og netværk.</a:t>
            </a:r>
            <a:r>
              <a:rPr lang="da-DK" sz="1600" dirty="0">
                <a:solidFill>
                  <a:prstClr val="black"/>
                </a:solidFill>
              </a:rPr>
              <a:t> </a:t>
            </a:r>
          </a:p>
          <a:p>
            <a:pPr marL="180000" indent="-180000" defTabSz="685800">
              <a:spcBef>
                <a:spcPts val="750"/>
              </a:spcBef>
              <a:buFont typeface="Arial" panose="020B0604020202020204" pitchFamily="34" charset="0"/>
              <a:buChar char="•"/>
            </a:pPr>
            <a:r>
              <a:rPr lang="da-DK" sz="1600" dirty="0">
                <a:solidFill>
                  <a:prstClr val="black"/>
                </a:solidFill>
              </a:rPr>
              <a:t>Plejefamilien </a:t>
            </a:r>
            <a:r>
              <a:rPr lang="da-DK" sz="1600" b="1" dirty="0">
                <a:solidFill>
                  <a:prstClr val="black"/>
                </a:solidFill>
              </a:rPr>
              <a:t>bidrager aktivt til at opnå de mål, der er for barnets </a:t>
            </a:r>
            <a:r>
              <a:rPr lang="da-DK" sz="1600" dirty="0">
                <a:solidFill>
                  <a:prstClr val="black"/>
                </a:solidFill>
              </a:rPr>
              <a:t>ophold i plejefamilien. </a:t>
            </a:r>
          </a:p>
          <a:p>
            <a:pPr marL="180000" indent="-180000" defTabSz="685800">
              <a:spcBef>
                <a:spcPts val="750"/>
              </a:spcBef>
              <a:buFont typeface="Arial" panose="020B0604020202020204" pitchFamily="34" charset="0"/>
              <a:buChar char="•"/>
            </a:pPr>
            <a:r>
              <a:rPr lang="da-DK" sz="1600" dirty="0">
                <a:solidFill>
                  <a:prstClr val="black"/>
                </a:solidFill>
              </a:rPr>
              <a:t>Plejefamilien understøtter </a:t>
            </a:r>
            <a:r>
              <a:rPr lang="da-DK" sz="1600" b="1" dirty="0">
                <a:solidFill>
                  <a:prstClr val="black"/>
                </a:solidFill>
              </a:rPr>
              <a:t>barnets medbestemmelse og indflydelse </a:t>
            </a:r>
            <a:r>
              <a:rPr lang="da-DK" sz="1600" dirty="0">
                <a:solidFill>
                  <a:prstClr val="black"/>
                </a:solidFill>
              </a:rPr>
              <a:t>på eget liv og hverdagen i plejefamilien. </a:t>
            </a:r>
          </a:p>
          <a:p>
            <a:pPr marL="180000" indent="-180000" defTabSz="685800">
              <a:spcBef>
                <a:spcPts val="750"/>
              </a:spcBef>
              <a:buFont typeface="Arial" panose="020B0604020202020204" pitchFamily="34" charset="0"/>
              <a:buChar char="•"/>
            </a:pPr>
            <a:r>
              <a:rPr lang="da-DK" sz="1600" dirty="0">
                <a:solidFill>
                  <a:prstClr val="black"/>
                </a:solidFill>
              </a:rPr>
              <a:t>Plejefamilien understøtter barnets fysiske og mentale </a:t>
            </a:r>
            <a:r>
              <a:rPr lang="da-DK" sz="1600" b="1" dirty="0">
                <a:solidFill>
                  <a:prstClr val="black"/>
                </a:solidFill>
              </a:rPr>
              <a:t>sundhed og trivsel. </a:t>
            </a:r>
          </a:p>
          <a:p>
            <a:pPr marL="180000" indent="-180000" defTabSz="685800">
              <a:spcBef>
                <a:spcPts val="750"/>
              </a:spcBef>
              <a:buFont typeface="Arial" panose="020B0604020202020204" pitchFamily="34" charset="0"/>
              <a:buChar char="•"/>
            </a:pPr>
            <a:r>
              <a:rPr lang="da-DK" sz="1600" dirty="0">
                <a:solidFill>
                  <a:prstClr val="black"/>
                </a:solidFill>
              </a:rPr>
              <a:t>Plejefamilien tilbyder barnet </a:t>
            </a:r>
            <a:r>
              <a:rPr lang="da-DK" sz="1600" b="1" dirty="0">
                <a:solidFill>
                  <a:prstClr val="black"/>
                </a:solidFill>
              </a:rPr>
              <a:t>trygge og stabile rammer. </a:t>
            </a:r>
          </a:p>
          <a:p>
            <a:pPr marL="180000" indent="-180000" defTabSz="685800">
              <a:spcBef>
                <a:spcPts val="750"/>
              </a:spcBef>
              <a:buFont typeface="Arial" panose="020B0604020202020204" pitchFamily="34" charset="0"/>
              <a:buChar char="•"/>
            </a:pPr>
            <a:r>
              <a:rPr lang="da-DK" sz="1600" dirty="0">
                <a:solidFill>
                  <a:prstClr val="black"/>
                </a:solidFill>
              </a:rPr>
              <a:t>Plejefamilien har </a:t>
            </a:r>
            <a:r>
              <a:rPr lang="da-DK" sz="1600" b="1" dirty="0">
                <a:solidFill>
                  <a:prstClr val="black"/>
                </a:solidFill>
              </a:rPr>
              <a:t>relevante kompetencer </a:t>
            </a:r>
            <a:r>
              <a:rPr lang="da-DK" sz="1600" dirty="0">
                <a:solidFill>
                  <a:prstClr val="black"/>
                </a:solidFill>
              </a:rPr>
              <a:t>i forhold til at varetage opgaven som plejefamilie. </a:t>
            </a:r>
          </a:p>
          <a:p>
            <a:pPr marL="180000" indent="-180000" defTabSz="685800">
              <a:spcBef>
                <a:spcPts val="750"/>
              </a:spcBef>
              <a:buFont typeface="Arial" panose="020B0604020202020204" pitchFamily="34" charset="0"/>
              <a:buChar char="•"/>
            </a:pPr>
            <a:r>
              <a:rPr lang="da-DK" sz="1600" dirty="0">
                <a:solidFill>
                  <a:prstClr val="black"/>
                </a:solidFill>
              </a:rPr>
              <a:t>De </a:t>
            </a:r>
            <a:r>
              <a:rPr lang="da-DK" sz="1600" b="1" dirty="0">
                <a:solidFill>
                  <a:prstClr val="black"/>
                </a:solidFill>
              </a:rPr>
              <a:t>fysiske rammer </a:t>
            </a:r>
            <a:r>
              <a:rPr lang="da-DK" sz="1600" dirty="0">
                <a:solidFill>
                  <a:prstClr val="black"/>
                </a:solidFill>
              </a:rPr>
              <a:t>understøtter barnets udvikling og trivsel</a:t>
            </a:r>
            <a:r>
              <a:rPr lang="da-DK" sz="1600" dirty="0">
                <a:solidFill>
                  <a:prstClr val="black"/>
                </a:solidFill>
                <a:latin typeface="Arial" panose="020B0604020202020204"/>
              </a:rPr>
              <a:t>. </a:t>
            </a:r>
          </a:p>
        </p:txBody>
      </p:sp>
      <p:pic>
        <p:nvPicPr>
          <p:cNvPr id="16" name="Billede 15" descr="En cirkel med syv forskellige tegninger: et hus, bog, to der giver håndtryk, tre personer, et hjerte, to møtrikker og en firkant med tråde til tre andre.">
            <a:extLst>
              <a:ext uri="{FF2B5EF4-FFF2-40B4-BE49-F238E27FC236}">
                <a16:creationId xmlns:a16="http://schemas.microsoft.com/office/drawing/2014/main" id="{965139CB-2F48-4D36-8F49-8CF69A056DE6}"/>
              </a:ext>
            </a:extLst>
          </p:cNvPr>
          <p:cNvPicPr>
            <a:picLocks noChangeAspect="1"/>
          </p:cNvPicPr>
          <p:nvPr/>
        </p:nvPicPr>
        <p:blipFill>
          <a:blip r:embed="rId3"/>
          <a:stretch>
            <a:fillRect/>
          </a:stretch>
        </p:blipFill>
        <p:spPr>
          <a:xfrm>
            <a:off x="7096367" y="4869160"/>
            <a:ext cx="1518035" cy="1329043"/>
          </a:xfrm>
          <a:prstGeom prst="rect">
            <a:avLst/>
          </a:prstGeom>
        </p:spPr>
      </p:pic>
    </p:spTree>
    <p:extLst>
      <p:ext uri="{BB962C8B-B14F-4D97-AF65-F5344CB8AC3E}">
        <p14:creationId xmlns:p14="http://schemas.microsoft.com/office/powerpoint/2010/main" val="2088856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GODKENDELSE</a:t>
            </a:r>
          </a:p>
        </p:txBody>
      </p:sp>
      <p:sp>
        <p:nvSpPr>
          <p:cNvPr id="3" name="Pladsholder til indhold 2"/>
          <p:cNvSpPr>
            <a:spLocks noGrp="1"/>
          </p:cNvSpPr>
          <p:nvPr>
            <p:ph idx="1"/>
          </p:nvPr>
        </p:nvSpPr>
        <p:spPr/>
        <p:txBody>
          <a:bodyPr/>
          <a:lstStyle/>
          <a:p>
            <a:r>
              <a:rPr lang="da-DK" dirty="0"/>
              <a:t>Det samlede materiale danner grund for socialtilsynets afgørelse. </a:t>
            </a:r>
          </a:p>
          <a:p>
            <a:r>
              <a:rPr lang="da-DK" dirty="0"/>
              <a:t>Godkendelsen er dialogbaseret. </a:t>
            </a:r>
          </a:p>
          <a:p>
            <a:r>
              <a:rPr lang="da-DK" dirty="0"/>
              <a:t>Høringsret på det indsamlede materiale og godkendelsesrapporten. </a:t>
            </a:r>
          </a:p>
          <a:p>
            <a:r>
              <a:rPr lang="da-DK" dirty="0"/>
              <a:t>Afgørelse. </a:t>
            </a:r>
          </a:p>
          <a:p>
            <a:r>
              <a:rPr lang="da-DK" dirty="0"/>
              <a:t>Klareret. </a:t>
            </a:r>
          </a:p>
          <a:p>
            <a:r>
              <a:rPr lang="da-DK" dirty="0"/>
              <a:t>Tilbudsportalen. </a:t>
            </a:r>
          </a:p>
        </p:txBody>
      </p:sp>
    </p:spTree>
    <p:extLst>
      <p:ext uri="{BB962C8B-B14F-4D97-AF65-F5344CB8AC3E}">
        <p14:creationId xmlns:p14="http://schemas.microsoft.com/office/powerpoint/2010/main" val="280063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DRIFTSORIENTEREDE TILSYN</a:t>
            </a:r>
          </a:p>
        </p:txBody>
      </p:sp>
      <p:sp>
        <p:nvSpPr>
          <p:cNvPr id="3" name="Pladsholder til indhold 2"/>
          <p:cNvSpPr>
            <a:spLocks noGrp="1"/>
          </p:cNvSpPr>
          <p:nvPr>
            <p:ph idx="1"/>
          </p:nvPr>
        </p:nvSpPr>
        <p:spPr/>
        <p:txBody>
          <a:bodyPr/>
          <a:lstStyle/>
          <a:p>
            <a:r>
              <a:rPr lang="da-DK" dirty="0"/>
              <a:t>Kontrol og kvalitetsudvikling. </a:t>
            </a:r>
          </a:p>
          <a:p>
            <a:r>
              <a:rPr lang="da-DK" dirty="0"/>
              <a:t>Dialogbaseret.</a:t>
            </a:r>
          </a:p>
          <a:p>
            <a:r>
              <a:rPr lang="da-DK" dirty="0"/>
              <a:t>Tilsynsbesøg minimum én gang årligt. </a:t>
            </a:r>
          </a:p>
          <a:p>
            <a:r>
              <a:rPr lang="da-DK" dirty="0"/>
              <a:t>Anmeldte og uanmeldte besøg. </a:t>
            </a:r>
          </a:p>
          <a:p>
            <a:r>
              <a:rPr lang="da-DK" dirty="0"/>
              <a:t>Kvalitetsvurdering med fokus på resultater. </a:t>
            </a:r>
          </a:p>
          <a:p>
            <a:r>
              <a:rPr lang="da-DK" dirty="0"/>
              <a:t>Socialtilsynet kan iværksætte skærpet tilsyn, udstede påbud og træffe afgørelse om ophør af godkendelsen. </a:t>
            </a:r>
          </a:p>
        </p:txBody>
      </p:sp>
    </p:spTree>
    <p:extLst>
      <p:ext uri="{BB962C8B-B14F-4D97-AF65-F5344CB8AC3E}">
        <p14:creationId xmlns:p14="http://schemas.microsoft.com/office/powerpoint/2010/main" val="2941823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A0677E-86C8-43B7-B106-BC2BBA378ED8}"/>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a:solidFill>
                  <a:srgbClr val="FFFFFF"/>
                </a:solidFill>
                <a:latin typeface="+mj-lt"/>
                <a:ea typeface="+mj-ea"/>
                <a:cs typeface="+mj-cs"/>
              </a:rPr>
              <a:t>Frokost</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68C13A53-31C9-48B6-A2E2-967FFC3EBE3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865366" y="975391"/>
            <a:ext cx="4915159" cy="4915159"/>
          </a:xfrm>
          <a:prstGeom prst="rect">
            <a:avLst/>
          </a:prstGeom>
        </p:spPr>
      </p:pic>
    </p:spTree>
    <p:extLst>
      <p:ext uri="{BB962C8B-B14F-4D97-AF65-F5344CB8AC3E}">
        <p14:creationId xmlns:p14="http://schemas.microsoft.com/office/powerpoint/2010/main" val="468124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MATCHNING</a:t>
            </a:r>
          </a:p>
        </p:txBody>
      </p:sp>
      <p:sp>
        <p:nvSpPr>
          <p:cNvPr id="5" name="Undertitel 4"/>
          <p:cNvSpPr>
            <a:spLocks noGrp="1"/>
          </p:cNvSpPr>
          <p:nvPr>
            <p:ph type="subTitle" idx="1"/>
          </p:nvPr>
        </p:nvSpPr>
        <p:spPr/>
        <p:txBody>
          <a:bodyPr/>
          <a:lstStyle/>
          <a:p>
            <a:r>
              <a:rPr lang="da-DK" dirty="0"/>
              <a:t>Emne: Matchning</a:t>
            </a:r>
          </a:p>
        </p:txBody>
      </p:sp>
    </p:spTree>
    <p:extLst>
      <p:ext uri="{BB962C8B-B14F-4D97-AF65-F5344CB8AC3E}">
        <p14:creationId xmlns:p14="http://schemas.microsoft.com/office/powerpoint/2010/main" val="735001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a:t>DET GODE MATCH – </a:t>
            </a:r>
            <a:br>
              <a:rPr lang="da-DK" dirty="0"/>
            </a:br>
            <a:r>
              <a:rPr lang="da-DK" dirty="0"/>
              <a:t>MED FOKUS PÅ BARNET</a:t>
            </a:r>
          </a:p>
        </p:txBody>
      </p:sp>
      <p:sp>
        <p:nvSpPr>
          <p:cNvPr id="3" name="Pladsholder til indhold 2"/>
          <p:cNvSpPr>
            <a:spLocks noGrp="1"/>
          </p:cNvSpPr>
          <p:nvPr>
            <p:ph idx="1"/>
          </p:nvPr>
        </p:nvSpPr>
        <p:spPr/>
        <p:txBody>
          <a:bodyPr>
            <a:normAutofit/>
          </a:bodyPr>
          <a:lstStyle/>
          <a:p>
            <a:r>
              <a:rPr lang="da-DK" sz="2800" dirty="0"/>
              <a:t>Forskning viser, at det gode match er karakteriseret ved inddragelse af barnet og forældrene. </a:t>
            </a:r>
          </a:p>
          <a:p>
            <a:r>
              <a:rPr lang="da-DK" sz="2800" dirty="0"/>
              <a:t>At være blevet taget med på råd, når det kan lade sig gøre, danner grundlag for succes. </a:t>
            </a:r>
          </a:p>
          <a:p>
            <a:r>
              <a:rPr lang="da-DK" sz="2800" dirty="0"/>
              <a:t>Plejefamilier kan udvikle en profil, som barnet kan kigge på – fx ”Familiepakken”. </a:t>
            </a:r>
          </a:p>
          <a:p>
            <a:pPr marL="0" indent="0">
              <a:buNone/>
            </a:pPr>
            <a:endParaRPr lang="da-DK" sz="2800" dirty="0"/>
          </a:p>
          <a:p>
            <a:r>
              <a:rPr lang="da-DK" sz="2800" dirty="0"/>
              <a:t>Hvad indeholder jeres ”Familiepakke”, og hvilke overvejelser ligger bag? Fortæl om indholdet. </a:t>
            </a:r>
          </a:p>
        </p:txBody>
      </p:sp>
    </p:spTree>
    <p:extLst>
      <p:ext uri="{BB962C8B-B14F-4D97-AF65-F5344CB8AC3E}">
        <p14:creationId xmlns:p14="http://schemas.microsoft.com/office/powerpoint/2010/main" val="183064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Billede af forældre med deres børn">
            <a:extLst>
              <a:ext uri="{FF2B5EF4-FFF2-40B4-BE49-F238E27FC236}">
                <a16:creationId xmlns:a16="http://schemas.microsoft.com/office/drawing/2014/main" id="{52DC7CFA-092F-481D-9C53-591DE053327B}"/>
              </a:ext>
            </a:extLst>
          </p:cNvPr>
          <p:cNvPicPr>
            <a:picLocks noChangeAspect="1"/>
          </p:cNvPicPr>
          <p:nvPr/>
        </p:nvPicPr>
        <p:blipFill rotWithShape="1">
          <a:blip r:embed="rId2">
            <a:extLst>
              <a:ext uri="{28A0092B-C50C-407E-A947-70E740481C1C}">
                <a14:useLocalDpi xmlns:a14="http://schemas.microsoft.com/office/drawing/2010/main" val="0"/>
              </a:ext>
            </a:extLst>
          </a:blip>
          <a:srcRect t="30202" b="18760"/>
          <a:stretch/>
        </p:blipFill>
        <p:spPr>
          <a:xfrm>
            <a:off x="-1" y="10"/>
            <a:ext cx="9144001" cy="4666928"/>
          </a:xfrm>
          <a:prstGeom prst="rect">
            <a:avLst/>
          </a:prstGeom>
        </p:spPr>
      </p:pic>
      <p:pic>
        <p:nvPicPr>
          <p:cNvPr id="10" name="Picture 9" descr="Tre smilende forældrepar står med hver deres barn.">
            <a:extLst>
              <a:ext uri="{FF2B5EF4-FFF2-40B4-BE49-F238E27FC236}">
                <a16:creationId xmlns:a16="http://schemas.microsoft.com/office/drawing/2014/main"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91A9340-A03F-4BAC-8D7B-7DB3228C0BB5}"/>
              </a:ext>
            </a:extLst>
          </p:cNvPr>
          <p:cNvSpPr>
            <a:spLocks noGrp="1"/>
          </p:cNvSpPr>
          <p:nvPr>
            <p:ph type="title"/>
          </p:nvPr>
        </p:nvSpPr>
        <p:spPr>
          <a:xfrm>
            <a:off x="603748" y="4551038"/>
            <a:ext cx="3766337" cy="1509931"/>
          </a:xfrm>
        </p:spPr>
        <p:txBody>
          <a:bodyPr>
            <a:normAutofit fontScale="90000"/>
          </a:bodyPr>
          <a:lstStyle/>
          <a:p>
            <a:r>
              <a:rPr lang="da-DK" sz="3400" dirty="0">
                <a:solidFill>
                  <a:srgbClr val="000000"/>
                </a:solidFill>
              </a:rPr>
              <a:t>Hjemmeopgave:</a:t>
            </a:r>
            <a:br>
              <a:rPr lang="da-DK" sz="3400" dirty="0">
                <a:solidFill>
                  <a:srgbClr val="000000"/>
                </a:solidFill>
              </a:rPr>
            </a:br>
            <a:r>
              <a:rPr lang="da-DK" sz="3400" dirty="0">
                <a:solidFill>
                  <a:srgbClr val="000000"/>
                </a:solidFill>
              </a:rPr>
              <a:t>Anbringelse af eget barn/egne børn</a:t>
            </a:r>
          </a:p>
        </p:txBody>
      </p:sp>
      <p:sp>
        <p:nvSpPr>
          <p:cNvPr id="3" name="Pladsholder til indhold 2">
            <a:extLst>
              <a:ext uri="{FF2B5EF4-FFF2-40B4-BE49-F238E27FC236}">
                <a16:creationId xmlns:a16="http://schemas.microsoft.com/office/drawing/2014/main" id="{9249F389-36E2-42D4-94DE-48298A98AD3D}"/>
              </a:ext>
            </a:extLst>
          </p:cNvPr>
          <p:cNvSpPr>
            <a:spLocks noGrp="1"/>
          </p:cNvSpPr>
          <p:nvPr>
            <p:ph idx="1"/>
          </p:nvPr>
        </p:nvSpPr>
        <p:spPr>
          <a:xfrm>
            <a:off x="4852686" y="4551038"/>
            <a:ext cx="3694808" cy="1509935"/>
          </a:xfrm>
        </p:spPr>
        <p:txBody>
          <a:bodyPr anchor="ctr">
            <a:normAutofit fontScale="92500" lnSpcReduction="10000"/>
          </a:bodyPr>
          <a:lstStyle/>
          <a:p>
            <a:pPr lvl="0"/>
            <a:r>
              <a:rPr lang="da-DK" sz="1700" dirty="0">
                <a:solidFill>
                  <a:srgbClr val="000000"/>
                </a:solidFill>
              </a:rPr>
              <a:t>Hvad, tænker I, vil være vigtigt for jeres barn/børn i forhold til anbringelse i en plejefamilie?</a:t>
            </a:r>
          </a:p>
          <a:p>
            <a:pPr lvl="0"/>
            <a:r>
              <a:rPr lang="da-DK" sz="1700" dirty="0">
                <a:solidFill>
                  <a:srgbClr val="000000"/>
                </a:solidFill>
              </a:rPr>
              <a:t>Hvad, tænker I, vil være vigtigt for jer som forældre at blive mødt med i forhold til en kommende plejefamilie?</a:t>
            </a:r>
          </a:p>
          <a:p>
            <a:endParaRPr lang="da-DK" sz="1700" dirty="0">
              <a:solidFill>
                <a:srgbClr val="000000"/>
              </a:solidFill>
            </a:endParaRPr>
          </a:p>
        </p:txBody>
      </p:sp>
    </p:spTree>
    <p:extLst>
      <p:ext uri="{BB962C8B-B14F-4D97-AF65-F5344CB8AC3E}">
        <p14:creationId xmlns:p14="http://schemas.microsoft.com/office/powerpoint/2010/main" val="2195312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Hjemmeopgave – ”Familiepakken”</a:t>
            </a:r>
          </a:p>
        </p:txBody>
      </p:sp>
      <p:pic>
        <p:nvPicPr>
          <p:cNvPr id="4" name="Pladsholder til indhold 3" descr="To voksne og to børn der står rundt om to store papkasser"/>
          <p:cNvPicPr>
            <a:picLocks noGrp="1" noChangeAspect="1"/>
          </p:cNvPicPr>
          <p:nvPr>
            <p:ph idx="1"/>
          </p:nvPr>
        </p:nvPicPr>
        <p:blipFill>
          <a:blip r:embed="rId2"/>
          <a:stretch>
            <a:fillRect/>
          </a:stretch>
        </p:blipFill>
        <p:spPr>
          <a:xfrm>
            <a:off x="3064361" y="1600200"/>
            <a:ext cx="3015278" cy="4525963"/>
          </a:xfrm>
          <a:prstGeom prst="rect">
            <a:avLst/>
          </a:prstGeom>
        </p:spPr>
      </p:pic>
    </p:spTree>
    <p:extLst>
      <p:ext uri="{BB962C8B-B14F-4D97-AF65-F5344CB8AC3E}">
        <p14:creationId xmlns:p14="http://schemas.microsoft.com/office/powerpoint/2010/main" val="636312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a:t>ØVELSE: MATCH MELLEM PLEJEFAMILIE OG BARN</a:t>
            </a:r>
          </a:p>
        </p:txBody>
      </p:sp>
      <p:sp>
        <p:nvSpPr>
          <p:cNvPr id="3" name="Pladsholder til indhold 2"/>
          <p:cNvSpPr>
            <a:spLocks noGrp="1"/>
          </p:cNvSpPr>
          <p:nvPr>
            <p:ph idx="1"/>
          </p:nvPr>
        </p:nvSpPr>
        <p:spPr/>
        <p:txBody>
          <a:bodyPr>
            <a:normAutofit fontScale="77500" lnSpcReduction="20000"/>
          </a:bodyPr>
          <a:lstStyle/>
          <a:p>
            <a:pPr marL="0" indent="0">
              <a:buNone/>
            </a:pPr>
            <a:endParaRPr lang="da-DK" dirty="0"/>
          </a:p>
          <a:p>
            <a:r>
              <a:rPr lang="da-DK" sz="3600" dirty="0"/>
              <a:t>Begrund jeres valg af plejebarn/match. </a:t>
            </a:r>
          </a:p>
          <a:p>
            <a:r>
              <a:rPr lang="da-DK" sz="3600" dirty="0"/>
              <a:t>Hvorfor er I lige nøjagtig det bedste match til det valgte barn?</a:t>
            </a:r>
          </a:p>
          <a:p>
            <a:r>
              <a:rPr lang="da-DK" sz="3600" dirty="0"/>
              <a:t>Havde forældrenes karakteristika nogen betydning for jeres valg og fravalg?</a:t>
            </a:r>
          </a:p>
          <a:p>
            <a:r>
              <a:rPr lang="da-DK" sz="3600" dirty="0"/>
              <a:t>Er der oplysninger, som I ville spørge kommunen om, hvis I kunne?</a:t>
            </a:r>
          </a:p>
          <a:p>
            <a:r>
              <a:rPr lang="da-DK" sz="3600" dirty="0"/>
              <a:t>Er der særlige kompetencer i forhold til en opgave, som I ville efterspørge med det samme? Senere?</a:t>
            </a:r>
          </a:p>
        </p:txBody>
      </p:sp>
    </p:spTree>
    <p:extLst>
      <p:ext uri="{BB962C8B-B14F-4D97-AF65-F5344CB8AC3E}">
        <p14:creationId xmlns:p14="http://schemas.microsoft.com/office/powerpoint/2010/main" val="651354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OPSAMLING PÅ DAGENS EMNER</a:t>
            </a:r>
          </a:p>
        </p:txBody>
      </p:sp>
      <p:sp>
        <p:nvSpPr>
          <p:cNvPr id="3" name="Pladsholder til indhold 2"/>
          <p:cNvSpPr>
            <a:spLocks noGrp="1"/>
          </p:cNvSpPr>
          <p:nvPr>
            <p:ph idx="1"/>
          </p:nvPr>
        </p:nvSpPr>
        <p:spPr/>
        <p:txBody>
          <a:bodyPr>
            <a:normAutofit fontScale="92500" lnSpcReduction="20000"/>
          </a:bodyPr>
          <a:lstStyle/>
          <a:p>
            <a:r>
              <a:rPr lang="da-DK" dirty="0"/>
              <a:t>Samarbejde med anbringende kommuner (kommunens rolle og ansvar, en børnesags forløb, lovgivning, og hvilke opmærksomheder I skal have i mødet med kommunen med fokus på barnet).</a:t>
            </a:r>
          </a:p>
          <a:p>
            <a:r>
              <a:rPr lang="da-DK" dirty="0"/>
              <a:t>Samarbejde med socialtilsynet (om socialtilsynet, godkendelsesprocessen og det driftsorienterede tilsyn). </a:t>
            </a:r>
          </a:p>
          <a:p>
            <a:r>
              <a:rPr lang="da-DK" dirty="0"/>
              <a:t>Matchning (Hvordan ser vores ”Familiepakke” ud, og hvordan sikrer vi det gode match med fokus på vores familie). </a:t>
            </a:r>
          </a:p>
        </p:txBody>
      </p:sp>
    </p:spTree>
    <p:extLst>
      <p:ext uri="{BB962C8B-B14F-4D97-AF65-F5344CB8AC3E}">
        <p14:creationId xmlns:p14="http://schemas.microsoft.com/office/powerpoint/2010/main" val="3778496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AFSLUTNING</a:t>
            </a:r>
          </a:p>
        </p:txBody>
      </p:sp>
      <p:sp>
        <p:nvSpPr>
          <p:cNvPr id="3" name="Pladsholder til indhold 2"/>
          <p:cNvSpPr>
            <a:spLocks noGrp="1"/>
          </p:cNvSpPr>
          <p:nvPr>
            <p:ph idx="1"/>
          </p:nvPr>
        </p:nvSpPr>
        <p:spPr/>
        <p:txBody>
          <a:bodyPr/>
          <a:lstStyle/>
          <a:p>
            <a:r>
              <a:rPr lang="da-DK" dirty="0"/>
              <a:t>Forventningsafstemning fra kursusdag 1. </a:t>
            </a:r>
          </a:p>
          <a:p>
            <a:pPr marL="0" indent="0">
              <a:buNone/>
            </a:pPr>
            <a:endParaRPr lang="da-DK" dirty="0"/>
          </a:p>
          <a:p>
            <a:r>
              <a:rPr lang="da-DK" dirty="0"/>
              <a:t>Den videre godkendelsesproces. </a:t>
            </a:r>
          </a:p>
          <a:p>
            <a:pPr marL="0" indent="0">
              <a:buNone/>
            </a:pPr>
            <a:endParaRPr lang="da-DK" dirty="0"/>
          </a:p>
          <a:p>
            <a:r>
              <a:rPr lang="da-DK" dirty="0"/>
              <a:t>Evaluering af grundkurset. </a:t>
            </a:r>
          </a:p>
          <a:p>
            <a:pPr marL="0" indent="0">
              <a:buNone/>
            </a:pPr>
            <a:endParaRPr lang="da-DK" dirty="0"/>
          </a:p>
          <a:p>
            <a:r>
              <a:rPr lang="da-DK" dirty="0"/>
              <a:t>Tak for denne gang!</a:t>
            </a:r>
          </a:p>
        </p:txBody>
      </p:sp>
    </p:spTree>
    <p:extLst>
      <p:ext uri="{BB962C8B-B14F-4D97-AF65-F5344CB8AC3E}">
        <p14:creationId xmlns:p14="http://schemas.microsoft.com/office/powerpoint/2010/main" val="190342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DAGENS LÆRINGSMÅL</a:t>
            </a:r>
          </a:p>
        </p:txBody>
      </p:sp>
      <p:sp>
        <p:nvSpPr>
          <p:cNvPr id="3" name="Pladsholder til indhold 2"/>
          <p:cNvSpPr>
            <a:spLocks noGrp="1"/>
          </p:cNvSpPr>
          <p:nvPr>
            <p:ph idx="1"/>
          </p:nvPr>
        </p:nvSpPr>
        <p:spPr/>
        <p:txBody>
          <a:bodyPr>
            <a:normAutofit lnSpcReduction="10000"/>
          </a:bodyPr>
          <a:lstStyle/>
          <a:p>
            <a:endParaRPr lang="da-DK" dirty="0"/>
          </a:p>
          <a:p>
            <a:r>
              <a:rPr lang="da-DK" dirty="0"/>
              <a:t>Læringsmål 1: Har viden om at bidrage konstruktivt til samarbejdet med andre omkring et plejebarn. </a:t>
            </a:r>
          </a:p>
          <a:p>
            <a:r>
              <a:rPr lang="da-DK" dirty="0"/>
              <a:t>Læringsmål 2: Har indsigt i og viden om de lovgivningsmæssige rammer for plejefamiliens arbejde, herunder rettigheder og pligter i kontakten og samarbejdet med offentlige myndigheder og fagpersoner. </a:t>
            </a:r>
          </a:p>
        </p:txBody>
      </p:sp>
    </p:spTree>
    <p:extLst>
      <p:ext uri="{BB962C8B-B14F-4D97-AF65-F5344CB8AC3E}">
        <p14:creationId xmlns:p14="http://schemas.microsoft.com/office/powerpoint/2010/main" val="2412165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PROGRAM TIL KURSUSDAG 4</a:t>
            </a:r>
          </a:p>
        </p:txBody>
      </p:sp>
      <p:graphicFrame>
        <p:nvGraphicFramePr>
          <p:cNvPr id="4" name="Pladsholder til indhold 4">
            <a:extLst>
              <a:ext uri="{FF2B5EF4-FFF2-40B4-BE49-F238E27FC236}">
                <a16:creationId xmlns:a16="http://schemas.microsoft.com/office/drawing/2014/main" id="{6453BC9A-7B3E-4327-91B3-FDF7A578A3C0}"/>
              </a:ext>
            </a:extLst>
          </p:cNvPr>
          <p:cNvGraphicFramePr>
            <a:graphicFrameLocks noGrp="1"/>
          </p:cNvGraphicFramePr>
          <p:nvPr>
            <p:ph idx="1"/>
            <p:extLst>
              <p:ext uri="{D42A27DB-BD31-4B8C-83A1-F6EECF244321}">
                <p14:modId xmlns:p14="http://schemas.microsoft.com/office/powerpoint/2010/main" val="1829268934"/>
              </p:ext>
            </p:extLst>
          </p:nvPr>
        </p:nvGraphicFramePr>
        <p:xfrm>
          <a:off x="539552" y="1700808"/>
          <a:ext cx="8172450" cy="4418541"/>
        </p:xfrm>
        <a:graphic>
          <a:graphicData uri="http://schemas.openxmlformats.org/drawingml/2006/table">
            <a:tbl>
              <a:tblPr firstRow="1" bandRow="1">
                <a:tableStyleId>{5C22544A-7EE6-4342-B048-85BDC9FD1C3A}</a:tableStyleId>
              </a:tblPr>
              <a:tblGrid>
                <a:gridCol w="1654457">
                  <a:extLst>
                    <a:ext uri="{9D8B030D-6E8A-4147-A177-3AD203B41FA5}">
                      <a16:colId xmlns:a16="http://schemas.microsoft.com/office/drawing/2014/main" val="1407421370"/>
                    </a:ext>
                  </a:extLst>
                </a:gridCol>
                <a:gridCol w="6517993">
                  <a:extLst>
                    <a:ext uri="{9D8B030D-6E8A-4147-A177-3AD203B41FA5}">
                      <a16:colId xmlns:a16="http://schemas.microsoft.com/office/drawing/2014/main" val="231892167"/>
                    </a:ext>
                  </a:extLst>
                </a:gridCol>
              </a:tblGrid>
              <a:tr h="183043">
                <a:tc>
                  <a:txBody>
                    <a:bodyPr/>
                    <a:lstStyle/>
                    <a:p>
                      <a:r>
                        <a:rPr lang="da-DK" dirty="0"/>
                        <a:t>Tid</a:t>
                      </a:r>
                    </a:p>
                  </a:txBody>
                  <a:tcPr/>
                </a:tc>
                <a:tc>
                  <a:txBody>
                    <a:bodyPr/>
                    <a:lstStyle/>
                    <a:p>
                      <a:r>
                        <a:rPr lang="da-DK"/>
                        <a:t>Indhold</a:t>
                      </a:r>
                      <a:endParaRPr lang="da-DK" dirty="0"/>
                    </a:p>
                  </a:txBody>
                  <a:tcPr/>
                </a:tc>
                <a:extLst>
                  <a:ext uri="{0D108BD9-81ED-4DB2-BD59-A6C34878D82A}">
                    <a16:rowId xmlns:a16="http://schemas.microsoft.com/office/drawing/2014/main" val="2384695227"/>
                  </a:ext>
                </a:extLst>
              </a:tr>
              <a:tr h="213095">
                <a:tc>
                  <a:txBody>
                    <a:bodyPr/>
                    <a:lstStyle/>
                    <a:p>
                      <a:r>
                        <a:rPr lang="da-DK" dirty="0"/>
                        <a:t>09.00</a:t>
                      </a:r>
                      <a:r>
                        <a:rPr lang="da-DK" baseline="0" dirty="0"/>
                        <a:t> </a:t>
                      </a:r>
                      <a:r>
                        <a:rPr lang="da-DK" dirty="0"/>
                        <a:t>–</a:t>
                      </a:r>
                      <a:r>
                        <a:rPr lang="da-DK" baseline="0" dirty="0"/>
                        <a:t> </a:t>
                      </a:r>
                      <a:r>
                        <a:rPr lang="da-DK" dirty="0"/>
                        <a:t>9.30</a:t>
                      </a:r>
                    </a:p>
                  </a:txBody>
                  <a:tcPr/>
                </a:tc>
                <a:tc>
                  <a:txBody>
                    <a:bodyPr/>
                    <a:lstStyle/>
                    <a:p>
                      <a:r>
                        <a:rPr lang="da-DK" b="0" dirty="0"/>
                        <a:t>Velkomst</a:t>
                      </a:r>
                    </a:p>
                  </a:txBody>
                  <a:tcPr/>
                </a:tc>
                <a:extLst>
                  <a:ext uri="{0D108BD9-81ED-4DB2-BD59-A6C34878D82A}">
                    <a16:rowId xmlns:a16="http://schemas.microsoft.com/office/drawing/2014/main" val="3928723953"/>
                  </a:ext>
                </a:extLst>
              </a:tr>
              <a:tr h="213095">
                <a:tc>
                  <a:txBody>
                    <a:bodyPr/>
                    <a:lstStyle/>
                    <a:p>
                      <a:r>
                        <a:rPr lang="da-DK" dirty="0"/>
                        <a:t>09.30 – 10.45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800" b="0" kern="1200" dirty="0">
                          <a:solidFill>
                            <a:schemeClr val="tx1"/>
                          </a:solidFill>
                          <a:effectLst/>
                          <a:latin typeface="+mn-lt"/>
                          <a:ea typeface="+mn-ea"/>
                          <a:cs typeface="+mn-cs"/>
                        </a:rPr>
                        <a:t>Samarbejde med anbringende kommuner</a:t>
                      </a:r>
                    </a:p>
                    <a:p>
                      <a:endParaRPr lang="da-DK" b="1" dirty="0"/>
                    </a:p>
                  </a:txBody>
                  <a:tcPr/>
                </a:tc>
                <a:extLst>
                  <a:ext uri="{0D108BD9-81ED-4DB2-BD59-A6C34878D82A}">
                    <a16:rowId xmlns:a16="http://schemas.microsoft.com/office/drawing/2014/main" val="10002"/>
                  </a:ext>
                </a:extLst>
              </a:tr>
              <a:tr h="213095">
                <a:tc>
                  <a:txBody>
                    <a:bodyPr/>
                    <a:lstStyle/>
                    <a:p>
                      <a:r>
                        <a:rPr lang="da-DK" dirty="0"/>
                        <a:t>10.45 – 11.00</a:t>
                      </a:r>
                    </a:p>
                  </a:txBody>
                  <a:tcPr/>
                </a:tc>
                <a:tc>
                  <a:txBody>
                    <a:bodyPr/>
                    <a:lstStyle/>
                    <a:p>
                      <a:pPr lvl="0"/>
                      <a:r>
                        <a:rPr lang="da-DK" sz="1800" kern="1200" dirty="0">
                          <a:solidFill>
                            <a:schemeClr val="tx1"/>
                          </a:solidFill>
                          <a:effectLst/>
                          <a:latin typeface="+mn-lt"/>
                          <a:ea typeface="+mn-ea"/>
                          <a:cs typeface="+mn-cs"/>
                        </a:rPr>
                        <a:t>Pause</a:t>
                      </a:r>
                    </a:p>
                  </a:txBody>
                  <a:tcPr/>
                </a:tc>
                <a:extLst>
                  <a:ext uri="{0D108BD9-81ED-4DB2-BD59-A6C34878D82A}">
                    <a16:rowId xmlns:a16="http://schemas.microsoft.com/office/drawing/2014/main" val="10003"/>
                  </a:ext>
                </a:extLst>
              </a:tr>
              <a:tr h="213095">
                <a:tc>
                  <a:txBody>
                    <a:bodyPr/>
                    <a:lstStyle/>
                    <a:p>
                      <a:r>
                        <a:rPr lang="da-DK" dirty="0"/>
                        <a:t>11.00 – 12.00</a:t>
                      </a:r>
                    </a:p>
                  </a:txBody>
                  <a:tcPr/>
                </a:tc>
                <a:tc>
                  <a:txBody>
                    <a:bodyPr/>
                    <a:lstStyle/>
                    <a:p>
                      <a:pPr lvl="0"/>
                      <a:r>
                        <a:rPr lang="da-DK" sz="1800" b="0" kern="1200" dirty="0">
                          <a:solidFill>
                            <a:schemeClr val="tx1"/>
                          </a:solidFill>
                          <a:effectLst/>
                          <a:latin typeface="+mn-lt"/>
                          <a:ea typeface="+mn-ea"/>
                          <a:cs typeface="+mn-cs"/>
                        </a:rPr>
                        <a:t>Samarbejde med socialtilsynet</a:t>
                      </a:r>
                    </a:p>
                  </a:txBody>
                  <a:tcPr/>
                </a:tc>
                <a:extLst>
                  <a:ext uri="{0D108BD9-81ED-4DB2-BD59-A6C34878D82A}">
                    <a16:rowId xmlns:a16="http://schemas.microsoft.com/office/drawing/2014/main" val="10004"/>
                  </a:ext>
                </a:extLst>
              </a:tr>
              <a:tr h="213095">
                <a:tc>
                  <a:txBody>
                    <a:bodyPr/>
                    <a:lstStyle/>
                    <a:p>
                      <a:r>
                        <a:rPr lang="da-DK" dirty="0"/>
                        <a:t>12.00 – 12.45</a:t>
                      </a:r>
                    </a:p>
                  </a:txBody>
                  <a:tcPr/>
                </a:tc>
                <a:tc>
                  <a:txBody>
                    <a:bodyPr/>
                    <a:lstStyle/>
                    <a:p>
                      <a:pPr lvl="0"/>
                      <a:r>
                        <a:rPr lang="da-DK" sz="1800" kern="1200" dirty="0">
                          <a:solidFill>
                            <a:schemeClr val="tx1"/>
                          </a:solidFill>
                          <a:effectLst/>
                          <a:latin typeface="+mn-lt"/>
                          <a:ea typeface="+mn-ea"/>
                          <a:cs typeface="+mn-cs"/>
                        </a:rPr>
                        <a:t>Frokost</a:t>
                      </a:r>
                    </a:p>
                  </a:txBody>
                  <a:tcPr/>
                </a:tc>
                <a:extLst>
                  <a:ext uri="{0D108BD9-81ED-4DB2-BD59-A6C34878D82A}">
                    <a16:rowId xmlns:a16="http://schemas.microsoft.com/office/drawing/2014/main" val="10005"/>
                  </a:ext>
                </a:extLst>
              </a:tr>
              <a:tr h="213095">
                <a:tc>
                  <a:txBody>
                    <a:bodyPr/>
                    <a:lstStyle/>
                    <a:p>
                      <a:r>
                        <a:rPr lang="da-DK" dirty="0"/>
                        <a:t>12.45 – 14.45</a:t>
                      </a:r>
                    </a:p>
                  </a:txBody>
                  <a:tcPr/>
                </a:tc>
                <a:tc>
                  <a:txBody>
                    <a:bodyPr/>
                    <a:lstStyle/>
                    <a:p>
                      <a:pPr lvl="0"/>
                      <a:r>
                        <a:rPr lang="da-DK" sz="1800" kern="1200" dirty="0">
                          <a:solidFill>
                            <a:schemeClr val="tx1"/>
                          </a:solidFill>
                          <a:effectLst/>
                          <a:latin typeface="+mn-lt"/>
                          <a:ea typeface="+mn-ea"/>
                          <a:cs typeface="+mn-cs"/>
                        </a:rPr>
                        <a:t>Matchning</a:t>
                      </a:r>
                    </a:p>
                  </a:txBody>
                  <a:tcPr/>
                </a:tc>
                <a:extLst>
                  <a:ext uri="{0D108BD9-81ED-4DB2-BD59-A6C34878D82A}">
                    <a16:rowId xmlns:a16="http://schemas.microsoft.com/office/drawing/2014/main" val="10006"/>
                  </a:ext>
                </a:extLst>
              </a:tr>
              <a:tr h="213095">
                <a:tc>
                  <a:txBody>
                    <a:bodyPr/>
                    <a:lstStyle/>
                    <a:p>
                      <a:r>
                        <a:rPr lang="da-DK" dirty="0"/>
                        <a:t>14.45 – 15.00</a:t>
                      </a:r>
                    </a:p>
                  </a:txBody>
                  <a:tcPr/>
                </a:tc>
                <a:tc>
                  <a:txBody>
                    <a:bodyPr/>
                    <a:lstStyle/>
                    <a:p>
                      <a:r>
                        <a:rPr lang="da-DK" dirty="0"/>
                        <a:t>Pause</a:t>
                      </a:r>
                    </a:p>
                  </a:txBody>
                  <a:tcPr/>
                </a:tc>
                <a:extLst>
                  <a:ext uri="{0D108BD9-81ED-4DB2-BD59-A6C34878D82A}">
                    <a16:rowId xmlns:a16="http://schemas.microsoft.com/office/drawing/2014/main" val="3324171671"/>
                  </a:ext>
                </a:extLst>
              </a:tr>
              <a:tr h="242610">
                <a:tc>
                  <a:txBody>
                    <a:bodyPr/>
                    <a:lstStyle/>
                    <a:p>
                      <a:r>
                        <a:rPr lang="da-DK" dirty="0"/>
                        <a:t>15.00 – 15.10</a:t>
                      </a:r>
                    </a:p>
                  </a:txBody>
                  <a:tcPr/>
                </a:tc>
                <a:tc>
                  <a:txBody>
                    <a:bodyPr/>
                    <a:lstStyle/>
                    <a:p>
                      <a:pPr lvl="0"/>
                      <a:r>
                        <a:rPr lang="da-DK" sz="1800" b="0" kern="1200" dirty="0">
                          <a:solidFill>
                            <a:schemeClr val="tx1"/>
                          </a:solidFill>
                          <a:effectLst/>
                          <a:latin typeface="+mn-lt"/>
                          <a:ea typeface="+mn-ea"/>
                          <a:cs typeface="+mn-cs"/>
                        </a:rPr>
                        <a:t>Opsamling på dagens emner</a:t>
                      </a:r>
                      <a:endParaRPr lang="da-DK" sz="1800" b="0" kern="1200" baseline="0" dirty="0">
                        <a:solidFill>
                          <a:schemeClr val="tx1"/>
                        </a:solidFill>
                        <a:effectLst/>
                        <a:latin typeface="+mn-lt"/>
                        <a:ea typeface="+mn-ea"/>
                        <a:cs typeface="+mn-cs"/>
                      </a:endParaRPr>
                    </a:p>
                  </a:txBody>
                  <a:tcPr/>
                </a:tc>
                <a:extLst>
                  <a:ext uri="{0D108BD9-81ED-4DB2-BD59-A6C34878D82A}">
                    <a16:rowId xmlns:a16="http://schemas.microsoft.com/office/drawing/2014/main" val="1137954993"/>
                  </a:ext>
                </a:extLst>
              </a:tr>
              <a:tr h="852381">
                <a:tc>
                  <a:txBody>
                    <a:bodyPr/>
                    <a:lstStyle/>
                    <a:p>
                      <a:r>
                        <a:rPr lang="da-DK" dirty="0"/>
                        <a:t>15.10 – 16.00</a:t>
                      </a:r>
                    </a:p>
                  </a:txBody>
                  <a:tcPr/>
                </a:tc>
                <a:tc>
                  <a:txBody>
                    <a:bodyPr/>
                    <a:lstStyle/>
                    <a:p>
                      <a:pPr lvl="0"/>
                      <a:r>
                        <a:rPr lang="da-DK" sz="1800" b="0" kern="1200" dirty="0">
                          <a:solidFill>
                            <a:schemeClr val="tx1"/>
                          </a:solidFill>
                          <a:effectLst/>
                          <a:latin typeface="+mn-lt"/>
                          <a:ea typeface="+mn-ea"/>
                          <a:cs typeface="+mn-cs"/>
                        </a:rPr>
                        <a:t>Afslutning</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074332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SAMARBEJDE MED ANBRINGENDE KOMMUNER</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2284393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a:t>ANBRINGENDE KOMMUNES OPGAVER OG ANSVAR</a:t>
            </a:r>
          </a:p>
        </p:txBody>
      </p:sp>
      <p:sp>
        <p:nvSpPr>
          <p:cNvPr id="3" name="Pladsholder til indhold 2"/>
          <p:cNvSpPr>
            <a:spLocks noGrp="1"/>
          </p:cNvSpPr>
          <p:nvPr>
            <p:ph idx="1"/>
          </p:nvPr>
        </p:nvSpPr>
        <p:spPr/>
        <p:txBody>
          <a:bodyPr>
            <a:normAutofit/>
          </a:bodyPr>
          <a:lstStyle/>
          <a:p>
            <a:r>
              <a:rPr lang="da-DK" sz="2800" dirty="0"/>
              <a:t>Kommunen træffer alle beslutninger. </a:t>
            </a:r>
          </a:p>
          <a:p>
            <a:r>
              <a:rPr lang="da-DK" sz="2800" dirty="0"/>
              <a:t>Kommunen har ansvaret for barnet og anbringelsen. </a:t>
            </a:r>
          </a:p>
          <a:p>
            <a:r>
              <a:rPr lang="da-DK" sz="2800" dirty="0"/>
              <a:t>Kommunen fører tilsyn med barnet. </a:t>
            </a:r>
          </a:p>
          <a:p>
            <a:r>
              <a:rPr lang="da-DK" sz="2800" dirty="0"/>
              <a:t>Kommunen har en koordinerende funktion, er bindeled mellem plejefamilier og de biologiske forældre og koordinerer det tværfaglige samarbejde omkring barnet. </a:t>
            </a:r>
          </a:p>
          <a:p>
            <a:r>
              <a:rPr lang="da-DK" sz="2800" dirty="0"/>
              <a:t>Kommunen yder råd og vejledning. </a:t>
            </a:r>
          </a:p>
          <a:p>
            <a:r>
              <a:rPr lang="da-DK" sz="2800" dirty="0"/>
              <a:t>Kommunen er plejefamiliens arbejdsgiver. </a:t>
            </a:r>
          </a:p>
        </p:txBody>
      </p:sp>
    </p:spTree>
    <p:extLst>
      <p:ext uri="{BB962C8B-B14F-4D97-AF65-F5344CB8AC3E}">
        <p14:creationId xmlns:p14="http://schemas.microsoft.com/office/powerpoint/2010/main" val="3940893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61F11-A8A2-4F50-9590-98A38AB47223}"/>
              </a:ext>
            </a:extLst>
          </p:cNvPr>
          <p:cNvSpPr>
            <a:spLocks noGrp="1"/>
          </p:cNvSpPr>
          <p:nvPr>
            <p:ph type="title"/>
          </p:nvPr>
        </p:nvSpPr>
        <p:spPr/>
        <p:txBody>
          <a:bodyPr>
            <a:noAutofit/>
          </a:bodyPr>
          <a:lstStyle/>
          <a:p>
            <a:pPr algn="ctr"/>
            <a:r>
              <a:rPr lang="da-DK" dirty="0"/>
              <a:t>GENNEMGANG AF EN BØRNESAG I KOMMUNEN</a:t>
            </a:r>
          </a:p>
        </p:txBody>
      </p:sp>
      <p:sp>
        <p:nvSpPr>
          <p:cNvPr id="12" name="Tekstfelt 11">
            <a:extLst>
              <a:ext uri="{FF2B5EF4-FFF2-40B4-BE49-F238E27FC236}">
                <a16:creationId xmlns:a16="http://schemas.microsoft.com/office/drawing/2014/main" id="{CEFD77B7-DCE9-4C25-9ED5-E7340A98112F}"/>
              </a:ext>
            </a:extLst>
          </p:cNvPr>
          <p:cNvSpPr txBox="1"/>
          <p:nvPr/>
        </p:nvSpPr>
        <p:spPr>
          <a:xfrm>
            <a:off x="6876256" y="1700808"/>
            <a:ext cx="1639094" cy="923330"/>
          </a:xfrm>
          <a:prstGeom prst="rect">
            <a:avLst/>
          </a:prstGeom>
          <a:noFill/>
        </p:spPr>
        <p:txBody>
          <a:bodyPr wrap="square" rtlCol="0">
            <a:spAutoFit/>
          </a:bodyPr>
          <a:lstStyle/>
          <a:p>
            <a:pPr algn="ctr"/>
            <a:r>
              <a:rPr lang="da-DK" dirty="0"/>
              <a:t>Henvendelse/</a:t>
            </a:r>
          </a:p>
          <a:p>
            <a:pPr algn="ctr"/>
            <a:r>
              <a:rPr lang="da-DK" dirty="0"/>
              <a:t>underretning modtages</a:t>
            </a:r>
          </a:p>
        </p:txBody>
      </p:sp>
      <p:sp>
        <p:nvSpPr>
          <p:cNvPr id="16" name="Tekstfelt 15">
            <a:extLst>
              <a:ext uri="{FF2B5EF4-FFF2-40B4-BE49-F238E27FC236}">
                <a16:creationId xmlns:a16="http://schemas.microsoft.com/office/drawing/2014/main" id="{439874F7-B8FA-4BC5-B373-C01209620160}"/>
              </a:ext>
            </a:extLst>
          </p:cNvPr>
          <p:cNvSpPr txBox="1"/>
          <p:nvPr/>
        </p:nvSpPr>
        <p:spPr>
          <a:xfrm>
            <a:off x="7164288" y="3360420"/>
            <a:ext cx="1179613" cy="369332"/>
          </a:xfrm>
          <a:prstGeom prst="rect">
            <a:avLst/>
          </a:prstGeom>
          <a:noFill/>
        </p:spPr>
        <p:txBody>
          <a:bodyPr wrap="square" rtlCol="0">
            <a:spAutoFit/>
          </a:bodyPr>
          <a:lstStyle/>
          <a:p>
            <a:pPr algn="ctr"/>
            <a:r>
              <a:rPr lang="da-DK" dirty="0"/>
              <a:t>Vurdering</a:t>
            </a:r>
          </a:p>
        </p:txBody>
      </p:sp>
      <p:sp>
        <p:nvSpPr>
          <p:cNvPr id="20" name="Tekstfelt 19">
            <a:extLst>
              <a:ext uri="{FF2B5EF4-FFF2-40B4-BE49-F238E27FC236}">
                <a16:creationId xmlns:a16="http://schemas.microsoft.com/office/drawing/2014/main" id="{63F1610B-B90F-4A85-9B4F-37F6D34EDC9F}"/>
              </a:ext>
            </a:extLst>
          </p:cNvPr>
          <p:cNvSpPr txBox="1"/>
          <p:nvPr/>
        </p:nvSpPr>
        <p:spPr>
          <a:xfrm>
            <a:off x="7020272" y="4336474"/>
            <a:ext cx="1426498" cy="646331"/>
          </a:xfrm>
          <a:prstGeom prst="rect">
            <a:avLst/>
          </a:prstGeom>
          <a:noFill/>
        </p:spPr>
        <p:txBody>
          <a:bodyPr wrap="square" rtlCol="0">
            <a:spAutoFit/>
          </a:bodyPr>
          <a:lstStyle/>
          <a:p>
            <a:pPr algn="ctr"/>
            <a:r>
              <a:rPr lang="da-DK" dirty="0"/>
              <a:t>§50-undersøgelse</a:t>
            </a:r>
          </a:p>
        </p:txBody>
      </p:sp>
      <p:pic>
        <p:nvPicPr>
          <p:cNvPr id="3" name="Billede 2" descr="Billede af en email henvendelse"/>
          <p:cNvPicPr>
            <a:picLocks noChangeAspect="1"/>
          </p:cNvPicPr>
          <p:nvPr/>
        </p:nvPicPr>
        <p:blipFill>
          <a:blip r:embed="rId3"/>
          <a:stretch>
            <a:fillRect/>
          </a:stretch>
        </p:blipFill>
        <p:spPr>
          <a:xfrm>
            <a:off x="628650" y="1550820"/>
            <a:ext cx="1958798" cy="1305865"/>
          </a:xfrm>
          <a:prstGeom prst="rect">
            <a:avLst/>
          </a:prstGeom>
        </p:spPr>
      </p:pic>
      <p:pic>
        <p:nvPicPr>
          <p:cNvPr id="15" name="Pladsholder til indhold 14" descr="Dukke der ligger i mudder"/>
          <p:cNvPicPr>
            <a:picLocks noGrp="1" noChangeAspect="1"/>
          </p:cNvPicPr>
          <p:nvPr>
            <p:ph idx="1"/>
          </p:nvPr>
        </p:nvPicPr>
        <p:blipFill>
          <a:blip r:embed="rId4"/>
          <a:stretch>
            <a:fillRect/>
          </a:stretch>
        </p:blipFill>
        <p:spPr>
          <a:xfrm>
            <a:off x="628650" y="3729752"/>
            <a:ext cx="1988403" cy="1325602"/>
          </a:xfrm>
          <a:prstGeom prst="rect">
            <a:avLst/>
          </a:prstGeom>
        </p:spPr>
      </p:pic>
      <p:pic>
        <p:nvPicPr>
          <p:cNvPr id="4" name="Billede 3" descr="Rådhusbygn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550820"/>
            <a:ext cx="2316579" cy="3497580"/>
          </a:xfrm>
          <a:prstGeom prst="rect">
            <a:avLst/>
          </a:prstGeom>
        </p:spPr>
      </p:pic>
      <p:cxnSp>
        <p:nvCxnSpPr>
          <p:cNvPr id="9" name="Lige pilforbindelse 8">
            <a:extLst>
              <a:ext uri="{FF2B5EF4-FFF2-40B4-BE49-F238E27FC236}">
                <a16:creationId xmlns:a16="http://schemas.microsoft.com/office/drawing/2014/main" id="{057771F4-5968-4216-8BA7-01A9238C9D05}"/>
              </a:ext>
              <a:ext uri="{C183D7F6-B498-43B3-948B-1728B52AA6E4}">
                <adec:decorative xmlns:adec="http://schemas.microsoft.com/office/drawing/2017/decorative" xmlns="" val="1"/>
              </a:ext>
            </a:extLst>
          </p:cNvPr>
          <p:cNvCxnSpPr/>
          <p:nvPr/>
        </p:nvCxnSpPr>
        <p:spPr>
          <a:xfrm>
            <a:off x="2775636" y="2045784"/>
            <a:ext cx="1288473" cy="300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Lige pilforbindelse 13">
            <a:extLst>
              <a:ext uri="{FF2B5EF4-FFF2-40B4-BE49-F238E27FC236}">
                <a16:creationId xmlns:a16="http://schemas.microsoft.com/office/drawing/2014/main" id="{1C6108AD-53F3-4E0A-8EBD-D935F6DA48E6}"/>
              </a:ext>
              <a:ext uri="{C183D7F6-B498-43B3-948B-1728B52AA6E4}">
                <adec:decorative xmlns:adec="http://schemas.microsoft.com/office/drawing/2017/decorative" xmlns="" val="1"/>
              </a:ext>
            </a:extLst>
          </p:cNvPr>
          <p:cNvCxnSpPr/>
          <p:nvPr/>
        </p:nvCxnSpPr>
        <p:spPr>
          <a:xfrm>
            <a:off x="7761280" y="2726542"/>
            <a:ext cx="0" cy="49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Lige pilforbindelse 17">
            <a:extLst>
              <a:ext uri="{FF2B5EF4-FFF2-40B4-BE49-F238E27FC236}">
                <a16:creationId xmlns:a16="http://schemas.microsoft.com/office/drawing/2014/main" id="{E0860E49-108F-49AE-808A-29727C1CDFC1}"/>
              </a:ext>
              <a:ext uri="{C183D7F6-B498-43B3-948B-1728B52AA6E4}">
                <adec:decorative xmlns:adec="http://schemas.microsoft.com/office/drawing/2017/decorative" xmlns="" val="1"/>
              </a:ext>
            </a:extLst>
          </p:cNvPr>
          <p:cNvCxnSpPr>
            <a:cxnSpLocks/>
          </p:cNvCxnSpPr>
          <p:nvPr/>
        </p:nvCxnSpPr>
        <p:spPr>
          <a:xfrm>
            <a:off x="7793511" y="3796145"/>
            <a:ext cx="0" cy="433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E0860E49-108F-49AE-808A-29727C1CDFC1}"/>
              </a:ext>
              <a:ext uri="{C183D7F6-B498-43B3-948B-1728B52AA6E4}">
                <adec:decorative xmlns:adec="http://schemas.microsoft.com/office/drawing/2017/decorative" xmlns="" val="1"/>
              </a:ext>
            </a:extLst>
          </p:cNvPr>
          <p:cNvCxnSpPr>
            <a:cxnSpLocks/>
          </p:cNvCxnSpPr>
          <p:nvPr/>
        </p:nvCxnSpPr>
        <p:spPr>
          <a:xfrm>
            <a:off x="7779291" y="5032284"/>
            <a:ext cx="0" cy="431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Lige pilforbindelse 20">
            <a:extLst>
              <a:ext uri="{FF2B5EF4-FFF2-40B4-BE49-F238E27FC236}">
                <a16:creationId xmlns:a16="http://schemas.microsoft.com/office/drawing/2014/main" id="{057771F4-5968-4216-8BA7-01A9238C9D05}"/>
              </a:ext>
              <a:ext uri="{C183D7F6-B498-43B3-948B-1728B52AA6E4}">
                <adec:decorative xmlns:adec="http://schemas.microsoft.com/office/drawing/2017/decorative" xmlns="" val="1"/>
              </a:ext>
            </a:extLst>
          </p:cNvPr>
          <p:cNvCxnSpPr/>
          <p:nvPr/>
        </p:nvCxnSpPr>
        <p:spPr>
          <a:xfrm flipV="1">
            <a:off x="2810910" y="4012933"/>
            <a:ext cx="1253199" cy="32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593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§50 – BØRNEFAGLIG UNDERSØGELSE</a:t>
            </a:r>
          </a:p>
        </p:txBody>
      </p:sp>
      <p:sp>
        <p:nvSpPr>
          <p:cNvPr id="3" name="Pladsholder til indhold 2"/>
          <p:cNvSpPr>
            <a:spLocks noGrp="1"/>
          </p:cNvSpPr>
          <p:nvPr>
            <p:ph idx="1"/>
          </p:nvPr>
        </p:nvSpPr>
        <p:spPr/>
        <p:txBody>
          <a:bodyPr>
            <a:normAutofit fontScale="85000" lnSpcReduction="20000"/>
          </a:bodyPr>
          <a:lstStyle/>
          <a:p>
            <a:pPr marL="0" indent="0">
              <a:buNone/>
            </a:pPr>
            <a:r>
              <a:rPr lang="da-DK" i="1" dirty="0"/>
              <a:t>Stk. 2. </a:t>
            </a:r>
            <a:r>
              <a:rPr lang="da-DK" dirty="0"/>
              <a:t>Kommunalbestyrelsens undersøgelse, jf. stk.1, skal anlægge en helhedsbetragtning, der medmindre konkrete forhold betyder, at et eller flere af nedenstående numre ikke er relevante i forhold til det pågældende barn eller den unge, skal omfatte barnets eller den unges </a:t>
            </a:r>
          </a:p>
          <a:p>
            <a:pPr marL="0" indent="0">
              <a:buNone/>
            </a:pPr>
            <a:r>
              <a:rPr lang="da-DK" dirty="0"/>
              <a:t>1) udvikling og adfærd,</a:t>
            </a:r>
          </a:p>
          <a:p>
            <a:pPr marL="0" indent="0">
              <a:buNone/>
            </a:pPr>
            <a:r>
              <a:rPr lang="da-DK" dirty="0"/>
              <a:t>2) familieforhold,</a:t>
            </a:r>
          </a:p>
          <a:p>
            <a:pPr marL="0" indent="0">
              <a:buNone/>
            </a:pPr>
            <a:r>
              <a:rPr lang="da-DK" dirty="0"/>
              <a:t>3) skoleforhold,</a:t>
            </a:r>
          </a:p>
          <a:p>
            <a:pPr marL="0" indent="0">
              <a:buNone/>
            </a:pPr>
            <a:r>
              <a:rPr lang="da-DK" dirty="0"/>
              <a:t>4) sundhedsforhold,</a:t>
            </a:r>
          </a:p>
          <a:p>
            <a:pPr marL="0" indent="0">
              <a:buNone/>
            </a:pPr>
            <a:r>
              <a:rPr lang="da-DK" dirty="0"/>
              <a:t>5) fritidsforhold og venskaber og</a:t>
            </a:r>
          </a:p>
          <a:p>
            <a:pPr marL="0" indent="0">
              <a:buNone/>
            </a:pPr>
            <a:r>
              <a:rPr lang="da-DK" dirty="0"/>
              <a:t>6) andre relevante forhold.</a:t>
            </a:r>
          </a:p>
          <a:p>
            <a:endParaRPr lang="da-DK" dirty="0"/>
          </a:p>
        </p:txBody>
      </p:sp>
    </p:spTree>
    <p:extLst>
      <p:ext uri="{BB962C8B-B14F-4D97-AF65-F5344CB8AC3E}">
        <p14:creationId xmlns:p14="http://schemas.microsoft.com/office/powerpoint/2010/main" val="297347829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TM01859866[[fn=Makro]]</Template>
  <TotalTime>7240</TotalTime>
  <Words>1530</Words>
  <Application>Microsoft Office PowerPoint</Application>
  <PresentationFormat>Skærmshow (4:3)</PresentationFormat>
  <Paragraphs>173</Paragraphs>
  <Slides>33</Slides>
  <Notes>12</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33</vt:i4>
      </vt:variant>
    </vt:vector>
  </HeadingPairs>
  <TitlesOfParts>
    <vt:vector size="40" baseType="lpstr">
      <vt:lpstr>Arial</vt:lpstr>
      <vt:lpstr>Calibri</vt:lpstr>
      <vt:lpstr>Tw Cen MT</vt:lpstr>
      <vt:lpstr>Tw Cen MT Condensed</vt:lpstr>
      <vt:lpstr>Wingdings 3</vt:lpstr>
      <vt:lpstr>Kontortema</vt:lpstr>
      <vt:lpstr>Integral</vt:lpstr>
      <vt:lpstr>Grundkursus i at være plejefamilie</vt:lpstr>
      <vt:lpstr>VELKOMST OG INTRODUKTION</vt:lpstr>
      <vt:lpstr>Hjemmeopgave: Anbringelse af eget barn/egne børn</vt:lpstr>
      <vt:lpstr>DAGENS LÆRINGSMÅL</vt:lpstr>
      <vt:lpstr>PROGRAM TIL KURSUSDAG 4</vt:lpstr>
      <vt:lpstr>SAMARBEJDE MED ANBRINGENDE KOMMUNER</vt:lpstr>
      <vt:lpstr>ANBRINGENDE KOMMUNES OPGAVER OG ANSVAR</vt:lpstr>
      <vt:lpstr>GENNEMGANG AF EN BØRNESAG I KOMMUNEN</vt:lpstr>
      <vt:lpstr>§50 – BØRNEFAGLIG UNDERSØGELSE</vt:lpstr>
      <vt:lpstr>ANDRE KRAV, JF. §50 - FORTSAT</vt:lpstr>
      <vt:lpstr>§50-UNDERSØGELSEN DANNER BAGGRUND FOR IVÆRKSÆTTELSE AF FORANSTALTNINGER</vt:lpstr>
      <vt:lpstr>Handleplanen  skal tage udgangspunkt i resultaterne af den børnefaglige undersøgelse af barnets og den unges forhold.</vt:lpstr>
      <vt:lpstr>Socialtilsynet har også fokus på, at plejefamilierne kender målene i handleplanen Kvalitetsmodellen; målgruppe, metoder og resultater.</vt:lpstr>
      <vt:lpstr>BARNETS RETTIGHEDER I EGEN SAG</vt:lpstr>
      <vt:lpstr>PLEJEFAMILIERS TAVSHEDSPLIGT</vt:lpstr>
      <vt:lpstr>OPLYSNINGER OM PLEJEFAMILIER PÅ TILBUDSPORTALEN</vt:lpstr>
      <vt:lpstr>PLENUM-ØVELSE</vt:lpstr>
      <vt:lpstr>ET KONSTRUKTIVT SAMARBEJDE – TIL BARNETS BEDSTE</vt:lpstr>
      <vt:lpstr>  Positioneringens kunst -  Barnet i centrum</vt:lpstr>
      <vt:lpstr>SAMARBEJDE MED SAGSBEHANDLER OG FAMILIEPLEJEKONSULENTEN</vt:lpstr>
      <vt:lpstr>Pause</vt:lpstr>
      <vt:lpstr>SAMARBEJDE MED SOCIALTILSYNET </vt:lpstr>
      <vt:lpstr>OM SOCIALTILSYNET</vt:lpstr>
      <vt:lpstr>KVALITETSKRITERIER</vt:lpstr>
      <vt:lpstr>GODKENDELSE</vt:lpstr>
      <vt:lpstr>DET DRIFTSORIENTEREDE TILSYN</vt:lpstr>
      <vt:lpstr>Frokost</vt:lpstr>
      <vt:lpstr>MATCHNING</vt:lpstr>
      <vt:lpstr>DET GODE MATCH –  MED FOKUS PÅ BARNET</vt:lpstr>
      <vt:lpstr>Hjemmeopgave – ”Familiepakken”</vt:lpstr>
      <vt:lpstr>ØVELSE: MATCH MELLEM PLEJEFAMILIE OG BARN</vt:lpstr>
      <vt:lpstr>OPSAMLING PÅ DAGENS EMNER</vt:lpstr>
      <vt:lpstr>AFSLUTNING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til Emne 3.1</dc:title>
  <dc:creator>Anja Wismann Bechgaard</dc:creator>
  <cp:lastModifiedBy>Annelise Tenstrand Dennig</cp:lastModifiedBy>
  <cp:revision>243</cp:revision>
  <dcterms:created xsi:type="dcterms:W3CDTF">2019-05-09T08:15:53Z</dcterms:created>
  <dcterms:modified xsi:type="dcterms:W3CDTF">2021-05-18T10:43:15Z</dcterms:modified>
</cp:coreProperties>
</file>