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704" r:id="rId4"/>
    <p:sldMasterId id="2147483715" r:id="rId5"/>
    <p:sldMasterId id="2147483737" r:id="rId6"/>
    <p:sldMasterId id="2147483759" r:id="rId7"/>
    <p:sldMasterId id="2147483770" r:id="rId8"/>
  </p:sldMasterIdLst>
  <p:notesMasterIdLst>
    <p:notesMasterId r:id="rId74"/>
  </p:notesMasterIdLst>
  <p:sldIdLst>
    <p:sldId id="300" r:id="rId9"/>
    <p:sldId id="409" r:id="rId10"/>
    <p:sldId id="410" r:id="rId11"/>
    <p:sldId id="419" r:id="rId12"/>
    <p:sldId id="413" r:id="rId13"/>
    <p:sldId id="310" r:id="rId14"/>
    <p:sldId id="311" r:id="rId15"/>
    <p:sldId id="312" r:id="rId16"/>
    <p:sldId id="316" r:id="rId17"/>
    <p:sldId id="314" r:id="rId18"/>
    <p:sldId id="257" r:id="rId19"/>
    <p:sldId id="418" r:id="rId20"/>
    <p:sldId id="301" r:id="rId21"/>
    <p:sldId id="421" r:id="rId22"/>
    <p:sldId id="414" r:id="rId23"/>
    <p:sldId id="318" r:id="rId24"/>
    <p:sldId id="319" r:id="rId25"/>
    <p:sldId id="321" r:id="rId26"/>
    <p:sldId id="322" r:id="rId27"/>
    <p:sldId id="324" r:id="rId28"/>
    <p:sldId id="326" r:id="rId29"/>
    <p:sldId id="328" r:id="rId30"/>
    <p:sldId id="329" r:id="rId31"/>
    <p:sldId id="330" r:id="rId32"/>
    <p:sldId id="331" r:id="rId33"/>
    <p:sldId id="422" r:id="rId34"/>
    <p:sldId id="333" r:id="rId35"/>
    <p:sldId id="334" r:id="rId36"/>
    <p:sldId id="335" r:id="rId37"/>
    <p:sldId id="336" r:id="rId38"/>
    <p:sldId id="337" r:id="rId39"/>
    <p:sldId id="338" r:id="rId40"/>
    <p:sldId id="416" r:id="rId41"/>
    <p:sldId id="340" r:id="rId42"/>
    <p:sldId id="347" r:id="rId43"/>
    <p:sldId id="348" r:id="rId44"/>
    <p:sldId id="349" r:id="rId45"/>
    <p:sldId id="417" r:id="rId46"/>
    <p:sldId id="424" r:id="rId47"/>
    <p:sldId id="415" r:id="rId48"/>
    <p:sldId id="356" r:id="rId49"/>
    <p:sldId id="427" r:id="rId50"/>
    <p:sldId id="364" r:id="rId51"/>
    <p:sldId id="368" r:id="rId52"/>
    <p:sldId id="369" r:id="rId53"/>
    <p:sldId id="428" r:id="rId54"/>
    <p:sldId id="429" r:id="rId55"/>
    <p:sldId id="378" r:id="rId56"/>
    <p:sldId id="420" r:id="rId57"/>
    <p:sldId id="423" r:id="rId58"/>
    <p:sldId id="372" r:id="rId59"/>
    <p:sldId id="392" r:id="rId60"/>
    <p:sldId id="393" r:id="rId61"/>
    <p:sldId id="394" r:id="rId62"/>
    <p:sldId id="395" r:id="rId63"/>
    <p:sldId id="396" r:id="rId64"/>
    <p:sldId id="397" r:id="rId65"/>
    <p:sldId id="398" r:id="rId66"/>
    <p:sldId id="399" r:id="rId67"/>
    <p:sldId id="400" r:id="rId68"/>
    <p:sldId id="403" r:id="rId69"/>
    <p:sldId id="404" r:id="rId70"/>
    <p:sldId id="405" r:id="rId71"/>
    <p:sldId id="406" r:id="rId72"/>
    <p:sldId id="407" r:id="rId73"/>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D86A8-43FE-403D-9123-7F2A29B662D9}" v="2" dt="2019-03-28T20:52:41.65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03" autoAdjust="0"/>
    <p:restoredTop sz="86084" autoAdjust="0"/>
  </p:normalViewPr>
  <p:slideViewPr>
    <p:cSldViewPr>
      <p:cViewPr varScale="1">
        <p:scale>
          <a:sx n="75" d="100"/>
          <a:sy n="75" d="100"/>
        </p:scale>
        <p:origin x="1310" y="62"/>
      </p:cViewPr>
      <p:guideLst>
        <p:guide orient="horz" pos="2160"/>
        <p:guide pos="2880"/>
      </p:guideLst>
    </p:cSldViewPr>
  </p:slideViewPr>
  <p:outlineViewPr>
    <p:cViewPr>
      <p:scale>
        <a:sx n="33" d="100"/>
        <a:sy n="33" d="100"/>
      </p:scale>
      <p:origin x="0" y="-212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18-05-2021</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10</a:t>
            </a:fld>
            <a:endParaRPr lang="da-DK"/>
          </a:p>
        </p:txBody>
      </p:sp>
    </p:spTree>
    <p:extLst>
      <p:ext uri="{BB962C8B-B14F-4D97-AF65-F5344CB8AC3E}">
        <p14:creationId xmlns:p14="http://schemas.microsoft.com/office/powerpoint/2010/main" val="401561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11</a:t>
            </a:fld>
            <a:endParaRPr lang="da-DK"/>
          </a:p>
        </p:txBody>
      </p:sp>
    </p:spTree>
    <p:extLst>
      <p:ext uri="{BB962C8B-B14F-4D97-AF65-F5344CB8AC3E}">
        <p14:creationId xmlns:p14="http://schemas.microsoft.com/office/powerpoint/2010/main" val="252384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12</a:t>
            </a:fld>
            <a:endParaRPr lang="da-DK"/>
          </a:p>
        </p:txBody>
      </p:sp>
    </p:spTree>
    <p:extLst>
      <p:ext uri="{BB962C8B-B14F-4D97-AF65-F5344CB8AC3E}">
        <p14:creationId xmlns:p14="http://schemas.microsoft.com/office/powerpoint/2010/main" val="414016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13</a:t>
            </a:fld>
            <a:endParaRPr lang="da-DK"/>
          </a:p>
        </p:txBody>
      </p:sp>
    </p:spTree>
    <p:extLst>
      <p:ext uri="{BB962C8B-B14F-4D97-AF65-F5344CB8AC3E}">
        <p14:creationId xmlns:p14="http://schemas.microsoft.com/office/powerpoint/2010/main" val="41401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14</a:t>
            </a:fld>
            <a:endParaRPr lang="da-DK"/>
          </a:p>
        </p:txBody>
      </p:sp>
    </p:spTree>
    <p:extLst>
      <p:ext uri="{BB962C8B-B14F-4D97-AF65-F5344CB8AC3E}">
        <p14:creationId xmlns:p14="http://schemas.microsoft.com/office/powerpoint/2010/main" val="7763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15</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16</a:t>
            </a:fld>
            <a:endParaRPr lang="da-DK"/>
          </a:p>
        </p:txBody>
      </p:sp>
    </p:spTree>
    <p:extLst>
      <p:ext uri="{BB962C8B-B14F-4D97-AF65-F5344CB8AC3E}">
        <p14:creationId xmlns:p14="http://schemas.microsoft.com/office/powerpoint/2010/main" val="87842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solidFill>
                  <a:prstClr val="black"/>
                </a:solidFill>
              </a:rPr>
              <a:pPr/>
              <a:t>18</a:t>
            </a:fld>
            <a:endParaRPr lang="da-DK">
              <a:solidFill>
                <a:prstClr val="black"/>
              </a:solidFill>
            </a:endParaRPr>
          </a:p>
        </p:txBody>
      </p:sp>
    </p:spTree>
    <p:extLst>
      <p:ext uri="{BB962C8B-B14F-4D97-AF65-F5344CB8AC3E}">
        <p14:creationId xmlns:p14="http://schemas.microsoft.com/office/powerpoint/2010/main" val="134500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t>19</a:t>
            </a:fld>
            <a:endParaRPr lang="da-DK"/>
          </a:p>
        </p:txBody>
      </p:sp>
    </p:spTree>
    <p:extLst>
      <p:ext uri="{BB962C8B-B14F-4D97-AF65-F5344CB8AC3E}">
        <p14:creationId xmlns:p14="http://schemas.microsoft.com/office/powerpoint/2010/main" val="254365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t>20</a:t>
            </a:fld>
            <a:endParaRPr lang="da-DK"/>
          </a:p>
        </p:txBody>
      </p:sp>
    </p:spTree>
    <p:extLst>
      <p:ext uri="{BB962C8B-B14F-4D97-AF65-F5344CB8AC3E}">
        <p14:creationId xmlns:p14="http://schemas.microsoft.com/office/powerpoint/2010/main" val="194974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2</a:t>
            </a:fld>
            <a:endParaRPr lang="da-DK" dirty="0"/>
          </a:p>
        </p:txBody>
      </p:sp>
    </p:spTree>
    <p:extLst>
      <p:ext uri="{BB962C8B-B14F-4D97-AF65-F5344CB8AC3E}">
        <p14:creationId xmlns:p14="http://schemas.microsoft.com/office/powerpoint/2010/main" val="422485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t>21</a:t>
            </a:fld>
            <a:endParaRPr lang="da-DK"/>
          </a:p>
        </p:txBody>
      </p:sp>
    </p:spTree>
    <p:extLst>
      <p:ext uri="{BB962C8B-B14F-4D97-AF65-F5344CB8AC3E}">
        <p14:creationId xmlns:p14="http://schemas.microsoft.com/office/powerpoint/2010/main" val="361232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22</a:t>
            </a:fld>
            <a:endParaRPr lang="da-DK"/>
          </a:p>
        </p:txBody>
      </p:sp>
    </p:spTree>
    <p:extLst>
      <p:ext uri="{BB962C8B-B14F-4D97-AF65-F5344CB8AC3E}">
        <p14:creationId xmlns:p14="http://schemas.microsoft.com/office/powerpoint/2010/main" val="89139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23</a:t>
            </a:fld>
            <a:endParaRPr lang="da-DK"/>
          </a:p>
        </p:txBody>
      </p:sp>
    </p:spTree>
    <p:extLst>
      <p:ext uri="{BB962C8B-B14F-4D97-AF65-F5344CB8AC3E}">
        <p14:creationId xmlns:p14="http://schemas.microsoft.com/office/powerpoint/2010/main" val="2303496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24</a:t>
            </a:fld>
            <a:endParaRPr lang="da-DK"/>
          </a:p>
        </p:txBody>
      </p:sp>
    </p:spTree>
    <p:extLst>
      <p:ext uri="{BB962C8B-B14F-4D97-AF65-F5344CB8AC3E}">
        <p14:creationId xmlns:p14="http://schemas.microsoft.com/office/powerpoint/2010/main" val="318314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27</a:t>
            </a:fld>
            <a:endParaRPr lang="da-DK"/>
          </a:p>
        </p:txBody>
      </p:sp>
    </p:spTree>
    <p:extLst>
      <p:ext uri="{BB962C8B-B14F-4D97-AF65-F5344CB8AC3E}">
        <p14:creationId xmlns:p14="http://schemas.microsoft.com/office/powerpoint/2010/main" val="36361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28</a:t>
            </a:fld>
            <a:endParaRPr lang="da-DK"/>
          </a:p>
        </p:txBody>
      </p:sp>
    </p:spTree>
    <p:extLst>
      <p:ext uri="{BB962C8B-B14F-4D97-AF65-F5344CB8AC3E}">
        <p14:creationId xmlns:p14="http://schemas.microsoft.com/office/powerpoint/2010/main" val="3720246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29</a:t>
            </a:fld>
            <a:endParaRPr lang="da-DK"/>
          </a:p>
        </p:txBody>
      </p:sp>
    </p:spTree>
    <p:extLst>
      <p:ext uri="{BB962C8B-B14F-4D97-AF65-F5344CB8AC3E}">
        <p14:creationId xmlns:p14="http://schemas.microsoft.com/office/powerpoint/2010/main" val="3509924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30</a:t>
            </a:fld>
            <a:endParaRPr lang="da-DK"/>
          </a:p>
        </p:txBody>
      </p:sp>
    </p:spTree>
    <p:extLst>
      <p:ext uri="{BB962C8B-B14F-4D97-AF65-F5344CB8AC3E}">
        <p14:creationId xmlns:p14="http://schemas.microsoft.com/office/powerpoint/2010/main" val="3856432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31</a:t>
            </a:fld>
            <a:endParaRPr lang="da-DK"/>
          </a:p>
        </p:txBody>
      </p:sp>
    </p:spTree>
    <p:extLst>
      <p:ext uri="{BB962C8B-B14F-4D97-AF65-F5344CB8AC3E}">
        <p14:creationId xmlns:p14="http://schemas.microsoft.com/office/powerpoint/2010/main" val="296386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32</a:t>
            </a:fld>
            <a:endParaRPr lang="da-DK"/>
          </a:p>
        </p:txBody>
      </p:sp>
    </p:spTree>
    <p:extLst>
      <p:ext uri="{BB962C8B-B14F-4D97-AF65-F5344CB8AC3E}">
        <p14:creationId xmlns:p14="http://schemas.microsoft.com/office/powerpoint/2010/main" val="335417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DAC36CCB-2A78-48A1-A815-188C4F75D1C6}" type="slidenum">
              <a:rPr lang="da-DK" smtClean="0"/>
              <a:t>3</a:t>
            </a:fld>
            <a:endParaRPr lang="da-DK"/>
          </a:p>
        </p:txBody>
      </p:sp>
    </p:spTree>
    <p:extLst>
      <p:ext uri="{BB962C8B-B14F-4D97-AF65-F5344CB8AC3E}">
        <p14:creationId xmlns:p14="http://schemas.microsoft.com/office/powerpoint/2010/main" val="179844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34</a:t>
            </a:fld>
            <a:endParaRPr lang="da-DK"/>
          </a:p>
        </p:txBody>
      </p:sp>
    </p:spTree>
    <p:extLst>
      <p:ext uri="{BB962C8B-B14F-4D97-AF65-F5344CB8AC3E}">
        <p14:creationId xmlns:p14="http://schemas.microsoft.com/office/powerpoint/2010/main" val="484331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35</a:t>
            </a:fld>
            <a:endParaRPr lang="da-DK"/>
          </a:p>
        </p:txBody>
      </p:sp>
    </p:spTree>
    <p:extLst>
      <p:ext uri="{BB962C8B-B14F-4D97-AF65-F5344CB8AC3E}">
        <p14:creationId xmlns:p14="http://schemas.microsoft.com/office/powerpoint/2010/main" val="963174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36</a:t>
            </a:fld>
            <a:endParaRPr lang="da-DK"/>
          </a:p>
        </p:txBody>
      </p:sp>
    </p:spTree>
    <p:extLst>
      <p:ext uri="{BB962C8B-B14F-4D97-AF65-F5344CB8AC3E}">
        <p14:creationId xmlns:p14="http://schemas.microsoft.com/office/powerpoint/2010/main" val="1051685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37</a:t>
            </a:fld>
            <a:endParaRPr lang="da-DK"/>
          </a:p>
        </p:txBody>
      </p:sp>
    </p:spTree>
    <p:extLst>
      <p:ext uri="{BB962C8B-B14F-4D97-AF65-F5344CB8AC3E}">
        <p14:creationId xmlns:p14="http://schemas.microsoft.com/office/powerpoint/2010/main" val="213543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38</a:t>
            </a:fld>
            <a:endParaRPr lang="da-DK"/>
          </a:p>
        </p:txBody>
      </p:sp>
    </p:spTree>
    <p:extLst>
      <p:ext uri="{BB962C8B-B14F-4D97-AF65-F5344CB8AC3E}">
        <p14:creationId xmlns:p14="http://schemas.microsoft.com/office/powerpoint/2010/main" val="302619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40</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41</a:t>
            </a:fld>
            <a:endParaRPr lang="da-DK"/>
          </a:p>
        </p:txBody>
      </p:sp>
    </p:spTree>
    <p:extLst>
      <p:ext uri="{BB962C8B-B14F-4D97-AF65-F5344CB8AC3E}">
        <p14:creationId xmlns:p14="http://schemas.microsoft.com/office/powerpoint/2010/main" val="1754202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solidFill>
                  <a:prstClr val="black"/>
                </a:solidFill>
              </a:rPr>
              <a:pPr/>
              <a:t>43</a:t>
            </a:fld>
            <a:endParaRPr lang="da-DK">
              <a:solidFill>
                <a:prstClr val="black"/>
              </a:solidFill>
            </a:endParaRPr>
          </a:p>
        </p:txBody>
      </p:sp>
    </p:spTree>
    <p:extLst>
      <p:ext uri="{BB962C8B-B14F-4D97-AF65-F5344CB8AC3E}">
        <p14:creationId xmlns:p14="http://schemas.microsoft.com/office/powerpoint/2010/main" val="338418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44</a:t>
            </a:fld>
            <a:endParaRPr lang="da-DK"/>
          </a:p>
        </p:txBody>
      </p:sp>
    </p:spTree>
    <p:extLst>
      <p:ext uri="{BB962C8B-B14F-4D97-AF65-F5344CB8AC3E}">
        <p14:creationId xmlns:p14="http://schemas.microsoft.com/office/powerpoint/2010/main" val="2205029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slidenummer 3"/>
          <p:cNvSpPr>
            <a:spLocks noGrp="1"/>
          </p:cNvSpPr>
          <p:nvPr>
            <p:ph type="sldNum" sz="quarter" idx="10"/>
          </p:nvPr>
        </p:nvSpPr>
        <p:spPr/>
        <p:txBody>
          <a:bodyPr/>
          <a:lstStyle/>
          <a:p>
            <a:fld id="{3A388CEB-ED4F-4C29-BBBF-027436DB5B3A}" type="slidenum">
              <a:rPr lang="da-DK" smtClean="0"/>
              <a:t>46</a:t>
            </a:fld>
            <a:endParaRPr lang="da-DK"/>
          </a:p>
        </p:txBody>
      </p:sp>
    </p:spTree>
    <p:extLst>
      <p:ext uri="{BB962C8B-B14F-4D97-AF65-F5344CB8AC3E}">
        <p14:creationId xmlns:p14="http://schemas.microsoft.com/office/powerpoint/2010/main" val="121036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3A388CEB-ED4F-4C29-BBBF-027436DB5B3A}" type="slidenum">
              <a:rPr lang="da-DK" smtClean="0"/>
              <a:t>4</a:t>
            </a:fld>
            <a:endParaRPr lang="da-DK"/>
          </a:p>
        </p:txBody>
      </p:sp>
    </p:spTree>
    <p:extLst>
      <p:ext uri="{BB962C8B-B14F-4D97-AF65-F5344CB8AC3E}">
        <p14:creationId xmlns:p14="http://schemas.microsoft.com/office/powerpoint/2010/main" val="2461662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47</a:t>
            </a:fld>
            <a:endParaRPr lang="da-DK"/>
          </a:p>
        </p:txBody>
      </p:sp>
    </p:spTree>
    <p:extLst>
      <p:ext uri="{BB962C8B-B14F-4D97-AF65-F5344CB8AC3E}">
        <p14:creationId xmlns:p14="http://schemas.microsoft.com/office/powerpoint/2010/main" val="3822412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48</a:t>
            </a:fld>
            <a:endParaRPr lang="da-DK"/>
          </a:p>
        </p:txBody>
      </p:sp>
    </p:spTree>
    <p:extLst>
      <p:ext uri="{BB962C8B-B14F-4D97-AF65-F5344CB8AC3E}">
        <p14:creationId xmlns:p14="http://schemas.microsoft.com/office/powerpoint/2010/main" val="3489913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49</a:t>
            </a:fld>
            <a:endParaRPr lang="da-DK"/>
          </a:p>
        </p:txBody>
      </p:sp>
    </p:spTree>
    <p:extLst>
      <p:ext uri="{BB962C8B-B14F-4D97-AF65-F5344CB8AC3E}">
        <p14:creationId xmlns:p14="http://schemas.microsoft.com/office/powerpoint/2010/main" val="1397875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50</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52</a:t>
            </a:fld>
            <a:endParaRPr lang="da-DK"/>
          </a:p>
        </p:txBody>
      </p:sp>
    </p:spTree>
    <p:extLst>
      <p:ext uri="{BB962C8B-B14F-4D97-AF65-F5344CB8AC3E}">
        <p14:creationId xmlns:p14="http://schemas.microsoft.com/office/powerpoint/2010/main" val="484895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53</a:t>
            </a:fld>
            <a:endParaRPr lang="da-DK"/>
          </a:p>
        </p:txBody>
      </p:sp>
    </p:spTree>
    <p:extLst>
      <p:ext uri="{BB962C8B-B14F-4D97-AF65-F5344CB8AC3E}">
        <p14:creationId xmlns:p14="http://schemas.microsoft.com/office/powerpoint/2010/main" val="1811398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55</a:t>
            </a:fld>
            <a:endParaRPr lang="da-DK"/>
          </a:p>
        </p:txBody>
      </p:sp>
    </p:spTree>
    <p:extLst>
      <p:ext uri="{BB962C8B-B14F-4D97-AF65-F5344CB8AC3E}">
        <p14:creationId xmlns:p14="http://schemas.microsoft.com/office/powerpoint/2010/main" val="622917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0D7053D7-D674-47C5-8B10-A8347D8BC410}" type="slidenum">
              <a:rPr lang="da-DK" smtClean="0"/>
              <a:t>56</a:t>
            </a:fld>
            <a:endParaRPr lang="da-DK"/>
          </a:p>
        </p:txBody>
      </p:sp>
    </p:spTree>
    <p:extLst>
      <p:ext uri="{BB962C8B-B14F-4D97-AF65-F5344CB8AC3E}">
        <p14:creationId xmlns:p14="http://schemas.microsoft.com/office/powerpoint/2010/main" val="2003081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57</a:t>
            </a:fld>
            <a:endParaRPr lang="da-DK"/>
          </a:p>
        </p:txBody>
      </p:sp>
    </p:spTree>
    <p:extLst>
      <p:ext uri="{BB962C8B-B14F-4D97-AF65-F5344CB8AC3E}">
        <p14:creationId xmlns:p14="http://schemas.microsoft.com/office/powerpoint/2010/main" val="3874982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58</a:t>
            </a:fld>
            <a:endParaRPr lang="da-DK"/>
          </a:p>
        </p:txBody>
      </p:sp>
    </p:spTree>
    <p:extLst>
      <p:ext uri="{BB962C8B-B14F-4D97-AF65-F5344CB8AC3E}">
        <p14:creationId xmlns:p14="http://schemas.microsoft.com/office/powerpoint/2010/main" val="354595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5</a:t>
            </a:fld>
            <a:endParaRPr lang="da-DK"/>
          </a:p>
        </p:txBody>
      </p:sp>
    </p:spTree>
    <p:extLst>
      <p:ext uri="{BB962C8B-B14F-4D97-AF65-F5344CB8AC3E}">
        <p14:creationId xmlns:p14="http://schemas.microsoft.com/office/powerpoint/2010/main" val="49466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solidFill>
                  <a:prstClr val="black"/>
                </a:solidFill>
              </a:rPr>
              <a:pPr/>
              <a:t>59</a:t>
            </a:fld>
            <a:endParaRPr lang="da-DK">
              <a:solidFill>
                <a:prstClr val="black"/>
              </a:solidFill>
            </a:endParaRPr>
          </a:p>
        </p:txBody>
      </p:sp>
    </p:spTree>
    <p:extLst>
      <p:ext uri="{BB962C8B-B14F-4D97-AF65-F5344CB8AC3E}">
        <p14:creationId xmlns:p14="http://schemas.microsoft.com/office/powerpoint/2010/main" val="1661940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60</a:t>
            </a:fld>
            <a:endParaRPr lang="da-DK"/>
          </a:p>
        </p:txBody>
      </p:sp>
    </p:spTree>
    <p:extLst>
      <p:ext uri="{BB962C8B-B14F-4D97-AF65-F5344CB8AC3E}">
        <p14:creationId xmlns:p14="http://schemas.microsoft.com/office/powerpoint/2010/main" val="984989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0D7053D7-D674-47C5-8B10-A8347D8BC410}" type="slidenum">
              <a:rPr lang="da-DK" smtClean="0"/>
              <a:t>61</a:t>
            </a:fld>
            <a:endParaRPr lang="da-DK"/>
          </a:p>
        </p:txBody>
      </p:sp>
    </p:spTree>
    <p:extLst>
      <p:ext uri="{BB962C8B-B14F-4D97-AF65-F5344CB8AC3E}">
        <p14:creationId xmlns:p14="http://schemas.microsoft.com/office/powerpoint/2010/main" val="3161709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solidFill>
                  <a:prstClr val="black"/>
                </a:solidFill>
              </a:rPr>
              <a:pPr/>
              <a:t>62</a:t>
            </a:fld>
            <a:endParaRPr lang="da-DK">
              <a:solidFill>
                <a:prstClr val="black"/>
              </a:solidFill>
            </a:endParaRPr>
          </a:p>
        </p:txBody>
      </p:sp>
    </p:spTree>
    <p:extLst>
      <p:ext uri="{BB962C8B-B14F-4D97-AF65-F5344CB8AC3E}">
        <p14:creationId xmlns:p14="http://schemas.microsoft.com/office/powerpoint/2010/main" val="2419176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solidFill>
                  <a:prstClr val="black"/>
                </a:solidFill>
              </a:rPr>
              <a:pPr/>
              <a:t>63</a:t>
            </a:fld>
            <a:endParaRPr lang="da-DK">
              <a:solidFill>
                <a:prstClr val="black"/>
              </a:solidFill>
            </a:endParaRPr>
          </a:p>
        </p:txBody>
      </p:sp>
    </p:spTree>
    <p:extLst>
      <p:ext uri="{BB962C8B-B14F-4D97-AF65-F5344CB8AC3E}">
        <p14:creationId xmlns:p14="http://schemas.microsoft.com/office/powerpoint/2010/main" val="2546525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64</a:t>
            </a:fld>
            <a:endParaRPr lang="da-DK"/>
          </a:p>
        </p:txBody>
      </p:sp>
    </p:spTree>
    <p:extLst>
      <p:ext uri="{BB962C8B-B14F-4D97-AF65-F5344CB8AC3E}">
        <p14:creationId xmlns:p14="http://schemas.microsoft.com/office/powerpoint/2010/main" val="108015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65</a:t>
            </a:fld>
            <a:endParaRPr lang="da-DK"/>
          </a:p>
        </p:txBody>
      </p:sp>
    </p:spTree>
    <p:extLst>
      <p:ext uri="{BB962C8B-B14F-4D97-AF65-F5344CB8AC3E}">
        <p14:creationId xmlns:p14="http://schemas.microsoft.com/office/powerpoint/2010/main" val="286873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6</a:t>
            </a:fld>
            <a:endParaRPr lang="da-DK"/>
          </a:p>
        </p:txBody>
      </p:sp>
    </p:spTree>
    <p:extLst>
      <p:ext uri="{BB962C8B-B14F-4D97-AF65-F5344CB8AC3E}">
        <p14:creationId xmlns:p14="http://schemas.microsoft.com/office/powerpoint/2010/main" val="326723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3A388CEB-ED4F-4C29-BBBF-027436DB5B3A}" type="slidenum">
              <a:rPr lang="da-DK" smtClean="0"/>
              <a:t>7</a:t>
            </a:fld>
            <a:endParaRPr lang="da-DK"/>
          </a:p>
        </p:txBody>
      </p:sp>
    </p:spTree>
    <p:extLst>
      <p:ext uri="{BB962C8B-B14F-4D97-AF65-F5344CB8AC3E}">
        <p14:creationId xmlns:p14="http://schemas.microsoft.com/office/powerpoint/2010/main" val="7746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3A388CEB-ED4F-4C29-BBBF-027436DB5B3A}" type="slidenum">
              <a:rPr lang="da-DK" smtClean="0"/>
              <a:t>8</a:t>
            </a:fld>
            <a:endParaRPr lang="da-DK"/>
          </a:p>
        </p:txBody>
      </p:sp>
    </p:spTree>
    <p:extLst>
      <p:ext uri="{BB962C8B-B14F-4D97-AF65-F5344CB8AC3E}">
        <p14:creationId xmlns:p14="http://schemas.microsoft.com/office/powerpoint/2010/main" val="253335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9</a:t>
            </a:fld>
            <a:endParaRPr lang="da-DK"/>
          </a:p>
        </p:txBody>
      </p:sp>
    </p:spTree>
    <p:extLst>
      <p:ext uri="{BB962C8B-B14F-4D97-AF65-F5344CB8AC3E}">
        <p14:creationId xmlns:p14="http://schemas.microsoft.com/office/powerpoint/2010/main" val="24087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14893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62508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06037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0400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67986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86101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64715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8809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749008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25107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93029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95788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91974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11821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86392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492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82213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44338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293575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45848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27008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86407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2277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621158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28978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39103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53733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8915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18-05-2021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932797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258526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1889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47232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259443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003417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069778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53637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4059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5892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18-05-2021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85028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5928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86164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6275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601021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38409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43049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52267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95654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0134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18-05-2021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94517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74174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6391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601381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02205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56036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90798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369100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76850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295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519291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61861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7.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18-05-2021</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0"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1"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46753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77"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78"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345929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72"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73"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293000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45"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46"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667757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28"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29"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7392799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18"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19"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784608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hyperlink" Target="http://www.centerformentalisering.dk/videoe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2</a:t>
            </a:r>
          </a:p>
        </p:txBody>
      </p:sp>
    </p:spTree>
    <p:extLst>
      <p:ext uri="{BB962C8B-B14F-4D97-AF65-F5344CB8AC3E}">
        <p14:creationId xmlns:p14="http://schemas.microsoft.com/office/powerpoint/2010/main" val="211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99F42-C271-4B69-93E3-1AC72D9FF7B1}"/>
              </a:ext>
            </a:extLst>
          </p:cNvPr>
          <p:cNvSpPr>
            <a:spLocks noGrp="1"/>
          </p:cNvSpPr>
          <p:nvPr>
            <p:ph type="ctrTitle"/>
          </p:nvPr>
        </p:nvSpPr>
        <p:spPr>
          <a:xfrm>
            <a:off x="683568" y="692966"/>
            <a:ext cx="8064896" cy="1470025"/>
          </a:xfrm>
        </p:spPr>
        <p:txBody>
          <a:bodyPr>
            <a:normAutofit/>
          </a:bodyPr>
          <a:lstStyle/>
          <a:p>
            <a:r>
              <a:rPr lang="da-DK" cap="all" dirty="0"/>
              <a:t>Barnets generelle udvikling – opsamling</a:t>
            </a:r>
          </a:p>
        </p:txBody>
      </p:sp>
      <p:sp>
        <p:nvSpPr>
          <p:cNvPr id="4" name="Undertitel 3"/>
          <p:cNvSpPr>
            <a:spLocks noGrp="1"/>
          </p:cNvSpPr>
          <p:nvPr>
            <p:ph type="subTitle" idx="1"/>
          </p:nvPr>
        </p:nvSpPr>
        <p:spPr>
          <a:xfrm>
            <a:off x="683568" y="2492896"/>
            <a:ext cx="8136904" cy="3289920"/>
          </a:xfrm>
        </p:spPr>
        <p:txBody>
          <a:bodyPr>
            <a:normAutofit/>
          </a:bodyPr>
          <a:lstStyle/>
          <a:p>
            <a:pPr lvl="0" algn="l">
              <a:lnSpc>
                <a:spcPct val="90000"/>
              </a:lnSpc>
              <a:spcBef>
                <a:spcPts val="1200"/>
              </a:spcBef>
              <a:spcAft>
                <a:spcPts val="200"/>
              </a:spcAft>
              <a:buClr>
                <a:srgbClr val="1CADE4"/>
              </a:buClr>
              <a:buSzPct val="100000"/>
            </a:pPr>
            <a:r>
              <a:rPr lang="da-DK" sz="2400" dirty="0">
                <a:solidFill>
                  <a:prstClr val="black"/>
                </a:solidFill>
              </a:rPr>
              <a:t>Barnets udvikling er individuel.</a:t>
            </a:r>
          </a:p>
          <a:p>
            <a:pPr lvl="0" algn="l">
              <a:lnSpc>
                <a:spcPct val="90000"/>
              </a:lnSpc>
              <a:spcBef>
                <a:spcPts val="1200"/>
              </a:spcBef>
              <a:spcAft>
                <a:spcPts val="200"/>
              </a:spcAft>
              <a:buClr>
                <a:srgbClr val="1CADE4"/>
              </a:buClr>
              <a:buSzPct val="100000"/>
            </a:pPr>
            <a:r>
              <a:rPr lang="da-DK" sz="2400" dirty="0">
                <a:solidFill>
                  <a:prstClr val="black"/>
                </a:solidFill>
              </a:rPr>
              <a:t>Det lille barn (1-5 år) er præget af store forandringer, og hvor barnet opdager verden og verdens sammenhæng.</a:t>
            </a:r>
          </a:p>
          <a:p>
            <a:pPr lvl="0" algn="l">
              <a:lnSpc>
                <a:spcPct val="90000"/>
              </a:lnSpc>
              <a:spcBef>
                <a:spcPts val="1200"/>
              </a:spcBef>
              <a:spcAft>
                <a:spcPts val="200"/>
              </a:spcAft>
              <a:buClr>
                <a:srgbClr val="1CADE4"/>
              </a:buClr>
              <a:buSzPct val="100000"/>
            </a:pPr>
            <a:r>
              <a:rPr lang="da-DK" sz="2400" dirty="0">
                <a:solidFill>
                  <a:prstClr val="black"/>
                </a:solidFill>
              </a:rPr>
              <a:t>I skolealderen bliver venskabsgruppen mere og mere betydningsfuld for barnet.</a:t>
            </a:r>
          </a:p>
          <a:p>
            <a:pPr lvl="0" algn="l">
              <a:lnSpc>
                <a:spcPct val="90000"/>
              </a:lnSpc>
              <a:spcBef>
                <a:spcPts val="1200"/>
              </a:spcBef>
              <a:spcAft>
                <a:spcPts val="200"/>
              </a:spcAft>
              <a:buClr>
                <a:srgbClr val="1CADE4"/>
              </a:buClr>
              <a:buSzPct val="100000"/>
            </a:pPr>
            <a:r>
              <a:rPr lang="da-DK" sz="2400" dirty="0">
                <a:solidFill>
                  <a:prstClr val="black"/>
                </a:solidFill>
              </a:rPr>
              <a:t>I teenagealderen er barnet igen præget af store forandringer, og venskaber bliver særligt betydningsfulde.</a:t>
            </a:r>
          </a:p>
          <a:p>
            <a:pPr algn="l"/>
            <a:endParaRPr lang="da-DK" dirty="0"/>
          </a:p>
        </p:txBody>
      </p:sp>
    </p:spTree>
    <p:extLst>
      <p:ext uri="{BB962C8B-B14F-4D97-AF65-F5344CB8AC3E}">
        <p14:creationId xmlns:p14="http://schemas.microsoft.com/office/powerpoint/2010/main" val="316603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dirty="0"/>
              <a:t>Det moderne børnesyn</a:t>
            </a:r>
            <a:endParaRPr lang="da-DK" sz="5400" cap="all" dirty="0"/>
          </a:p>
        </p:txBody>
      </p:sp>
      <p:sp>
        <p:nvSpPr>
          <p:cNvPr id="3" name="Pladsholder til indhold 2"/>
          <p:cNvSpPr>
            <a:spLocks noGrp="1"/>
          </p:cNvSpPr>
          <p:nvPr>
            <p:ph idx="1"/>
          </p:nvPr>
        </p:nvSpPr>
        <p:spPr>
          <a:xfrm>
            <a:off x="457200" y="1600207"/>
            <a:ext cx="8229600" cy="4349074"/>
          </a:xfrm>
        </p:spPr>
        <p:txBody>
          <a:bodyPr>
            <a:normAutofit/>
          </a:bodyPr>
          <a:lstStyle/>
          <a:p>
            <a:r>
              <a:rPr lang="da-DK" sz="2400" dirty="0"/>
              <a:t>Barnet som kompetent aktør i eget liv.</a:t>
            </a:r>
          </a:p>
          <a:p>
            <a:r>
              <a:rPr lang="da-DK" sz="2400" dirty="0"/>
              <a:t>Barnets udvikling sker i sammenhæng med og i samspil med omgivelserne.</a:t>
            </a:r>
          </a:p>
          <a:p>
            <a:r>
              <a:rPr lang="da-DK" sz="2400" dirty="0"/>
              <a:t>Børn i vanskeligheder har uanede udviklingsmuligheder.</a:t>
            </a:r>
          </a:p>
          <a:p>
            <a:pPr marL="0" indent="0">
              <a:buNone/>
            </a:pPr>
            <a:endParaRPr lang="da-DK" sz="2400" dirty="0"/>
          </a:p>
          <a:p>
            <a:pPr marL="0" indent="0">
              <a:buNone/>
            </a:pPr>
            <a:r>
              <a:rPr lang="da-DK" sz="2400" dirty="0"/>
              <a:t>”Der gøres således eksplicit op med tankefiguren om, at socialisering/opdragelse er noget, de voksne gør med børnene. I stedet opfattes socialisering som en gensidig påvirkning og læring, der skabes og formes i interaktionen”.</a:t>
            </a:r>
            <a:br>
              <a:rPr lang="da-DK" sz="2400" dirty="0"/>
            </a:br>
            <a:r>
              <a:rPr lang="da-DK" sz="2400" dirty="0"/>
              <a:t>(Warming, 2011, </a:t>
            </a:r>
            <a:r>
              <a:rPr lang="da-DK" sz="2400" i="1" dirty="0"/>
              <a:t>Børneperspektiver, </a:t>
            </a:r>
            <a:r>
              <a:rPr lang="da-DK" sz="2400" dirty="0"/>
              <a:t>s. 40).</a:t>
            </a:r>
          </a:p>
          <a:p>
            <a:pPr marL="0" indent="0">
              <a:buNone/>
            </a:pPr>
            <a:endParaRPr lang="da-DK" dirty="0"/>
          </a:p>
          <a:p>
            <a:endParaRPr lang="da-DK" dirty="0"/>
          </a:p>
        </p:txBody>
      </p:sp>
    </p:spTree>
    <p:extLst>
      <p:ext uri="{BB962C8B-B14F-4D97-AF65-F5344CB8AC3E}">
        <p14:creationId xmlns:p14="http://schemas.microsoft.com/office/powerpoint/2010/main" val="299341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A6D37-0929-47A0-9D6B-CF25451526C6}"/>
              </a:ext>
            </a:extLst>
          </p:cNvPr>
          <p:cNvSpPr>
            <a:spLocks noGrp="1"/>
          </p:cNvSpPr>
          <p:nvPr>
            <p:ph type="title"/>
          </p:nvPr>
        </p:nvSpPr>
        <p:spPr>
          <a:xfrm>
            <a:off x="467544" y="548680"/>
            <a:ext cx="8229600" cy="1143000"/>
          </a:xfrm>
        </p:spPr>
        <p:txBody>
          <a:bodyPr>
            <a:noAutofit/>
          </a:bodyPr>
          <a:lstStyle/>
          <a:p>
            <a:r>
              <a:rPr lang="da-DK" cap="all" dirty="0"/>
              <a:t>Børn er kompetente aktører i eget liv</a:t>
            </a:r>
          </a:p>
        </p:txBody>
      </p:sp>
      <p:sp>
        <p:nvSpPr>
          <p:cNvPr id="3" name="Pladsholder til indhold 2"/>
          <p:cNvSpPr>
            <a:spLocks noGrp="1"/>
          </p:cNvSpPr>
          <p:nvPr>
            <p:ph idx="1"/>
          </p:nvPr>
        </p:nvSpPr>
        <p:spPr>
          <a:xfrm>
            <a:off x="251520" y="2358947"/>
            <a:ext cx="8712968" cy="3878365"/>
          </a:xfrm>
        </p:spPr>
        <p:txBody>
          <a:bodyPr>
            <a:normAutofit/>
          </a:bodyPr>
          <a:lstStyle/>
          <a:p>
            <a:pPr marL="0" lvl="0" indent="0">
              <a:buNone/>
            </a:pPr>
            <a:endParaRPr lang="da-DK" sz="2400" dirty="0">
              <a:solidFill>
                <a:prstClr val="black"/>
              </a:solidFill>
            </a:endParaRPr>
          </a:p>
          <a:p>
            <a:pPr marL="0" lvl="0" indent="0">
              <a:buNone/>
            </a:pPr>
            <a:r>
              <a:rPr lang="da-DK" sz="2400" i="1" dirty="0">
                <a:solidFill>
                  <a:prstClr val="black"/>
                </a:solidFill>
              </a:rPr>
              <a:t>”Børn og voksne er på én gang kompetente og inkompetente, og deres kompetence er i høj grad afhængig af </a:t>
            </a:r>
            <a:r>
              <a:rPr lang="da-DK" sz="2400" i="1">
                <a:solidFill>
                  <a:prstClr val="black"/>
                </a:solidFill>
              </a:rPr>
              <a:t>den gensidige </a:t>
            </a:r>
            <a:r>
              <a:rPr lang="da-DK" sz="2400" i="1" dirty="0">
                <a:solidFill>
                  <a:prstClr val="black"/>
                </a:solidFill>
              </a:rPr>
              <a:t>forståelse, rollefordeling og de ydre vilkår. Derfor kan den voksne ikke handle kompetent uden indsigt i barnets perspektiv – og omvendt”. </a:t>
            </a:r>
            <a:r>
              <a:rPr lang="da-DK" sz="2400" dirty="0">
                <a:solidFill>
                  <a:prstClr val="black"/>
                </a:solidFill>
              </a:rPr>
              <a:t>(Warming, 2011, s. 31).</a:t>
            </a:r>
          </a:p>
          <a:p>
            <a:pPr marL="0" indent="0">
              <a:buNone/>
            </a:pPr>
            <a:endParaRPr lang="da-DK" sz="2400" i="1" dirty="0"/>
          </a:p>
          <a:p>
            <a:pPr marL="0" indent="0">
              <a:buNone/>
            </a:pPr>
            <a:endParaRPr lang="da-DK" sz="2400" i="1" dirty="0"/>
          </a:p>
        </p:txBody>
      </p:sp>
    </p:spTree>
    <p:extLst>
      <p:ext uri="{BB962C8B-B14F-4D97-AF65-F5344CB8AC3E}">
        <p14:creationId xmlns:p14="http://schemas.microsoft.com/office/powerpoint/2010/main" val="132031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A6D37-0929-47A0-9D6B-CF25451526C6}"/>
              </a:ext>
            </a:extLst>
          </p:cNvPr>
          <p:cNvSpPr>
            <a:spLocks noGrp="1"/>
          </p:cNvSpPr>
          <p:nvPr>
            <p:ph type="title"/>
          </p:nvPr>
        </p:nvSpPr>
        <p:spPr>
          <a:xfrm>
            <a:off x="467544" y="548680"/>
            <a:ext cx="8229600" cy="1143000"/>
          </a:xfrm>
        </p:spPr>
        <p:txBody>
          <a:bodyPr>
            <a:noAutofit/>
          </a:bodyPr>
          <a:lstStyle/>
          <a:p>
            <a:r>
              <a:rPr lang="da-DK" cap="all" dirty="0"/>
              <a:t>Børn udvikler sig i samspil med omgivelserne</a:t>
            </a:r>
          </a:p>
        </p:txBody>
      </p:sp>
      <p:sp>
        <p:nvSpPr>
          <p:cNvPr id="3" name="Pladsholder til indhold 2"/>
          <p:cNvSpPr>
            <a:spLocks noGrp="1"/>
          </p:cNvSpPr>
          <p:nvPr>
            <p:ph idx="1"/>
          </p:nvPr>
        </p:nvSpPr>
        <p:spPr>
          <a:xfrm>
            <a:off x="251520" y="2358947"/>
            <a:ext cx="8712968" cy="3878365"/>
          </a:xfrm>
        </p:spPr>
        <p:txBody>
          <a:bodyPr>
            <a:normAutofit/>
          </a:bodyPr>
          <a:lstStyle/>
          <a:p>
            <a:pPr>
              <a:spcBef>
                <a:spcPts val="1200"/>
              </a:spcBef>
              <a:spcAft>
                <a:spcPts val="200"/>
              </a:spcAft>
              <a:buSzPct val="100000"/>
            </a:pPr>
            <a:r>
              <a:rPr lang="da-DK" dirty="0">
                <a:solidFill>
                  <a:prstClr val="black"/>
                </a:solidFill>
              </a:rPr>
              <a:t>Børn udvikler sig i samspil med andre.</a:t>
            </a:r>
          </a:p>
          <a:p>
            <a:pPr>
              <a:spcBef>
                <a:spcPts val="1200"/>
              </a:spcBef>
              <a:spcAft>
                <a:spcPts val="200"/>
              </a:spcAft>
              <a:buSzPct val="100000"/>
            </a:pPr>
            <a:r>
              <a:rPr lang="da-DK" dirty="0">
                <a:solidFill>
                  <a:prstClr val="black"/>
                </a:solidFill>
              </a:rPr>
              <a:t>Børn påvirker og påvirkes af de relationer, som de indgår i.</a:t>
            </a:r>
          </a:p>
          <a:p>
            <a:pPr>
              <a:spcBef>
                <a:spcPts val="1200"/>
              </a:spcBef>
              <a:spcAft>
                <a:spcPts val="200"/>
              </a:spcAft>
              <a:buSzPct val="100000"/>
            </a:pPr>
            <a:r>
              <a:rPr lang="da-DK" dirty="0">
                <a:solidFill>
                  <a:prstClr val="black"/>
                </a:solidFill>
              </a:rPr>
              <a:t>Børn indgår i mange sammenhænge og påvirker og påvirkes af disse sammenhænge.</a:t>
            </a:r>
          </a:p>
          <a:p>
            <a:pPr marL="0" indent="0">
              <a:buNone/>
            </a:pPr>
            <a:endParaRPr lang="da-DK" dirty="0"/>
          </a:p>
        </p:txBody>
      </p:sp>
    </p:spTree>
    <p:extLst>
      <p:ext uri="{BB962C8B-B14F-4D97-AF65-F5344CB8AC3E}">
        <p14:creationId xmlns:p14="http://schemas.microsoft.com/office/powerpoint/2010/main" val="282477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8229600" cy="1143000"/>
          </a:xfrm>
        </p:spPr>
        <p:txBody>
          <a:bodyPr>
            <a:noAutofit/>
          </a:bodyPr>
          <a:lstStyle/>
          <a:p>
            <a:r>
              <a:rPr lang="da-DK" cap="all" dirty="0"/>
              <a:t>Børn i vanskeligheder har uanede udviklingsmuligheder</a:t>
            </a:r>
          </a:p>
        </p:txBody>
      </p:sp>
      <p:sp>
        <p:nvSpPr>
          <p:cNvPr id="3" name="Pladsholder til indhold 2"/>
          <p:cNvSpPr>
            <a:spLocks noGrp="1"/>
          </p:cNvSpPr>
          <p:nvPr>
            <p:ph idx="1"/>
          </p:nvPr>
        </p:nvSpPr>
        <p:spPr>
          <a:xfrm>
            <a:off x="251520" y="1989110"/>
            <a:ext cx="8712968" cy="4525963"/>
          </a:xfrm>
        </p:spPr>
        <p:txBody>
          <a:bodyPr>
            <a:normAutofit lnSpcReduction="10000"/>
          </a:bodyPr>
          <a:lstStyle/>
          <a:p>
            <a:pPr>
              <a:lnSpc>
                <a:spcPct val="90000"/>
              </a:lnSpc>
              <a:spcBef>
                <a:spcPts val="1200"/>
              </a:spcBef>
              <a:spcAft>
                <a:spcPts val="200"/>
              </a:spcAft>
              <a:buSzPct val="100000"/>
            </a:pPr>
            <a:r>
              <a:rPr lang="da-DK" sz="2400" dirty="0">
                <a:solidFill>
                  <a:prstClr val="black"/>
                </a:solidFill>
              </a:rPr>
              <a:t>Barnet er i vanskeligheder på baggrund af livssituationen – barnet er ikke vanskeligt.</a:t>
            </a:r>
          </a:p>
          <a:p>
            <a:pPr>
              <a:lnSpc>
                <a:spcPct val="90000"/>
              </a:lnSpc>
              <a:spcBef>
                <a:spcPts val="1200"/>
              </a:spcBef>
              <a:spcAft>
                <a:spcPts val="200"/>
              </a:spcAft>
              <a:buSzPct val="100000"/>
            </a:pPr>
            <a:r>
              <a:rPr lang="da-DK" sz="2400" dirty="0">
                <a:solidFill>
                  <a:prstClr val="black"/>
                </a:solidFill>
              </a:rPr>
              <a:t>Det særlige, som barnet har med sig, kan ses som en potentiel ressource.</a:t>
            </a:r>
          </a:p>
          <a:p>
            <a:pPr marL="0" indent="0">
              <a:lnSpc>
                <a:spcPct val="90000"/>
              </a:lnSpc>
              <a:spcBef>
                <a:spcPts val="1200"/>
              </a:spcBef>
              <a:spcAft>
                <a:spcPts val="200"/>
              </a:spcAft>
              <a:buSzPct val="100000"/>
              <a:buNone/>
            </a:pPr>
            <a:endParaRPr lang="da-DK" sz="2400" dirty="0">
              <a:solidFill>
                <a:prstClr val="black"/>
              </a:solidFill>
            </a:endParaRPr>
          </a:p>
          <a:p>
            <a:pPr marL="0" indent="0">
              <a:buNone/>
            </a:pPr>
            <a:r>
              <a:rPr lang="da-DK" sz="2400" i="1" dirty="0"/>
              <a:t>”… børn og unge i vanskeligheder har uanede udviklingsmuligheder. ( … ) Det, som umiddelbart forekommer problemfyldt, adfærdsvanskeligt, mangelfuldt eller sygt, kan opfattes som en invitation – en invitation til omgivelserne om nysgerrigt og kreativt at forholde sig til, hvordan man bedst kan bidrage til udvikling af det uanede”.</a:t>
            </a:r>
          </a:p>
          <a:p>
            <a:pPr marL="0" indent="0">
              <a:buNone/>
            </a:pPr>
            <a:r>
              <a:rPr lang="da-DK" sz="2400" dirty="0"/>
              <a:t>(Hertz, 2017) </a:t>
            </a:r>
          </a:p>
          <a:p>
            <a:pPr marL="91440" lvl="0" indent="-91440">
              <a:lnSpc>
                <a:spcPct val="90000"/>
              </a:lnSpc>
              <a:spcBef>
                <a:spcPts val="1200"/>
              </a:spcBef>
              <a:spcAft>
                <a:spcPts val="200"/>
              </a:spcAft>
              <a:buSzPct val="100000"/>
              <a:buFont typeface="Tw Cen MT" panose="020B0602020104020603" pitchFamily="34" charset="0"/>
              <a:buChar char=" "/>
            </a:pPr>
            <a:endParaRPr lang="da-DK" sz="2200" dirty="0">
              <a:solidFill>
                <a:prstClr val="black"/>
              </a:solidFill>
            </a:endParaRPr>
          </a:p>
          <a:p>
            <a:pPr marL="0" indent="0">
              <a:buNone/>
            </a:pPr>
            <a:endParaRPr lang="da-DK" dirty="0"/>
          </a:p>
        </p:txBody>
      </p:sp>
    </p:spTree>
    <p:extLst>
      <p:ext uri="{BB962C8B-B14F-4D97-AF65-F5344CB8AC3E}">
        <p14:creationId xmlns:p14="http://schemas.microsoft.com/office/powerpoint/2010/main" val="26738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cap="all" dirty="0"/>
              <a:t>Den økologiske udviklingsteori</a:t>
            </a:r>
          </a:p>
        </p:txBody>
      </p:sp>
      <p:sp>
        <p:nvSpPr>
          <p:cNvPr id="4" name="Pladsholder til indhold 3"/>
          <p:cNvSpPr>
            <a:spLocks noGrp="1"/>
          </p:cNvSpPr>
          <p:nvPr>
            <p:ph sz="half" idx="2"/>
          </p:nvPr>
        </p:nvSpPr>
        <p:spPr>
          <a:xfrm>
            <a:off x="4673352" y="6393355"/>
            <a:ext cx="4470648" cy="464915"/>
          </a:xfrm>
        </p:spPr>
        <p:txBody>
          <a:bodyPr>
            <a:normAutofit fontScale="70000" lnSpcReduction="20000"/>
          </a:bodyPr>
          <a:lstStyle/>
          <a:p>
            <a:pPr marL="0" lvl="0" indent="0">
              <a:spcBef>
                <a:spcPts val="0"/>
              </a:spcBef>
              <a:buNone/>
            </a:pPr>
            <a:r>
              <a:rPr lang="da-DK" sz="2100" dirty="0">
                <a:solidFill>
                  <a:prstClr val="black"/>
                </a:solidFill>
                <a:latin typeface="Calibri" panose="020F0502020204030204" pitchFamily="34" charset="0"/>
                <a:ea typeface="Calibri" panose="020F0502020204030204" pitchFamily="34" charset="0"/>
                <a:cs typeface="Times New Roman" panose="02020603050405020304" pitchFamily="18" charset="0"/>
              </a:rPr>
              <a:t>Modellen er fra ICS-håndbogen, Socialstyrelsen, 2018</a:t>
            </a:r>
            <a:endParaRPr lang="da-DK" sz="2100" dirty="0">
              <a:solidFill>
                <a:prstClr val="black"/>
              </a:solidFill>
              <a:latin typeface="Tw Cen MT" panose="020B0602020104020603"/>
            </a:endParaRPr>
          </a:p>
          <a:p>
            <a:endParaRPr lang="da-DK" dirty="0"/>
          </a:p>
        </p:txBody>
      </p:sp>
      <p:pic>
        <p:nvPicPr>
          <p:cNvPr id="5" name="Pladsholder til indhold 3" descr="Cirkel med fem niveauer. Det inderste niveau er barnet, derefter mikrosystem, eksosystem, makrosystem og kronarsystem. ">
            <a:extLst>
              <a:ext uri="{FF2B5EF4-FFF2-40B4-BE49-F238E27FC236}">
                <a16:creationId xmlns:a16="http://schemas.microsoft.com/office/drawing/2014/main" id="{7F90E6EB-29C6-4B5E-80F3-598E50E296C1}"/>
              </a:ext>
            </a:extLst>
          </p:cNvPr>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763823" y="1412776"/>
            <a:ext cx="5184575" cy="4997152"/>
          </a:xfrm>
          <a:prstGeom prst="rect">
            <a:avLst/>
          </a:prstGeom>
          <a:noFill/>
          <a:ln>
            <a:noFill/>
          </a:ln>
        </p:spPr>
      </p:pic>
    </p:spTree>
    <p:extLst>
      <p:ext uri="{BB962C8B-B14F-4D97-AF65-F5344CB8AC3E}">
        <p14:creationId xmlns:p14="http://schemas.microsoft.com/office/powerpoint/2010/main" val="349463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E39F3-A984-4FAD-9E13-DF2DAE9654A9}"/>
              </a:ext>
            </a:extLst>
          </p:cNvPr>
          <p:cNvSpPr>
            <a:spLocks noGrp="1"/>
          </p:cNvSpPr>
          <p:nvPr>
            <p:ph type="title"/>
          </p:nvPr>
        </p:nvSpPr>
        <p:spPr>
          <a:xfrm>
            <a:off x="3973321" y="1053711"/>
            <a:ext cx="4229246" cy="1424446"/>
          </a:xfrm>
          <a:noFill/>
        </p:spPr>
        <p:txBody>
          <a:bodyPr>
            <a:normAutofit/>
          </a:bodyPr>
          <a:lstStyle/>
          <a:p>
            <a:pPr algn="ctr"/>
            <a:r>
              <a:rPr lang="da-DK" dirty="0"/>
              <a:t>MIKROSYSTEMET</a:t>
            </a:r>
          </a:p>
        </p:txBody>
      </p:sp>
      <p:sp>
        <p:nvSpPr>
          <p:cNvPr id="20" name="Content Placeholder 19">
            <a:extLst>
              <a:ext uri="{FF2B5EF4-FFF2-40B4-BE49-F238E27FC236}">
                <a16:creationId xmlns:a16="http://schemas.microsoft.com/office/drawing/2014/main" id="{644A7DF2-3E1B-4075-B2C8-E9119516723A}"/>
              </a:ext>
            </a:extLst>
          </p:cNvPr>
          <p:cNvSpPr>
            <a:spLocks noGrp="1"/>
          </p:cNvSpPr>
          <p:nvPr>
            <p:ph idx="1"/>
          </p:nvPr>
        </p:nvSpPr>
        <p:spPr>
          <a:xfrm>
            <a:off x="3973322" y="2800160"/>
            <a:ext cx="4310390" cy="2987543"/>
          </a:xfrm>
        </p:spPr>
        <p:txBody>
          <a:bodyPr anchor="t">
            <a:normAutofit fontScale="77500" lnSpcReduction="20000"/>
          </a:bodyPr>
          <a:lstStyle/>
          <a:p>
            <a:pPr marL="0" indent="0">
              <a:buNone/>
            </a:pPr>
            <a:r>
              <a:rPr lang="da-DK" sz="2300" dirty="0"/>
              <a:t>De nære omgivelser – personlige relationer.</a:t>
            </a:r>
          </a:p>
          <a:p>
            <a:pPr marL="0" indent="0">
              <a:buNone/>
            </a:pPr>
            <a:endParaRPr lang="da-DK" sz="2300" dirty="0"/>
          </a:p>
          <a:p>
            <a:pPr marL="0" indent="0">
              <a:buNone/>
            </a:pPr>
            <a:r>
              <a:rPr lang="da-DK" sz="2300" dirty="0"/>
              <a:t>Forældre, bedsteforældre, venner, søskende.</a:t>
            </a:r>
          </a:p>
          <a:p>
            <a:pPr marL="0" indent="0">
              <a:buNone/>
            </a:pPr>
            <a:endParaRPr lang="da-DK" sz="2300" dirty="0"/>
          </a:p>
          <a:p>
            <a:pPr marL="0" indent="0">
              <a:buNone/>
            </a:pPr>
            <a:r>
              <a:rPr lang="da-DK" sz="2300" dirty="0"/>
              <a:t>Barnet indgår i mikrosystemer, fra det er helt lille.</a:t>
            </a:r>
          </a:p>
          <a:p>
            <a:pPr marL="0" indent="0">
              <a:buNone/>
            </a:pPr>
            <a:endParaRPr lang="da-DK" sz="2300" dirty="0"/>
          </a:p>
          <a:p>
            <a:pPr marL="0" indent="0">
              <a:buNone/>
            </a:pPr>
            <a:r>
              <a:rPr lang="da-DK" sz="2300" dirty="0"/>
              <a:t>Mikrosystemerne udgør barnets udviklingsrum.</a:t>
            </a:r>
          </a:p>
          <a:p>
            <a:endParaRPr lang="da-DK" sz="2200" dirty="0"/>
          </a:p>
          <a:p>
            <a:endParaRPr lang="en-US" sz="2200" dirty="0">
              <a:solidFill>
                <a:srgbClr val="FFFFFF"/>
              </a:solidFill>
            </a:endParaRPr>
          </a:p>
        </p:txBody>
      </p:sp>
      <p:pic>
        <p:nvPicPr>
          <p:cNvPr id="3" name="Billede 2" descr="To voksne og to børn, der ligge ovenpå hinanden"/>
          <p:cNvPicPr>
            <a:picLocks noChangeAspect="1"/>
          </p:cNvPicPr>
          <p:nvPr/>
        </p:nvPicPr>
        <p:blipFill>
          <a:blip r:embed="rId2"/>
          <a:stretch>
            <a:fillRect/>
          </a:stretch>
        </p:blipFill>
        <p:spPr>
          <a:xfrm>
            <a:off x="899592" y="2996952"/>
            <a:ext cx="2376264" cy="3569206"/>
          </a:xfrm>
          <a:prstGeom prst="rect">
            <a:avLst/>
          </a:prstGeom>
        </p:spPr>
      </p:pic>
      <p:pic>
        <p:nvPicPr>
          <p:cNvPr id="4" name="Billede 3" descr="To børn der cykler"/>
          <p:cNvPicPr>
            <a:picLocks noChangeAspect="1"/>
          </p:cNvPicPr>
          <p:nvPr/>
        </p:nvPicPr>
        <p:blipFill>
          <a:blip r:embed="rId3"/>
          <a:stretch>
            <a:fillRect/>
          </a:stretch>
        </p:blipFill>
        <p:spPr>
          <a:xfrm>
            <a:off x="611560" y="385935"/>
            <a:ext cx="2664296" cy="2414225"/>
          </a:xfrm>
          <a:prstGeom prst="rect">
            <a:avLst/>
          </a:prstGeom>
        </p:spPr>
      </p:pic>
    </p:spTree>
    <p:extLst>
      <p:ext uri="{BB962C8B-B14F-4D97-AF65-F5344CB8AC3E}">
        <p14:creationId xmlns:p14="http://schemas.microsoft.com/office/powerpoint/2010/main" val="1384260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2F4EA-79FE-48B3-B7AE-9CB8B092785A}"/>
              </a:ext>
            </a:extLst>
          </p:cNvPr>
          <p:cNvSpPr>
            <a:spLocks noGrp="1"/>
          </p:cNvSpPr>
          <p:nvPr>
            <p:ph type="title"/>
          </p:nvPr>
        </p:nvSpPr>
        <p:spPr>
          <a:xfrm>
            <a:off x="4800601" y="484632"/>
            <a:ext cx="3974690" cy="1609344"/>
          </a:xfrm>
          <a:ln>
            <a:noFill/>
          </a:ln>
        </p:spPr>
        <p:txBody>
          <a:bodyPr>
            <a:normAutofit/>
          </a:bodyPr>
          <a:lstStyle/>
          <a:p>
            <a:pPr algn="ctr"/>
            <a:r>
              <a:rPr lang="da-DK" sz="4000" dirty="0">
                <a:latin typeface="Calibri" panose="020F0502020204030204" pitchFamily="34" charset="0"/>
              </a:rPr>
              <a:t>MESOSYSTEMET</a:t>
            </a:r>
          </a:p>
        </p:txBody>
      </p:sp>
      <p:sp>
        <p:nvSpPr>
          <p:cNvPr id="12" name="Content Placeholder 11">
            <a:extLst>
              <a:ext uri="{FF2B5EF4-FFF2-40B4-BE49-F238E27FC236}">
                <a16:creationId xmlns:a16="http://schemas.microsoft.com/office/drawing/2014/main" id="{424B051E-20BD-4A4B-A012-0E90D726307C}"/>
              </a:ext>
            </a:extLst>
          </p:cNvPr>
          <p:cNvSpPr>
            <a:spLocks noGrp="1"/>
          </p:cNvSpPr>
          <p:nvPr>
            <p:ph idx="1"/>
          </p:nvPr>
        </p:nvSpPr>
        <p:spPr>
          <a:xfrm>
            <a:off x="4800602" y="2121408"/>
            <a:ext cx="4163886" cy="4050792"/>
          </a:xfrm>
        </p:spPr>
        <p:txBody>
          <a:bodyPr>
            <a:normAutofit/>
          </a:bodyPr>
          <a:lstStyle/>
          <a:p>
            <a:r>
              <a:rPr lang="da-DK" sz="2000" dirty="0">
                <a:latin typeface="Calibri" panose="020F0502020204030204" pitchFamily="34" charset="0"/>
              </a:rPr>
              <a:t>Forholdet mellem </a:t>
            </a:r>
            <a:r>
              <a:rPr lang="da-DK" sz="2000" dirty="0" err="1">
                <a:latin typeface="Calibri" panose="020F0502020204030204" pitchFamily="34" charset="0"/>
              </a:rPr>
              <a:t>mikrosystemerne</a:t>
            </a:r>
            <a:r>
              <a:rPr lang="da-DK" sz="2000" dirty="0">
                <a:latin typeface="Calibri" panose="020F0502020204030204" pitchFamily="34" charset="0"/>
              </a:rPr>
              <a:t> er </a:t>
            </a:r>
            <a:r>
              <a:rPr lang="da-DK" sz="2000" dirty="0" err="1">
                <a:latin typeface="Calibri" panose="020F0502020204030204" pitchFamily="34" charset="0"/>
              </a:rPr>
              <a:t>mesosystemerne</a:t>
            </a:r>
            <a:r>
              <a:rPr lang="da-DK" sz="2000" dirty="0">
                <a:latin typeface="Calibri" panose="020F0502020204030204" pitchFamily="34" charset="0"/>
              </a:rPr>
              <a:t>.</a:t>
            </a:r>
          </a:p>
          <a:p>
            <a:r>
              <a:rPr lang="da-DK" sz="2000" dirty="0" err="1">
                <a:latin typeface="Calibri" panose="020F0502020204030204" pitchFamily="34" charset="0"/>
              </a:rPr>
              <a:t>Mesosystemerne</a:t>
            </a:r>
            <a:r>
              <a:rPr lang="da-DK" sz="2000" dirty="0">
                <a:latin typeface="Calibri" panose="020F0502020204030204" pitchFamily="34" charset="0"/>
              </a:rPr>
              <a:t> er samspil mellem </a:t>
            </a:r>
            <a:r>
              <a:rPr lang="da-DK" sz="2000" dirty="0" err="1">
                <a:latin typeface="Calibri" panose="020F0502020204030204" pitchFamily="34" charset="0"/>
              </a:rPr>
              <a:t>mikrosystemerne</a:t>
            </a:r>
            <a:r>
              <a:rPr lang="da-DK" sz="2000" dirty="0">
                <a:latin typeface="Calibri" panose="020F0502020204030204" pitchFamily="34" charset="0"/>
              </a:rPr>
              <a:t>.</a:t>
            </a:r>
          </a:p>
          <a:p>
            <a:r>
              <a:rPr lang="da-DK" sz="2000" dirty="0">
                <a:latin typeface="Calibri" panose="020F0502020204030204" pitchFamily="34" charset="0"/>
              </a:rPr>
              <a:t>Et </a:t>
            </a:r>
            <a:r>
              <a:rPr lang="da-DK" sz="2000" dirty="0" err="1">
                <a:latin typeface="Calibri" panose="020F0502020204030204" pitchFamily="34" charset="0"/>
              </a:rPr>
              <a:t>mesosystem</a:t>
            </a:r>
            <a:r>
              <a:rPr lang="da-DK" sz="2000" dirty="0">
                <a:latin typeface="Calibri" panose="020F0502020204030204" pitchFamily="34" charset="0"/>
              </a:rPr>
              <a:t> er minimum bestående af to </a:t>
            </a:r>
            <a:r>
              <a:rPr lang="da-DK" sz="2000" dirty="0" err="1">
                <a:latin typeface="Calibri" panose="020F0502020204030204" pitchFamily="34" charset="0"/>
              </a:rPr>
              <a:t>mikrosystemer</a:t>
            </a:r>
            <a:r>
              <a:rPr lang="da-DK" sz="2000" dirty="0">
                <a:latin typeface="Calibri" panose="020F0502020204030204" pitchFamily="34" charset="0"/>
              </a:rPr>
              <a:t>.</a:t>
            </a:r>
          </a:p>
          <a:p>
            <a:r>
              <a:rPr lang="da-DK" sz="2000" dirty="0" err="1">
                <a:latin typeface="Calibri" panose="020F0502020204030204" pitchFamily="34" charset="0"/>
              </a:rPr>
              <a:t>Mesosystemet</a:t>
            </a:r>
            <a:r>
              <a:rPr lang="da-DK" sz="2000" dirty="0">
                <a:latin typeface="Calibri" panose="020F0502020204030204" pitchFamily="34" charset="0"/>
              </a:rPr>
              <a:t> er af stor betydning for barnets udvikling.</a:t>
            </a:r>
          </a:p>
        </p:txBody>
      </p:sp>
      <p:pic>
        <p:nvPicPr>
          <p:cNvPr id="10" name="Pladsholder til indhold 3" descr="Cirkel med to niveauer. Barnet  som det inderste og mikrosystem som det yderste.">
            <a:extLst>
              <a:ext uri="{FF2B5EF4-FFF2-40B4-BE49-F238E27FC236}">
                <a16:creationId xmlns:a16="http://schemas.microsoft.com/office/drawing/2014/main" id="{7AFB3786-D7DB-4C58-A2E0-4146B1B7758B}"/>
              </a:ext>
            </a:extLst>
          </p:cNvPr>
          <p:cNvPicPr>
            <a:picLocks noChangeAspect="1"/>
          </p:cNvPicPr>
          <p:nvPr/>
        </p:nvPicPr>
        <p:blipFill rotWithShape="1">
          <a:blip r:embed="rId3"/>
          <a:srcRect l="27985" r="25786" b="2"/>
          <a:stretch/>
        </p:blipFill>
        <p:spPr>
          <a:xfrm>
            <a:off x="166265" y="870691"/>
            <a:ext cx="1923683" cy="2400794"/>
          </a:xfrm>
          <a:prstGeom prst="rect">
            <a:avLst/>
          </a:prstGeom>
          <a:solidFill>
            <a:schemeClr val="accent1">
              <a:lumMod val="40000"/>
              <a:lumOff val="60000"/>
            </a:schemeClr>
          </a:solidFill>
        </p:spPr>
      </p:pic>
      <p:pic>
        <p:nvPicPr>
          <p:cNvPr id="3" name="Billede 2" descr="Grafik der viser små grupper af personer, der står sammen"/>
          <p:cNvPicPr>
            <a:picLocks noChangeAspect="1"/>
          </p:cNvPicPr>
          <p:nvPr/>
        </p:nvPicPr>
        <p:blipFill>
          <a:blip r:embed="rId4"/>
          <a:stretch>
            <a:fillRect/>
          </a:stretch>
        </p:blipFill>
        <p:spPr>
          <a:xfrm>
            <a:off x="2195736" y="870691"/>
            <a:ext cx="2348112" cy="2400794"/>
          </a:xfrm>
          <a:prstGeom prst="rect">
            <a:avLst/>
          </a:prstGeom>
        </p:spPr>
      </p:pic>
      <p:pic>
        <p:nvPicPr>
          <p:cNvPr id="4" name="Billede 3" descr="To børn der leger i en sandkasse"/>
          <p:cNvPicPr>
            <a:picLocks noChangeAspect="1"/>
          </p:cNvPicPr>
          <p:nvPr/>
        </p:nvPicPr>
        <p:blipFill>
          <a:blip r:embed="rId5"/>
          <a:stretch>
            <a:fillRect/>
          </a:stretch>
        </p:blipFill>
        <p:spPr>
          <a:xfrm>
            <a:off x="140234" y="3282885"/>
            <a:ext cx="4403614" cy="2785904"/>
          </a:xfrm>
          <a:prstGeom prst="rect">
            <a:avLst/>
          </a:prstGeom>
        </p:spPr>
      </p:pic>
      <p:pic>
        <p:nvPicPr>
          <p:cNvPr id="5" name="Billede 4">
            <a:extLst>
              <a:ext uri="{FF2B5EF4-FFF2-40B4-BE49-F238E27FC236}">
                <a16:creationId xmlns:a16="http://schemas.microsoft.com/office/drawing/2014/main" id="{3AA3943A-BDE4-4496-BD74-1898F0AE438C}"/>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140234" y="6294738"/>
            <a:ext cx="1120237" cy="396274"/>
          </a:xfrm>
          <a:prstGeom prst="rect">
            <a:avLst/>
          </a:prstGeom>
        </p:spPr>
      </p:pic>
    </p:spTree>
    <p:extLst>
      <p:ext uri="{BB962C8B-B14F-4D97-AF65-F5344CB8AC3E}">
        <p14:creationId xmlns:p14="http://schemas.microsoft.com/office/powerpoint/2010/main" val="177243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D5FA4-2C50-4685-9F3E-1C14198D89DE}"/>
              </a:ext>
            </a:extLst>
          </p:cNvPr>
          <p:cNvSpPr>
            <a:spLocks noGrp="1"/>
          </p:cNvSpPr>
          <p:nvPr>
            <p:ph type="title"/>
          </p:nvPr>
        </p:nvSpPr>
        <p:spPr>
          <a:xfrm>
            <a:off x="3973321" y="1053711"/>
            <a:ext cx="4229246" cy="1424446"/>
          </a:xfrm>
        </p:spPr>
        <p:txBody>
          <a:bodyPr>
            <a:normAutofit/>
          </a:bodyPr>
          <a:lstStyle/>
          <a:p>
            <a:pPr algn="ctr"/>
            <a:r>
              <a:rPr lang="da-DK" dirty="0">
                <a:solidFill>
                  <a:schemeClr val="tx1"/>
                </a:solidFill>
              </a:rPr>
              <a:t>EKSOSYSTEMET</a:t>
            </a:r>
          </a:p>
        </p:txBody>
      </p:sp>
      <p:sp>
        <p:nvSpPr>
          <p:cNvPr id="12" name="Content Placeholder 11">
            <a:extLst>
              <a:ext uri="{FF2B5EF4-FFF2-40B4-BE49-F238E27FC236}">
                <a16:creationId xmlns:a16="http://schemas.microsoft.com/office/drawing/2014/main" id="{4945E8B8-62FB-480E-BFAC-4DE45BE7DD0C}"/>
              </a:ext>
            </a:extLst>
          </p:cNvPr>
          <p:cNvSpPr>
            <a:spLocks noGrp="1"/>
          </p:cNvSpPr>
          <p:nvPr>
            <p:ph idx="1"/>
          </p:nvPr>
        </p:nvSpPr>
        <p:spPr>
          <a:xfrm>
            <a:off x="3973322" y="2800158"/>
            <a:ext cx="4703134" cy="2987543"/>
          </a:xfrm>
        </p:spPr>
        <p:txBody>
          <a:bodyPr anchor="t">
            <a:normAutofit/>
          </a:bodyPr>
          <a:lstStyle/>
          <a:p>
            <a:pPr marL="0" indent="0">
              <a:buNone/>
            </a:pPr>
            <a:r>
              <a:rPr lang="en-US" sz="2400" dirty="0" err="1"/>
              <a:t>Omfatter</a:t>
            </a:r>
            <a:r>
              <a:rPr lang="en-US" sz="2400" dirty="0"/>
              <a:t> </a:t>
            </a:r>
            <a:r>
              <a:rPr lang="en-US" sz="2400" dirty="0" err="1"/>
              <a:t>sammenhænge</a:t>
            </a:r>
            <a:r>
              <a:rPr lang="en-US" sz="2400" dirty="0"/>
              <a:t>, </a:t>
            </a:r>
            <a:r>
              <a:rPr lang="en-US" sz="2400" dirty="0" err="1"/>
              <a:t>situationer</a:t>
            </a:r>
            <a:r>
              <a:rPr lang="en-US" sz="2400" dirty="0"/>
              <a:t> og </a:t>
            </a:r>
            <a:r>
              <a:rPr lang="en-US" sz="2400" dirty="0" err="1"/>
              <a:t>steder</a:t>
            </a:r>
            <a:r>
              <a:rPr lang="en-US" sz="2400" dirty="0"/>
              <a:t>, </a:t>
            </a:r>
            <a:r>
              <a:rPr lang="en-US" sz="2400" dirty="0" err="1"/>
              <a:t>som</a:t>
            </a:r>
            <a:r>
              <a:rPr lang="en-US" sz="2400" dirty="0"/>
              <a:t> har </a:t>
            </a:r>
            <a:r>
              <a:rPr lang="en-US" sz="2400" dirty="0" err="1"/>
              <a:t>indirekte</a:t>
            </a:r>
            <a:r>
              <a:rPr lang="en-US" sz="2400" dirty="0"/>
              <a:t> </a:t>
            </a:r>
            <a:r>
              <a:rPr lang="en-US" sz="2400" dirty="0" err="1"/>
              <a:t>indflydelse</a:t>
            </a:r>
            <a:r>
              <a:rPr lang="en-US" sz="2400" dirty="0"/>
              <a:t> </a:t>
            </a:r>
            <a:r>
              <a:rPr lang="en-US" sz="2400" dirty="0" err="1"/>
              <a:t>på</a:t>
            </a:r>
            <a:r>
              <a:rPr lang="en-US" sz="2400" dirty="0"/>
              <a:t> </a:t>
            </a:r>
            <a:r>
              <a:rPr lang="en-US" sz="2400" dirty="0" err="1"/>
              <a:t>barnets</a:t>
            </a:r>
            <a:r>
              <a:rPr lang="en-US" sz="2400" dirty="0"/>
              <a:t> </a:t>
            </a:r>
            <a:r>
              <a:rPr lang="en-US" sz="2400" dirty="0" err="1"/>
              <a:t>udviklingsrum</a:t>
            </a:r>
            <a:r>
              <a:rPr lang="en-US" sz="2400" dirty="0"/>
              <a:t>.</a:t>
            </a:r>
          </a:p>
          <a:p>
            <a:pPr marL="0" indent="0">
              <a:buNone/>
            </a:pPr>
            <a:endParaRPr lang="en-US" sz="2400" dirty="0"/>
          </a:p>
          <a:p>
            <a:pPr marL="0" indent="0">
              <a:buNone/>
            </a:pPr>
            <a:r>
              <a:rPr lang="en-US" sz="2400" dirty="0"/>
              <a:t>Barnet </a:t>
            </a:r>
            <a:r>
              <a:rPr lang="en-US" sz="2400" dirty="0" err="1"/>
              <a:t>påvirkes</a:t>
            </a:r>
            <a:r>
              <a:rPr lang="en-US" sz="2400" dirty="0"/>
              <a:t> </a:t>
            </a:r>
            <a:r>
              <a:rPr lang="en-US" sz="2400" dirty="0" err="1"/>
              <a:t>indirekte</a:t>
            </a:r>
            <a:r>
              <a:rPr lang="en-US" sz="2400" dirty="0"/>
              <a:t> </a:t>
            </a:r>
            <a:r>
              <a:rPr lang="en-US" sz="2400" dirty="0" err="1"/>
              <a:t>af</a:t>
            </a:r>
            <a:r>
              <a:rPr lang="en-US" sz="2400" dirty="0"/>
              <a:t> </a:t>
            </a:r>
            <a:r>
              <a:rPr lang="en-US" sz="2400" dirty="0" err="1"/>
              <a:t>andres</a:t>
            </a:r>
            <a:r>
              <a:rPr lang="en-US" sz="2400" dirty="0"/>
              <a:t> mikrosystemer/</a:t>
            </a:r>
            <a:r>
              <a:rPr lang="en-US" sz="2400" dirty="0" err="1"/>
              <a:t>mesosystemer</a:t>
            </a:r>
            <a:r>
              <a:rPr lang="en-US" sz="2400" dirty="0"/>
              <a:t>.</a:t>
            </a:r>
          </a:p>
        </p:txBody>
      </p:sp>
      <p:pic>
        <p:nvPicPr>
          <p:cNvPr id="4" name="Billede 3" descr="Lærer der underviser en klasse"/>
          <p:cNvPicPr>
            <a:picLocks noChangeAspect="1"/>
          </p:cNvPicPr>
          <p:nvPr/>
        </p:nvPicPr>
        <p:blipFill>
          <a:blip r:embed="rId3"/>
          <a:stretch>
            <a:fillRect/>
          </a:stretch>
        </p:blipFill>
        <p:spPr>
          <a:xfrm>
            <a:off x="474762" y="1600257"/>
            <a:ext cx="2633700" cy="1755800"/>
          </a:xfrm>
          <a:prstGeom prst="rect">
            <a:avLst/>
          </a:prstGeom>
        </p:spPr>
      </p:pic>
      <p:pic>
        <p:nvPicPr>
          <p:cNvPr id="6" name="Billede 5" descr="To personer ved et skrivebord, som sidder med dokumenter foran sig"/>
          <p:cNvPicPr>
            <a:picLocks noChangeAspect="1"/>
          </p:cNvPicPr>
          <p:nvPr/>
        </p:nvPicPr>
        <p:blipFill>
          <a:blip r:embed="rId4"/>
          <a:stretch>
            <a:fillRect/>
          </a:stretch>
        </p:blipFill>
        <p:spPr>
          <a:xfrm>
            <a:off x="474762" y="3819483"/>
            <a:ext cx="2633700" cy="1755800"/>
          </a:xfrm>
          <a:prstGeom prst="rect">
            <a:avLst/>
          </a:prstGeom>
        </p:spPr>
      </p:pic>
    </p:spTree>
    <p:extLst>
      <p:ext uri="{BB962C8B-B14F-4D97-AF65-F5344CB8AC3E}">
        <p14:creationId xmlns:p14="http://schemas.microsoft.com/office/powerpoint/2010/main" val="327645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49574-BCC8-484E-BD4E-580D02612C2D}"/>
              </a:ext>
            </a:extLst>
          </p:cNvPr>
          <p:cNvSpPr>
            <a:spLocks noGrp="1"/>
          </p:cNvSpPr>
          <p:nvPr>
            <p:ph type="title"/>
          </p:nvPr>
        </p:nvSpPr>
        <p:spPr>
          <a:xfrm>
            <a:off x="467544" y="476672"/>
            <a:ext cx="8229600" cy="1143000"/>
          </a:xfrm>
        </p:spPr>
        <p:txBody>
          <a:bodyPr>
            <a:normAutofit/>
          </a:bodyPr>
          <a:lstStyle/>
          <a:p>
            <a:pPr algn="ctr"/>
            <a:r>
              <a:rPr lang="da-DK" cap="all" dirty="0"/>
              <a:t>Læringsmål</a:t>
            </a:r>
          </a:p>
        </p:txBody>
      </p:sp>
      <p:sp>
        <p:nvSpPr>
          <p:cNvPr id="3" name="Pladsholder til indhold 2">
            <a:extLst>
              <a:ext uri="{FF2B5EF4-FFF2-40B4-BE49-F238E27FC236}">
                <a16:creationId xmlns:a16="http://schemas.microsoft.com/office/drawing/2014/main" id="{07B3BACB-03B0-418E-A7D5-935EFEE2F98C}"/>
              </a:ext>
            </a:extLst>
          </p:cNvPr>
          <p:cNvSpPr>
            <a:spLocks noGrp="1"/>
          </p:cNvSpPr>
          <p:nvPr>
            <p:ph idx="1"/>
          </p:nvPr>
        </p:nvSpPr>
        <p:spPr>
          <a:xfrm>
            <a:off x="755578" y="1556836"/>
            <a:ext cx="7848872" cy="3572933"/>
          </a:xfrm>
          <a:ln>
            <a:solidFill>
              <a:schemeClr val="bg1"/>
            </a:solidFill>
          </a:ln>
        </p:spPr>
        <p:txBody>
          <a:bodyPr vert="horz" lIns="45720" tIns="45720" rIns="45720" bIns="45720" rtlCol="0">
            <a:normAutofit/>
          </a:bodyPr>
          <a:lstStyle/>
          <a:p>
            <a:pPr marL="227013" indent="-227013"/>
            <a:endParaRPr lang="da-DK" dirty="0"/>
          </a:p>
          <a:p>
            <a:pPr marL="0" indent="0">
              <a:buNone/>
            </a:pPr>
            <a:r>
              <a:rPr lang="da-DK" sz="2400" dirty="0"/>
              <a:t>Læringsmål 1: Har indsigt i og viden om børns udvikling og betydningen af omsorgssvigt og udviklingstraumer.</a:t>
            </a:r>
          </a:p>
          <a:p>
            <a:pPr marL="0" indent="0">
              <a:buNone/>
            </a:pPr>
            <a:endParaRPr lang="da-DK" sz="2400" dirty="0"/>
          </a:p>
          <a:p>
            <a:pPr marL="0" indent="0">
              <a:buNone/>
            </a:pPr>
            <a:r>
              <a:rPr lang="da-DK" sz="2400" dirty="0"/>
              <a:t>Læringsmål 2: Har indsigt i og viden om betydningen af tilknytning og mentalisering.</a:t>
            </a:r>
          </a:p>
        </p:txBody>
      </p:sp>
    </p:spTree>
    <p:extLst>
      <p:ext uri="{BB962C8B-B14F-4D97-AF65-F5344CB8AC3E}">
        <p14:creationId xmlns:p14="http://schemas.microsoft.com/office/powerpoint/2010/main" val="1942369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45EF1-4469-4619-B375-A1F9523D9905}"/>
              </a:ext>
            </a:extLst>
          </p:cNvPr>
          <p:cNvSpPr>
            <a:spLocks noGrp="1"/>
          </p:cNvSpPr>
          <p:nvPr>
            <p:ph type="title"/>
          </p:nvPr>
        </p:nvSpPr>
        <p:spPr>
          <a:xfrm>
            <a:off x="3779912" y="1052736"/>
            <a:ext cx="4229246" cy="1424446"/>
          </a:xfrm>
        </p:spPr>
        <p:txBody>
          <a:bodyPr>
            <a:normAutofit fontScale="90000"/>
          </a:bodyPr>
          <a:lstStyle/>
          <a:p>
            <a:pPr algn="ctr"/>
            <a:r>
              <a:rPr lang="da-DK" dirty="0">
                <a:solidFill>
                  <a:schemeClr val="tx1"/>
                </a:solidFill>
              </a:rPr>
              <a:t>MAKROSYSTEMET</a:t>
            </a:r>
          </a:p>
        </p:txBody>
      </p:sp>
      <p:sp>
        <p:nvSpPr>
          <p:cNvPr id="12" name="Content Placeholder 11">
            <a:extLst>
              <a:ext uri="{FF2B5EF4-FFF2-40B4-BE49-F238E27FC236}">
                <a16:creationId xmlns:a16="http://schemas.microsoft.com/office/drawing/2014/main" id="{E4F83CD1-A604-447B-B8D7-39946297CEBF}"/>
              </a:ext>
            </a:extLst>
          </p:cNvPr>
          <p:cNvSpPr>
            <a:spLocks noGrp="1"/>
          </p:cNvSpPr>
          <p:nvPr>
            <p:ph idx="1"/>
          </p:nvPr>
        </p:nvSpPr>
        <p:spPr>
          <a:xfrm>
            <a:off x="3973322" y="2800150"/>
            <a:ext cx="5063174" cy="2987543"/>
          </a:xfrm>
        </p:spPr>
        <p:txBody>
          <a:bodyPr anchor="t">
            <a:normAutofit/>
          </a:bodyPr>
          <a:lstStyle/>
          <a:p>
            <a:pPr marL="0" indent="0">
              <a:buNone/>
            </a:pPr>
            <a:r>
              <a:rPr lang="da-DK" sz="2400" dirty="0"/>
              <a:t>Er et samlebegreb for det mønster af aktuelle</a:t>
            </a:r>
            <a:r>
              <a:rPr lang="da-DK" sz="2400"/>
              <a:t>, historisk specifikke </a:t>
            </a:r>
            <a:r>
              <a:rPr lang="da-DK" sz="2400" dirty="0"/>
              <a:t>værdier og traditioner, der er betydningsfulde for et menneskes liv.</a:t>
            </a:r>
          </a:p>
          <a:p>
            <a:endParaRPr lang="da-DK" sz="2400" dirty="0"/>
          </a:p>
          <a:p>
            <a:pPr marL="0" indent="0">
              <a:buNone/>
            </a:pPr>
            <a:r>
              <a:rPr lang="da-DK" sz="2400" dirty="0"/>
              <a:t>Lovgrundlag.</a:t>
            </a:r>
          </a:p>
          <a:p>
            <a:pPr marL="0" indent="0">
              <a:buNone/>
            </a:pPr>
            <a:r>
              <a:rPr lang="da-DK" sz="2400" dirty="0"/>
              <a:t>Økonomiske prioriteringer.</a:t>
            </a:r>
          </a:p>
        </p:txBody>
      </p:sp>
      <p:pic>
        <p:nvPicPr>
          <p:cNvPr id="3" name="Billede 2" descr="Paragraftegn"/>
          <p:cNvPicPr>
            <a:picLocks noChangeAspect="1"/>
          </p:cNvPicPr>
          <p:nvPr/>
        </p:nvPicPr>
        <p:blipFill>
          <a:blip r:embed="rId3"/>
          <a:stretch>
            <a:fillRect/>
          </a:stretch>
        </p:blipFill>
        <p:spPr>
          <a:xfrm>
            <a:off x="1187624" y="1052736"/>
            <a:ext cx="1694835" cy="2261812"/>
          </a:xfrm>
          <a:prstGeom prst="rect">
            <a:avLst/>
          </a:prstGeom>
        </p:spPr>
      </p:pic>
      <p:pic>
        <p:nvPicPr>
          <p:cNvPr id="4" name="Billede 3" descr="Et mønster der er forbundet"/>
          <p:cNvPicPr>
            <a:picLocks noChangeAspect="1"/>
          </p:cNvPicPr>
          <p:nvPr/>
        </p:nvPicPr>
        <p:blipFill>
          <a:blip r:embed="rId4"/>
          <a:stretch>
            <a:fillRect/>
          </a:stretch>
        </p:blipFill>
        <p:spPr>
          <a:xfrm>
            <a:off x="549644" y="3717032"/>
            <a:ext cx="3203265" cy="2590534"/>
          </a:xfrm>
          <a:prstGeom prst="rect">
            <a:avLst/>
          </a:prstGeom>
        </p:spPr>
      </p:pic>
    </p:spTree>
    <p:extLst>
      <p:ext uri="{BB962C8B-B14F-4D97-AF65-F5344CB8AC3E}">
        <p14:creationId xmlns:p14="http://schemas.microsoft.com/office/powerpoint/2010/main" val="2874815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2D430-7F9F-4BC8-8C00-22E8C4025470}"/>
              </a:ext>
            </a:extLst>
          </p:cNvPr>
          <p:cNvSpPr>
            <a:spLocks noGrp="1"/>
          </p:cNvSpPr>
          <p:nvPr>
            <p:ph type="title"/>
          </p:nvPr>
        </p:nvSpPr>
        <p:spPr>
          <a:xfrm>
            <a:off x="3851920" y="1062102"/>
            <a:ext cx="4229246" cy="1424446"/>
          </a:xfrm>
        </p:spPr>
        <p:txBody>
          <a:bodyPr>
            <a:normAutofit fontScale="90000"/>
          </a:bodyPr>
          <a:lstStyle/>
          <a:p>
            <a:pPr algn="ctr"/>
            <a:r>
              <a:rPr lang="da-DK" dirty="0">
                <a:solidFill>
                  <a:schemeClr val="tx1"/>
                </a:solidFill>
              </a:rPr>
              <a:t>KRONARSYSTEMET</a:t>
            </a:r>
          </a:p>
        </p:txBody>
      </p:sp>
      <p:sp>
        <p:nvSpPr>
          <p:cNvPr id="12" name="Content Placeholder 11">
            <a:extLst>
              <a:ext uri="{FF2B5EF4-FFF2-40B4-BE49-F238E27FC236}">
                <a16:creationId xmlns:a16="http://schemas.microsoft.com/office/drawing/2014/main" id="{63E7987D-63A5-414C-BC34-9187F778972B}"/>
              </a:ext>
            </a:extLst>
          </p:cNvPr>
          <p:cNvSpPr>
            <a:spLocks noGrp="1"/>
          </p:cNvSpPr>
          <p:nvPr>
            <p:ph idx="1"/>
          </p:nvPr>
        </p:nvSpPr>
        <p:spPr>
          <a:xfrm>
            <a:off x="3973323" y="2800150"/>
            <a:ext cx="4919158" cy="2987543"/>
          </a:xfrm>
        </p:spPr>
        <p:txBody>
          <a:bodyPr anchor="t">
            <a:normAutofit/>
          </a:bodyPr>
          <a:lstStyle/>
          <a:p>
            <a:pPr marL="0" indent="0">
              <a:buNone/>
            </a:pPr>
            <a:r>
              <a:rPr lang="en-US" sz="2400" dirty="0"/>
              <a:t>1. </a:t>
            </a:r>
            <a:r>
              <a:rPr lang="en-US" sz="2400" dirty="0" err="1"/>
              <a:t>Tidssystemet</a:t>
            </a:r>
            <a:r>
              <a:rPr lang="en-US" sz="2400" dirty="0"/>
              <a:t>, der </a:t>
            </a:r>
            <a:r>
              <a:rPr lang="en-US" sz="2400" dirty="0" err="1"/>
              <a:t>beskriver</a:t>
            </a:r>
            <a:r>
              <a:rPr lang="en-US" sz="2400" dirty="0"/>
              <a:t> den </a:t>
            </a:r>
            <a:r>
              <a:rPr lang="en-US" sz="2400" dirty="0" err="1"/>
              <a:t>personlige</a:t>
            </a:r>
            <a:r>
              <a:rPr lang="en-US" sz="2400" dirty="0"/>
              <a:t> </a:t>
            </a:r>
            <a:r>
              <a:rPr lang="en-US" sz="2400" dirty="0" err="1"/>
              <a:t>tidslinje</a:t>
            </a:r>
            <a:r>
              <a:rPr lang="en-US" sz="2400" dirty="0"/>
              <a:t>.</a:t>
            </a:r>
          </a:p>
          <a:p>
            <a:pPr marL="0" indent="0">
              <a:buNone/>
            </a:pPr>
            <a:r>
              <a:rPr lang="en-US" sz="2400" dirty="0"/>
              <a:t>2. </a:t>
            </a:r>
            <a:r>
              <a:rPr lang="en-US" sz="2400" dirty="0" err="1"/>
              <a:t>Historisk</a:t>
            </a:r>
            <a:r>
              <a:rPr lang="en-US" sz="2400" dirty="0"/>
              <a:t>/</a:t>
            </a:r>
            <a:r>
              <a:rPr lang="en-US" sz="2400" dirty="0" err="1"/>
              <a:t>generationsforholdet</a:t>
            </a:r>
            <a:r>
              <a:rPr lang="en-US" sz="2400" dirty="0"/>
              <a:t>.</a:t>
            </a:r>
          </a:p>
          <a:p>
            <a:endParaRPr lang="en-US" sz="2400" dirty="0">
              <a:solidFill>
                <a:srgbClr val="FFFFFF"/>
              </a:solidFill>
            </a:endParaRPr>
          </a:p>
        </p:txBody>
      </p:sp>
      <p:pic>
        <p:nvPicPr>
          <p:cNvPr id="3" name="Billede 2" descr="Babyfødder"/>
          <p:cNvPicPr>
            <a:picLocks noChangeAspect="1"/>
          </p:cNvPicPr>
          <p:nvPr/>
        </p:nvPicPr>
        <p:blipFill>
          <a:blip r:embed="rId3"/>
          <a:stretch>
            <a:fillRect/>
          </a:stretch>
        </p:blipFill>
        <p:spPr>
          <a:xfrm>
            <a:off x="539552" y="1461174"/>
            <a:ext cx="3078642" cy="2050748"/>
          </a:xfrm>
          <a:prstGeom prst="rect">
            <a:avLst/>
          </a:prstGeom>
        </p:spPr>
      </p:pic>
      <p:pic>
        <p:nvPicPr>
          <p:cNvPr id="4" name="Billede 3" descr="Tre generationer kigger på en fodbold"/>
          <p:cNvPicPr>
            <a:picLocks noChangeAspect="1"/>
          </p:cNvPicPr>
          <p:nvPr/>
        </p:nvPicPr>
        <p:blipFill>
          <a:blip r:embed="rId4"/>
          <a:stretch>
            <a:fillRect/>
          </a:stretch>
        </p:blipFill>
        <p:spPr>
          <a:xfrm>
            <a:off x="539552" y="3861048"/>
            <a:ext cx="3076101" cy="2050734"/>
          </a:xfrm>
          <a:prstGeom prst="rect">
            <a:avLst/>
          </a:prstGeom>
        </p:spPr>
      </p:pic>
    </p:spTree>
    <p:extLst>
      <p:ext uri="{BB962C8B-B14F-4D97-AF65-F5344CB8AC3E}">
        <p14:creationId xmlns:p14="http://schemas.microsoft.com/office/powerpoint/2010/main" val="208154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dirty="0"/>
              <a:t>Opdragelsesstile</a:t>
            </a:r>
          </a:p>
        </p:txBody>
      </p:sp>
      <p:sp>
        <p:nvSpPr>
          <p:cNvPr id="3" name="Pladsholder til indhold 2"/>
          <p:cNvSpPr>
            <a:spLocks noGrp="1"/>
          </p:cNvSpPr>
          <p:nvPr>
            <p:ph idx="1"/>
          </p:nvPr>
        </p:nvSpPr>
        <p:spPr/>
        <p:txBody>
          <a:bodyPr>
            <a:normAutofit fontScale="77500" lnSpcReduction="20000"/>
          </a:bodyPr>
          <a:lstStyle/>
          <a:p>
            <a:pPr>
              <a:lnSpc>
                <a:spcPct val="120000"/>
              </a:lnSpc>
            </a:pPr>
            <a:r>
              <a:rPr lang="da-DK" dirty="0"/>
              <a:t>Autoritær: Autoritære voksne stiller mange krav og er kontrollerende. </a:t>
            </a:r>
          </a:p>
          <a:p>
            <a:pPr>
              <a:lnSpc>
                <a:spcPct val="120000"/>
              </a:lnSpc>
            </a:pPr>
            <a:endParaRPr lang="da-DK" dirty="0"/>
          </a:p>
          <a:p>
            <a:pPr>
              <a:lnSpc>
                <a:spcPct val="120000"/>
              </a:lnSpc>
            </a:pPr>
            <a:r>
              <a:rPr lang="da-DK" dirty="0"/>
              <a:t>Eftergivende (Laissez-faire): Eftergivende voksne sætter få eller ingen grænser for barnet, og hører barnet ikke efter, har det ingen konsekvens. </a:t>
            </a:r>
          </a:p>
          <a:p>
            <a:pPr marL="227013" indent="-227013">
              <a:lnSpc>
                <a:spcPct val="120000"/>
              </a:lnSpc>
            </a:pPr>
            <a:endParaRPr lang="da-DK" dirty="0"/>
          </a:p>
          <a:p>
            <a:pPr>
              <a:lnSpc>
                <a:spcPct val="120000"/>
              </a:lnSpc>
            </a:pPr>
            <a:r>
              <a:rPr lang="da-DK" dirty="0"/>
              <a:t>Demokratiske (autoritativ): Demokratiske/autoritative voksne stiller krav, samtidig med at de er varme og følsomme overfor barnets behov. </a:t>
            </a:r>
          </a:p>
          <a:p>
            <a:pPr marL="0" indent="0">
              <a:buNone/>
            </a:pPr>
            <a:endParaRPr lang="da-DK" dirty="0"/>
          </a:p>
        </p:txBody>
      </p:sp>
    </p:spTree>
    <p:extLst>
      <p:ext uri="{BB962C8B-B14F-4D97-AF65-F5344CB8AC3E}">
        <p14:creationId xmlns:p14="http://schemas.microsoft.com/office/powerpoint/2010/main" val="212728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dirty="0"/>
              <a:t>Øvelse - opdragelsesstile</a:t>
            </a:r>
          </a:p>
        </p:txBody>
      </p:sp>
      <p:graphicFrame>
        <p:nvGraphicFramePr>
          <p:cNvPr id="4" name="Pladsholder til indhold 3">
            <a:extLst>
              <a:ext uri="{FF2B5EF4-FFF2-40B4-BE49-F238E27FC236}">
                <a16:creationId xmlns:a16="http://schemas.microsoft.com/office/drawing/2014/main" id="{FA95A243-F43A-4800-8F83-14608AFEB5B3}"/>
              </a:ext>
            </a:extLst>
          </p:cNvPr>
          <p:cNvGraphicFramePr>
            <a:graphicFrameLocks/>
          </p:cNvGraphicFramePr>
          <p:nvPr>
            <p:extLst>
              <p:ext uri="{D42A27DB-BD31-4B8C-83A1-F6EECF244321}">
                <p14:modId xmlns:p14="http://schemas.microsoft.com/office/powerpoint/2010/main" val="1512025619"/>
              </p:ext>
            </p:extLst>
          </p:nvPr>
        </p:nvGraphicFramePr>
        <p:xfrm>
          <a:off x="323537" y="1484784"/>
          <a:ext cx="8640961" cy="4486989"/>
        </p:xfrm>
        <a:graphic>
          <a:graphicData uri="http://schemas.openxmlformats.org/drawingml/2006/table">
            <a:tbl>
              <a:tblPr firstRow="1" firstCol="1" bandRow="1"/>
              <a:tblGrid>
                <a:gridCol w="5596597">
                  <a:extLst>
                    <a:ext uri="{9D8B030D-6E8A-4147-A177-3AD203B41FA5}">
                      <a16:colId xmlns:a16="http://schemas.microsoft.com/office/drawing/2014/main" val="3757488913"/>
                    </a:ext>
                  </a:extLst>
                </a:gridCol>
                <a:gridCol w="1522182">
                  <a:extLst>
                    <a:ext uri="{9D8B030D-6E8A-4147-A177-3AD203B41FA5}">
                      <a16:colId xmlns:a16="http://schemas.microsoft.com/office/drawing/2014/main" val="293470861"/>
                    </a:ext>
                  </a:extLst>
                </a:gridCol>
                <a:gridCol w="1522182">
                  <a:extLst>
                    <a:ext uri="{9D8B030D-6E8A-4147-A177-3AD203B41FA5}">
                      <a16:colId xmlns:a16="http://schemas.microsoft.com/office/drawing/2014/main" val="3984637701"/>
                    </a:ext>
                  </a:extLst>
                </a:gridCol>
              </a:tblGrid>
              <a:tr h="71296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 </a:t>
                      </a:r>
                    </a:p>
                    <a:p>
                      <a:pPr>
                        <a:lnSpc>
                          <a:spcPct val="107000"/>
                        </a:lnSpc>
                        <a:spcAft>
                          <a:spcPts val="0"/>
                        </a:spcAft>
                      </a:pPr>
                      <a:r>
                        <a:rPr lang="da-DK" sz="1100" dirty="0">
                          <a:effectLst/>
                        </a:rPr>
                        <a:t> </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INDIVIDUELT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GRUPPE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extLst>
                  <a:ext uri="{0D108BD9-81ED-4DB2-BD59-A6C34878D82A}">
                    <a16:rowId xmlns:a16="http://schemas.microsoft.com/office/drawing/2014/main" val="3098397357"/>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Den voksne bestemmer, hvad der er bedst for barnet.</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291433598"/>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Børn lærer kun i tillid.</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950690975"/>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”Time out” er en god måde at lære på.</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625215910"/>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Jeg går ind for belønning frem for straf.</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772180092"/>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Fratagelse af forventet belønning er en god måde at lære på.</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095358984"/>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Straf hjælper altid.</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2877140623"/>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Forhandling med barnet er den bedste strategi.</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835689207"/>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Den voksne skal tilsidesætte egne behov.</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62269352"/>
                  </a:ext>
                </a:extLst>
              </a:tr>
            </a:tbl>
          </a:graphicData>
        </a:graphic>
      </p:graphicFrame>
    </p:spTree>
    <p:extLst>
      <p:ext uri="{BB962C8B-B14F-4D97-AF65-F5344CB8AC3E}">
        <p14:creationId xmlns:p14="http://schemas.microsoft.com/office/powerpoint/2010/main" val="16619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7992888" cy="1143000"/>
          </a:xfrm>
        </p:spPr>
        <p:txBody>
          <a:bodyPr>
            <a:noAutofit/>
          </a:bodyPr>
          <a:lstStyle/>
          <a:p>
            <a:r>
              <a:rPr lang="da-DK" cap="all" dirty="0"/>
              <a:t>Opdragelsesstile – </a:t>
            </a:r>
            <a:br>
              <a:rPr lang="da-DK" cap="all" dirty="0"/>
            </a:br>
            <a:r>
              <a:rPr lang="da-DK" cap="all" dirty="0" err="1"/>
              <a:t>OPsamling</a:t>
            </a:r>
            <a:r>
              <a:rPr lang="da-DK" cap="all" dirty="0"/>
              <a:t> i plenum</a:t>
            </a:r>
          </a:p>
        </p:txBody>
      </p:sp>
      <p:sp>
        <p:nvSpPr>
          <p:cNvPr id="3" name="Pladsholder til indhold 2"/>
          <p:cNvSpPr>
            <a:spLocks noGrp="1"/>
          </p:cNvSpPr>
          <p:nvPr>
            <p:ph idx="1"/>
          </p:nvPr>
        </p:nvSpPr>
        <p:spPr>
          <a:xfrm>
            <a:off x="467544" y="2204864"/>
            <a:ext cx="8064896" cy="4137329"/>
          </a:xfrm>
        </p:spPr>
        <p:txBody>
          <a:bodyPr/>
          <a:lstStyle/>
          <a:p>
            <a:r>
              <a:rPr lang="da-DK" dirty="0"/>
              <a:t>Hvor var der størst uenighed i gruppen, og hvad bestod uenigheden i?</a:t>
            </a:r>
          </a:p>
          <a:p>
            <a:r>
              <a:rPr lang="da-DK" dirty="0"/>
              <a:t>Hvor er der størst enighed i gruppen?</a:t>
            </a:r>
          </a:p>
          <a:p>
            <a:pPr marL="0" indent="0">
              <a:buNone/>
            </a:pPr>
            <a:endParaRPr lang="da-DK" dirty="0"/>
          </a:p>
        </p:txBody>
      </p:sp>
    </p:spTree>
    <p:extLst>
      <p:ext uri="{BB962C8B-B14F-4D97-AF65-F5344CB8AC3E}">
        <p14:creationId xmlns:p14="http://schemas.microsoft.com/office/powerpoint/2010/main" val="167281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916832"/>
            <a:ext cx="8229600" cy="1143000"/>
          </a:xfrm>
        </p:spPr>
        <p:txBody>
          <a:bodyPr>
            <a:normAutofit fontScale="90000"/>
          </a:bodyPr>
          <a:lstStyle/>
          <a:p>
            <a:r>
              <a:rPr lang="da-DK" dirty="0"/>
              <a:t/>
            </a:r>
            <a:br>
              <a:rPr lang="da-DK" dirty="0"/>
            </a:br>
            <a:r>
              <a:rPr lang="da-DK" sz="4900" dirty="0"/>
              <a:t>RISIKO- OG BESKYTTELSESFAKTORER </a:t>
            </a:r>
            <a:r>
              <a:rPr lang="da-DK" dirty="0"/>
              <a:t/>
            </a:r>
            <a:br>
              <a:rPr lang="da-DK" dirty="0"/>
            </a:br>
            <a:endParaRPr lang="da-DK" dirty="0"/>
          </a:p>
        </p:txBody>
      </p:sp>
    </p:spTree>
    <p:extLst>
      <p:ext uri="{BB962C8B-B14F-4D97-AF65-F5344CB8AC3E}">
        <p14:creationId xmlns:p14="http://schemas.microsoft.com/office/powerpoint/2010/main" val="2544230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RISIKOFAKTORER</a:t>
            </a:r>
          </a:p>
        </p:txBody>
      </p:sp>
      <p:sp>
        <p:nvSpPr>
          <p:cNvPr id="4" name="Pladsholder til indhold 3"/>
          <p:cNvSpPr>
            <a:spLocks noGrp="1"/>
          </p:cNvSpPr>
          <p:nvPr>
            <p:ph idx="1"/>
          </p:nvPr>
        </p:nvSpPr>
        <p:spPr/>
        <p:txBody>
          <a:bodyPr/>
          <a:lstStyle/>
          <a:p>
            <a:pPr lvl="0"/>
            <a:r>
              <a:rPr lang="da-DK" dirty="0"/>
              <a:t>Mangelfulde forældrekompetencer.</a:t>
            </a:r>
          </a:p>
          <a:p>
            <a:pPr lvl="0"/>
            <a:r>
              <a:rPr lang="da-DK" dirty="0"/>
              <a:t>Forældres misbrug.</a:t>
            </a:r>
          </a:p>
          <a:p>
            <a:pPr lvl="0"/>
            <a:r>
              <a:rPr lang="da-DK" dirty="0"/>
              <a:t>Uddannelse og indkomst.</a:t>
            </a:r>
          </a:p>
          <a:p>
            <a:pPr lvl="0"/>
            <a:r>
              <a:rPr lang="da-DK" dirty="0"/>
              <a:t>Vold og traumer i familien.</a:t>
            </a:r>
          </a:p>
          <a:p>
            <a:pPr marL="0" lvl="0" indent="0">
              <a:buNone/>
            </a:pPr>
            <a:endParaRPr lang="da-DK" dirty="0"/>
          </a:p>
          <a:p>
            <a:pPr marL="0" lvl="0" indent="0">
              <a:buNone/>
            </a:pPr>
            <a:r>
              <a:rPr lang="da-DK" dirty="0"/>
              <a:t>(Rambøll, 2016)</a:t>
            </a:r>
          </a:p>
          <a:p>
            <a:endParaRPr lang="da-DK" dirty="0"/>
          </a:p>
        </p:txBody>
      </p:sp>
    </p:spTree>
    <p:extLst>
      <p:ext uri="{BB962C8B-B14F-4D97-AF65-F5344CB8AC3E}">
        <p14:creationId xmlns:p14="http://schemas.microsoft.com/office/powerpoint/2010/main" val="3231357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spc="100" dirty="0">
                <a:solidFill>
                  <a:prstClr val="black">
                    <a:lumMod val="95000"/>
                    <a:lumOff val="5000"/>
                  </a:prstClr>
                </a:solidFill>
              </a:rPr>
              <a:t>Beskyttelsesfaktorer</a:t>
            </a:r>
            <a:endParaRPr lang="da-DK" sz="3600" cap="all" dirty="0"/>
          </a:p>
        </p:txBody>
      </p:sp>
      <p:sp>
        <p:nvSpPr>
          <p:cNvPr id="3" name="Pladsholder til indhold 2"/>
          <p:cNvSpPr>
            <a:spLocks noGrp="1"/>
          </p:cNvSpPr>
          <p:nvPr>
            <p:ph idx="1"/>
          </p:nvPr>
        </p:nvSpPr>
        <p:spPr/>
        <p:txBody>
          <a:bodyPr>
            <a:normAutofit/>
          </a:bodyPr>
          <a:lstStyle/>
          <a:p>
            <a:r>
              <a:rPr lang="da-DK" dirty="0"/>
              <a:t>Skolegang.</a:t>
            </a:r>
          </a:p>
          <a:p>
            <a:r>
              <a:rPr lang="da-DK" dirty="0"/>
              <a:t>Stimulerende hjemmemiljø.</a:t>
            </a:r>
          </a:p>
          <a:p>
            <a:r>
              <a:rPr lang="da-DK" dirty="0"/>
              <a:t>Forældrekompetencer.</a:t>
            </a:r>
          </a:p>
          <a:p>
            <a:r>
              <a:rPr lang="da-DK" dirty="0"/>
              <a:t>Understøttende netværk.</a:t>
            </a:r>
          </a:p>
          <a:p>
            <a:r>
              <a:rPr lang="da-DK" dirty="0"/>
              <a:t>Social støtte.</a:t>
            </a:r>
          </a:p>
          <a:p>
            <a:r>
              <a:rPr lang="da-DK" dirty="0"/>
              <a:t>Tilknytning til en ressourcestærk voksen.</a:t>
            </a:r>
          </a:p>
          <a:p>
            <a:pPr marL="0" indent="0">
              <a:buNone/>
            </a:pPr>
            <a:r>
              <a:rPr lang="da-DK" dirty="0"/>
              <a:t>(Rambøll, 2016)</a:t>
            </a:r>
          </a:p>
          <a:p>
            <a:pPr marL="0" indent="0">
              <a:buNone/>
            </a:pPr>
            <a:endParaRPr lang="da-DK" dirty="0"/>
          </a:p>
        </p:txBody>
      </p:sp>
    </p:spTree>
    <p:extLst>
      <p:ext uri="{BB962C8B-B14F-4D97-AF65-F5344CB8AC3E}">
        <p14:creationId xmlns:p14="http://schemas.microsoft.com/office/powerpoint/2010/main" val="187627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8219256" cy="1570186"/>
          </a:xfrm>
        </p:spPr>
        <p:txBody>
          <a:bodyPr>
            <a:normAutofit fontScale="90000"/>
          </a:bodyPr>
          <a:lstStyle/>
          <a:p>
            <a:r>
              <a:rPr lang="da-DK" sz="4500" cap="all" spc="100" dirty="0">
                <a:solidFill>
                  <a:prstClr val="black">
                    <a:lumMod val="95000"/>
                    <a:lumOff val="5000"/>
                  </a:prstClr>
                </a:solidFill>
              </a:rPr>
              <a:t>Case-Øvelse </a:t>
            </a:r>
            <a:br>
              <a:rPr lang="da-DK" sz="4500" cap="all" spc="100" dirty="0">
                <a:solidFill>
                  <a:prstClr val="black">
                    <a:lumMod val="95000"/>
                    <a:lumOff val="5000"/>
                  </a:prstClr>
                </a:solidFill>
              </a:rPr>
            </a:br>
            <a:r>
              <a:rPr lang="da-DK" sz="4500" cap="all" spc="100" dirty="0">
                <a:solidFill>
                  <a:prstClr val="black">
                    <a:lumMod val="95000"/>
                    <a:lumOff val="5000"/>
                  </a:prstClr>
                </a:solidFill>
              </a:rPr>
              <a:t>Risiko- og beskyttelsesfaktorer</a:t>
            </a:r>
            <a:br>
              <a:rPr lang="da-DK" sz="4500" cap="all" spc="100" dirty="0">
                <a:solidFill>
                  <a:prstClr val="black">
                    <a:lumMod val="95000"/>
                    <a:lumOff val="5000"/>
                  </a:prstClr>
                </a:solidFill>
              </a:rPr>
            </a:br>
            <a:r>
              <a:rPr lang="da-DK" sz="4500" cap="all" spc="100" dirty="0">
                <a:solidFill>
                  <a:prstClr val="black">
                    <a:lumMod val="95000"/>
                    <a:lumOff val="5000"/>
                  </a:prstClr>
                </a:solidFill>
              </a:rPr>
              <a:t>Annette og mormor</a:t>
            </a:r>
            <a:endParaRPr lang="da-DK" cap="all" dirty="0"/>
          </a:p>
        </p:txBody>
      </p:sp>
      <p:sp>
        <p:nvSpPr>
          <p:cNvPr id="3" name="Pladsholder til indhold 2"/>
          <p:cNvSpPr>
            <a:spLocks noGrp="1"/>
          </p:cNvSpPr>
          <p:nvPr>
            <p:ph idx="1"/>
          </p:nvPr>
        </p:nvSpPr>
        <p:spPr>
          <a:xfrm>
            <a:off x="467544" y="2493148"/>
            <a:ext cx="8219256" cy="3633273"/>
          </a:xfrm>
        </p:spPr>
        <p:txBody>
          <a:bodyPr>
            <a:normAutofit/>
          </a:bodyPr>
          <a:lstStyle/>
          <a:p>
            <a:pPr>
              <a:spcBef>
                <a:spcPts val="600"/>
              </a:spcBef>
              <a:spcAft>
                <a:spcPts val="1200"/>
              </a:spcAft>
            </a:pPr>
            <a:r>
              <a:rPr lang="da-DK" dirty="0"/>
              <a:t>Find risiko- og beskyttelsesfaktorer i casen.</a:t>
            </a:r>
          </a:p>
          <a:p>
            <a:pPr>
              <a:spcBef>
                <a:spcPts val="600"/>
              </a:spcBef>
              <a:spcAft>
                <a:spcPts val="1200"/>
              </a:spcAft>
            </a:pPr>
            <a:r>
              <a:rPr lang="da-DK" dirty="0"/>
              <a:t>Marker særligt betydningsfulde hændelsesforløb.</a:t>
            </a:r>
          </a:p>
          <a:p>
            <a:pPr>
              <a:spcBef>
                <a:spcPts val="600"/>
              </a:spcBef>
              <a:spcAft>
                <a:spcPts val="1200"/>
              </a:spcAft>
            </a:pPr>
            <a:r>
              <a:rPr lang="da-DK" dirty="0"/>
              <a:t>Drøft, hvordan risiko- og beskyttelsesfaktorer har betydning for hændelsesforløbet.</a:t>
            </a:r>
          </a:p>
          <a:p>
            <a:pPr marL="0" indent="0">
              <a:buNone/>
            </a:pPr>
            <a:endParaRPr lang="da-DK" dirty="0"/>
          </a:p>
        </p:txBody>
      </p:sp>
    </p:spTree>
    <p:extLst>
      <p:ext uri="{BB962C8B-B14F-4D97-AF65-F5344CB8AC3E}">
        <p14:creationId xmlns:p14="http://schemas.microsoft.com/office/powerpoint/2010/main" val="2436605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440160"/>
          </a:xfrm>
        </p:spPr>
        <p:txBody>
          <a:bodyPr>
            <a:noAutofit/>
          </a:bodyPr>
          <a:lstStyle/>
          <a:p>
            <a:r>
              <a:rPr lang="da-DK" sz="4000" cap="all" spc="100" dirty="0">
                <a:solidFill>
                  <a:prstClr val="black">
                    <a:lumMod val="95000"/>
                    <a:lumOff val="5000"/>
                  </a:prstClr>
                </a:solidFill>
              </a:rPr>
              <a:t>Når børn klarer sig på trods af vanskelige livsomstændigheder</a:t>
            </a:r>
            <a:endParaRPr lang="da-DK" sz="4000" cap="all" dirty="0"/>
          </a:p>
        </p:txBody>
      </p:sp>
      <p:sp>
        <p:nvSpPr>
          <p:cNvPr id="3" name="Pladsholder til indhold 2"/>
          <p:cNvSpPr>
            <a:spLocks noGrp="1"/>
          </p:cNvSpPr>
          <p:nvPr>
            <p:ph idx="1"/>
          </p:nvPr>
        </p:nvSpPr>
        <p:spPr>
          <a:xfrm>
            <a:off x="467544" y="1628801"/>
            <a:ext cx="8219256" cy="4752528"/>
          </a:xfrm>
        </p:spPr>
        <p:txBody>
          <a:bodyPr>
            <a:normAutofit fontScale="70000" lnSpcReduction="20000"/>
          </a:bodyPr>
          <a:lstStyle/>
          <a:p>
            <a:pPr>
              <a:lnSpc>
                <a:spcPct val="210000"/>
              </a:lnSpc>
            </a:pPr>
            <a:r>
              <a:rPr lang="da-DK" sz="2100" dirty="0"/>
              <a:t>Ingen</a:t>
            </a:r>
            <a:r>
              <a:rPr lang="da-DK" sz="2100" i="1" dirty="0"/>
              <a:t> </a:t>
            </a:r>
            <a:r>
              <a:rPr lang="da-DK" sz="2100" dirty="0"/>
              <a:t>børn har en forudbestemt skæbne</a:t>
            </a:r>
            <a:r>
              <a:rPr lang="da-DK" sz="2100" b="1" dirty="0"/>
              <a:t>. </a:t>
            </a:r>
            <a:endParaRPr lang="da-DK" sz="2100" dirty="0"/>
          </a:p>
          <a:p>
            <a:pPr>
              <a:lnSpc>
                <a:spcPct val="210000"/>
              </a:lnSpc>
            </a:pPr>
            <a:r>
              <a:rPr lang="da-DK" sz="2100" dirty="0"/>
              <a:t>Børns opvækstbetingelser har stor betydning. Vanskeligheder i familien kan have alvorlig indflydelse på børn og unges hverdagsliv og betyde øget risiko for problemer i deres liv. </a:t>
            </a:r>
          </a:p>
          <a:p>
            <a:pPr>
              <a:lnSpc>
                <a:spcPct val="210000"/>
              </a:lnSpc>
            </a:pPr>
            <a:r>
              <a:rPr lang="da-DK" sz="2100" dirty="0"/>
              <a:t>Der kan være mange forhold i et barns livsforløb – ud over barnets familie – der spiller ind. </a:t>
            </a:r>
          </a:p>
          <a:p>
            <a:pPr>
              <a:lnSpc>
                <a:spcPct val="210000"/>
              </a:lnSpc>
            </a:pPr>
            <a:r>
              <a:rPr lang="da-DK" sz="2100" dirty="0"/>
              <a:t>Faktorerne kommer fra mange forskellige sammenhænge i et barns liv, og de påvirker børn forskelligt og får forskellig betydning for børnenes udviklingsforløb. </a:t>
            </a:r>
          </a:p>
          <a:p>
            <a:pPr>
              <a:lnSpc>
                <a:spcPct val="210000"/>
              </a:lnSpc>
            </a:pPr>
            <a:r>
              <a:rPr lang="da-DK" sz="2100" dirty="0"/>
              <a:t>Forskning viser, at langt størstedelen af de børn, der vokser op i familier med problemer, undgår at videreføre deres forældres levevis. </a:t>
            </a:r>
          </a:p>
          <a:p>
            <a:pPr>
              <a:lnSpc>
                <a:spcPct val="210000"/>
              </a:lnSpc>
            </a:pPr>
            <a:r>
              <a:rPr lang="da-DK" sz="2100" dirty="0"/>
              <a:t>Mødet med en betydningsfuld anden har stor betydning for, at børn klarer sig på trods af vanskelige livsomstændigheder. </a:t>
            </a:r>
          </a:p>
          <a:p>
            <a:pPr marL="0" indent="0">
              <a:buNone/>
            </a:pPr>
            <a:endParaRPr lang="da-DK" dirty="0"/>
          </a:p>
        </p:txBody>
      </p:sp>
    </p:spTree>
    <p:extLst>
      <p:ext uri="{BB962C8B-B14F-4D97-AF65-F5344CB8AC3E}">
        <p14:creationId xmlns:p14="http://schemas.microsoft.com/office/powerpoint/2010/main" val="2592231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C24E7-79E4-4E7F-BE56-E3BF37D35053}"/>
              </a:ext>
            </a:extLst>
          </p:cNvPr>
          <p:cNvSpPr>
            <a:spLocks noGrp="1"/>
          </p:cNvSpPr>
          <p:nvPr>
            <p:ph type="title"/>
          </p:nvPr>
        </p:nvSpPr>
        <p:spPr>
          <a:xfrm>
            <a:off x="395536" y="0"/>
            <a:ext cx="8229600" cy="1143000"/>
          </a:xfrm>
        </p:spPr>
        <p:txBody>
          <a:bodyPr/>
          <a:lstStyle/>
          <a:p>
            <a:pPr algn="ctr"/>
            <a:r>
              <a:rPr lang="da-DK" cap="all" dirty="0"/>
              <a:t>Program til kursusdag 2</a:t>
            </a:r>
          </a:p>
        </p:txBody>
      </p:sp>
      <p:graphicFrame>
        <p:nvGraphicFramePr>
          <p:cNvPr id="4" name="Pladsholder til indhold 3">
            <a:extLst>
              <a:ext uri="{FF2B5EF4-FFF2-40B4-BE49-F238E27FC236}">
                <a16:creationId xmlns:a16="http://schemas.microsoft.com/office/drawing/2014/main" id="{0A4DFBBA-EEE0-4CC8-8467-967B4827C2F3}"/>
              </a:ext>
            </a:extLst>
          </p:cNvPr>
          <p:cNvGraphicFramePr>
            <a:graphicFrameLocks noGrp="1"/>
          </p:cNvGraphicFramePr>
          <p:nvPr>
            <p:ph idx="1"/>
            <p:extLst>
              <p:ext uri="{D42A27DB-BD31-4B8C-83A1-F6EECF244321}">
                <p14:modId xmlns:p14="http://schemas.microsoft.com/office/powerpoint/2010/main" val="97170238"/>
              </p:ext>
            </p:extLst>
          </p:nvPr>
        </p:nvGraphicFramePr>
        <p:xfrm>
          <a:off x="251520" y="1268760"/>
          <a:ext cx="8712968" cy="4671392"/>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347286464"/>
                    </a:ext>
                  </a:extLst>
                </a:gridCol>
                <a:gridCol w="5184576">
                  <a:extLst>
                    <a:ext uri="{9D8B030D-6E8A-4147-A177-3AD203B41FA5}">
                      <a16:colId xmlns:a16="http://schemas.microsoft.com/office/drawing/2014/main" val="817235998"/>
                    </a:ext>
                  </a:extLst>
                </a:gridCol>
              </a:tblGrid>
              <a:tr h="356739">
                <a:tc>
                  <a:txBody>
                    <a:bodyPr/>
                    <a:lstStyle/>
                    <a:p>
                      <a:r>
                        <a:rPr lang="da-DK" dirty="0"/>
                        <a:t>Tid</a:t>
                      </a:r>
                    </a:p>
                  </a:txBody>
                  <a:tcPr marL="63393" marR="63393"/>
                </a:tc>
                <a:tc>
                  <a:txBody>
                    <a:bodyPr/>
                    <a:lstStyle/>
                    <a:p>
                      <a:r>
                        <a:rPr lang="da-DK"/>
                        <a:t>Indhold</a:t>
                      </a:r>
                      <a:endParaRPr lang="da-DK" dirty="0"/>
                    </a:p>
                  </a:txBody>
                  <a:tcPr marL="63393" marR="63393"/>
                </a:tc>
                <a:extLst>
                  <a:ext uri="{0D108BD9-81ED-4DB2-BD59-A6C34878D82A}">
                    <a16:rowId xmlns:a16="http://schemas.microsoft.com/office/drawing/2014/main" val="230625040"/>
                  </a:ext>
                </a:extLst>
              </a:tr>
              <a:tr h="360981">
                <a:tc>
                  <a:txBody>
                    <a:bodyPr/>
                    <a:lstStyle/>
                    <a:p>
                      <a:r>
                        <a:rPr lang="da-DK" sz="1900" dirty="0"/>
                        <a:t>9:00-9:30</a:t>
                      </a:r>
                    </a:p>
                  </a:txBody>
                  <a:tcPr marL="63393" marR="63393"/>
                </a:tc>
                <a:tc>
                  <a:txBody>
                    <a:bodyPr/>
                    <a:lstStyle/>
                    <a:p>
                      <a:r>
                        <a:rPr lang="da-DK" sz="1900" dirty="0"/>
                        <a:t>Velkomst</a:t>
                      </a:r>
                    </a:p>
                  </a:txBody>
                  <a:tcPr marL="63393" marR="63393"/>
                </a:tc>
                <a:extLst>
                  <a:ext uri="{0D108BD9-81ED-4DB2-BD59-A6C34878D82A}">
                    <a16:rowId xmlns:a16="http://schemas.microsoft.com/office/drawing/2014/main" val="2635300963"/>
                  </a:ext>
                </a:extLst>
              </a:tr>
              <a:tr h="405368">
                <a:tc>
                  <a:txBody>
                    <a:bodyPr/>
                    <a:lstStyle/>
                    <a:p>
                      <a:r>
                        <a:rPr lang="da-DK" sz="1900" dirty="0"/>
                        <a:t>9:30-10:20</a:t>
                      </a:r>
                    </a:p>
                  </a:txBody>
                  <a:tcPr marL="63393" marR="63393"/>
                </a:tc>
                <a:tc>
                  <a:txBody>
                    <a:bodyPr/>
                    <a:lstStyle/>
                    <a:p>
                      <a:r>
                        <a:rPr lang="da-DK" sz="1900" dirty="0"/>
                        <a:t>Børns udvikling og identitetsdannelse</a:t>
                      </a:r>
                    </a:p>
                  </a:txBody>
                  <a:tcPr marL="63393" marR="63393"/>
                </a:tc>
                <a:extLst>
                  <a:ext uri="{0D108BD9-81ED-4DB2-BD59-A6C34878D82A}">
                    <a16:rowId xmlns:a16="http://schemas.microsoft.com/office/drawing/2014/main" val="2974115168"/>
                  </a:ext>
                </a:extLst>
              </a:tr>
              <a:tr h="360981">
                <a:tc>
                  <a:txBody>
                    <a:bodyPr/>
                    <a:lstStyle/>
                    <a:p>
                      <a:r>
                        <a:rPr lang="da-DK" sz="1900" dirty="0"/>
                        <a:t>10:20-10:35</a:t>
                      </a:r>
                    </a:p>
                  </a:txBody>
                  <a:tcPr marL="63393" marR="63393"/>
                </a:tc>
                <a:tc>
                  <a:txBody>
                    <a:bodyPr/>
                    <a:lstStyle/>
                    <a:p>
                      <a:r>
                        <a:rPr lang="da-DK" sz="1900" dirty="0"/>
                        <a:t>Pause</a:t>
                      </a:r>
                    </a:p>
                  </a:txBody>
                  <a:tcPr marL="63393" marR="63393"/>
                </a:tc>
                <a:extLst>
                  <a:ext uri="{0D108BD9-81ED-4DB2-BD59-A6C34878D82A}">
                    <a16:rowId xmlns:a16="http://schemas.microsoft.com/office/drawing/2014/main" val="3321679115"/>
                  </a:ext>
                </a:extLst>
              </a:tr>
              <a:tr h="411088">
                <a:tc>
                  <a:txBody>
                    <a:bodyPr/>
                    <a:lstStyle/>
                    <a:p>
                      <a:r>
                        <a:rPr lang="da-DK" sz="1900" dirty="0"/>
                        <a:t>10:35-12:00</a:t>
                      </a:r>
                    </a:p>
                  </a:txBody>
                  <a:tcPr marL="63393" marR="63393"/>
                </a:tc>
                <a:tc>
                  <a:txBody>
                    <a:bodyPr/>
                    <a:lstStyle/>
                    <a:p>
                      <a:r>
                        <a:rPr lang="da-DK" sz="1900" dirty="0"/>
                        <a:t>Børns udvikling og identitetsdannelse (fortsat)</a:t>
                      </a:r>
                    </a:p>
                  </a:txBody>
                  <a:tcPr marL="63393" marR="63393"/>
                </a:tc>
                <a:extLst>
                  <a:ext uri="{0D108BD9-81ED-4DB2-BD59-A6C34878D82A}">
                    <a16:rowId xmlns:a16="http://schemas.microsoft.com/office/drawing/2014/main" val="1546813338"/>
                  </a:ext>
                </a:extLst>
              </a:tr>
              <a:tr h="360981">
                <a:tc>
                  <a:txBody>
                    <a:bodyPr/>
                    <a:lstStyle/>
                    <a:p>
                      <a:r>
                        <a:rPr lang="da-DK" sz="1900" dirty="0"/>
                        <a:t>12:00-12:45</a:t>
                      </a:r>
                    </a:p>
                  </a:txBody>
                  <a:tcPr marL="63393" marR="63393"/>
                </a:tc>
                <a:tc>
                  <a:txBody>
                    <a:bodyPr/>
                    <a:lstStyle/>
                    <a:p>
                      <a:r>
                        <a:rPr lang="da-DK" sz="1900" dirty="0"/>
                        <a:t>Frokost</a:t>
                      </a:r>
                    </a:p>
                  </a:txBody>
                  <a:tcPr marL="63393" marR="63393"/>
                </a:tc>
                <a:extLst>
                  <a:ext uri="{0D108BD9-81ED-4DB2-BD59-A6C34878D82A}">
                    <a16:rowId xmlns:a16="http://schemas.microsoft.com/office/drawing/2014/main" val="2778088749"/>
                  </a:ext>
                </a:extLst>
              </a:tr>
              <a:tr h="360981">
                <a:tc>
                  <a:txBody>
                    <a:bodyPr/>
                    <a:lstStyle/>
                    <a:p>
                      <a:r>
                        <a:rPr lang="da-DK" sz="1900" dirty="0"/>
                        <a:t>12:45-13:40</a:t>
                      </a:r>
                    </a:p>
                  </a:txBody>
                  <a:tcPr marL="63393" marR="63393"/>
                </a:tc>
                <a:tc>
                  <a:txBody>
                    <a:bodyPr/>
                    <a:lstStyle/>
                    <a:p>
                      <a:r>
                        <a:rPr lang="da-DK" sz="1900" dirty="0"/>
                        <a:t>Omsorgssvigt og udviklingstraumer</a:t>
                      </a:r>
                    </a:p>
                  </a:txBody>
                  <a:tcPr marL="63393" marR="63393"/>
                </a:tc>
                <a:extLst>
                  <a:ext uri="{0D108BD9-81ED-4DB2-BD59-A6C34878D82A}">
                    <a16:rowId xmlns:a16="http://schemas.microsoft.com/office/drawing/2014/main" val="1507377264"/>
                  </a:ext>
                </a:extLst>
              </a:tr>
              <a:tr h="360981">
                <a:tc>
                  <a:txBody>
                    <a:bodyPr/>
                    <a:lstStyle/>
                    <a:p>
                      <a:r>
                        <a:rPr lang="da-DK" sz="1900" dirty="0"/>
                        <a:t>13:40-13:55</a:t>
                      </a:r>
                    </a:p>
                  </a:txBody>
                  <a:tcPr marL="63393" marR="63393"/>
                </a:tc>
                <a:tc>
                  <a:txBody>
                    <a:bodyPr/>
                    <a:lstStyle/>
                    <a:p>
                      <a:r>
                        <a:rPr lang="da-DK" sz="1900" dirty="0"/>
                        <a:t>Pause</a:t>
                      </a:r>
                    </a:p>
                  </a:txBody>
                  <a:tcPr marL="63393" marR="63393"/>
                </a:tc>
                <a:extLst>
                  <a:ext uri="{0D108BD9-81ED-4DB2-BD59-A6C34878D82A}">
                    <a16:rowId xmlns:a16="http://schemas.microsoft.com/office/drawing/2014/main" val="3158331268"/>
                  </a:ext>
                </a:extLst>
              </a:tr>
              <a:tr h="441176">
                <a:tc>
                  <a:txBody>
                    <a:bodyPr/>
                    <a:lstStyle/>
                    <a:p>
                      <a:r>
                        <a:rPr lang="da-DK" sz="1900" dirty="0"/>
                        <a:t>13:55-14:40</a:t>
                      </a:r>
                    </a:p>
                  </a:txBody>
                  <a:tcPr marL="63393" marR="6339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900" dirty="0"/>
                        <a:t>Omsorgssvigt og udviklingstraumer(fortsat)</a:t>
                      </a:r>
                    </a:p>
                  </a:txBody>
                  <a:tcPr marL="63393" marR="63393"/>
                </a:tc>
                <a:extLst>
                  <a:ext uri="{0D108BD9-81ED-4DB2-BD59-A6C34878D82A}">
                    <a16:rowId xmlns:a16="http://schemas.microsoft.com/office/drawing/2014/main" val="3987201045"/>
                  </a:ext>
                </a:extLst>
              </a:tr>
              <a:tr h="360981">
                <a:tc>
                  <a:txBody>
                    <a:bodyPr/>
                    <a:lstStyle/>
                    <a:p>
                      <a:r>
                        <a:rPr lang="da-DK" sz="1900" dirty="0"/>
                        <a:t>14:40-14:45</a:t>
                      </a:r>
                    </a:p>
                  </a:txBody>
                  <a:tcPr marL="63393" marR="63393"/>
                </a:tc>
                <a:tc>
                  <a:txBody>
                    <a:bodyPr/>
                    <a:lstStyle/>
                    <a:p>
                      <a:r>
                        <a:rPr lang="da-DK" sz="1900" dirty="0"/>
                        <a:t>Pause</a:t>
                      </a:r>
                    </a:p>
                  </a:txBody>
                  <a:tcPr marL="63393" marR="63393"/>
                </a:tc>
                <a:extLst>
                  <a:ext uri="{0D108BD9-81ED-4DB2-BD59-A6C34878D82A}">
                    <a16:rowId xmlns:a16="http://schemas.microsoft.com/office/drawing/2014/main" val="2241953558"/>
                  </a:ext>
                </a:extLst>
              </a:tr>
              <a:tr h="360981">
                <a:tc>
                  <a:txBody>
                    <a:bodyPr/>
                    <a:lstStyle/>
                    <a:p>
                      <a:r>
                        <a:rPr lang="da-DK" sz="1900" dirty="0"/>
                        <a:t>14:45-15:50</a:t>
                      </a:r>
                    </a:p>
                  </a:txBody>
                  <a:tcPr marL="63393" marR="63393"/>
                </a:tc>
                <a:tc>
                  <a:txBody>
                    <a:bodyPr/>
                    <a:lstStyle/>
                    <a:p>
                      <a:r>
                        <a:rPr lang="da-DK" sz="1900" dirty="0"/>
                        <a:t>Tilknytning og mentalisering</a:t>
                      </a:r>
                    </a:p>
                  </a:txBody>
                  <a:tcPr marL="63393" marR="63393"/>
                </a:tc>
                <a:extLst>
                  <a:ext uri="{0D108BD9-81ED-4DB2-BD59-A6C34878D82A}">
                    <a16:rowId xmlns:a16="http://schemas.microsoft.com/office/drawing/2014/main" val="4131046945"/>
                  </a:ext>
                </a:extLst>
              </a:tr>
              <a:tr h="360981">
                <a:tc>
                  <a:txBody>
                    <a:bodyPr/>
                    <a:lstStyle/>
                    <a:p>
                      <a:r>
                        <a:rPr lang="da-DK" sz="1900" dirty="0"/>
                        <a:t>15:50-16:00</a:t>
                      </a:r>
                    </a:p>
                  </a:txBody>
                  <a:tcPr marL="63393" marR="63393"/>
                </a:tc>
                <a:tc>
                  <a:txBody>
                    <a:bodyPr/>
                    <a:lstStyle/>
                    <a:p>
                      <a:r>
                        <a:rPr lang="da-DK" sz="1900" dirty="0"/>
                        <a:t>Afrunding af dagen</a:t>
                      </a:r>
                    </a:p>
                  </a:txBody>
                  <a:tcPr marL="63393" marR="63393"/>
                </a:tc>
                <a:extLst>
                  <a:ext uri="{0D108BD9-81ED-4DB2-BD59-A6C34878D82A}">
                    <a16:rowId xmlns:a16="http://schemas.microsoft.com/office/drawing/2014/main" val="2993836527"/>
                  </a:ext>
                </a:extLst>
              </a:tr>
            </a:tbl>
          </a:graphicData>
        </a:graphic>
      </p:graphicFrame>
    </p:spTree>
    <p:extLst>
      <p:ext uri="{BB962C8B-B14F-4D97-AF65-F5344CB8AC3E}">
        <p14:creationId xmlns:p14="http://schemas.microsoft.com/office/powerpoint/2010/main" val="1736948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1143000"/>
          </a:xfrm>
        </p:spPr>
        <p:txBody>
          <a:bodyPr>
            <a:noAutofit/>
          </a:bodyPr>
          <a:lstStyle/>
          <a:p>
            <a:r>
              <a:rPr lang="da-DK" cap="all" dirty="0"/>
              <a:t>Ressourceorienteret og anerkendende tilgang</a:t>
            </a:r>
          </a:p>
        </p:txBody>
      </p:sp>
      <p:sp>
        <p:nvSpPr>
          <p:cNvPr id="3" name="Pladsholder til indhold 2"/>
          <p:cNvSpPr>
            <a:spLocks noGrp="1"/>
          </p:cNvSpPr>
          <p:nvPr>
            <p:ph idx="1"/>
          </p:nvPr>
        </p:nvSpPr>
        <p:spPr>
          <a:xfrm>
            <a:off x="457200" y="2349132"/>
            <a:ext cx="8229600" cy="3777289"/>
          </a:xfrm>
        </p:spPr>
        <p:txBody>
          <a:bodyPr>
            <a:normAutofit/>
          </a:bodyPr>
          <a:lstStyle/>
          <a:p>
            <a:pPr marL="0" indent="0">
              <a:buNone/>
            </a:pPr>
            <a:r>
              <a:rPr lang="da-DK" i="1" dirty="0"/>
              <a:t>”Menneskets selvopfattelse og –agtelse skifter afhængig af, hvilke mennesker det omgiver sig med, og som respons på disse menneskers positive og negative reaktioner og bemærkninger”.</a:t>
            </a:r>
          </a:p>
          <a:p>
            <a:pPr marL="0" indent="0">
              <a:buNone/>
            </a:pPr>
            <a:r>
              <a:rPr lang="da-DK" dirty="0"/>
              <a:t>(Warming, 2017, s.36) </a:t>
            </a:r>
          </a:p>
          <a:p>
            <a:pPr marL="0" indent="0">
              <a:buNone/>
            </a:pPr>
            <a:endParaRPr lang="da-DK" sz="1400" dirty="0"/>
          </a:p>
        </p:txBody>
      </p:sp>
    </p:spTree>
    <p:extLst>
      <p:ext uri="{BB962C8B-B14F-4D97-AF65-F5344CB8AC3E}">
        <p14:creationId xmlns:p14="http://schemas.microsoft.com/office/powerpoint/2010/main" val="134073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4900" dirty="0"/>
              <a:t/>
            </a:r>
            <a:br>
              <a:rPr lang="da-DK" sz="4900" dirty="0"/>
            </a:br>
            <a:r>
              <a:rPr lang="da-DK" sz="4900" cap="all" dirty="0"/>
              <a:t>Det særlige som potentiel ressource</a:t>
            </a:r>
            <a:r>
              <a:rPr lang="da-DK" sz="3600" cap="all" dirty="0"/>
              <a:t/>
            </a:r>
            <a:br>
              <a:rPr lang="da-DK" sz="3600" cap="all" dirty="0"/>
            </a:br>
            <a:endParaRPr lang="da-DK" cap="all" dirty="0"/>
          </a:p>
        </p:txBody>
      </p:sp>
      <p:sp>
        <p:nvSpPr>
          <p:cNvPr id="3" name="Pladsholder til indhold 2"/>
          <p:cNvSpPr>
            <a:spLocks noGrp="1"/>
          </p:cNvSpPr>
          <p:nvPr>
            <p:ph idx="1"/>
          </p:nvPr>
        </p:nvSpPr>
        <p:spPr>
          <a:xfrm>
            <a:off x="467544" y="1988840"/>
            <a:ext cx="8229600" cy="4421082"/>
          </a:xfrm>
        </p:spPr>
        <p:txBody>
          <a:bodyPr>
            <a:normAutofit/>
          </a:bodyPr>
          <a:lstStyle/>
          <a:p>
            <a:pPr>
              <a:spcBef>
                <a:spcPts val="600"/>
              </a:spcBef>
              <a:spcAft>
                <a:spcPts val="1200"/>
              </a:spcAft>
            </a:pPr>
            <a:r>
              <a:rPr lang="da-DK" dirty="0"/>
              <a:t>Fokus på det anderledes som en begrænsning eller noget unormalt vil være et narrativ, der sætter begrænsninger.</a:t>
            </a:r>
          </a:p>
          <a:p>
            <a:pPr>
              <a:spcBef>
                <a:spcPts val="600"/>
              </a:spcBef>
              <a:spcAft>
                <a:spcPts val="1200"/>
              </a:spcAft>
            </a:pPr>
            <a:r>
              <a:rPr lang="da-DK" dirty="0"/>
              <a:t>Fokus på det anderledes som en ny kompetence eller ressource vil være et narrativ med fokus på det særlige som potentiel ressource.</a:t>
            </a:r>
          </a:p>
          <a:p>
            <a:pPr marL="0" indent="0">
              <a:buNone/>
            </a:pPr>
            <a:endParaRPr lang="da-DK" dirty="0"/>
          </a:p>
        </p:txBody>
      </p:sp>
    </p:spTree>
    <p:extLst>
      <p:ext uri="{BB962C8B-B14F-4D97-AF65-F5344CB8AC3E}">
        <p14:creationId xmlns:p14="http://schemas.microsoft.com/office/powerpoint/2010/main" val="2756293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43000"/>
          </a:xfrm>
        </p:spPr>
        <p:txBody>
          <a:bodyPr>
            <a:noAutofit/>
          </a:bodyPr>
          <a:lstStyle/>
          <a:p>
            <a:r>
              <a:rPr lang="da-DK" sz="4000" cap="all" dirty="0"/>
              <a:t/>
            </a:r>
            <a:br>
              <a:rPr lang="da-DK" sz="4000" cap="all" dirty="0"/>
            </a:br>
            <a:r>
              <a:rPr lang="da-DK" sz="4000" cap="all" dirty="0"/>
              <a:t>børns udvikling og identitetsdannelse  </a:t>
            </a:r>
            <a:br>
              <a:rPr lang="da-DK" sz="4000" cap="all" dirty="0"/>
            </a:br>
            <a:r>
              <a:rPr lang="da-DK" sz="4000" cap="all" dirty="0" err="1"/>
              <a:t>OPsummering</a:t>
            </a:r>
            <a:endParaRPr lang="da-DK" sz="4000" cap="all" dirty="0"/>
          </a:p>
        </p:txBody>
      </p:sp>
      <p:sp>
        <p:nvSpPr>
          <p:cNvPr id="3" name="Pladsholder til indhold 2"/>
          <p:cNvSpPr>
            <a:spLocks noGrp="1"/>
          </p:cNvSpPr>
          <p:nvPr>
            <p:ph idx="1"/>
          </p:nvPr>
        </p:nvSpPr>
        <p:spPr>
          <a:xfrm>
            <a:off x="457201" y="1600206"/>
            <a:ext cx="8291264" cy="4853130"/>
          </a:xfrm>
        </p:spPr>
        <p:txBody>
          <a:bodyPr>
            <a:normAutofit fontScale="25000" lnSpcReduction="20000"/>
          </a:bodyPr>
          <a:lstStyle/>
          <a:p>
            <a:pPr marL="0" indent="0">
              <a:lnSpc>
                <a:spcPct val="120000"/>
              </a:lnSpc>
              <a:spcBef>
                <a:spcPts val="600"/>
              </a:spcBef>
              <a:spcAft>
                <a:spcPts val="1200"/>
              </a:spcAft>
              <a:buNone/>
            </a:pPr>
            <a:endParaRPr lang="da-DK" sz="7400" dirty="0"/>
          </a:p>
          <a:p>
            <a:pPr marL="0" indent="0">
              <a:lnSpc>
                <a:spcPct val="120000"/>
              </a:lnSpc>
              <a:spcBef>
                <a:spcPts val="600"/>
              </a:spcBef>
              <a:spcAft>
                <a:spcPts val="1200"/>
              </a:spcAft>
              <a:buNone/>
            </a:pPr>
            <a:r>
              <a:rPr lang="da-DK" sz="9600" dirty="0"/>
              <a:t>I skal særligt tage med jer:</a:t>
            </a:r>
          </a:p>
          <a:p>
            <a:pPr>
              <a:lnSpc>
                <a:spcPct val="120000"/>
              </a:lnSpc>
              <a:spcBef>
                <a:spcPts val="600"/>
              </a:spcBef>
              <a:spcAft>
                <a:spcPts val="1200"/>
              </a:spcAft>
            </a:pPr>
            <a:r>
              <a:rPr lang="da-DK" sz="9600" dirty="0"/>
              <a:t>At børns udvikling er individuel og dynamisk.</a:t>
            </a:r>
          </a:p>
          <a:p>
            <a:pPr>
              <a:lnSpc>
                <a:spcPct val="120000"/>
              </a:lnSpc>
              <a:spcBef>
                <a:spcPts val="600"/>
              </a:spcBef>
              <a:spcAft>
                <a:spcPts val="1200"/>
              </a:spcAft>
            </a:pPr>
            <a:r>
              <a:rPr lang="da-DK" sz="9600" dirty="0"/>
              <a:t>At børns udvikling sker i samspil med andre og i samspil med omgivelserne.</a:t>
            </a:r>
          </a:p>
          <a:p>
            <a:pPr>
              <a:lnSpc>
                <a:spcPct val="120000"/>
              </a:lnSpc>
              <a:spcBef>
                <a:spcPts val="600"/>
              </a:spcBef>
              <a:spcAft>
                <a:spcPts val="1200"/>
              </a:spcAft>
            </a:pPr>
            <a:r>
              <a:rPr lang="da-DK" sz="9600" dirty="0"/>
              <a:t>At der er forskellige risiko- og beskyttelsesfaktorer, der spiller forskelligt ind i børns liv.</a:t>
            </a:r>
          </a:p>
          <a:p>
            <a:pPr>
              <a:lnSpc>
                <a:spcPct val="120000"/>
              </a:lnSpc>
              <a:spcBef>
                <a:spcPts val="600"/>
              </a:spcBef>
              <a:spcAft>
                <a:spcPts val="1200"/>
              </a:spcAft>
            </a:pPr>
            <a:r>
              <a:rPr lang="da-DK" sz="9600" dirty="0"/>
              <a:t>At børn har uanede udviklingsmuligheder, som plejeforældre kan understøtte ved at møde barnet anerkendende med fokus på barnets særlige kompetencer og ressourcer.</a:t>
            </a:r>
          </a:p>
          <a:p>
            <a:pPr marL="0" indent="0">
              <a:buNone/>
            </a:pPr>
            <a:endParaRPr lang="da-DK" dirty="0"/>
          </a:p>
        </p:txBody>
      </p:sp>
    </p:spTree>
    <p:extLst>
      <p:ext uri="{BB962C8B-B14F-4D97-AF65-F5344CB8AC3E}">
        <p14:creationId xmlns:p14="http://schemas.microsoft.com/office/powerpoint/2010/main" val="2295344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A0677E-86C8-43B7-B106-BC2BBA378ED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Frokost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68C13A53-31C9-48B6-A2E2-967FFC3EBE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468124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988840"/>
            <a:ext cx="8229600" cy="1143000"/>
          </a:xfrm>
        </p:spPr>
        <p:txBody>
          <a:bodyPr>
            <a:noAutofit/>
          </a:bodyPr>
          <a:lstStyle/>
          <a:p>
            <a:r>
              <a:rPr lang="da-DK" cap="all" spc="200" dirty="0">
                <a:solidFill>
                  <a:prstClr val="black">
                    <a:lumMod val="95000"/>
                    <a:lumOff val="5000"/>
                  </a:prstClr>
                </a:solidFill>
              </a:rPr>
              <a:t>Omsorgssvigt og udviklingstraumer</a:t>
            </a:r>
            <a:endParaRPr lang="da-DK" dirty="0"/>
          </a:p>
        </p:txBody>
      </p:sp>
    </p:spTree>
    <p:extLst>
      <p:ext uri="{BB962C8B-B14F-4D97-AF65-F5344CB8AC3E}">
        <p14:creationId xmlns:p14="http://schemas.microsoft.com/office/powerpoint/2010/main" val="1340309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80485-86D7-40F9-89B3-806F54264D10}"/>
              </a:ext>
            </a:extLst>
          </p:cNvPr>
          <p:cNvSpPr>
            <a:spLocks noGrp="1"/>
          </p:cNvSpPr>
          <p:nvPr>
            <p:ph type="title"/>
          </p:nvPr>
        </p:nvSpPr>
        <p:spPr/>
        <p:txBody>
          <a:bodyPr/>
          <a:lstStyle/>
          <a:p>
            <a:pPr algn="ctr"/>
            <a:r>
              <a:rPr lang="da-DK" cap="all" dirty="0"/>
              <a:t>Former for omsorgssvigt</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121060130"/>
              </p:ext>
            </p:extLst>
          </p:nvPr>
        </p:nvGraphicFramePr>
        <p:xfrm>
          <a:off x="971600" y="1268761"/>
          <a:ext cx="7293496" cy="3906584"/>
        </p:xfrm>
        <a:graphic>
          <a:graphicData uri="http://schemas.openxmlformats.org/drawingml/2006/table">
            <a:tbl>
              <a:tblPr firstRow="1" bandRow="1">
                <a:tableStyleId>{5C22544A-7EE6-4342-B048-85BDC9FD1C3A}</a:tableStyleId>
              </a:tblPr>
              <a:tblGrid>
                <a:gridCol w="1722383">
                  <a:extLst>
                    <a:ext uri="{9D8B030D-6E8A-4147-A177-3AD203B41FA5}">
                      <a16:colId xmlns:a16="http://schemas.microsoft.com/office/drawing/2014/main" val="20000"/>
                    </a:ext>
                  </a:extLst>
                </a:gridCol>
                <a:gridCol w="3139948">
                  <a:extLst>
                    <a:ext uri="{9D8B030D-6E8A-4147-A177-3AD203B41FA5}">
                      <a16:colId xmlns:a16="http://schemas.microsoft.com/office/drawing/2014/main" val="20001"/>
                    </a:ext>
                  </a:extLst>
                </a:gridCol>
                <a:gridCol w="2431165">
                  <a:extLst>
                    <a:ext uri="{9D8B030D-6E8A-4147-A177-3AD203B41FA5}">
                      <a16:colId xmlns:a16="http://schemas.microsoft.com/office/drawing/2014/main" val="20002"/>
                    </a:ext>
                  </a:extLst>
                </a:gridCol>
              </a:tblGrid>
              <a:tr h="634063">
                <a:tc>
                  <a:txBody>
                    <a:bodyPr/>
                    <a:lstStyle/>
                    <a:p>
                      <a:endParaRPr lang="da-DK" dirty="0"/>
                    </a:p>
                  </a:txBody>
                  <a:tcPr/>
                </a:tc>
                <a:tc>
                  <a:txBody>
                    <a:bodyPr/>
                    <a:lstStyle/>
                    <a:p>
                      <a:r>
                        <a:rPr lang="da-DK" dirty="0"/>
                        <a:t>Fysisk</a:t>
                      </a:r>
                    </a:p>
                  </a:txBody>
                  <a:tcPr/>
                </a:tc>
                <a:tc>
                  <a:txBody>
                    <a:bodyPr/>
                    <a:lstStyle/>
                    <a:p>
                      <a:r>
                        <a:rPr lang="da-DK" dirty="0"/>
                        <a:t>Psykisk</a:t>
                      </a:r>
                    </a:p>
                  </a:txBody>
                  <a:tcPr/>
                </a:tc>
                <a:extLst>
                  <a:ext uri="{0D108BD9-81ED-4DB2-BD59-A6C34878D82A}">
                    <a16:rowId xmlns:a16="http://schemas.microsoft.com/office/drawing/2014/main" val="10000"/>
                  </a:ext>
                </a:extLst>
              </a:tr>
              <a:tr h="1526176">
                <a:tc>
                  <a:txBody>
                    <a:bodyPr/>
                    <a:lstStyle/>
                    <a:p>
                      <a:r>
                        <a:rPr lang="da-DK" dirty="0"/>
                        <a:t>Aktivt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Vold, seksuelle</a:t>
                      </a:r>
                      <a:r>
                        <a:rPr lang="da-DK" baseline="0" dirty="0"/>
                        <a:t> overgreb</a:t>
                      </a:r>
                      <a:endParaRPr lang="da-DK" dirty="0"/>
                    </a:p>
                    <a:p>
                      <a:endParaRPr lang="da-DK" dirty="0"/>
                    </a:p>
                  </a:txBody>
                  <a:tcPr/>
                </a:tc>
                <a:tc>
                  <a:txBody>
                    <a:bodyPr/>
                    <a:lstStyle/>
                    <a:p>
                      <a:r>
                        <a:rPr lang="da-DK" dirty="0"/>
                        <a:t>Ydmygende tiltale, fastlåst negativ rolle</a:t>
                      </a:r>
                    </a:p>
                  </a:txBody>
                  <a:tcPr/>
                </a:tc>
                <a:extLst>
                  <a:ext uri="{0D108BD9-81ED-4DB2-BD59-A6C34878D82A}">
                    <a16:rowId xmlns:a16="http://schemas.microsoft.com/office/drawing/2014/main" val="10001"/>
                  </a:ext>
                </a:extLst>
              </a:tr>
              <a:tr h="1746345">
                <a:tc>
                  <a:txBody>
                    <a:bodyPr/>
                    <a:lstStyle/>
                    <a:p>
                      <a:r>
                        <a:rPr lang="da-DK" dirty="0"/>
                        <a:t>Passivt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dk1"/>
                          </a:solidFill>
                          <a:effectLst/>
                          <a:latin typeface="+mn-lt"/>
                          <a:ea typeface="+mn-ea"/>
                          <a:cs typeface="+mn-cs"/>
                        </a:rPr>
                        <a:t>Mangel på mad/drikke, mangel på grundlæggende hygiejne som ren ble, rent tøj osv. </a:t>
                      </a:r>
                      <a:endParaRPr lang="da-D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Understimulering, fravær af udviklingsfremmende voksenrelation</a:t>
                      </a:r>
                    </a:p>
                    <a:p>
                      <a:endParaRPr lang="da-DK"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64535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297294-946F-4B8F-AFFA-73A5D749ECEB}"/>
              </a:ext>
            </a:extLst>
          </p:cNvPr>
          <p:cNvSpPr>
            <a:spLocks noGrp="1"/>
          </p:cNvSpPr>
          <p:nvPr>
            <p:ph type="title"/>
          </p:nvPr>
        </p:nvSpPr>
        <p:spPr>
          <a:xfrm>
            <a:off x="251520" y="274638"/>
            <a:ext cx="8640960" cy="1143000"/>
          </a:xfrm>
        </p:spPr>
        <p:txBody>
          <a:bodyPr>
            <a:normAutofit fontScale="90000"/>
          </a:bodyPr>
          <a:lstStyle/>
          <a:p>
            <a:pPr algn="ctr"/>
            <a:r>
              <a:rPr lang="da-DK" cap="all" dirty="0"/>
              <a:t>Omsorgssvigt – opmærksomhedspunkter</a:t>
            </a:r>
          </a:p>
        </p:txBody>
      </p:sp>
      <p:sp>
        <p:nvSpPr>
          <p:cNvPr id="3" name="Pladsholder til indhold 2">
            <a:extLst>
              <a:ext uri="{FF2B5EF4-FFF2-40B4-BE49-F238E27FC236}">
                <a16:creationId xmlns:a16="http://schemas.microsoft.com/office/drawing/2014/main" id="{96EE88D0-0D52-4B0E-90F0-8066D0DA71AF}"/>
              </a:ext>
            </a:extLst>
          </p:cNvPr>
          <p:cNvSpPr>
            <a:spLocks noGrp="1"/>
          </p:cNvSpPr>
          <p:nvPr>
            <p:ph idx="1"/>
          </p:nvPr>
        </p:nvSpPr>
        <p:spPr>
          <a:xfrm>
            <a:off x="457200" y="1600206"/>
            <a:ext cx="8229600" cy="4853130"/>
          </a:xfrm>
        </p:spPr>
        <p:txBody>
          <a:bodyPr>
            <a:normAutofit/>
          </a:bodyPr>
          <a:lstStyle/>
          <a:p>
            <a:r>
              <a:rPr lang="da-DK" dirty="0"/>
              <a:t>Enhver form for omsorgssvigt, overgreb og vold bringer barnets udvikling og sundhed i fare.</a:t>
            </a:r>
          </a:p>
          <a:p>
            <a:r>
              <a:rPr lang="da-DK" dirty="0"/>
              <a:t>Børns tegn og reaktioner er som regel komplekse og flertydige. Børn er forskellige og reagerer forskelligt på omsorgssvigt. </a:t>
            </a:r>
          </a:p>
          <a:p>
            <a:r>
              <a:rPr lang="da-DK" dirty="0"/>
              <a:t>Børns tegn og reaktioner kan både være fysiske, psykiske og adfærdsmæssige.</a:t>
            </a:r>
          </a:p>
          <a:p>
            <a:pPr marL="0" indent="0">
              <a:buNone/>
            </a:pPr>
            <a:r>
              <a:rPr lang="da-DK" dirty="0"/>
              <a:t>(Socialstyrelsen, 2018)</a:t>
            </a:r>
          </a:p>
          <a:p>
            <a:pPr marL="0" lvl="0" indent="0">
              <a:buNone/>
            </a:pPr>
            <a:endParaRPr lang="da-DK" dirty="0"/>
          </a:p>
        </p:txBody>
      </p:sp>
    </p:spTree>
    <p:extLst>
      <p:ext uri="{BB962C8B-B14F-4D97-AF65-F5344CB8AC3E}">
        <p14:creationId xmlns:p14="http://schemas.microsoft.com/office/powerpoint/2010/main" val="96737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E16FB-CFD1-4184-B800-CD0D7267E058}"/>
              </a:ext>
            </a:extLst>
          </p:cNvPr>
          <p:cNvSpPr>
            <a:spLocks noGrp="1"/>
          </p:cNvSpPr>
          <p:nvPr>
            <p:ph type="title"/>
          </p:nvPr>
        </p:nvSpPr>
        <p:spPr/>
        <p:txBody>
          <a:bodyPr/>
          <a:lstStyle/>
          <a:p>
            <a:pPr algn="ctr"/>
            <a:r>
              <a:rPr lang="da-DK" cap="all" dirty="0"/>
              <a:t>Skærpet underretningspligt</a:t>
            </a:r>
          </a:p>
        </p:txBody>
      </p:sp>
      <p:sp>
        <p:nvSpPr>
          <p:cNvPr id="3" name="Pladsholder til indhold 2">
            <a:extLst>
              <a:ext uri="{FF2B5EF4-FFF2-40B4-BE49-F238E27FC236}">
                <a16:creationId xmlns:a16="http://schemas.microsoft.com/office/drawing/2014/main" id="{8CA1300E-5E9C-47CB-859B-A50F7F8B772A}"/>
              </a:ext>
            </a:extLst>
          </p:cNvPr>
          <p:cNvSpPr>
            <a:spLocks noGrp="1"/>
          </p:cNvSpPr>
          <p:nvPr>
            <p:ph idx="1"/>
          </p:nvPr>
        </p:nvSpPr>
        <p:spPr>
          <a:xfrm>
            <a:off x="323528" y="1600206"/>
            <a:ext cx="8363272" cy="4525963"/>
          </a:xfrm>
        </p:spPr>
        <p:txBody>
          <a:bodyPr>
            <a:normAutofit fontScale="70000" lnSpcReduction="20000"/>
          </a:bodyPr>
          <a:lstStyle/>
          <a:p>
            <a:pPr marL="0" indent="0">
              <a:buNone/>
            </a:pPr>
            <a:r>
              <a:rPr lang="da-DK" dirty="0"/>
              <a:t>§ 153. Personer, der udøver offentlig tjeneste eller offentligt hverv, skal underrette kommunen, hvis de under udøvelsen af tjenesten eller hvervet får kendskab til eller grund til at antage; </a:t>
            </a:r>
          </a:p>
          <a:p>
            <a:pPr marL="457200" indent="-457200">
              <a:lnSpc>
                <a:spcPct val="170000"/>
              </a:lnSpc>
              <a:buAutoNum type="arabicParenR"/>
            </a:pPr>
            <a:r>
              <a:rPr lang="da-DK" dirty="0"/>
              <a:t>at et barn eller ung under 18 år kan have særligt behov for støtte. </a:t>
            </a:r>
          </a:p>
          <a:p>
            <a:pPr marL="457200" indent="-457200">
              <a:buAutoNum type="arabicParenR"/>
            </a:pPr>
            <a:r>
              <a:rPr lang="da-DK" dirty="0"/>
              <a:t>at et barn umiddelbart efter fødslen kan få behov for særlig støtte efter på grund af de vordende forældres forhold. </a:t>
            </a:r>
          </a:p>
          <a:p>
            <a:pPr marL="514350" indent="-514350">
              <a:buAutoNum type="arabicParenR"/>
            </a:pPr>
            <a:r>
              <a:rPr lang="da-DK" dirty="0"/>
              <a:t>at et barn eller ung under 18 år kan have behov for særlig støtte på grund af barnets eller den unges ulovlige skolefravær eller undladelse af at opfylde skolepligten, eller </a:t>
            </a:r>
          </a:p>
          <a:p>
            <a:pPr marL="514350" indent="-514350">
              <a:buAutoNum type="arabicParenR"/>
            </a:pPr>
            <a:r>
              <a:rPr lang="da-DK" dirty="0"/>
              <a:t>at et barn eller en ung har været udsat overgreb.</a:t>
            </a:r>
          </a:p>
          <a:p>
            <a:pPr marL="0" indent="0">
              <a:buNone/>
            </a:pPr>
            <a:endParaRPr lang="da-DK" dirty="0"/>
          </a:p>
          <a:p>
            <a:pPr marL="0" indent="0">
              <a:buNone/>
            </a:pPr>
            <a:r>
              <a:rPr lang="da-DK" dirty="0"/>
              <a:t>(servicelovens § 153)</a:t>
            </a:r>
          </a:p>
          <a:p>
            <a:pPr marL="514350" indent="-514350">
              <a:buAutoNum type="arabicParenR"/>
            </a:pPr>
            <a:endParaRPr lang="da-DK" dirty="0"/>
          </a:p>
          <a:p>
            <a:endParaRPr lang="da-DK" dirty="0"/>
          </a:p>
        </p:txBody>
      </p:sp>
    </p:spTree>
    <p:extLst>
      <p:ext uri="{BB962C8B-B14F-4D97-AF65-F5344CB8AC3E}">
        <p14:creationId xmlns:p14="http://schemas.microsoft.com/office/powerpoint/2010/main" val="3748617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28E4D1-CF40-41E3-894A-B4F0EB8D7E7F}"/>
              </a:ext>
            </a:extLst>
          </p:cNvPr>
          <p:cNvSpPr>
            <a:spLocks noGrp="1"/>
          </p:cNvSpPr>
          <p:nvPr>
            <p:ph type="title"/>
          </p:nvPr>
        </p:nvSpPr>
        <p:spPr>
          <a:xfrm>
            <a:off x="6820122" y="618682"/>
            <a:ext cx="1960404" cy="4794567"/>
          </a:xfrm>
        </p:spPr>
        <p:txBody>
          <a:bodyPr vert="horz" lIns="91440" tIns="45720" rIns="91440" bIns="45720" rtlCol="0" anchor="ctr">
            <a:normAutofit/>
          </a:bodyPr>
          <a:lstStyle/>
          <a:p>
            <a:r>
              <a:rPr lang="en-US" sz="2500" dirty="0" err="1">
                <a:solidFill>
                  <a:srgbClr val="FFFFFF"/>
                </a:solidFill>
              </a:rPr>
              <a:t>Udviklings-traumer</a:t>
            </a:r>
            <a:endParaRPr lang="en-US" sz="25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6"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dsholder til indhold 6" descr="Dukke der ligger i mudder"/>
          <p:cNvPicPr>
            <a:picLocks noGrp="1" noChangeAspect="1"/>
          </p:cNvPicPr>
          <p:nvPr>
            <p:ph idx="1"/>
          </p:nvPr>
        </p:nvPicPr>
        <p:blipFill>
          <a:blip r:embed="rId3"/>
          <a:stretch>
            <a:fillRect/>
          </a:stretch>
        </p:blipFill>
        <p:spPr>
          <a:xfrm>
            <a:off x="585368" y="1459714"/>
            <a:ext cx="5666057" cy="3773980"/>
          </a:xfrm>
          <a:prstGeom prst="rect">
            <a:avLst/>
          </a:prstGeom>
        </p:spPr>
      </p:pic>
    </p:spTree>
    <p:extLst>
      <p:ext uri="{BB962C8B-B14F-4D97-AF65-F5344CB8AC3E}">
        <p14:creationId xmlns:p14="http://schemas.microsoft.com/office/powerpoint/2010/main" val="3392301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4BFC805E-1BEA-448A-8C1E-E362F25E7EF6}"/>
              </a:ext>
            </a:extLst>
          </p:cNvPr>
          <p:cNvSpPr>
            <a:spLocks noGrp="1"/>
          </p:cNvSpPr>
          <p:nvPr>
            <p:ph type="title"/>
          </p:nvPr>
        </p:nvSpPr>
        <p:spPr/>
        <p:txBody>
          <a:bodyPr vert="horz" lIns="91440" tIns="45720" rIns="91440" bIns="45720" rtlCol="0" anchor="b">
            <a:normAutofit/>
          </a:bodyPr>
          <a:lstStyle/>
          <a:p>
            <a:pPr algn="ctr"/>
            <a:r>
              <a:rPr lang="en-US" sz="3000" dirty="0">
                <a:solidFill>
                  <a:srgbClr val="FFFFFF"/>
                </a:solidFill>
              </a:rPr>
              <a:t>UDVIKLINGSTRAUMER</a:t>
            </a:r>
            <a:br>
              <a:rPr lang="en-US" sz="3000" dirty="0">
                <a:solidFill>
                  <a:srgbClr val="FFFFFF"/>
                </a:solidFill>
              </a:rPr>
            </a:br>
            <a:r>
              <a:rPr lang="en-US" sz="3000" dirty="0">
                <a:solidFill>
                  <a:srgbClr val="FFFFFF"/>
                </a:solidFill>
              </a:rPr>
              <a:t>FANTASIREJSEN – AT FLYTTE MENNESKER</a:t>
            </a:r>
          </a:p>
        </p:txBody>
      </p:sp>
      <p:pic>
        <p:nvPicPr>
          <p:cNvPr id="6" name="Pladsholder til indhold 5" descr="Trist pige"/>
          <p:cNvPicPr>
            <a:picLocks noGrp="1" noChangeAspect="1"/>
          </p:cNvPicPr>
          <p:nvPr>
            <p:ph idx="1"/>
          </p:nvPr>
        </p:nvPicPr>
        <p:blipFill>
          <a:blip r:embed="rId2"/>
          <a:stretch>
            <a:fillRect/>
          </a:stretch>
        </p:blipFill>
        <p:spPr>
          <a:xfrm>
            <a:off x="1187624" y="1772816"/>
            <a:ext cx="2694666" cy="4048095"/>
          </a:xfrm>
          <a:prstGeom prst="rect">
            <a:avLst/>
          </a:prstGeom>
        </p:spPr>
      </p:pic>
      <p:pic>
        <p:nvPicPr>
          <p:cNvPr id="7" name="Billede 6" descr="Afblomstrede mælkebøtter"/>
          <p:cNvPicPr>
            <a:picLocks noChangeAspect="1"/>
          </p:cNvPicPr>
          <p:nvPr/>
        </p:nvPicPr>
        <p:blipFill>
          <a:blip r:embed="rId3"/>
          <a:stretch>
            <a:fillRect/>
          </a:stretch>
        </p:blipFill>
        <p:spPr>
          <a:xfrm>
            <a:off x="5020095" y="2276872"/>
            <a:ext cx="3731075" cy="2481287"/>
          </a:xfrm>
          <a:prstGeom prst="rect">
            <a:avLst/>
          </a:prstGeom>
        </p:spPr>
      </p:pic>
      <p:pic>
        <p:nvPicPr>
          <p:cNvPr id="10" name="Billede 9">
            <a:extLs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392830" y="274638"/>
            <a:ext cx="8358340" cy="1127858"/>
          </a:xfrm>
          <a:prstGeom prst="rect">
            <a:avLst/>
          </a:prstGeom>
          <a:solidFill>
            <a:schemeClr val="tx1">
              <a:lumMod val="65000"/>
              <a:lumOff val="35000"/>
            </a:schemeClr>
          </a:solidFill>
        </p:spPr>
      </p:pic>
      <p:cxnSp>
        <p:nvCxnSpPr>
          <p:cNvPr id="12" name="Lige forbindelse 11">
            <a:extLst>
              <a:ext uri="{C183D7F6-B498-43B3-948B-1728B52AA6E4}">
                <adec:decorative xmlns:adec="http://schemas.microsoft.com/office/drawing/2017/decorative" xmlns="" val="1"/>
              </a:ext>
            </a:extLst>
          </p:cNvPr>
          <p:cNvCxnSpPr/>
          <p:nvPr/>
        </p:nvCxnSpPr>
        <p:spPr>
          <a:xfrm>
            <a:off x="4427984" y="1772816"/>
            <a:ext cx="0" cy="4248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409BCF7-478D-4769-A9D6-E39E368D9406}"/>
              </a:ext>
            </a:extLst>
          </p:cNvPr>
          <p:cNvSpPr>
            <a:spLocks noGrp="1"/>
          </p:cNvSpPr>
          <p:nvPr>
            <p:ph type="title" idx="4294967295"/>
          </p:nvPr>
        </p:nvSpPr>
        <p:spPr>
          <a:xfrm>
            <a:off x="684213" y="2349500"/>
            <a:ext cx="7920037" cy="2116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a-DK" sz="4400" b="0" i="0" u="none" strike="noStrike" kern="1200" cap="none" spc="0" normalizeH="0" baseline="0" noProof="0" dirty="0">
                <a:ln>
                  <a:noFill/>
                </a:ln>
                <a:solidFill>
                  <a:schemeClr val="tx1"/>
                </a:solidFill>
                <a:effectLst/>
                <a:uLnTx/>
                <a:uFillTx/>
                <a:latin typeface="+mn-lt"/>
                <a:ea typeface="+mn-ea"/>
                <a:cs typeface="+mn-cs"/>
              </a:rPr>
              <a:t>BØRNS UDVIKLING OG IDENTITETSDANNELSE </a:t>
            </a:r>
          </a:p>
        </p:txBody>
      </p:sp>
    </p:spTree>
    <p:extLst>
      <p:ext uri="{BB962C8B-B14F-4D97-AF65-F5344CB8AC3E}">
        <p14:creationId xmlns:p14="http://schemas.microsoft.com/office/powerpoint/2010/main" val="2851243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2694875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A53B2-F678-4377-B538-9739F7F0CF7C}"/>
              </a:ext>
            </a:extLst>
          </p:cNvPr>
          <p:cNvSpPr>
            <a:spLocks noGrp="1"/>
          </p:cNvSpPr>
          <p:nvPr>
            <p:ph type="title"/>
          </p:nvPr>
        </p:nvSpPr>
        <p:spPr/>
        <p:txBody>
          <a:bodyPr>
            <a:normAutofit fontScale="90000"/>
          </a:bodyPr>
          <a:lstStyle/>
          <a:p>
            <a:pPr algn="ctr"/>
            <a:r>
              <a:rPr lang="da-DK" cap="all" dirty="0"/>
              <a:t>Omsorgssvigt og udviklingstraumer – </a:t>
            </a:r>
            <a:r>
              <a:rPr lang="da-DK" cap="all" dirty="0" err="1"/>
              <a:t>REaktioner</a:t>
            </a:r>
            <a:endParaRPr lang="da-DK" cap="all" dirty="0"/>
          </a:p>
        </p:txBody>
      </p:sp>
      <p:sp>
        <p:nvSpPr>
          <p:cNvPr id="3" name="Pladsholder til indhold 2">
            <a:extLst>
              <a:ext uri="{FF2B5EF4-FFF2-40B4-BE49-F238E27FC236}">
                <a16:creationId xmlns:a16="http://schemas.microsoft.com/office/drawing/2014/main" id="{38430B7C-B499-408E-AB3D-EC029293FEE0}"/>
              </a:ext>
            </a:extLst>
          </p:cNvPr>
          <p:cNvSpPr>
            <a:spLocks noGrp="1"/>
          </p:cNvSpPr>
          <p:nvPr>
            <p:ph idx="1"/>
          </p:nvPr>
        </p:nvSpPr>
        <p:spPr>
          <a:xfrm>
            <a:off x="457200" y="1600206"/>
            <a:ext cx="8363272" cy="4781122"/>
          </a:xfrm>
        </p:spPr>
        <p:txBody>
          <a:bodyPr>
            <a:normAutofit fontScale="32500" lnSpcReduction="20000"/>
          </a:bodyPr>
          <a:lstStyle/>
          <a:p>
            <a:pPr marL="0" indent="0">
              <a:lnSpc>
                <a:spcPct val="120000"/>
              </a:lnSpc>
              <a:buNone/>
            </a:pPr>
            <a:r>
              <a:rPr lang="da-DK" sz="7400" dirty="0"/>
              <a:t>Børn, som har været udsat for omsorgssvigt, kan have en måde at søge omsorg på, som er præget af, at de:</a:t>
            </a:r>
          </a:p>
          <a:p>
            <a:pPr>
              <a:lnSpc>
                <a:spcPct val="120000"/>
              </a:lnSpc>
            </a:pPr>
            <a:r>
              <a:rPr lang="da-DK" sz="7400" dirty="0"/>
              <a:t>Ikke udviser behov for omsorg eller nærhed, hvor det ellers ville være forventeligt.</a:t>
            </a:r>
          </a:p>
          <a:p>
            <a:pPr>
              <a:lnSpc>
                <a:spcPct val="120000"/>
              </a:lnSpc>
            </a:pPr>
            <a:r>
              <a:rPr lang="da-DK" sz="7400" dirty="0"/>
              <a:t>Udviser umiddelbart stor selvstændighed; kan håndtere frustrationer og angst selv.</a:t>
            </a:r>
          </a:p>
          <a:p>
            <a:pPr>
              <a:lnSpc>
                <a:spcPct val="120000"/>
              </a:lnSpc>
            </a:pPr>
            <a:r>
              <a:rPr lang="da-DK" sz="7400" dirty="0"/>
              <a:t>De har tendens til at skubbe plejeforældrene væk, når de frustreres følelsesmæssigt eller kommer til skade.</a:t>
            </a:r>
          </a:p>
          <a:p>
            <a:pPr>
              <a:lnSpc>
                <a:spcPct val="120000"/>
              </a:lnSpc>
            </a:pPr>
            <a:r>
              <a:rPr lang="da-DK" sz="7400" dirty="0"/>
              <a:t>Er tilpassede voksenvenlige og udtrykker sjældent behov.</a:t>
            </a:r>
          </a:p>
          <a:p>
            <a:pPr>
              <a:lnSpc>
                <a:spcPct val="120000"/>
              </a:lnSpc>
            </a:pPr>
            <a:r>
              <a:rPr lang="da-DK" sz="7400" dirty="0"/>
              <a:t>Regredierer og udviser adfærd som et meget yngre barn.</a:t>
            </a:r>
          </a:p>
          <a:p>
            <a:pPr>
              <a:lnSpc>
                <a:spcPct val="120000"/>
              </a:lnSpc>
            </a:pPr>
            <a:r>
              <a:rPr lang="da-DK" sz="7400" dirty="0"/>
              <a:t>Har ukritisk kontakt til voksne.</a:t>
            </a:r>
          </a:p>
          <a:p>
            <a:pPr marL="0" indent="0">
              <a:buNone/>
            </a:pPr>
            <a:endParaRPr lang="da-DK" dirty="0"/>
          </a:p>
          <a:p>
            <a:endParaRPr lang="da-DK" dirty="0"/>
          </a:p>
        </p:txBody>
      </p:sp>
    </p:spTree>
    <p:extLst>
      <p:ext uri="{BB962C8B-B14F-4D97-AF65-F5344CB8AC3E}">
        <p14:creationId xmlns:p14="http://schemas.microsoft.com/office/powerpoint/2010/main" val="105675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4348" y="260648"/>
            <a:ext cx="3250702" cy="1720604"/>
          </a:xfrm>
          <a:solidFill>
            <a:schemeClr val="tx1">
              <a:lumMod val="65000"/>
              <a:lumOff val="35000"/>
            </a:schemeClr>
          </a:solidFill>
        </p:spPr>
        <p:txBody>
          <a:bodyPr>
            <a:normAutofit fontScale="90000"/>
          </a:bodyPr>
          <a:lstStyle/>
          <a:p>
            <a:pPr algn="ct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Et neurologisk blik</a:t>
            </a:r>
            <a:br>
              <a:rPr lang="da-DK" sz="3600" dirty="0">
                <a:solidFill>
                  <a:schemeClr val="bg1"/>
                </a:solidFill>
              </a:rPr>
            </a:br>
            <a:endParaRPr lang="da-DK" sz="3600" dirty="0">
              <a:solidFill>
                <a:schemeClr val="bg1"/>
              </a:solidFill>
            </a:endParaRPr>
          </a:p>
        </p:txBody>
      </p:sp>
      <p:sp>
        <p:nvSpPr>
          <p:cNvPr id="10" name="Pladsholder til tekst 9"/>
          <p:cNvSpPr>
            <a:spLocks noGrp="1"/>
          </p:cNvSpPr>
          <p:nvPr>
            <p:ph type="body" sz="half" idx="2"/>
          </p:nvPr>
        </p:nvSpPr>
        <p:spPr>
          <a:xfrm>
            <a:off x="324348" y="2166937"/>
            <a:ext cx="3250702" cy="4430415"/>
          </a:xfrm>
        </p:spPr>
        <p:txBody>
          <a:bodyPr>
            <a:normAutofit/>
          </a:bodyPr>
          <a:lstStyle/>
          <a:p>
            <a:endParaRPr lang="da-DK" sz="2400" dirty="0"/>
          </a:p>
          <a:p>
            <a:r>
              <a:rPr lang="da-DK" sz="2400" dirty="0"/>
              <a:t>Erfaringer kan ændre den modne hjerne – men erfaringer i barndommens kritiske faser organiserer hjernesystemer (Bruce Perry)</a:t>
            </a:r>
          </a:p>
          <a:p>
            <a:endParaRPr lang="da-DK" sz="2400" dirty="0"/>
          </a:p>
        </p:txBody>
      </p:sp>
      <p:sp>
        <p:nvSpPr>
          <p:cNvPr id="5" name="Pladsholder til indhold 4"/>
          <p:cNvSpPr>
            <a:spLocks noGrp="1"/>
          </p:cNvSpPr>
          <p:nvPr>
            <p:ph idx="1"/>
          </p:nvPr>
        </p:nvSpPr>
        <p:spPr>
          <a:xfrm>
            <a:off x="3575050" y="260648"/>
            <a:ext cx="5111750" cy="5865785"/>
          </a:xfrm>
        </p:spPr>
        <p:txBody>
          <a:bodyPr/>
          <a:lstStyle/>
          <a:p>
            <a:pPr marL="0" indent="0" algn="ctr">
              <a:buNone/>
            </a:pPr>
            <a:r>
              <a:rPr lang="da-DK" dirty="0"/>
              <a:t>Den tredelte hjerne</a:t>
            </a:r>
          </a:p>
          <a:p>
            <a:pPr marL="0" indent="0">
              <a:buNone/>
            </a:pPr>
            <a:endParaRPr lang="da-DK" dirty="0"/>
          </a:p>
          <a:p>
            <a:pPr marL="0" indent="0">
              <a:buNone/>
            </a:pPr>
            <a:endParaRPr lang="da-DK" dirty="0"/>
          </a:p>
          <a:p>
            <a:pPr marL="0" indent="0">
              <a:buNone/>
            </a:pPr>
            <a:r>
              <a:rPr lang="da-DK" dirty="0"/>
              <a:t>				</a:t>
            </a:r>
          </a:p>
          <a:p>
            <a:pPr marL="0" indent="0">
              <a:buNone/>
            </a:pPr>
            <a:r>
              <a:rPr lang="da-DK" sz="1200" dirty="0"/>
              <a:t>				</a:t>
            </a:r>
            <a:r>
              <a:rPr lang="da-DK" sz="1200" dirty="0" err="1"/>
              <a:t>Neocortex</a:t>
            </a:r>
            <a:r>
              <a:rPr lang="da-DK" sz="1200" dirty="0"/>
              <a:t> – tanker</a:t>
            </a:r>
          </a:p>
          <a:p>
            <a:pPr marL="0" indent="0">
              <a:buNone/>
            </a:pPr>
            <a:r>
              <a:rPr lang="da-DK" sz="1200" dirty="0"/>
              <a:t>				</a:t>
            </a:r>
            <a:r>
              <a:rPr lang="da-DK" sz="1200" dirty="0" err="1"/>
              <a:t>Limbic</a:t>
            </a:r>
            <a:r>
              <a:rPr lang="da-DK" sz="1200" dirty="0"/>
              <a:t> – Følelse</a:t>
            </a:r>
          </a:p>
          <a:p>
            <a:pPr marL="0" indent="0">
              <a:buNone/>
            </a:pPr>
            <a:r>
              <a:rPr lang="da-DK" sz="1200" dirty="0"/>
              <a:t>				Reptil - Sanser</a:t>
            </a:r>
          </a:p>
          <a:p>
            <a:pPr marL="0" indent="0">
              <a:buNone/>
            </a:pPr>
            <a:r>
              <a:rPr lang="da-DK" sz="1200" dirty="0"/>
              <a:t>								</a:t>
            </a:r>
          </a:p>
          <a:p>
            <a:pPr marL="0" indent="0">
              <a:buNone/>
            </a:pPr>
            <a:r>
              <a:rPr lang="da-DK" sz="1200" dirty="0"/>
              <a:t>				</a:t>
            </a:r>
            <a:endParaRPr lang="da-DK" dirty="0"/>
          </a:p>
        </p:txBody>
      </p:sp>
      <p:pic>
        <p:nvPicPr>
          <p:cNvPr id="7" name="Pladsholder til indhold 6" descr="Tværsnit af hoved, som viser den tredelte hjerne."/>
          <p:cNvPicPr>
            <a:picLocks noGrp="1" noChangeAspect="1"/>
          </p:cNvPicPr>
          <p:nvPr>
            <p:ph sz="half" idx="4294967295"/>
          </p:nvPr>
        </p:nvPicPr>
        <p:blipFill>
          <a:blip r:embed="rId2"/>
          <a:stretch>
            <a:fillRect/>
          </a:stretch>
        </p:blipFill>
        <p:spPr>
          <a:xfrm>
            <a:off x="3926851" y="1412776"/>
            <a:ext cx="2898901" cy="4107681"/>
          </a:xfrm>
          <a:prstGeom prst="rect">
            <a:avLst/>
          </a:prstGeom>
          <a:ln>
            <a:solidFill>
              <a:schemeClr val="bg2">
                <a:lumMod val="50000"/>
              </a:schemeClr>
            </a:solidFill>
          </a:ln>
        </p:spPr>
      </p:pic>
      <p:cxnSp>
        <p:nvCxnSpPr>
          <p:cNvPr id="14" name="Lige forbindelse 13">
            <a:extLst>
              <a:ext uri="{C183D7F6-B498-43B3-948B-1728B52AA6E4}">
                <adec:decorative xmlns:adec="http://schemas.microsoft.com/office/drawing/2017/decorative" xmlns="" val="1"/>
              </a:ext>
            </a:extLst>
          </p:cNvPr>
          <p:cNvCxnSpPr/>
          <p:nvPr/>
        </p:nvCxnSpPr>
        <p:spPr>
          <a:xfrm>
            <a:off x="5508104" y="2636912"/>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a:extLst>
              <a:ext uri="{C183D7F6-B498-43B3-948B-1728B52AA6E4}">
                <adec:decorative xmlns:adec="http://schemas.microsoft.com/office/drawing/2017/decorative" xmlns="" val="1"/>
              </a:ext>
            </a:extLst>
          </p:cNvPr>
          <p:cNvCxnSpPr/>
          <p:nvPr/>
        </p:nvCxnSpPr>
        <p:spPr>
          <a:xfrm>
            <a:off x="5508104" y="2852936"/>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descr="Billede af den tredelte hjerne, som illustrerer Neocortex- tanker, Limbic - Følelser, Reptil - sanser"/>
          <p:cNvCxnSpPr/>
          <p:nvPr/>
        </p:nvCxnSpPr>
        <p:spPr>
          <a:xfrm>
            <a:off x="5508104" y="3068960"/>
            <a:ext cx="165618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356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8" cy="6858000"/>
          </a:xfrm>
          <a:prstGeom prst="rect">
            <a:avLst/>
          </a:prstGeom>
          <a:solidFill>
            <a:srgbClr val="2C4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ladsholder til indhold 3" descr="Foto af hjerne i forskellige farver"/>
          <p:cNvPicPr>
            <a:picLocks noGrp="1" noChangeAspect="1"/>
          </p:cNvPicPr>
          <p:nvPr>
            <p:ph idx="1"/>
          </p:nvPr>
        </p:nvPicPr>
        <p:blipFill>
          <a:blip r:embed="rId3"/>
          <a:stretch>
            <a:fillRect/>
          </a:stretch>
        </p:blipFill>
        <p:spPr>
          <a:xfrm>
            <a:off x="1823986" y="1093601"/>
            <a:ext cx="7006195" cy="4670797"/>
          </a:xfrm>
          <a:prstGeom prst="rect">
            <a:avLst/>
          </a:prstGeom>
        </p:spPr>
      </p:pic>
      <p:sp>
        <p:nvSpPr>
          <p:cNvPr id="2" name="Titel 1">
            <a:extLst>
              <a:ext uri="{FF2B5EF4-FFF2-40B4-BE49-F238E27FC236}">
                <a16:creationId xmlns:a16="http://schemas.microsoft.com/office/drawing/2014/main" id="{8A361497-C039-4A60-91AA-38561B2E5593}"/>
              </a:ext>
            </a:extLst>
          </p:cNvPr>
          <p:cNvSpPr>
            <a:spLocks noGrp="1"/>
          </p:cNvSpPr>
          <p:nvPr>
            <p:ph type="title"/>
          </p:nvPr>
        </p:nvSpPr>
        <p:spPr>
          <a:xfrm>
            <a:off x="395536" y="2074366"/>
            <a:ext cx="2520280" cy="2709275"/>
          </a:xfrm>
          <a:prstGeom prst="ellipse">
            <a:avLst/>
          </a:prstGeom>
          <a:solidFill>
            <a:schemeClr val="bg2"/>
          </a:solidFill>
          <a:ln w="174625" cmpd="thinThick">
            <a:solidFill>
              <a:srgbClr val="262626"/>
            </a:solidFill>
          </a:ln>
        </p:spPr>
        <p:txBody>
          <a:bodyPr vert="horz" lIns="91440" tIns="45720" rIns="91440" bIns="45720" rtlCol="0" anchor="ctr">
            <a:normAutofit/>
          </a:bodyPr>
          <a:lstStyle/>
          <a:p>
            <a:pPr algn="ctr"/>
            <a:r>
              <a:rPr lang="en-US" sz="2400" kern="1200" dirty="0" err="1">
                <a:solidFill>
                  <a:schemeClr val="tx1"/>
                </a:solidFill>
                <a:latin typeface="+mj-lt"/>
                <a:ea typeface="+mj-ea"/>
                <a:cs typeface="+mj-cs"/>
              </a:rPr>
              <a:t>Omsorgssvigt</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påvirker</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hjernen</a:t>
            </a:r>
            <a:endParaRPr lang="en-US" sz="2400" kern="1200" dirty="0">
              <a:solidFill>
                <a:schemeClr val="tx1"/>
              </a:solidFill>
              <a:latin typeface="+mj-lt"/>
              <a:ea typeface="+mj-ea"/>
              <a:cs typeface="+mj-cs"/>
            </a:endParaRPr>
          </a:p>
        </p:txBody>
      </p:sp>
    </p:spTree>
    <p:extLst>
      <p:ext uri="{BB962C8B-B14F-4D97-AF65-F5344CB8AC3E}">
        <p14:creationId xmlns:p14="http://schemas.microsoft.com/office/powerpoint/2010/main" val="259412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43B8E-64CF-4495-BD37-67D34C1578FC}"/>
              </a:ext>
            </a:extLst>
          </p:cNvPr>
          <p:cNvSpPr>
            <a:spLocks noGrp="1"/>
          </p:cNvSpPr>
          <p:nvPr>
            <p:ph type="title"/>
          </p:nvPr>
        </p:nvSpPr>
        <p:spPr/>
        <p:txBody>
          <a:bodyPr/>
          <a:lstStyle/>
          <a:p>
            <a:pPr algn="ctr"/>
            <a:r>
              <a:rPr lang="da-DK" cap="all" dirty="0"/>
              <a:t>Om hjernen skal I vide, at: </a:t>
            </a:r>
          </a:p>
        </p:txBody>
      </p:sp>
      <p:sp>
        <p:nvSpPr>
          <p:cNvPr id="3" name="Pladsholder til indhold 2">
            <a:extLst>
              <a:ext uri="{FF2B5EF4-FFF2-40B4-BE49-F238E27FC236}">
                <a16:creationId xmlns:a16="http://schemas.microsoft.com/office/drawing/2014/main" id="{E9C27CB5-186F-4761-BF4B-A9B8D2299EEB}"/>
              </a:ext>
            </a:extLst>
          </p:cNvPr>
          <p:cNvSpPr>
            <a:spLocks noGrp="1"/>
          </p:cNvSpPr>
          <p:nvPr>
            <p:ph idx="1"/>
          </p:nvPr>
        </p:nvSpPr>
        <p:spPr>
          <a:xfrm>
            <a:off x="467544" y="1484784"/>
            <a:ext cx="8229600" cy="5141162"/>
          </a:xfrm>
        </p:spPr>
        <p:txBody>
          <a:bodyPr>
            <a:noAutofit/>
          </a:bodyPr>
          <a:lstStyle/>
          <a:p>
            <a:r>
              <a:rPr lang="da-DK" sz="2500" dirty="0"/>
              <a:t>Hjernen er plastisk og derfor formbar, særligt i barndommen.</a:t>
            </a:r>
          </a:p>
          <a:p>
            <a:r>
              <a:rPr lang="da-DK" sz="2500" dirty="0"/>
              <a:t>Barnet, der har været udsat på omsorgssvigt/traume, reagerer meget kraftigere og hurtigere end andre børn på fare. Og ofte også på situationer, hvor der ikke er fare.</a:t>
            </a:r>
          </a:p>
          <a:p>
            <a:r>
              <a:rPr lang="da-DK" sz="2500" dirty="0"/>
              <a:t>Forandringerne i hjernen handler ikke om IQ, men derimod om indlærte reaktioner og reptilhjernens signaler om overlevelse.</a:t>
            </a:r>
          </a:p>
          <a:p>
            <a:r>
              <a:rPr lang="da-DK" sz="2500" dirty="0"/>
              <a:t>Når hjernen er blevet formet, kan man ikke bare reparere den, men der er pædagogiske muligheder for at intervenere, så mennesket kan lære nye udviklingsmuligheder.</a:t>
            </a:r>
          </a:p>
        </p:txBody>
      </p:sp>
    </p:spTree>
    <p:extLst>
      <p:ext uri="{BB962C8B-B14F-4D97-AF65-F5344CB8AC3E}">
        <p14:creationId xmlns:p14="http://schemas.microsoft.com/office/powerpoint/2010/main" val="1020673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6E7BD-9F1A-4892-B546-319247781F06}"/>
              </a:ext>
            </a:extLst>
          </p:cNvPr>
          <p:cNvSpPr>
            <a:spLocks noGrp="1"/>
          </p:cNvSpPr>
          <p:nvPr>
            <p:ph type="title"/>
          </p:nvPr>
        </p:nvSpPr>
        <p:spPr/>
        <p:txBody>
          <a:bodyPr/>
          <a:lstStyle/>
          <a:p>
            <a:pPr algn="ctr"/>
            <a:r>
              <a:rPr lang="da-DK" cap="all" dirty="0"/>
              <a:t>Hjernens plasticitet</a:t>
            </a:r>
          </a:p>
        </p:txBody>
      </p:sp>
      <p:sp>
        <p:nvSpPr>
          <p:cNvPr id="3" name="Pladsholder til indhold 2">
            <a:extLst>
              <a:ext uri="{FF2B5EF4-FFF2-40B4-BE49-F238E27FC236}">
                <a16:creationId xmlns:a16="http://schemas.microsoft.com/office/drawing/2014/main" id="{45FF7CE5-65FD-417F-ACEC-7C9A079FADA2}"/>
              </a:ext>
            </a:extLst>
          </p:cNvPr>
          <p:cNvSpPr>
            <a:spLocks noGrp="1"/>
          </p:cNvSpPr>
          <p:nvPr>
            <p:ph idx="1"/>
          </p:nvPr>
        </p:nvSpPr>
        <p:spPr/>
        <p:txBody>
          <a:bodyPr>
            <a:normAutofit/>
          </a:bodyPr>
          <a:lstStyle/>
          <a:p>
            <a:pPr marL="0" indent="0">
              <a:buNone/>
            </a:pPr>
            <a:endParaRPr lang="da-DK" i="1" dirty="0"/>
          </a:p>
          <a:p>
            <a:pPr marL="0" indent="0">
              <a:buNone/>
            </a:pPr>
            <a:r>
              <a:rPr lang="da-DK" sz="2400" i="1" dirty="0"/>
              <a:t>”Mennesker er født med en overordentlig plastisk hjerne, som er beregnet til at gå i samspil med det miljø, vi er født ind i, og vores personlighed er opbygget i en social eller tilknytningsmæssig kontekst. Vi er sociale væsener, og vores psykiske funktioner afhænger af de interaktioner og transaktioner, vi har med vores sociale miljø (…) Det er det sociale samspil der afgør, hvordan gener kommer til udtryk”.</a:t>
            </a:r>
            <a:br>
              <a:rPr lang="da-DK" sz="2400" i="1" dirty="0"/>
            </a:br>
            <a:r>
              <a:rPr lang="da-DK" sz="2400" i="1" dirty="0"/>
              <a:t>(Hart og Sørensen, 2007, s.10).</a:t>
            </a:r>
          </a:p>
        </p:txBody>
      </p:sp>
    </p:spTree>
    <p:extLst>
      <p:ext uri="{BB962C8B-B14F-4D97-AF65-F5344CB8AC3E}">
        <p14:creationId xmlns:p14="http://schemas.microsoft.com/office/powerpoint/2010/main" val="598145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043608" y="1417638"/>
            <a:ext cx="6984776" cy="496369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rmAutofit/>
          </a:bodyPr>
          <a:lstStyle/>
          <a:p>
            <a:r>
              <a:rPr lang="da-DK" sz="3200" dirty="0" smtClean="0"/>
              <a:t>FILM – AT DRAGE OMSORG FOR ET PLEJEBARN</a:t>
            </a:r>
            <a:endParaRPr lang="da-DK" sz="3200" dirty="0"/>
          </a:p>
        </p:txBody>
      </p:sp>
      <p:pic>
        <p:nvPicPr>
          <p:cNvPr id="8" name="Pladsholder til indhold 7"/>
          <p:cNvPicPr>
            <a:picLocks noGrp="1" noChangeAspect="1"/>
          </p:cNvPicPr>
          <p:nvPr>
            <p:ph idx="1"/>
          </p:nvPr>
        </p:nvPicPr>
        <p:blipFill>
          <a:blip r:embed="rId3"/>
          <a:stretch>
            <a:fillRect/>
          </a:stretch>
        </p:blipFill>
        <p:spPr>
          <a:xfrm>
            <a:off x="1381953" y="1618259"/>
            <a:ext cx="3011685" cy="4523624"/>
          </a:xfrm>
          <a:prstGeom prst="rect">
            <a:avLst/>
          </a:prstGeom>
        </p:spPr>
      </p:pic>
      <p:pic>
        <p:nvPicPr>
          <p:cNvPr id="9" name="Billede 8"/>
          <p:cNvPicPr>
            <a:picLocks noChangeAspect="1"/>
          </p:cNvPicPr>
          <p:nvPr/>
        </p:nvPicPr>
        <p:blipFill>
          <a:blip r:embed="rId4"/>
          <a:stretch>
            <a:fillRect/>
          </a:stretch>
        </p:blipFill>
        <p:spPr>
          <a:xfrm>
            <a:off x="4673110" y="1618259"/>
            <a:ext cx="3023878" cy="4523624"/>
          </a:xfrm>
          <a:prstGeom prst="rect">
            <a:avLst/>
          </a:prstGeom>
        </p:spPr>
      </p:pic>
    </p:spTree>
    <p:extLst>
      <p:ext uri="{BB962C8B-B14F-4D97-AF65-F5344CB8AC3E}">
        <p14:creationId xmlns:p14="http://schemas.microsoft.com/office/powerpoint/2010/main" val="1754322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GRUPPEDRØFTELSE: AT DRAGE OMSORG FOR ET PLEJEBARN</a:t>
            </a:r>
            <a:endParaRPr lang="da-DK" dirty="0"/>
          </a:p>
        </p:txBody>
      </p:sp>
      <p:sp>
        <p:nvSpPr>
          <p:cNvPr id="3" name="Pladsholder til indhold 2"/>
          <p:cNvSpPr>
            <a:spLocks noGrp="1"/>
          </p:cNvSpPr>
          <p:nvPr>
            <p:ph idx="1"/>
          </p:nvPr>
        </p:nvSpPr>
        <p:spPr/>
        <p:txBody>
          <a:bodyPr>
            <a:normAutofit fontScale="92500" lnSpcReduction="20000"/>
          </a:bodyPr>
          <a:lstStyle/>
          <a:p>
            <a:endParaRPr lang="da-DK" dirty="0" smtClean="0"/>
          </a:p>
          <a:p>
            <a:r>
              <a:rPr lang="da-DK" dirty="0" smtClean="0"/>
              <a:t>Hvad </a:t>
            </a:r>
            <a:r>
              <a:rPr lang="da-DK" dirty="0"/>
              <a:t>skal vi som plejefamilie være særligt opmærksomme på i forhold til:</a:t>
            </a:r>
          </a:p>
          <a:p>
            <a:pPr marL="0" indent="0">
              <a:buNone/>
            </a:pPr>
            <a:r>
              <a:rPr lang="da-DK" dirty="0" smtClean="0"/>
              <a:t>	</a:t>
            </a:r>
            <a:r>
              <a:rPr lang="da-DK" sz="2800" dirty="0" smtClean="0"/>
              <a:t>- </a:t>
            </a:r>
            <a:r>
              <a:rPr lang="da-DK" sz="2800" dirty="0"/>
              <a:t>at være rummelige</a:t>
            </a:r>
          </a:p>
          <a:p>
            <a:pPr marL="0" indent="0">
              <a:buNone/>
            </a:pPr>
            <a:r>
              <a:rPr lang="da-DK" sz="2800" dirty="0" smtClean="0"/>
              <a:t>	- </a:t>
            </a:r>
            <a:r>
              <a:rPr lang="da-DK" sz="2800" dirty="0"/>
              <a:t>at vise forståelse for plejebarnet udfordringer</a:t>
            </a:r>
          </a:p>
          <a:p>
            <a:pPr marL="0" indent="0">
              <a:buNone/>
            </a:pPr>
            <a:r>
              <a:rPr lang="da-DK" sz="2800" dirty="0" smtClean="0"/>
              <a:t>	- </a:t>
            </a:r>
            <a:r>
              <a:rPr lang="da-DK" sz="2800" dirty="0"/>
              <a:t>at møde plejebarnet hvor det </a:t>
            </a:r>
            <a:r>
              <a:rPr lang="da-DK" sz="2800" dirty="0" smtClean="0"/>
              <a:t>er</a:t>
            </a:r>
          </a:p>
          <a:p>
            <a:endParaRPr lang="da-DK" dirty="0" smtClean="0"/>
          </a:p>
          <a:p>
            <a:r>
              <a:rPr lang="da-DK" dirty="0" smtClean="0"/>
              <a:t>Hvordan </a:t>
            </a:r>
            <a:r>
              <a:rPr lang="da-DK" dirty="0"/>
              <a:t>kan jeg/vi skabe en god kontakt til plejebarnet i den første tid? </a:t>
            </a:r>
            <a:endParaRPr lang="da-DK" dirty="0" smtClean="0"/>
          </a:p>
          <a:p>
            <a:pPr marL="914400" lvl="2" indent="0">
              <a:buNone/>
            </a:pPr>
            <a:r>
              <a:rPr lang="da-DK" sz="2800" dirty="0"/>
              <a:t>- Giv tre eksempler på ting I selv vil </a:t>
            </a:r>
            <a:r>
              <a:rPr lang="da-DK" sz="2800" dirty="0" smtClean="0"/>
              <a:t>gøre</a:t>
            </a:r>
            <a:endParaRPr lang="da-DK" sz="2800" dirty="0"/>
          </a:p>
          <a:p>
            <a:pPr marL="0" indent="0">
              <a:buNone/>
            </a:pPr>
            <a:endParaRPr lang="da-DK" sz="2800" dirty="0"/>
          </a:p>
        </p:txBody>
      </p:sp>
    </p:spTree>
    <p:extLst>
      <p:ext uri="{BB962C8B-B14F-4D97-AF65-F5344CB8AC3E}">
        <p14:creationId xmlns:p14="http://schemas.microsoft.com/office/powerpoint/2010/main" val="1288257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EB9CF-A91E-4E92-807A-4665507F342C}"/>
              </a:ext>
            </a:extLst>
          </p:cNvPr>
          <p:cNvSpPr>
            <a:spLocks noGrp="1"/>
          </p:cNvSpPr>
          <p:nvPr>
            <p:ph type="title"/>
          </p:nvPr>
        </p:nvSpPr>
        <p:spPr>
          <a:xfrm>
            <a:off x="107505" y="274638"/>
            <a:ext cx="8579296" cy="1143000"/>
          </a:xfrm>
        </p:spPr>
        <p:txBody>
          <a:bodyPr>
            <a:noAutofit/>
          </a:bodyPr>
          <a:lstStyle/>
          <a:p>
            <a:pPr algn="ctr"/>
            <a:r>
              <a:rPr lang="da-DK" sz="3600" cap="all" dirty="0"/>
              <a:t>Omsorgssvigt og udviklingstraumer </a:t>
            </a:r>
            <a:br>
              <a:rPr lang="da-DK" sz="3600" cap="all" dirty="0"/>
            </a:br>
            <a:r>
              <a:rPr lang="da-DK" sz="3600" cap="all" dirty="0"/>
              <a:t>opsummering</a:t>
            </a:r>
          </a:p>
        </p:txBody>
      </p:sp>
      <p:sp>
        <p:nvSpPr>
          <p:cNvPr id="3" name="Pladsholder til indhold 2">
            <a:extLst>
              <a:ext uri="{FF2B5EF4-FFF2-40B4-BE49-F238E27FC236}">
                <a16:creationId xmlns:a16="http://schemas.microsoft.com/office/drawing/2014/main" id="{E0CD2459-4DC3-4132-A2FE-F14EE0C62824}"/>
              </a:ext>
            </a:extLst>
          </p:cNvPr>
          <p:cNvSpPr>
            <a:spLocks noGrp="1"/>
          </p:cNvSpPr>
          <p:nvPr>
            <p:ph idx="1"/>
          </p:nvPr>
        </p:nvSpPr>
        <p:spPr>
          <a:xfrm>
            <a:off x="457200" y="1412776"/>
            <a:ext cx="8229600" cy="5256584"/>
          </a:xfrm>
        </p:spPr>
        <p:txBody>
          <a:bodyPr>
            <a:normAutofit fontScale="77500" lnSpcReduction="20000"/>
          </a:bodyPr>
          <a:lstStyle/>
          <a:p>
            <a:pPr marL="0" indent="0">
              <a:lnSpc>
                <a:spcPct val="120000"/>
              </a:lnSpc>
              <a:buNone/>
            </a:pPr>
            <a:r>
              <a:rPr lang="da-DK" dirty="0"/>
              <a:t>I skal særligt tage med jer:</a:t>
            </a:r>
          </a:p>
          <a:p>
            <a:pPr>
              <a:lnSpc>
                <a:spcPct val="120000"/>
              </a:lnSpc>
            </a:pPr>
            <a:r>
              <a:rPr lang="da-DK" dirty="0"/>
              <a:t>Børn, der anbringes, er alle kendetegnet ved at have været udsat for anderledes belastninger eller opvækstforhold end deres jævnaldrende i løbet af deres opvækst. </a:t>
            </a:r>
          </a:p>
          <a:p>
            <a:pPr>
              <a:lnSpc>
                <a:spcPct val="120000"/>
              </a:lnSpc>
            </a:pPr>
            <a:r>
              <a:rPr lang="da-DK" dirty="0"/>
              <a:t>Børn, der anbringes, kan have alvorlige udviklingstraumer med sig, som de har brug for særlig hjælp og støtte til at håndtere.</a:t>
            </a:r>
          </a:p>
          <a:p>
            <a:pPr>
              <a:lnSpc>
                <a:spcPct val="120000"/>
              </a:lnSpc>
            </a:pPr>
            <a:r>
              <a:rPr lang="da-DK" dirty="0"/>
              <a:t>Børn, der har været udsat for omsorgssvigt, kan have kognitive forandringer i hjernen. Tætte omsorgspersoner kan afhjælpe ved at regulere (bl.a. stilladsering).</a:t>
            </a:r>
          </a:p>
          <a:p>
            <a:pPr>
              <a:lnSpc>
                <a:spcPct val="120000"/>
              </a:lnSpc>
            </a:pPr>
            <a:r>
              <a:rPr lang="da-DK" dirty="0"/>
              <a:t>Hjernen er plastisk og tæt støtte hjælper derfor.</a:t>
            </a:r>
          </a:p>
          <a:p>
            <a:pPr marL="0" indent="0">
              <a:buNone/>
            </a:pPr>
            <a:endParaRPr lang="da-DK" dirty="0"/>
          </a:p>
        </p:txBody>
      </p:sp>
    </p:spTree>
    <p:extLst>
      <p:ext uri="{BB962C8B-B14F-4D97-AF65-F5344CB8AC3E}">
        <p14:creationId xmlns:p14="http://schemas.microsoft.com/office/powerpoint/2010/main" val="2078096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0772A-D071-4AB1-8396-55859FC54F6E}"/>
              </a:ext>
            </a:extLst>
          </p:cNvPr>
          <p:cNvSpPr>
            <a:spLocks noGrp="1"/>
          </p:cNvSpPr>
          <p:nvPr>
            <p:ph type="title"/>
          </p:nvPr>
        </p:nvSpPr>
        <p:spPr>
          <a:xfrm>
            <a:off x="323528" y="260648"/>
            <a:ext cx="8507288" cy="1143000"/>
          </a:xfrm>
        </p:spPr>
        <p:txBody>
          <a:bodyPr>
            <a:noAutofit/>
          </a:bodyPr>
          <a:lstStyle/>
          <a:p>
            <a:pPr algn="ctr"/>
            <a:r>
              <a:rPr lang="da-DK" sz="3600" cap="all" dirty="0" smtClean="0"/>
              <a:t>Hjemmeopgave – </a:t>
            </a:r>
            <a:r>
              <a:rPr lang="da-DK" sz="3600" cap="all" dirty="0"/>
              <a:t>Egne/partners ressourcer og begrænsninger</a:t>
            </a:r>
          </a:p>
        </p:txBody>
      </p:sp>
      <p:sp>
        <p:nvSpPr>
          <p:cNvPr id="3" name="Pladsholder til indhold 2">
            <a:extLst>
              <a:ext uri="{FF2B5EF4-FFF2-40B4-BE49-F238E27FC236}">
                <a16:creationId xmlns:a16="http://schemas.microsoft.com/office/drawing/2014/main" id="{CFF2A808-086D-415E-8C3E-1F16007BBD6C}"/>
              </a:ext>
            </a:extLst>
          </p:cNvPr>
          <p:cNvSpPr>
            <a:spLocks noGrp="1"/>
          </p:cNvSpPr>
          <p:nvPr>
            <p:ph idx="1"/>
          </p:nvPr>
        </p:nvSpPr>
        <p:spPr>
          <a:xfrm>
            <a:off x="395536" y="1628800"/>
            <a:ext cx="8229600" cy="4997146"/>
          </a:xfrm>
        </p:spPr>
        <p:txBody>
          <a:bodyPr>
            <a:normAutofit fontScale="85000" lnSpcReduction="10000"/>
          </a:bodyPr>
          <a:lstStyle/>
          <a:p>
            <a:pPr>
              <a:lnSpc>
                <a:spcPct val="120000"/>
              </a:lnSpc>
            </a:pPr>
            <a:r>
              <a:rPr lang="da-DK" dirty="0"/>
              <a:t>Hvor er mine/min partners største ressourcer?</a:t>
            </a:r>
          </a:p>
          <a:p>
            <a:pPr>
              <a:lnSpc>
                <a:spcPct val="120000"/>
              </a:lnSpc>
            </a:pPr>
            <a:r>
              <a:rPr lang="da-DK" dirty="0"/>
              <a:t>Hvor er mine/min partners største begrænsninger?</a:t>
            </a:r>
          </a:p>
          <a:p>
            <a:pPr>
              <a:lnSpc>
                <a:spcPct val="120000"/>
              </a:lnSpc>
            </a:pPr>
            <a:r>
              <a:rPr lang="da-DK" dirty="0"/>
              <a:t>Har vi talt om det – og hvis ikke – hvordan taler vi sammen om det? </a:t>
            </a:r>
          </a:p>
          <a:p>
            <a:pPr>
              <a:lnSpc>
                <a:spcPct val="120000"/>
              </a:lnSpc>
            </a:pPr>
            <a:r>
              <a:rPr lang="da-DK" dirty="0"/>
              <a:t>Har jeg bedt min partner om hjælp til at håndtere noget omkring vores børn – og var det svært at sige højt, at jeg ikke vidste, hvordan jeg skulle takle det?</a:t>
            </a:r>
          </a:p>
          <a:p>
            <a:pPr>
              <a:lnSpc>
                <a:spcPct val="120000"/>
              </a:lnSpc>
            </a:pPr>
            <a:r>
              <a:rPr lang="da-DK" dirty="0"/>
              <a:t>Er der noget, som vi begge to har svært ved at håndtere? Vrede, sorg, konflikter? </a:t>
            </a:r>
          </a:p>
          <a:p>
            <a:endParaRPr lang="da-DK" dirty="0"/>
          </a:p>
        </p:txBody>
      </p:sp>
    </p:spTree>
    <p:extLst>
      <p:ext uri="{BB962C8B-B14F-4D97-AF65-F5344CB8AC3E}">
        <p14:creationId xmlns:p14="http://schemas.microsoft.com/office/powerpoint/2010/main" val="1323056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18AFA-E14E-4CF7-937B-5C65C24DEF75}"/>
              </a:ext>
            </a:extLst>
          </p:cNvPr>
          <p:cNvSpPr>
            <a:spLocks noGrp="1"/>
          </p:cNvSpPr>
          <p:nvPr>
            <p:ph type="title"/>
          </p:nvPr>
        </p:nvSpPr>
        <p:spPr>
          <a:xfrm>
            <a:off x="647272" y="1012004"/>
            <a:ext cx="2562119" cy="4795408"/>
          </a:xfrm>
        </p:spPr>
        <p:txBody>
          <a:bodyPr>
            <a:normAutofit/>
          </a:bodyPr>
          <a:lstStyle/>
          <a:p>
            <a:r>
              <a:rPr lang="da-DK" dirty="0">
                <a:solidFill>
                  <a:srgbClr val="FFFFFF"/>
                </a:solidFill>
              </a:rPr>
              <a:t>Tipskupon.</a:t>
            </a:r>
          </a:p>
        </p:txBody>
      </p:sp>
      <p:graphicFrame>
        <p:nvGraphicFramePr>
          <p:cNvPr id="4" name="Pladsholder til indhold 3">
            <a:extLst>
              <a:ext uri="{FF2B5EF4-FFF2-40B4-BE49-F238E27FC236}">
                <a16:creationId xmlns:a16="http://schemas.microsoft.com/office/drawing/2014/main" id="{E0959BE0-88BC-4E9A-802C-C8A368BF2DA0}"/>
              </a:ext>
            </a:extLst>
          </p:cNvPr>
          <p:cNvGraphicFramePr>
            <a:graphicFrameLocks noGrp="1"/>
          </p:cNvGraphicFramePr>
          <p:nvPr>
            <p:ph idx="1"/>
            <p:extLst>
              <p:ext uri="{D42A27DB-BD31-4B8C-83A1-F6EECF244321}">
                <p14:modId xmlns:p14="http://schemas.microsoft.com/office/powerpoint/2010/main" val="2668465988"/>
              </p:ext>
            </p:extLst>
          </p:nvPr>
        </p:nvGraphicFramePr>
        <p:xfrm>
          <a:off x="306387" y="444510"/>
          <a:ext cx="8531227" cy="6190322"/>
        </p:xfrm>
        <a:graphic>
          <a:graphicData uri="http://schemas.openxmlformats.org/drawingml/2006/table">
            <a:tbl>
              <a:tblPr firstRow="1" firstCol="1" bandRow="1">
                <a:tableStyleId>{5C22544A-7EE6-4342-B048-85BDC9FD1C3A}</a:tableStyleId>
              </a:tblPr>
              <a:tblGrid>
                <a:gridCol w="2995887">
                  <a:extLst>
                    <a:ext uri="{9D8B030D-6E8A-4147-A177-3AD203B41FA5}">
                      <a16:colId xmlns:a16="http://schemas.microsoft.com/office/drawing/2014/main" val="3632138693"/>
                    </a:ext>
                  </a:extLst>
                </a:gridCol>
                <a:gridCol w="1971031">
                  <a:extLst>
                    <a:ext uri="{9D8B030D-6E8A-4147-A177-3AD203B41FA5}">
                      <a16:colId xmlns:a16="http://schemas.microsoft.com/office/drawing/2014/main" val="1046562366"/>
                    </a:ext>
                  </a:extLst>
                </a:gridCol>
                <a:gridCol w="1837359">
                  <a:extLst>
                    <a:ext uri="{9D8B030D-6E8A-4147-A177-3AD203B41FA5}">
                      <a16:colId xmlns:a16="http://schemas.microsoft.com/office/drawing/2014/main" val="1986495213"/>
                    </a:ext>
                  </a:extLst>
                </a:gridCol>
                <a:gridCol w="1726950">
                  <a:extLst>
                    <a:ext uri="{9D8B030D-6E8A-4147-A177-3AD203B41FA5}">
                      <a16:colId xmlns:a16="http://schemas.microsoft.com/office/drawing/2014/main" val="2263352940"/>
                    </a:ext>
                  </a:extLst>
                </a:gridCol>
              </a:tblGrid>
              <a:tr h="218578">
                <a:tc>
                  <a:txBody>
                    <a:bodyPr/>
                    <a:lstStyle/>
                    <a:p>
                      <a:pPr algn="just">
                        <a:lnSpc>
                          <a:spcPts val="1250"/>
                        </a:lnSpc>
                        <a:spcBef>
                          <a:spcPts val="600"/>
                        </a:spcBef>
                        <a:spcAft>
                          <a:spcPts val="1200"/>
                        </a:spcAft>
                      </a:pPr>
                      <a:r>
                        <a:rPr lang="da-DK" sz="1100" dirty="0">
                          <a:effectLst>
                            <a:outerShdw blurRad="38100" dist="38100" dir="2700000" algn="tl">
                              <a:srgbClr val="000000">
                                <a:alpha val="43137"/>
                              </a:srgbClr>
                            </a:outerShdw>
                          </a:effectLst>
                        </a:rPr>
                        <a:t>SPØRGSMÅL</a:t>
                      </a:r>
                      <a:endParaRPr lang="da-DK"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100">
                          <a:effectLst>
                            <a:outerShdw blurRad="38100" dist="38100" dir="2700000" algn="tl">
                              <a:srgbClr val="000000">
                                <a:alpha val="43137"/>
                              </a:srgbClr>
                            </a:outerShdw>
                          </a:effectLst>
                        </a:rPr>
                        <a:t>SVAR A</a:t>
                      </a:r>
                      <a:endParaRPr lang="da-DK"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100">
                          <a:effectLst>
                            <a:outerShdw blurRad="38100" dist="38100" dir="2700000" algn="tl">
                              <a:srgbClr val="000000">
                                <a:alpha val="43137"/>
                              </a:srgbClr>
                            </a:outerShdw>
                          </a:effectLst>
                        </a:rPr>
                        <a:t>SVAR B</a:t>
                      </a:r>
                      <a:endParaRPr lang="da-DK"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100" dirty="0">
                          <a:effectLst>
                            <a:outerShdw blurRad="38100" dist="38100" dir="2700000" algn="tl">
                              <a:srgbClr val="000000">
                                <a:alpha val="43137"/>
                              </a:srgbClr>
                            </a:outerShdw>
                          </a:effectLst>
                        </a:rPr>
                        <a:t>SVAR C</a:t>
                      </a:r>
                      <a:endParaRPr lang="da-DK"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1006840126"/>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 Hvornår kan et barn begynde at spise skemad?</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a:effectLst/>
                        </a:rPr>
                        <a:t>4 mdr.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Mellem 4 og 6 mdr.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6 mdr.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863728527"/>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2. Hvornår begynder barnet at sige sine første ord?</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a:effectLst/>
                        </a:rPr>
                        <a:t>Omkring 1-års alderen.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a:effectLst/>
                        </a:rPr>
                        <a:t>Omkring 1,5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a:effectLst/>
                        </a:rPr>
                        <a:t>Omkring 2-års alderen.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982366536"/>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3. Hvornår begynder de fleste børn at kravle?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Skriv dit svar her: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768133788"/>
                  </a:ext>
                </a:extLst>
              </a:tr>
              <a:tr h="592705">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4. Hvornår begynder man at børste tænder på barnet?</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Når barnet har fået alle 20 mælketænder.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Når barnet er 12 mdr. gammel.</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Når den første tand er brudt gennem.</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749947001"/>
                  </a:ext>
                </a:extLst>
              </a:tr>
              <a:tr h="324282">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5. Spædbørn skal sove: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På siden.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På ryggen.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På maven.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589342448"/>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6. Hvor mange timer skal et barn på 4 år sove?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8 timer.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 timer.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10-12 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963412814"/>
                  </a:ext>
                </a:extLst>
              </a:tr>
              <a:tr h="779769">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7. Hvornår skal barnet vaccineres?</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3 mdr., 5 mdr., 12 mdr., 15 mdr., 4 år, 5 år og 12 år (for piger).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5 uger, 3 mdr., 5 mdr., 12 mdr., 15 mdr., 12 år (for piger).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3 mdr., 12 mdr., 2 år, 3 år, 12 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1820529541"/>
                  </a:ext>
                </a:extLst>
              </a:tr>
              <a:tr h="405641">
                <a:tc>
                  <a:txBody>
                    <a:bodyPr/>
                    <a:lstStyle/>
                    <a:p>
                      <a:pPr>
                        <a:lnSpc>
                          <a:spcPts val="1250"/>
                        </a:lnSpc>
                        <a:spcBef>
                          <a:spcPts val="600"/>
                        </a:spcBef>
                        <a:spcAft>
                          <a:spcPts val="600"/>
                        </a:spcAft>
                      </a:pPr>
                      <a:r>
                        <a:rPr lang="da-DK" sz="1200" dirty="0">
                          <a:effectLst>
                            <a:outerShdw blurRad="38100" dist="38100" dir="2700000" algn="tl">
                              <a:srgbClr val="000000">
                                <a:alpha val="43137"/>
                              </a:srgbClr>
                            </a:outerShdw>
                          </a:effectLst>
                        </a:rPr>
                        <a:t>8. Hvornår begynder barnet at anvende pincetgreb?</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5 mdr.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9 mdr.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12 mdr.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167637528"/>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9. Hvornår bliver børn som oftest renlige om dagen?</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1,5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2,5-3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4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294080348"/>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10. Hvor mange børn tisser i sengen ved skolestart?</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15-20%</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680794595"/>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11. Hvor længe anbefales det at give børn D-vitamintilskud?</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Fra 2-6 uger.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Fra 2 uger til 1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Fra 2 uger til 2 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115436705"/>
                  </a:ext>
                </a:extLst>
              </a:tr>
              <a:tr h="405641">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12. Hvornår kan de fleste børn lære at cykle?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3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4-5 år.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7 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595412975"/>
                  </a:ext>
                </a:extLst>
              </a:tr>
              <a:tr h="218578">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13. Hvor mange timer skal teenagere sove?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6-7 timer.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8-9 timer.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10-12 timer.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703471239"/>
                  </a:ext>
                </a:extLst>
              </a:tr>
              <a:tr h="405641">
                <a:tc>
                  <a:txBody>
                    <a:bodyPr/>
                    <a:lstStyle/>
                    <a:p>
                      <a:pPr>
                        <a:lnSpc>
                          <a:spcPts val="1250"/>
                        </a:lnSpc>
                        <a:spcBef>
                          <a:spcPts val="600"/>
                        </a:spcBef>
                        <a:spcAft>
                          <a:spcPts val="600"/>
                        </a:spcAft>
                      </a:pPr>
                      <a:r>
                        <a:rPr lang="da-DK" sz="1200" dirty="0">
                          <a:effectLst>
                            <a:outerShdw blurRad="38100" dist="38100" dir="2700000" algn="tl">
                              <a:srgbClr val="000000">
                                <a:alpha val="43137"/>
                              </a:srgbClr>
                            </a:outerShdw>
                          </a:effectLst>
                        </a:rPr>
                        <a:t>14. Hvor længe kan drenge på 6 år koncentrere sig om en given opgave?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20 min.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12 min.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30 min.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1439768478"/>
                  </a:ext>
                </a:extLst>
              </a:tr>
            </a:tbl>
          </a:graphicData>
        </a:graphic>
      </p:graphicFrame>
    </p:spTree>
    <p:extLst>
      <p:ext uri="{BB962C8B-B14F-4D97-AF65-F5344CB8AC3E}">
        <p14:creationId xmlns:p14="http://schemas.microsoft.com/office/powerpoint/2010/main" val="3358123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591428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628800"/>
            <a:ext cx="8229600" cy="2592288"/>
          </a:xfrm>
        </p:spPr>
        <p:txBody>
          <a:bodyPr/>
          <a:lstStyle/>
          <a:p>
            <a:r>
              <a:rPr lang="da-DK" cap="all" dirty="0"/>
              <a:t>Tilknytning og </a:t>
            </a:r>
            <a:r>
              <a:rPr lang="da-DK" cap="all" dirty="0" err="1"/>
              <a:t>mentalisering</a:t>
            </a:r>
            <a:endParaRPr lang="da-DK" cap="all" dirty="0"/>
          </a:p>
        </p:txBody>
      </p:sp>
    </p:spTree>
    <p:extLst>
      <p:ext uri="{BB962C8B-B14F-4D97-AF65-F5344CB8AC3E}">
        <p14:creationId xmlns:p14="http://schemas.microsoft.com/office/powerpoint/2010/main" val="2318173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B5DF0-202B-4526-BCA9-57BF6911CAA0}"/>
              </a:ext>
            </a:extLst>
          </p:cNvPr>
          <p:cNvSpPr>
            <a:spLocks noGrp="1"/>
          </p:cNvSpPr>
          <p:nvPr>
            <p:ph type="title"/>
          </p:nvPr>
        </p:nvSpPr>
        <p:spPr/>
        <p:txBody>
          <a:bodyPr/>
          <a:lstStyle/>
          <a:p>
            <a:pPr algn="ctr"/>
            <a:r>
              <a:rPr lang="da-DK" cap="all" dirty="0"/>
              <a:t>Tilknytning</a:t>
            </a:r>
          </a:p>
        </p:txBody>
      </p:sp>
      <p:sp>
        <p:nvSpPr>
          <p:cNvPr id="3" name="Pladsholder til indhold 2">
            <a:extLst>
              <a:ext uri="{FF2B5EF4-FFF2-40B4-BE49-F238E27FC236}">
                <a16:creationId xmlns:a16="http://schemas.microsoft.com/office/drawing/2014/main" id="{3A1B8C48-5423-449F-9E86-A0BD29E7ED6A}"/>
              </a:ext>
            </a:extLst>
          </p:cNvPr>
          <p:cNvSpPr>
            <a:spLocks noGrp="1"/>
          </p:cNvSpPr>
          <p:nvPr>
            <p:ph idx="1"/>
          </p:nvPr>
        </p:nvSpPr>
        <p:spPr/>
        <p:txBody>
          <a:bodyPr>
            <a:normAutofit/>
          </a:bodyPr>
          <a:lstStyle/>
          <a:p>
            <a:pPr marL="0" indent="0">
              <a:buNone/>
            </a:pPr>
            <a:r>
              <a:rPr lang="da-DK" sz="2400" i="1" dirty="0"/>
              <a:t>”Ræven sagde: Det er den tid, du har spildt på din rose, der gør den så betydningsfuld” </a:t>
            </a:r>
          </a:p>
          <a:p>
            <a:pPr marL="0" indent="0">
              <a:lnSpc>
                <a:spcPct val="200000"/>
              </a:lnSpc>
              <a:buNone/>
            </a:pPr>
            <a:r>
              <a:rPr lang="da-DK" sz="2400" i="1" dirty="0"/>
              <a:t>(”Den lille prins”, Antoine de Saint-Exupéry).</a:t>
            </a:r>
          </a:p>
          <a:p>
            <a:pPr marL="0" indent="0">
              <a:buNone/>
            </a:pPr>
            <a:endParaRPr lang="da-DK" sz="2400" dirty="0"/>
          </a:p>
          <a:p>
            <a:pPr marL="0" indent="0">
              <a:buNone/>
            </a:pPr>
            <a:r>
              <a:rPr lang="da-DK" sz="2400" dirty="0"/>
              <a:t>Tilknytning henviser til det stærke og vedvarende følelsesmæssige bånd, som et barn danner med få udvalgte personer, og som giver barnet en følelse af tryghed og velvære.</a:t>
            </a:r>
          </a:p>
          <a:p>
            <a:pPr marL="0" indent="0">
              <a:buNone/>
            </a:pPr>
            <a:endParaRPr lang="da-DK" dirty="0"/>
          </a:p>
        </p:txBody>
      </p:sp>
    </p:spTree>
    <p:extLst>
      <p:ext uri="{BB962C8B-B14F-4D97-AF65-F5344CB8AC3E}">
        <p14:creationId xmlns:p14="http://schemas.microsoft.com/office/powerpoint/2010/main" val="871411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55337-D2FB-420F-874D-4E3AC956C4B9}"/>
              </a:ext>
            </a:extLst>
          </p:cNvPr>
          <p:cNvSpPr>
            <a:spLocks noGrp="1"/>
          </p:cNvSpPr>
          <p:nvPr>
            <p:ph type="title"/>
          </p:nvPr>
        </p:nvSpPr>
        <p:spPr>
          <a:xfrm>
            <a:off x="628650" y="365129"/>
            <a:ext cx="7886700" cy="1325563"/>
          </a:xfrm>
        </p:spPr>
        <p:txBody>
          <a:bodyPr>
            <a:normAutofit/>
          </a:bodyPr>
          <a:lstStyle/>
          <a:p>
            <a:r>
              <a:rPr lang="da-DK" cap="all" dirty="0"/>
              <a:t>Tryghedscirklen</a:t>
            </a:r>
          </a:p>
        </p:txBody>
      </p:sp>
      <p:sp>
        <p:nvSpPr>
          <p:cNvPr id="12" name="Content Placeholder 9">
            <a:extLst>
              <a:ext uri="{FF2B5EF4-FFF2-40B4-BE49-F238E27FC236}">
                <a16:creationId xmlns:a16="http://schemas.microsoft.com/office/drawing/2014/main" id="{80AF9996-5E5B-4A46-99EF-F62BCDEFA2E9}"/>
              </a:ext>
            </a:extLst>
          </p:cNvPr>
          <p:cNvSpPr>
            <a:spLocks noGrp="1"/>
          </p:cNvSpPr>
          <p:nvPr>
            <p:ph idx="1"/>
          </p:nvPr>
        </p:nvSpPr>
        <p:spPr>
          <a:xfrm>
            <a:off x="628708" y="1825625"/>
            <a:ext cx="2848355" cy="4351338"/>
          </a:xfrm>
        </p:spPr>
        <p:txBody>
          <a:bodyPr>
            <a:normAutofit/>
          </a:bodyPr>
          <a:lstStyle/>
          <a:p>
            <a:pPr marL="0" indent="0">
              <a:buNone/>
            </a:pPr>
            <a:r>
              <a:rPr lang="en-US" sz="2000" dirty="0" err="1"/>
              <a:t>Aktivering</a:t>
            </a:r>
            <a:r>
              <a:rPr lang="en-US" sz="2000" dirty="0"/>
              <a:t> </a:t>
            </a:r>
            <a:r>
              <a:rPr lang="en-US" sz="2000" dirty="0" err="1"/>
              <a:t>af</a:t>
            </a:r>
            <a:r>
              <a:rPr lang="en-US" sz="2000" dirty="0"/>
              <a:t> </a:t>
            </a:r>
            <a:r>
              <a:rPr lang="en-US" sz="2000" dirty="0" err="1"/>
              <a:t>tilknytningssystemet</a:t>
            </a:r>
            <a:r>
              <a:rPr lang="en-US" sz="2000" dirty="0"/>
              <a:t> </a:t>
            </a:r>
            <a:r>
              <a:rPr lang="da-DK" sz="2000" dirty="0"/>
              <a:t>viser sig, når barnet søger beskyttelse, omsorg og tryghed, når det bliver utrygt, bange eller ked af det. </a:t>
            </a:r>
            <a:r>
              <a:rPr lang="en-US" sz="2000" dirty="0"/>
              <a:t> </a:t>
            </a:r>
          </a:p>
          <a:p>
            <a:endParaRPr lang="en-US" sz="2000" dirty="0"/>
          </a:p>
        </p:txBody>
      </p:sp>
      <p:pic>
        <p:nvPicPr>
          <p:cNvPr id="4" name="Billede 3" descr="Barnet bevæger sig rundt i en cirkel, barnet går gennem fire stadier med forskellige behov. To hænder favner cirklen. ">
            <a:extLst>
              <a:ext uri="{FF2B5EF4-FFF2-40B4-BE49-F238E27FC236}">
                <a16:creationId xmlns:a16="http://schemas.microsoft.com/office/drawing/2014/main" id="{FB002827-7000-4A37-B46F-503140858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8604"/>
          <a:stretch/>
        </p:blipFill>
        <p:spPr>
          <a:xfrm>
            <a:off x="3840480" y="1904281"/>
            <a:ext cx="4674870" cy="4272681"/>
          </a:xfrm>
          <a:prstGeom prst="rect">
            <a:avLst/>
          </a:prstGeom>
        </p:spPr>
      </p:pic>
      <p:sp>
        <p:nvSpPr>
          <p:cNvPr id="6" name="Tekstfelt 5">
            <a:extLst>
              <a:ext uri="{FF2B5EF4-FFF2-40B4-BE49-F238E27FC236}">
                <a16:creationId xmlns:a16="http://schemas.microsoft.com/office/drawing/2014/main" id="{C8BB608E-89FA-4842-9E43-C8AC6E95CD70}"/>
              </a:ext>
            </a:extLst>
          </p:cNvPr>
          <p:cNvSpPr txBox="1"/>
          <p:nvPr/>
        </p:nvSpPr>
        <p:spPr>
          <a:xfrm>
            <a:off x="4693749" y="6460292"/>
            <a:ext cx="2686563" cy="276999"/>
          </a:xfrm>
          <a:prstGeom prst="rect">
            <a:avLst/>
          </a:prstGeom>
          <a:noFill/>
        </p:spPr>
        <p:txBody>
          <a:bodyPr wrap="square" rtlCol="0">
            <a:spAutoFit/>
          </a:bodyPr>
          <a:lstStyle/>
          <a:p>
            <a:r>
              <a:rPr lang="da-DK" sz="1200" dirty="0"/>
              <a:t>Udlånt af Socialstyrelsen, ICS 2018.</a:t>
            </a:r>
          </a:p>
        </p:txBody>
      </p:sp>
    </p:spTree>
    <p:extLst>
      <p:ext uri="{BB962C8B-B14F-4D97-AF65-F5344CB8AC3E}">
        <p14:creationId xmlns:p14="http://schemas.microsoft.com/office/powerpoint/2010/main" val="1794177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692243-C6ED-477F-A510-E6200AADF88A}"/>
              </a:ext>
            </a:extLst>
          </p:cNvPr>
          <p:cNvSpPr>
            <a:spLocks noGrp="1"/>
          </p:cNvSpPr>
          <p:nvPr>
            <p:ph type="title"/>
          </p:nvPr>
        </p:nvSpPr>
        <p:spPr>
          <a:xfrm>
            <a:off x="467544" y="404664"/>
            <a:ext cx="8229600" cy="1143000"/>
          </a:xfrm>
        </p:spPr>
        <p:txBody>
          <a:bodyPr>
            <a:normAutofit/>
          </a:bodyPr>
          <a:lstStyle/>
          <a:p>
            <a:pPr algn="ctr"/>
            <a:r>
              <a:rPr lang="da-DK" sz="3600" cap="all" dirty="0"/>
              <a:t>Fire forskellige tilknytningsmønstre</a:t>
            </a:r>
          </a:p>
        </p:txBody>
      </p:sp>
      <p:sp>
        <p:nvSpPr>
          <p:cNvPr id="3" name="Pladsholder til indhold 2">
            <a:extLst>
              <a:ext uri="{FF2B5EF4-FFF2-40B4-BE49-F238E27FC236}">
                <a16:creationId xmlns:a16="http://schemas.microsoft.com/office/drawing/2014/main" id="{CAA0B01E-B91D-4DE6-B597-7A5E09021C01}"/>
              </a:ext>
            </a:extLst>
          </p:cNvPr>
          <p:cNvSpPr>
            <a:spLocks noGrp="1"/>
          </p:cNvSpPr>
          <p:nvPr>
            <p:ph idx="1"/>
          </p:nvPr>
        </p:nvSpPr>
        <p:spPr>
          <a:xfrm>
            <a:off x="467544" y="1844824"/>
            <a:ext cx="8229600" cy="4525963"/>
          </a:xfrm>
        </p:spPr>
        <p:txBody>
          <a:bodyPr>
            <a:normAutofit/>
          </a:bodyPr>
          <a:lstStyle/>
          <a:p>
            <a:r>
              <a:rPr lang="da-DK" sz="2400" dirty="0"/>
              <a:t>Tryg tilknytning.</a:t>
            </a:r>
          </a:p>
          <a:p>
            <a:r>
              <a:rPr lang="da-DK" sz="2400" dirty="0"/>
              <a:t>Utryg undgående tilknytning.</a:t>
            </a:r>
          </a:p>
          <a:p>
            <a:r>
              <a:rPr lang="da-DK" sz="2400" dirty="0"/>
              <a:t>Utryg ambivalent tilknytning.</a:t>
            </a:r>
          </a:p>
          <a:p>
            <a:r>
              <a:rPr lang="da-DK" sz="2400" dirty="0"/>
              <a:t>Desorganiseret tilknytning.</a:t>
            </a:r>
          </a:p>
        </p:txBody>
      </p:sp>
    </p:spTree>
    <p:extLst>
      <p:ext uri="{BB962C8B-B14F-4D97-AF65-F5344CB8AC3E}">
        <p14:creationId xmlns:p14="http://schemas.microsoft.com/office/powerpoint/2010/main" val="3289078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803E8-3435-4F56-BEF0-A362FC493E30}"/>
              </a:ext>
            </a:extLst>
          </p:cNvPr>
          <p:cNvSpPr>
            <a:spLocks noGrp="1"/>
          </p:cNvSpPr>
          <p:nvPr>
            <p:ph type="title"/>
          </p:nvPr>
        </p:nvSpPr>
        <p:spPr/>
        <p:txBody>
          <a:bodyPr/>
          <a:lstStyle/>
          <a:p>
            <a:pPr algn="ctr"/>
            <a:r>
              <a:rPr lang="da-DK" cap="all" dirty="0"/>
              <a:t>Tryg tilknytning</a:t>
            </a:r>
          </a:p>
        </p:txBody>
      </p:sp>
      <p:sp>
        <p:nvSpPr>
          <p:cNvPr id="3" name="Pladsholder til indhold 2">
            <a:extLst>
              <a:ext uri="{FF2B5EF4-FFF2-40B4-BE49-F238E27FC236}">
                <a16:creationId xmlns:a16="http://schemas.microsoft.com/office/drawing/2014/main" id="{026A403F-AEDE-49F5-AAB8-ABD75CB6CA6B}"/>
              </a:ext>
            </a:extLst>
          </p:cNvPr>
          <p:cNvSpPr>
            <a:spLocks noGrp="1"/>
          </p:cNvSpPr>
          <p:nvPr>
            <p:ph idx="1"/>
          </p:nvPr>
        </p:nvSpPr>
        <p:spPr/>
        <p:txBody>
          <a:bodyPr>
            <a:normAutofit/>
          </a:bodyPr>
          <a:lstStyle/>
          <a:p>
            <a:pPr marL="0" indent="0">
              <a:lnSpc>
                <a:spcPct val="150000"/>
              </a:lnSpc>
              <a:buNone/>
            </a:pPr>
            <a:r>
              <a:rPr lang="da-DK" sz="2400" dirty="0"/>
              <a:t>Tryg tilknytning (60-70%):</a:t>
            </a:r>
          </a:p>
          <a:p>
            <a:r>
              <a:rPr lang="da-DK" sz="2400" dirty="0"/>
              <a:t>Barnet protesterer, når omsorgspersonen forlader det i nye og uvante omgivelser.</a:t>
            </a:r>
          </a:p>
          <a:p>
            <a:r>
              <a:rPr lang="da-DK" sz="2400" dirty="0"/>
              <a:t>Lader sig ikke trøste af fremmede. </a:t>
            </a:r>
          </a:p>
          <a:p>
            <a:r>
              <a:rPr lang="da-DK" sz="2400" dirty="0"/>
              <a:t>Det finder trøst og ro, når omsorgspersonen vender tilbage, og begynder hurtigt at undersøge omgivelserne igen.</a:t>
            </a:r>
            <a:endParaRPr lang="da-DK" sz="2400" dirty="0">
              <a:effectLst/>
            </a:endParaRPr>
          </a:p>
          <a:p>
            <a:endParaRPr lang="da-DK" dirty="0"/>
          </a:p>
        </p:txBody>
      </p:sp>
    </p:spTree>
    <p:extLst>
      <p:ext uri="{BB962C8B-B14F-4D97-AF65-F5344CB8AC3E}">
        <p14:creationId xmlns:p14="http://schemas.microsoft.com/office/powerpoint/2010/main" val="3565259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A2ED9-C8EE-435B-B5AC-7EFD7C35E0A2}"/>
              </a:ext>
            </a:extLst>
          </p:cNvPr>
          <p:cNvSpPr>
            <a:spLocks noGrp="1"/>
          </p:cNvSpPr>
          <p:nvPr>
            <p:ph type="title"/>
          </p:nvPr>
        </p:nvSpPr>
        <p:spPr/>
        <p:txBody>
          <a:bodyPr/>
          <a:lstStyle/>
          <a:p>
            <a:pPr algn="ctr"/>
            <a:r>
              <a:rPr lang="da-DK" cap="all" dirty="0"/>
              <a:t>Utryg undgående tilknytning</a:t>
            </a:r>
          </a:p>
        </p:txBody>
      </p:sp>
      <p:sp>
        <p:nvSpPr>
          <p:cNvPr id="3" name="Pladsholder til indhold 2">
            <a:extLst>
              <a:ext uri="{FF2B5EF4-FFF2-40B4-BE49-F238E27FC236}">
                <a16:creationId xmlns:a16="http://schemas.microsoft.com/office/drawing/2014/main" id="{3265DDA6-C7C3-4E8E-A40B-7F1946645C0B}"/>
              </a:ext>
            </a:extLst>
          </p:cNvPr>
          <p:cNvSpPr>
            <a:spLocks noGrp="1"/>
          </p:cNvSpPr>
          <p:nvPr>
            <p:ph idx="1"/>
          </p:nvPr>
        </p:nvSpPr>
        <p:spPr/>
        <p:txBody>
          <a:bodyPr>
            <a:noAutofit/>
          </a:bodyPr>
          <a:lstStyle/>
          <a:p>
            <a:pPr marL="0" indent="0">
              <a:lnSpc>
                <a:spcPct val="210000"/>
              </a:lnSpc>
              <a:buNone/>
            </a:pPr>
            <a:r>
              <a:rPr lang="da-DK" sz="2400" dirty="0"/>
              <a:t>Utryg undgående tilknytning/afvisende (15-20%):</a:t>
            </a:r>
          </a:p>
          <a:p>
            <a:pPr>
              <a:lnSpc>
                <a:spcPct val="120000"/>
              </a:lnSpc>
            </a:pPr>
            <a:r>
              <a:rPr lang="da-DK" sz="2400" dirty="0"/>
              <a:t>Barnet reagerer kun svagt, når omsorgspersonen forlader det i utrygge omgivelser og ignorerer omsorgspersonen ved genforening. </a:t>
            </a:r>
          </a:p>
          <a:p>
            <a:pPr>
              <a:lnSpc>
                <a:spcPct val="120000"/>
              </a:lnSpc>
            </a:pPr>
            <a:r>
              <a:rPr lang="da-DK" sz="2400" dirty="0"/>
              <a:t>I samspil med de nærmeste har barnet tillært sig adfærd, hvor det nedregulerer egne følelser og behov. </a:t>
            </a:r>
          </a:p>
          <a:p>
            <a:pPr>
              <a:lnSpc>
                <a:spcPct val="120000"/>
              </a:lnSpc>
            </a:pPr>
            <a:r>
              <a:rPr lang="da-DK" sz="2400" dirty="0"/>
              <a:t>Barnet har erfaring for at blive afvist, når det viser følelser, og undgår ofte følelsesmæssig involvering.</a:t>
            </a:r>
          </a:p>
        </p:txBody>
      </p:sp>
    </p:spTree>
    <p:extLst>
      <p:ext uri="{BB962C8B-B14F-4D97-AF65-F5344CB8AC3E}">
        <p14:creationId xmlns:p14="http://schemas.microsoft.com/office/powerpoint/2010/main" val="2608866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8B8B1-3F03-430B-B7BC-CF49D9C8C940}"/>
              </a:ext>
            </a:extLst>
          </p:cNvPr>
          <p:cNvSpPr>
            <a:spLocks noGrp="1"/>
          </p:cNvSpPr>
          <p:nvPr>
            <p:ph type="title"/>
          </p:nvPr>
        </p:nvSpPr>
        <p:spPr/>
        <p:txBody>
          <a:bodyPr/>
          <a:lstStyle/>
          <a:p>
            <a:pPr algn="ctr"/>
            <a:r>
              <a:rPr lang="da-DK" cap="all" dirty="0"/>
              <a:t>Utryg ambivalent tilknytning</a:t>
            </a:r>
          </a:p>
        </p:txBody>
      </p:sp>
      <p:sp>
        <p:nvSpPr>
          <p:cNvPr id="3" name="Pladsholder til indhold 2">
            <a:extLst>
              <a:ext uri="{FF2B5EF4-FFF2-40B4-BE49-F238E27FC236}">
                <a16:creationId xmlns:a16="http://schemas.microsoft.com/office/drawing/2014/main" id="{4FA8602B-16DE-4946-BEFA-89E15875540B}"/>
              </a:ext>
            </a:extLst>
          </p:cNvPr>
          <p:cNvSpPr>
            <a:spLocks noGrp="1"/>
          </p:cNvSpPr>
          <p:nvPr>
            <p:ph idx="1"/>
          </p:nvPr>
        </p:nvSpPr>
        <p:spPr>
          <a:xfrm>
            <a:off x="457200" y="1600207"/>
            <a:ext cx="8229600" cy="4205057"/>
          </a:xfrm>
        </p:spPr>
        <p:txBody>
          <a:bodyPr>
            <a:normAutofit fontScale="77500" lnSpcReduction="20000"/>
          </a:bodyPr>
          <a:lstStyle/>
          <a:p>
            <a:pPr marL="0" indent="0">
              <a:lnSpc>
                <a:spcPct val="200000"/>
              </a:lnSpc>
              <a:buNone/>
            </a:pPr>
            <a:r>
              <a:rPr lang="da-DK" sz="2800" dirty="0"/>
              <a:t>Utryg ambivalent (10%):</a:t>
            </a:r>
          </a:p>
          <a:p>
            <a:pPr>
              <a:lnSpc>
                <a:spcPct val="120000"/>
              </a:lnSpc>
            </a:pPr>
            <a:r>
              <a:rPr lang="da-DK" sz="2800" dirty="0"/>
              <a:t>Barnet protesterer mod adskillelse fra nærmeste omsorgspersoner. </a:t>
            </a:r>
          </a:p>
          <a:p>
            <a:pPr>
              <a:lnSpc>
                <a:spcPct val="120000"/>
              </a:lnSpc>
            </a:pPr>
            <a:r>
              <a:rPr lang="da-DK" sz="2800" dirty="0"/>
              <a:t>Ved genforening er barnet både kontaktsøgende og aggressivt modstræbende – og dermed ambivalent i kontakten til omsorgspersonen. </a:t>
            </a:r>
          </a:p>
          <a:p>
            <a:pPr>
              <a:lnSpc>
                <a:spcPct val="120000"/>
              </a:lnSpc>
            </a:pPr>
            <a:r>
              <a:rPr lang="da-DK" sz="2800" dirty="0"/>
              <a:t>Barnet ses som angst for nye situationer og ængsteligt i udforskningen af omverdenen. </a:t>
            </a:r>
          </a:p>
          <a:p>
            <a:pPr>
              <a:lnSpc>
                <a:spcPct val="120000"/>
              </a:lnSpc>
            </a:pPr>
            <a:r>
              <a:rPr lang="da-DK" sz="2800" dirty="0"/>
              <a:t>Barnet har ikke tillid til hjælp fra omgivelserne og forventer at blive afvist.</a:t>
            </a:r>
          </a:p>
          <a:p>
            <a:endParaRPr lang="da-DK" dirty="0"/>
          </a:p>
        </p:txBody>
      </p:sp>
    </p:spTree>
    <p:extLst>
      <p:ext uri="{BB962C8B-B14F-4D97-AF65-F5344CB8AC3E}">
        <p14:creationId xmlns:p14="http://schemas.microsoft.com/office/powerpoint/2010/main" val="3476878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B861F-45D3-4618-8F4B-E34488443DC7}"/>
              </a:ext>
            </a:extLst>
          </p:cNvPr>
          <p:cNvSpPr>
            <a:spLocks noGrp="1"/>
          </p:cNvSpPr>
          <p:nvPr>
            <p:ph type="title"/>
          </p:nvPr>
        </p:nvSpPr>
        <p:spPr/>
        <p:txBody>
          <a:bodyPr/>
          <a:lstStyle/>
          <a:p>
            <a:pPr algn="ctr"/>
            <a:r>
              <a:rPr lang="da-DK" cap="all" dirty="0"/>
              <a:t>Desorganiseret tilknytning</a:t>
            </a:r>
          </a:p>
        </p:txBody>
      </p:sp>
      <p:sp>
        <p:nvSpPr>
          <p:cNvPr id="3" name="Pladsholder til indhold 2">
            <a:extLst>
              <a:ext uri="{FF2B5EF4-FFF2-40B4-BE49-F238E27FC236}">
                <a16:creationId xmlns:a16="http://schemas.microsoft.com/office/drawing/2014/main" id="{7A0BF30D-D549-4F52-AB26-1916EAE7949E}"/>
              </a:ext>
            </a:extLst>
          </p:cNvPr>
          <p:cNvSpPr>
            <a:spLocks noGrp="1"/>
          </p:cNvSpPr>
          <p:nvPr>
            <p:ph idx="1"/>
          </p:nvPr>
        </p:nvSpPr>
        <p:spPr/>
        <p:txBody>
          <a:bodyPr>
            <a:noAutofit/>
          </a:bodyPr>
          <a:lstStyle/>
          <a:p>
            <a:pPr>
              <a:lnSpc>
                <a:spcPct val="200000"/>
              </a:lnSpc>
            </a:pPr>
            <a:r>
              <a:rPr lang="da-DK" sz="2400" dirty="0"/>
              <a:t>Desorganiseret (5%):</a:t>
            </a:r>
          </a:p>
          <a:p>
            <a:pPr>
              <a:lnSpc>
                <a:spcPct val="110000"/>
              </a:lnSpc>
            </a:pPr>
            <a:endParaRPr lang="da-DK" sz="2400" dirty="0"/>
          </a:p>
          <a:p>
            <a:pPr>
              <a:lnSpc>
                <a:spcPct val="110000"/>
              </a:lnSpc>
            </a:pPr>
            <a:r>
              <a:rPr lang="da-DK" sz="2400" dirty="0"/>
              <a:t>Barnet udviser modsætningsfyldt adfærdsmønster, stivner og søger væk fra omsorgspersonen ved genforening. </a:t>
            </a:r>
          </a:p>
          <a:p>
            <a:pPr>
              <a:lnSpc>
                <a:spcPct val="110000"/>
              </a:lnSpc>
            </a:pPr>
            <a:endParaRPr lang="da-DK" sz="2400" dirty="0"/>
          </a:p>
          <a:p>
            <a:pPr>
              <a:lnSpc>
                <a:spcPct val="110000"/>
              </a:lnSpc>
            </a:pPr>
            <a:r>
              <a:rPr lang="da-DK" sz="2400" dirty="0"/>
              <a:t>Barnet responderer ikke med nogen sammenhængende eller entydig måde ved genforening.</a:t>
            </a:r>
            <a:endParaRPr lang="da-DK" dirty="0"/>
          </a:p>
        </p:txBody>
      </p:sp>
    </p:spTree>
    <p:extLst>
      <p:ext uri="{BB962C8B-B14F-4D97-AF65-F5344CB8AC3E}">
        <p14:creationId xmlns:p14="http://schemas.microsoft.com/office/powerpoint/2010/main" val="3342648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a:extLst>
              <a:ext uri="{FF2B5EF4-FFF2-40B4-BE49-F238E27FC236}">
                <a16:creationId xmlns:a16="http://schemas.microsoft.com/office/drawing/2014/main" id="{82824D08-AE48-4574-A215-3AD6E028E094}"/>
              </a:ext>
            </a:extLst>
          </p:cNvPr>
          <p:cNvSpPr>
            <a:spLocks noGrp="1"/>
          </p:cNvSpPr>
          <p:nvPr>
            <p:ph type="title"/>
          </p:nvPr>
        </p:nvSpPr>
        <p:spPr>
          <a:xfrm>
            <a:off x="467544" y="914501"/>
            <a:ext cx="2880320" cy="2887579"/>
          </a:xfrm>
        </p:spPr>
        <p:txBody>
          <a:bodyPr vert="horz" lIns="91440" tIns="45720" rIns="91440" bIns="45720" rtlCol="0" anchor="b">
            <a:normAutofit/>
          </a:bodyPr>
          <a:lstStyle/>
          <a:p>
            <a:pPr algn="ctr"/>
            <a:r>
              <a:rPr lang="en-US" sz="4700" kern="1200" dirty="0" smtClean="0">
                <a:solidFill>
                  <a:srgbClr val="FFFFFF"/>
                </a:solidFill>
                <a:latin typeface="+mj-lt"/>
                <a:ea typeface="+mj-ea"/>
                <a:cs typeface="+mj-cs"/>
              </a:rPr>
              <a:t>Film -</a:t>
            </a:r>
            <a:r>
              <a:rPr lang="en-US" sz="4700" kern="1200" dirty="0">
                <a:solidFill>
                  <a:srgbClr val="FFFFFF"/>
                </a:solidFill>
                <a:latin typeface="+mj-lt"/>
                <a:ea typeface="+mj-ea"/>
                <a:cs typeface="+mj-cs"/>
              </a:rPr>
              <a:t/>
            </a:r>
            <a:br>
              <a:rPr lang="en-US" sz="4700" kern="1200" dirty="0">
                <a:solidFill>
                  <a:srgbClr val="FFFFFF"/>
                </a:solidFill>
                <a:latin typeface="+mj-lt"/>
                <a:ea typeface="+mj-ea"/>
                <a:cs typeface="+mj-cs"/>
              </a:rPr>
            </a:br>
            <a:r>
              <a:rPr lang="en-US" sz="4700" kern="1200" dirty="0">
                <a:solidFill>
                  <a:srgbClr val="FFFFFF"/>
                </a:solidFill>
                <a:latin typeface="+mj-lt"/>
                <a:ea typeface="+mj-ea"/>
                <a:cs typeface="+mj-cs"/>
              </a:rPr>
              <a:t>”</a:t>
            </a:r>
            <a:r>
              <a:rPr lang="en-US" sz="4700" kern="1200" dirty="0" err="1">
                <a:solidFill>
                  <a:srgbClr val="FFFFFF"/>
                </a:solidFill>
                <a:latin typeface="+mj-lt"/>
                <a:ea typeface="+mj-ea"/>
                <a:cs typeface="+mj-cs"/>
              </a:rPr>
              <a:t>Tilknytning</a:t>
            </a:r>
            <a:r>
              <a:rPr lang="en-US" sz="4700" kern="1200" dirty="0">
                <a:solidFill>
                  <a:srgbClr val="FFFFFF"/>
                </a:solidFill>
                <a:latin typeface="+mj-lt"/>
                <a:ea typeface="+mj-ea"/>
                <a:cs typeface="+mj-cs"/>
              </a:rPr>
              <a:t> </a:t>
            </a:r>
            <a:r>
              <a:rPr lang="en-US" sz="4700" kern="1200" dirty="0" err="1">
                <a:solidFill>
                  <a:srgbClr val="FFFFFF"/>
                </a:solidFill>
                <a:latin typeface="+mj-lt"/>
                <a:ea typeface="+mj-ea"/>
                <a:cs typeface="+mj-cs"/>
              </a:rPr>
              <a:t>til</a:t>
            </a:r>
            <a:r>
              <a:rPr lang="en-US" sz="4700" kern="1200" dirty="0">
                <a:solidFill>
                  <a:srgbClr val="FFFFFF"/>
                </a:solidFill>
                <a:latin typeface="+mj-lt"/>
                <a:ea typeface="+mj-ea"/>
                <a:cs typeface="+mj-cs"/>
              </a:rPr>
              <a:t> </a:t>
            </a:r>
            <a:r>
              <a:rPr lang="en-US" sz="4700" kern="1200" dirty="0" err="1">
                <a:solidFill>
                  <a:srgbClr val="FFFFFF"/>
                </a:solidFill>
                <a:latin typeface="+mj-lt"/>
                <a:ea typeface="+mj-ea"/>
                <a:cs typeface="+mj-cs"/>
              </a:rPr>
              <a:t>havs</a:t>
            </a:r>
            <a:r>
              <a:rPr lang="en-US" sz="4700" kern="1200" dirty="0">
                <a:solidFill>
                  <a:srgbClr val="FFFFFF"/>
                </a:solidFill>
                <a:latin typeface="+mj-lt"/>
                <a:ea typeface="+mj-ea"/>
                <a:cs typeface="+mj-cs"/>
              </a:rPr>
              <a:t>”</a:t>
            </a:r>
          </a:p>
        </p:txBody>
      </p:sp>
      <p:pic>
        <p:nvPicPr>
          <p:cNvPr id="7" name="Pladsholder til indhold 6" descr="En havn hvor mand og kvinde sidder smilende øverst i fyrtårnet, i vandet er en båd der smiler og på kajen ses en fugl og en redningsvest. ">
            <a:extLst>
              <a:ext uri="{FF2B5EF4-FFF2-40B4-BE49-F238E27FC236}">
                <a16:creationId xmlns:a16="http://schemas.microsoft.com/office/drawing/2014/main" id="{5C4C257C-C5A9-42FC-B2C2-45F94CAE9F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5417" y="975392"/>
            <a:ext cx="4915159" cy="4915158"/>
          </a:xfrm>
          <a:prstGeom prst="rect">
            <a:avLst/>
          </a:prstGeom>
        </p:spPr>
      </p:pic>
      <p:cxnSp>
        <p:nvCxnSpPr>
          <p:cNvPr id="17" name="Straight Connector 16">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9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EBAC2B8D-C1D8-4544-BAFB-012155C0E611}"/>
              </a:ext>
            </a:extLst>
          </p:cNvPr>
          <p:cNvSpPr txBox="1"/>
          <p:nvPr/>
        </p:nvSpPr>
        <p:spPr>
          <a:xfrm>
            <a:off x="4944500" y="5890550"/>
            <a:ext cx="3414333" cy="830997"/>
          </a:xfrm>
          <a:prstGeom prst="rect">
            <a:avLst/>
          </a:prstGeom>
          <a:noFill/>
        </p:spPr>
        <p:txBody>
          <a:bodyPr wrap="none" rtlCol="0">
            <a:spAutoFit/>
          </a:bodyPr>
          <a:lstStyle/>
          <a:p>
            <a:r>
              <a:rPr lang="da-DK" sz="1600" dirty="0">
                <a:solidFill>
                  <a:prstClr val="black"/>
                </a:solidFill>
                <a:hlinkClick r:id="rId4"/>
              </a:rPr>
              <a:t>www.centerformentalisering.dk/videoer</a:t>
            </a:r>
            <a:r>
              <a:rPr lang="da-DK" sz="1600" dirty="0">
                <a:solidFill>
                  <a:prstClr val="black"/>
                </a:solidFill>
              </a:rPr>
              <a:t/>
            </a:r>
            <a:br>
              <a:rPr lang="da-DK" sz="1600" dirty="0">
                <a:solidFill>
                  <a:prstClr val="black"/>
                </a:solidFill>
              </a:rPr>
            </a:br>
            <a:r>
              <a:rPr lang="da-DK" sz="1600" dirty="0"/>
              <a:t>Copyright © Center for mentalisering</a:t>
            </a:r>
          </a:p>
          <a:p>
            <a:endParaRPr lang="da-DK" sz="1600" dirty="0">
              <a:solidFill>
                <a:prstClr val="black"/>
              </a:solidFill>
            </a:endParaRPr>
          </a:p>
        </p:txBody>
      </p:sp>
    </p:spTree>
    <p:extLst>
      <p:ext uri="{BB962C8B-B14F-4D97-AF65-F5344CB8AC3E}">
        <p14:creationId xmlns:p14="http://schemas.microsoft.com/office/powerpoint/2010/main" val="1055560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C2168-8D89-4467-BB17-4B0C6BE857D5}"/>
              </a:ext>
            </a:extLst>
          </p:cNvPr>
          <p:cNvSpPr>
            <a:spLocks noGrp="1"/>
          </p:cNvSpPr>
          <p:nvPr>
            <p:ph type="title"/>
          </p:nvPr>
        </p:nvSpPr>
        <p:spPr>
          <a:xfrm>
            <a:off x="467544" y="332656"/>
            <a:ext cx="8229600" cy="1143000"/>
          </a:xfrm>
        </p:spPr>
        <p:txBody>
          <a:bodyPr>
            <a:normAutofit/>
          </a:bodyPr>
          <a:lstStyle/>
          <a:p>
            <a:r>
              <a:rPr lang="da-DK" cap="all" dirty="0"/>
              <a:t>De første år</a:t>
            </a:r>
          </a:p>
        </p:txBody>
      </p:sp>
      <p:sp>
        <p:nvSpPr>
          <p:cNvPr id="3" name="Pladsholder til indhold 2">
            <a:extLst>
              <a:ext uri="{FF2B5EF4-FFF2-40B4-BE49-F238E27FC236}">
                <a16:creationId xmlns:a16="http://schemas.microsoft.com/office/drawing/2014/main" id="{F64D3F43-BE4D-4E15-8B17-5A689E2ECCEC}"/>
              </a:ext>
            </a:extLst>
          </p:cNvPr>
          <p:cNvSpPr>
            <a:spLocks noGrp="1"/>
          </p:cNvSpPr>
          <p:nvPr>
            <p:ph idx="1"/>
          </p:nvPr>
        </p:nvSpPr>
        <p:spPr>
          <a:xfrm>
            <a:off x="467544" y="1628800"/>
            <a:ext cx="8229600" cy="4032448"/>
          </a:xfrm>
        </p:spPr>
        <p:txBody>
          <a:bodyPr>
            <a:noAutofit/>
          </a:bodyPr>
          <a:lstStyle/>
          <a:p>
            <a:r>
              <a:rPr lang="da-DK" sz="2400" dirty="0"/>
              <a:t>I spædbarnealderen er barnet afhængigt af voksne og reagerer instinktivt.</a:t>
            </a:r>
          </a:p>
          <a:p>
            <a:pPr>
              <a:lnSpc>
                <a:spcPct val="150000"/>
              </a:lnSpc>
            </a:pPr>
            <a:r>
              <a:rPr lang="da-DK" sz="2400" dirty="0"/>
              <a:t>Barnet indgår i samspil, fra det er helt lille.</a:t>
            </a:r>
          </a:p>
          <a:p>
            <a:pPr>
              <a:lnSpc>
                <a:spcPct val="150000"/>
              </a:lnSpc>
            </a:pPr>
            <a:r>
              <a:rPr lang="da-DK" sz="2400" dirty="0"/>
              <a:t>Barnet udvikler mentalisering gennem samspil.</a:t>
            </a:r>
          </a:p>
          <a:p>
            <a:pPr>
              <a:lnSpc>
                <a:spcPct val="150000"/>
              </a:lnSpc>
            </a:pPr>
            <a:r>
              <a:rPr lang="da-DK" sz="2400" dirty="0"/>
              <a:t>Barnet lærer gennem regulering at regulere sig selv.</a:t>
            </a:r>
          </a:p>
          <a:p>
            <a:pPr>
              <a:lnSpc>
                <a:spcPct val="150000"/>
              </a:lnSpc>
            </a:pPr>
            <a:r>
              <a:rPr lang="da-DK" sz="2400" dirty="0"/>
              <a:t>Sprogudvikling er central for barnets udvikling.</a:t>
            </a:r>
          </a:p>
          <a:p>
            <a:pPr>
              <a:lnSpc>
                <a:spcPct val="150000"/>
              </a:lnSpc>
            </a:pPr>
            <a:r>
              <a:rPr lang="da-DK" sz="2400" dirty="0"/>
              <a:t>Legen er central for barnets udvikling.</a:t>
            </a:r>
          </a:p>
          <a:p>
            <a:pPr marL="457200" lvl="1" indent="0">
              <a:buNone/>
            </a:pPr>
            <a:endParaRPr lang="da-DK" dirty="0"/>
          </a:p>
        </p:txBody>
      </p:sp>
    </p:spTree>
    <p:extLst>
      <p:ext uri="{BB962C8B-B14F-4D97-AF65-F5344CB8AC3E}">
        <p14:creationId xmlns:p14="http://schemas.microsoft.com/office/powerpoint/2010/main" val="1282803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46658-C307-4D57-B9E0-A36BA29F9455}"/>
              </a:ext>
            </a:extLst>
          </p:cNvPr>
          <p:cNvSpPr>
            <a:spLocks noGrp="1"/>
          </p:cNvSpPr>
          <p:nvPr>
            <p:ph type="title"/>
          </p:nvPr>
        </p:nvSpPr>
        <p:spPr>
          <a:xfrm>
            <a:off x="467544" y="476672"/>
            <a:ext cx="8229600" cy="1143000"/>
          </a:xfrm>
        </p:spPr>
        <p:txBody>
          <a:bodyPr>
            <a:normAutofit fontScale="90000"/>
          </a:bodyPr>
          <a:lstStyle/>
          <a:p>
            <a:pPr algn="ctr"/>
            <a:r>
              <a:rPr lang="da-DK" cap="all" dirty="0"/>
              <a:t>Tilknytning mellem plejebarnet og plejeforældre</a:t>
            </a:r>
          </a:p>
        </p:txBody>
      </p:sp>
      <p:sp>
        <p:nvSpPr>
          <p:cNvPr id="3" name="Pladsholder til indhold 2">
            <a:extLst>
              <a:ext uri="{FF2B5EF4-FFF2-40B4-BE49-F238E27FC236}">
                <a16:creationId xmlns:a16="http://schemas.microsoft.com/office/drawing/2014/main" id="{636038E5-FB6D-4B2F-B776-0CC4140DFEBF}"/>
              </a:ext>
            </a:extLst>
          </p:cNvPr>
          <p:cNvSpPr>
            <a:spLocks noGrp="1"/>
          </p:cNvSpPr>
          <p:nvPr>
            <p:ph idx="1"/>
          </p:nvPr>
        </p:nvSpPr>
        <p:spPr>
          <a:xfrm>
            <a:off x="323528" y="2060848"/>
            <a:ext cx="8640960" cy="4525963"/>
          </a:xfrm>
        </p:spPr>
        <p:txBody>
          <a:bodyPr/>
          <a:lstStyle/>
          <a:p>
            <a:r>
              <a:rPr lang="da-DK" sz="2400" dirty="0"/>
              <a:t>Tilknytningssystemet er dynamisk.</a:t>
            </a:r>
          </a:p>
          <a:p>
            <a:r>
              <a:rPr lang="da-DK" sz="2400" dirty="0"/>
              <a:t>Tilknytningssystemet kan aktiveres af plejeforældrene.</a:t>
            </a:r>
          </a:p>
          <a:p>
            <a:r>
              <a:rPr lang="da-DK" sz="2400" dirty="0"/>
              <a:t>Når tilknytningssystemet genaktiveres af plejeforældrene, er der udviklingspotentiale.</a:t>
            </a:r>
          </a:p>
          <a:p>
            <a:r>
              <a:rPr lang="da-DK" sz="2400" dirty="0"/>
              <a:t>Genaktiveringen stiller krav til plejeforældrenes eget tilknytningsmønstre.</a:t>
            </a:r>
          </a:p>
          <a:p>
            <a:endParaRPr lang="da-DK" dirty="0"/>
          </a:p>
          <a:p>
            <a:endParaRPr lang="da-DK" dirty="0"/>
          </a:p>
        </p:txBody>
      </p:sp>
    </p:spTree>
    <p:extLst>
      <p:ext uri="{BB962C8B-B14F-4D97-AF65-F5344CB8AC3E}">
        <p14:creationId xmlns:p14="http://schemas.microsoft.com/office/powerpoint/2010/main" val="1549760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7326C-7C4B-4F3B-9970-9BE91CF93C75}"/>
              </a:ext>
            </a:extLst>
          </p:cNvPr>
          <p:cNvSpPr>
            <a:spLocks noGrp="1"/>
          </p:cNvSpPr>
          <p:nvPr>
            <p:ph type="title"/>
          </p:nvPr>
        </p:nvSpPr>
        <p:spPr>
          <a:xfrm>
            <a:off x="251521" y="629351"/>
            <a:ext cx="3096344" cy="1622321"/>
          </a:xfrm>
        </p:spPr>
        <p:txBody>
          <a:bodyPr>
            <a:normAutofit/>
          </a:bodyPr>
          <a:lstStyle/>
          <a:p>
            <a:pPr algn="l"/>
            <a:r>
              <a:rPr lang="da-DK" sz="2800" dirty="0"/>
              <a:t>MENTALISERINGS-BEGREBET</a:t>
            </a:r>
          </a:p>
        </p:txBody>
      </p:sp>
      <p:sp>
        <p:nvSpPr>
          <p:cNvPr id="3" name="Pladsholder til indhold 2">
            <a:extLst>
              <a:ext uri="{FF2B5EF4-FFF2-40B4-BE49-F238E27FC236}">
                <a16:creationId xmlns:a16="http://schemas.microsoft.com/office/drawing/2014/main" id="{C6A27144-FCF7-41CB-BCE6-1CF62F1B20D6}"/>
              </a:ext>
            </a:extLst>
          </p:cNvPr>
          <p:cNvSpPr>
            <a:spLocks noGrp="1"/>
          </p:cNvSpPr>
          <p:nvPr>
            <p:ph idx="1"/>
          </p:nvPr>
        </p:nvSpPr>
        <p:spPr>
          <a:xfrm>
            <a:off x="467585" y="2204946"/>
            <a:ext cx="2629121" cy="4230957"/>
          </a:xfrm>
        </p:spPr>
        <p:txBody>
          <a:bodyPr>
            <a:normAutofit fontScale="85000" lnSpcReduction="10000"/>
          </a:bodyPr>
          <a:lstStyle/>
          <a:p>
            <a:pPr marL="0" indent="0">
              <a:lnSpc>
                <a:spcPct val="150000"/>
              </a:lnSpc>
              <a:buNone/>
            </a:pPr>
            <a:r>
              <a:rPr lang="da-DK" sz="2000" dirty="0"/>
              <a:t>Mentalisering er:</a:t>
            </a:r>
          </a:p>
          <a:p>
            <a:pPr>
              <a:lnSpc>
                <a:spcPct val="150000"/>
              </a:lnSpc>
            </a:pPr>
            <a:r>
              <a:rPr lang="da-DK" sz="2000" dirty="0"/>
              <a:t>At være opmærksom på egne og andres mentale tilstande, især i forbindelse med forklaring på adfærd.</a:t>
            </a:r>
          </a:p>
          <a:p>
            <a:pPr>
              <a:lnSpc>
                <a:spcPct val="150000"/>
              </a:lnSpc>
            </a:pPr>
            <a:r>
              <a:rPr lang="da-DK" sz="2000" dirty="0"/>
              <a:t>At se sig selv udefra og den anden indefra.</a:t>
            </a:r>
          </a:p>
          <a:p>
            <a:pPr>
              <a:lnSpc>
                <a:spcPct val="150000"/>
              </a:lnSpc>
            </a:pPr>
            <a:r>
              <a:rPr lang="da-DK" sz="2000" dirty="0"/>
              <a:t>At have sindet på sinde.</a:t>
            </a:r>
          </a:p>
          <a:p>
            <a:pPr>
              <a:lnSpc>
                <a:spcPct val="150000"/>
              </a:lnSpc>
            </a:pPr>
            <a:r>
              <a:rPr lang="da-DK" sz="2000" dirty="0"/>
              <a:t>At forstå misforståelser.</a:t>
            </a:r>
          </a:p>
          <a:p>
            <a:endParaRPr lang="da-DK" sz="2000" dirty="0"/>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717"/>
            <a:ext cx="493807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Babyfødder"/>
          <p:cNvPicPr>
            <a:picLocks noChangeAspect="1"/>
          </p:cNvPicPr>
          <p:nvPr/>
        </p:nvPicPr>
        <p:blipFill>
          <a:blip r:embed="rId3"/>
          <a:stretch>
            <a:fillRect/>
          </a:stretch>
        </p:blipFill>
        <p:spPr>
          <a:xfrm>
            <a:off x="4231761" y="1772816"/>
            <a:ext cx="4159770" cy="2770910"/>
          </a:xfrm>
          <a:prstGeom prst="rect">
            <a:avLst/>
          </a:prstGeom>
          <a:ln>
            <a:solidFill>
              <a:schemeClr val="tx1"/>
            </a:solidFill>
          </a:ln>
        </p:spPr>
      </p:pic>
    </p:spTree>
    <p:extLst>
      <p:ext uri="{BB962C8B-B14F-4D97-AF65-F5344CB8AC3E}">
        <p14:creationId xmlns:p14="http://schemas.microsoft.com/office/powerpoint/2010/main" val="1348168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endParaRPr>
          </a:p>
        </p:txBody>
      </p:sp>
      <p:sp>
        <p:nvSpPr>
          <p:cNvPr id="2" name="Titel 1">
            <a:extLst>
              <a:ext uri="{FF2B5EF4-FFF2-40B4-BE49-F238E27FC236}">
                <a16:creationId xmlns:a16="http://schemas.microsoft.com/office/drawing/2014/main" id="{821D3C29-FC9B-48E1-AE89-B68069A4B940}"/>
              </a:ext>
            </a:extLst>
          </p:cNvPr>
          <p:cNvSpPr>
            <a:spLocks noGrp="1"/>
          </p:cNvSpPr>
          <p:nvPr>
            <p:ph type="title"/>
          </p:nvPr>
        </p:nvSpPr>
        <p:spPr>
          <a:xfrm>
            <a:off x="482633" y="643534"/>
            <a:ext cx="2522981" cy="1597315"/>
          </a:xfrm>
          <a:noFill/>
          <a:ln w="19050">
            <a:solidFill>
              <a:schemeClr val="bg1"/>
            </a:solidFill>
          </a:ln>
        </p:spPr>
        <p:txBody>
          <a:bodyPr wrap="square">
            <a:normAutofit/>
          </a:bodyPr>
          <a:lstStyle/>
          <a:p>
            <a:pPr algn="ctr"/>
            <a:r>
              <a:rPr lang="da-DK" sz="2800">
                <a:solidFill>
                  <a:schemeClr val="bg1"/>
                </a:solidFill>
              </a:rPr>
              <a:t>Mentalisering i arbejdet med anbragte børn</a:t>
            </a:r>
          </a:p>
        </p:txBody>
      </p:sp>
      <p:sp>
        <p:nvSpPr>
          <p:cNvPr id="3" name="Pladsholder til indhold 2">
            <a:extLst>
              <a:ext uri="{FF2B5EF4-FFF2-40B4-BE49-F238E27FC236}">
                <a16:creationId xmlns:a16="http://schemas.microsoft.com/office/drawing/2014/main" id="{D3500AA2-DE22-4BE7-90A3-48D3BEAF0D27}"/>
              </a:ext>
            </a:extLst>
          </p:cNvPr>
          <p:cNvSpPr>
            <a:spLocks noGrp="1"/>
          </p:cNvSpPr>
          <p:nvPr>
            <p:ph idx="1"/>
          </p:nvPr>
        </p:nvSpPr>
        <p:spPr>
          <a:xfrm>
            <a:off x="482634" y="2638044"/>
            <a:ext cx="2522981" cy="3415622"/>
          </a:xfrm>
        </p:spPr>
        <p:txBody>
          <a:bodyPr>
            <a:normAutofit lnSpcReduction="10000"/>
          </a:bodyPr>
          <a:lstStyle/>
          <a:p>
            <a:r>
              <a:rPr lang="da-DK" sz="1400" dirty="0">
                <a:solidFill>
                  <a:schemeClr val="bg1"/>
                </a:solidFill>
              </a:rPr>
              <a:t>Omsorgspersoners </a:t>
            </a:r>
            <a:r>
              <a:rPr lang="da-DK" sz="1400" dirty="0" err="1">
                <a:solidFill>
                  <a:schemeClr val="bg1"/>
                </a:solidFill>
              </a:rPr>
              <a:t>mentaliseringskompetencer</a:t>
            </a:r>
            <a:r>
              <a:rPr lang="da-DK" sz="1400" dirty="0">
                <a:solidFill>
                  <a:schemeClr val="bg1"/>
                </a:solidFill>
              </a:rPr>
              <a:t> har afgørende betydning for udviklingen af barnets </a:t>
            </a:r>
            <a:r>
              <a:rPr lang="da-DK" sz="1400" dirty="0" err="1">
                <a:solidFill>
                  <a:schemeClr val="bg1"/>
                </a:solidFill>
              </a:rPr>
              <a:t>socioemotionelle</a:t>
            </a:r>
            <a:r>
              <a:rPr lang="da-DK" sz="1400" dirty="0">
                <a:solidFill>
                  <a:schemeClr val="bg1"/>
                </a:solidFill>
              </a:rPr>
              <a:t> kompetencer og udviklingen af tryg tilknytning.</a:t>
            </a:r>
          </a:p>
          <a:p>
            <a:r>
              <a:rPr lang="da-DK" sz="1400" dirty="0">
                <a:solidFill>
                  <a:schemeClr val="bg1"/>
                </a:solidFill>
              </a:rPr>
              <a:t>Omsorgspersoner med gode </a:t>
            </a:r>
            <a:r>
              <a:rPr lang="da-DK" sz="1400" dirty="0" err="1">
                <a:solidFill>
                  <a:schemeClr val="bg1"/>
                </a:solidFill>
              </a:rPr>
              <a:t>mentaliseringskompetencer</a:t>
            </a:r>
            <a:r>
              <a:rPr lang="da-DK" sz="1400" dirty="0">
                <a:solidFill>
                  <a:schemeClr val="bg1"/>
                </a:solidFill>
              </a:rPr>
              <a:t> forstår egne og andres indre tilstande og kan derfor regulere impulser og emotioner.</a:t>
            </a:r>
          </a:p>
          <a:p>
            <a:r>
              <a:rPr lang="da-DK" sz="1400" dirty="0">
                <a:solidFill>
                  <a:schemeClr val="bg1"/>
                </a:solidFill>
              </a:rPr>
              <a:t>Plejeforældres egen evne til at håndtere stressfyldte situationer (hos barnet og hos sig selv) har stor betydning for stabiliteten og kontinuiteten af et plejeforhold.</a:t>
            </a:r>
          </a:p>
          <a:p>
            <a:endParaRPr lang="da-DK" sz="1400" dirty="0">
              <a:solidFill>
                <a:schemeClr val="bg1"/>
              </a:solidFill>
            </a:endParaRPr>
          </a:p>
        </p:txBody>
      </p:sp>
      <p:pic>
        <p:nvPicPr>
          <p:cNvPr id="5" name="Billede 4" descr="Tegning af to personer med ansigtet mod hinanden. ">
            <a:extLst>
              <a:ext uri="{FF2B5EF4-FFF2-40B4-BE49-F238E27FC236}">
                <a16:creationId xmlns:a16="http://schemas.microsoft.com/office/drawing/2014/main" id="{4F000254-831D-4EBB-9013-4A9F6C265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56" y="1004528"/>
            <a:ext cx="4688077" cy="4688076"/>
          </a:xfrm>
          <a:prstGeom prst="rect">
            <a:avLst/>
          </a:prstGeom>
        </p:spPr>
      </p:pic>
      <p:sp>
        <p:nvSpPr>
          <p:cNvPr id="6" name="Rektangel 5">
            <a:extLst>
              <a:ext uri="{FF2B5EF4-FFF2-40B4-BE49-F238E27FC236}">
                <a16:creationId xmlns:a16="http://schemas.microsoft.com/office/drawing/2014/main" id="{AD1DD29A-E04E-4B6F-91C8-440D0A0FB242}"/>
              </a:ext>
            </a:extLst>
          </p:cNvPr>
          <p:cNvSpPr/>
          <p:nvPr/>
        </p:nvSpPr>
        <p:spPr>
          <a:xfrm>
            <a:off x="6588224" y="6290441"/>
            <a:ext cx="2398605" cy="369332"/>
          </a:xfrm>
          <a:prstGeom prst="rect">
            <a:avLst/>
          </a:prstGeom>
        </p:spPr>
        <p:txBody>
          <a:bodyPr wrap="none">
            <a:spAutoFit/>
          </a:bodyPr>
          <a:lstStyle/>
          <a:p>
            <a:r>
              <a:rPr lang="da-DK" dirty="0">
                <a:solidFill>
                  <a:prstClr val="black"/>
                </a:solidFill>
              </a:rPr>
              <a:t>Center for mentalisering</a:t>
            </a:r>
          </a:p>
        </p:txBody>
      </p:sp>
    </p:spTree>
    <p:extLst>
      <p:ext uri="{BB962C8B-B14F-4D97-AF65-F5344CB8AC3E}">
        <p14:creationId xmlns:p14="http://schemas.microsoft.com/office/powerpoint/2010/main" val="1794584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endParaRPr>
          </a:p>
        </p:txBody>
      </p:sp>
      <p:sp>
        <p:nvSpPr>
          <p:cNvPr id="2" name="Titel 1">
            <a:extLst>
              <a:ext uri="{FF2B5EF4-FFF2-40B4-BE49-F238E27FC236}">
                <a16:creationId xmlns:a16="http://schemas.microsoft.com/office/drawing/2014/main" id="{7CEBE36B-3DE5-460D-85DD-77A7E129AC96}"/>
              </a:ext>
            </a:extLst>
          </p:cNvPr>
          <p:cNvSpPr>
            <a:spLocks noGrp="1"/>
          </p:cNvSpPr>
          <p:nvPr>
            <p:ph type="title"/>
          </p:nvPr>
        </p:nvSpPr>
        <p:spPr>
          <a:xfrm>
            <a:off x="482623" y="643514"/>
            <a:ext cx="2793233" cy="1597315"/>
          </a:xfrm>
          <a:noFill/>
          <a:ln w="19050">
            <a:solidFill>
              <a:schemeClr val="bg1"/>
            </a:solidFill>
          </a:ln>
        </p:spPr>
        <p:txBody>
          <a:bodyPr wrap="square">
            <a:normAutofit/>
          </a:bodyPr>
          <a:lstStyle/>
          <a:p>
            <a:pPr algn="ctr"/>
            <a:r>
              <a:rPr lang="da-DK" sz="2800" dirty="0">
                <a:solidFill>
                  <a:schemeClr val="bg1"/>
                </a:solidFill>
              </a:rPr>
              <a:t>Mentaliserings-eksempel</a:t>
            </a:r>
          </a:p>
        </p:txBody>
      </p:sp>
      <p:sp>
        <p:nvSpPr>
          <p:cNvPr id="10" name="Content Placeholder 9">
            <a:extLst>
              <a:ext uri="{FF2B5EF4-FFF2-40B4-BE49-F238E27FC236}">
                <a16:creationId xmlns:a16="http://schemas.microsoft.com/office/drawing/2014/main" id="{2172456C-467F-40AF-8C15-D6C8D902798F}"/>
              </a:ext>
            </a:extLst>
          </p:cNvPr>
          <p:cNvSpPr>
            <a:spLocks noGrp="1"/>
          </p:cNvSpPr>
          <p:nvPr>
            <p:ph idx="1"/>
          </p:nvPr>
        </p:nvSpPr>
        <p:spPr>
          <a:xfrm>
            <a:off x="482624" y="2638044"/>
            <a:ext cx="2522981" cy="3415622"/>
          </a:xfrm>
        </p:spPr>
        <p:txBody>
          <a:bodyPr>
            <a:normAutofit/>
          </a:bodyPr>
          <a:lstStyle/>
          <a:p>
            <a:pPr marL="0" indent="0">
              <a:buNone/>
            </a:pPr>
            <a:r>
              <a:rPr lang="en-US" sz="2000" dirty="0" err="1">
                <a:solidFill>
                  <a:schemeClr val="bg1"/>
                </a:solidFill>
              </a:rPr>
              <a:t>Fokus</a:t>
            </a:r>
            <a:r>
              <a:rPr lang="en-US" sz="2000" dirty="0">
                <a:solidFill>
                  <a:schemeClr val="bg1"/>
                </a:solidFill>
              </a:rPr>
              <a:t>:</a:t>
            </a:r>
          </a:p>
          <a:p>
            <a:r>
              <a:rPr lang="en-US" sz="2000" dirty="0" err="1">
                <a:solidFill>
                  <a:schemeClr val="bg1"/>
                </a:solidFill>
              </a:rPr>
              <a:t>Plejemor</a:t>
            </a:r>
            <a:r>
              <a:rPr lang="en-US" sz="2000" dirty="0">
                <a:solidFill>
                  <a:schemeClr val="bg1"/>
                </a:solidFill>
              </a:rPr>
              <a:t> </a:t>
            </a:r>
            <a:r>
              <a:rPr lang="en-US" sz="2000" dirty="0" err="1">
                <a:solidFill>
                  <a:schemeClr val="bg1"/>
                </a:solidFill>
              </a:rPr>
              <a:t>evner</a:t>
            </a:r>
            <a:r>
              <a:rPr lang="en-US" sz="2000" dirty="0">
                <a:solidFill>
                  <a:schemeClr val="bg1"/>
                </a:solidFill>
              </a:rPr>
              <a:t> at </a:t>
            </a:r>
            <a:r>
              <a:rPr lang="en-US" sz="2000" dirty="0" err="1">
                <a:solidFill>
                  <a:schemeClr val="bg1"/>
                </a:solidFill>
              </a:rPr>
              <a:t>håndtere</a:t>
            </a:r>
            <a:r>
              <a:rPr lang="en-US" sz="2000" dirty="0">
                <a:solidFill>
                  <a:schemeClr val="bg1"/>
                </a:solidFill>
              </a:rPr>
              <a:t> den </a:t>
            </a:r>
            <a:r>
              <a:rPr lang="en-US" sz="2000" dirty="0" err="1">
                <a:solidFill>
                  <a:schemeClr val="bg1"/>
                </a:solidFill>
              </a:rPr>
              <a:t>stressfyldte</a:t>
            </a:r>
            <a:r>
              <a:rPr lang="en-US" sz="2000" dirty="0">
                <a:solidFill>
                  <a:schemeClr val="bg1"/>
                </a:solidFill>
              </a:rPr>
              <a:t> situation.</a:t>
            </a:r>
          </a:p>
          <a:p>
            <a:r>
              <a:rPr lang="en-US" sz="2000" dirty="0" err="1">
                <a:solidFill>
                  <a:schemeClr val="bg1"/>
                </a:solidFill>
              </a:rPr>
              <a:t>Plejemor</a:t>
            </a:r>
            <a:r>
              <a:rPr lang="en-US" sz="2000" dirty="0">
                <a:solidFill>
                  <a:schemeClr val="bg1"/>
                </a:solidFill>
              </a:rPr>
              <a:t> holder </a:t>
            </a:r>
            <a:r>
              <a:rPr lang="en-US" sz="2000" dirty="0" err="1">
                <a:solidFill>
                  <a:schemeClr val="bg1"/>
                </a:solidFill>
              </a:rPr>
              <a:t>fokus</a:t>
            </a:r>
            <a:r>
              <a:rPr lang="en-US" sz="2000" dirty="0">
                <a:solidFill>
                  <a:schemeClr val="bg1"/>
                </a:solidFill>
              </a:rPr>
              <a:t> </a:t>
            </a:r>
            <a:r>
              <a:rPr lang="en-US" sz="2000" dirty="0" err="1">
                <a:solidFill>
                  <a:schemeClr val="bg1"/>
                </a:solidFill>
              </a:rPr>
              <a:t>på</a:t>
            </a:r>
            <a:r>
              <a:rPr lang="en-US" sz="2000" dirty="0">
                <a:solidFill>
                  <a:schemeClr val="bg1"/>
                </a:solidFill>
              </a:rPr>
              <a:t> </a:t>
            </a:r>
            <a:r>
              <a:rPr lang="en-US" sz="2000" dirty="0" err="1">
                <a:solidFill>
                  <a:schemeClr val="bg1"/>
                </a:solidFill>
              </a:rPr>
              <a:t>Rhondas</a:t>
            </a:r>
            <a:r>
              <a:rPr lang="en-US" sz="2000" dirty="0">
                <a:solidFill>
                  <a:schemeClr val="bg1"/>
                </a:solidFill>
              </a:rPr>
              <a:t> </a:t>
            </a:r>
            <a:r>
              <a:rPr lang="en-US" sz="2000" dirty="0" err="1">
                <a:solidFill>
                  <a:schemeClr val="bg1"/>
                </a:solidFill>
              </a:rPr>
              <a:t>mentale</a:t>
            </a:r>
            <a:r>
              <a:rPr lang="en-US" sz="2000" dirty="0">
                <a:solidFill>
                  <a:schemeClr val="bg1"/>
                </a:solidFill>
              </a:rPr>
              <a:t> </a:t>
            </a:r>
            <a:r>
              <a:rPr lang="en-US" sz="2000" dirty="0" err="1">
                <a:solidFill>
                  <a:schemeClr val="bg1"/>
                </a:solidFill>
              </a:rPr>
              <a:t>tilstande</a:t>
            </a:r>
            <a:r>
              <a:rPr lang="en-US" sz="2000" dirty="0">
                <a:solidFill>
                  <a:schemeClr val="bg1"/>
                </a:solidFill>
              </a:rPr>
              <a:t>.</a:t>
            </a:r>
          </a:p>
          <a:p>
            <a:r>
              <a:rPr lang="en-US" sz="2000" dirty="0" err="1">
                <a:solidFill>
                  <a:schemeClr val="bg1"/>
                </a:solidFill>
              </a:rPr>
              <a:t>Plejemor</a:t>
            </a:r>
            <a:r>
              <a:rPr lang="en-US" sz="2000" dirty="0">
                <a:solidFill>
                  <a:schemeClr val="bg1"/>
                </a:solidFill>
              </a:rPr>
              <a:t> </a:t>
            </a:r>
            <a:r>
              <a:rPr lang="en-US" sz="2000" dirty="0" err="1">
                <a:solidFill>
                  <a:schemeClr val="bg1"/>
                </a:solidFill>
              </a:rPr>
              <a:t>ser</a:t>
            </a:r>
            <a:r>
              <a:rPr lang="en-US" sz="2000" dirty="0">
                <a:solidFill>
                  <a:schemeClr val="bg1"/>
                </a:solidFill>
              </a:rPr>
              <a:t> </a:t>
            </a:r>
            <a:r>
              <a:rPr lang="en-US" sz="2000" dirty="0" err="1">
                <a:solidFill>
                  <a:schemeClr val="bg1"/>
                </a:solidFill>
              </a:rPr>
              <a:t>bagom</a:t>
            </a:r>
            <a:r>
              <a:rPr lang="en-US" sz="2000" dirty="0">
                <a:solidFill>
                  <a:schemeClr val="bg1"/>
                </a:solidFill>
              </a:rPr>
              <a:t> </a:t>
            </a:r>
            <a:r>
              <a:rPr lang="en-US" sz="2000" dirty="0" err="1">
                <a:solidFill>
                  <a:schemeClr val="bg1"/>
                </a:solidFill>
              </a:rPr>
              <a:t>adfærden</a:t>
            </a:r>
            <a:r>
              <a:rPr lang="en-US" sz="2000" dirty="0">
                <a:solidFill>
                  <a:schemeClr val="bg1"/>
                </a:solidFill>
              </a:rPr>
              <a:t>.</a:t>
            </a:r>
          </a:p>
        </p:txBody>
      </p:sp>
      <p:pic>
        <p:nvPicPr>
          <p:cNvPr id="7" name="Billede 6" descr="Mand peger af sig selv i spejlet, han sidder ved en computer. ">
            <a:extLst>
              <a:ext uri="{FF2B5EF4-FFF2-40B4-BE49-F238E27FC236}">
                <a16:creationId xmlns:a16="http://schemas.microsoft.com/office/drawing/2014/main" id="{98BC7498-8A0A-4F8C-9641-C65BA4852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346" y="1004528"/>
            <a:ext cx="4688077" cy="4688076"/>
          </a:xfrm>
          <a:prstGeom prst="rect">
            <a:avLst/>
          </a:prstGeom>
        </p:spPr>
      </p:pic>
    </p:spTree>
    <p:extLst>
      <p:ext uri="{BB962C8B-B14F-4D97-AF65-F5344CB8AC3E}">
        <p14:creationId xmlns:p14="http://schemas.microsoft.com/office/powerpoint/2010/main" val="2124792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3801-6CBC-4ABA-9A90-0F249BA90C7D}"/>
              </a:ext>
            </a:extLst>
          </p:cNvPr>
          <p:cNvSpPr>
            <a:spLocks noGrp="1"/>
          </p:cNvSpPr>
          <p:nvPr>
            <p:ph type="title"/>
          </p:nvPr>
        </p:nvSpPr>
        <p:spPr/>
        <p:txBody>
          <a:bodyPr>
            <a:normAutofit fontScale="90000"/>
          </a:bodyPr>
          <a:lstStyle/>
          <a:p>
            <a:pPr algn="ctr"/>
            <a:r>
              <a:rPr lang="da-DK" cap="all" dirty="0"/>
              <a:t>Tilknytning og mentalisering - Opsummering</a:t>
            </a:r>
          </a:p>
        </p:txBody>
      </p:sp>
      <p:sp>
        <p:nvSpPr>
          <p:cNvPr id="3" name="Pladsholder til indhold 2">
            <a:extLst>
              <a:ext uri="{FF2B5EF4-FFF2-40B4-BE49-F238E27FC236}">
                <a16:creationId xmlns:a16="http://schemas.microsoft.com/office/drawing/2014/main" id="{8F990EF7-6C5F-41B7-81EE-11CD2D0A7CBB}"/>
              </a:ext>
            </a:extLst>
          </p:cNvPr>
          <p:cNvSpPr>
            <a:spLocks noGrp="1"/>
          </p:cNvSpPr>
          <p:nvPr>
            <p:ph idx="1"/>
          </p:nvPr>
        </p:nvSpPr>
        <p:spPr>
          <a:xfrm>
            <a:off x="251520" y="1484784"/>
            <a:ext cx="8784976" cy="5040560"/>
          </a:xfrm>
        </p:spPr>
        <p:txBody>
          <a:bodyPr>
            <a:normAutofit fontScale="32500" lnSpcReduction="20000"/>
          </a:bodyPr>
          <a:lstStyle/>
          <a:p>
            <a:pPr marL="0" indent="0">
              <a:lnSpc>
                <a:spcPct val="220000"/>
              </a:lnSpc>
              <a:buNone/>
            </a:pPr>
            <a:r>
              <a:rPr lang="da-DK" sz="6800" dirty="0"/>
              <a:t>I skal særligt tage med jer:</a:t>
            </a:r>
          </a:p>
          <a:p>
            <a:pPr>
              <a:lnSpc>
                <a:spcPct val="120000"/>
              </a:lnSpc>
            </a:pPr>
            <a:r>
              <a:rPr lang="da-DK" sz="6800" dirty="0"/>
              <a:t>Tilknytning henviser til det stærke og vedvarende følelsesmæssige bånd, som et barn danner med få udvalgte personer, og som giver barnet en følelse af tryghed og velvære.</a:t>
            </a:r>
          </a:p>
          <a:p>
            <a:pPr>
              <a:lnSpc>
                <a:spcPct val="220000"/>
              </a:lnSpc>
            </a:pPr>
            <a:r>
              <a:rPr lang="da-DK" sz="6800" dirty="0"/>
              <a:t>Tilknytningssystemet er dynamisk og kan aktiveres af plejeforældrene.</a:t>
            </a:r>
          </a:p>
          <a:p>
            <a:pPr>
              <a:lnSpc>
                <a:spcPct val="120000"/>
              </a:lnSpc>
            </a:pPr>
            <a:r>
              <a:rPr lang="da-DK" sz="6800" dirty="0" err="1"/>
              <a:t>Mentaliseringskompetencen</a:t>
            </a:r>
            <a:r>
              <a:rPr lang="da-DK" sz="6800" dirty="0"/>
              <a:t> er afgørende for at kunne danne tryg tilknytning. </a:t>
            </a:r>
          </a:p>
          <a:p>
            <a:pPr marL="0" indent="0">
              <a:lnSpc>
                <a:spcPct val="120000"/>
              </a:lnSpc>
              <a:buNone/>
            </a:pPr>
            <a:endParaRPr lang="da-DK" sz="4300" dirty="0"/>
          </a:p>
          <a:p>
            <a:pPr>
              <a:lnSpc>
                <a:spcPct val="120000"/>
              </a:lnSpc>
            </a:pPr>
            <a:r>
              <a:rPr lang="da-DK" sz="6800" dirty="0"/>
              <a:t>Evnen til at </a:t>
            </a:r>
            <a:r>
              <a:rPr lang="da-DK" sz="6800"/>
              <a:t>se bagom </a:t>
            </a:r>
            <a:r>
              <a:rPr lang="da-DK" sz="6800" dirty="0"/>
              <a:t>andres adfærd er afgørende for stabiliteten i en anbringelse.</a:t>
            </a:r>
          </a:p>
          <a:p>
            <a:pPr marL="0" indent="0">
              <a:buNone/>
            </a:pPr>
            <a:endParaRPr lang="da-DK" dirty="0"/>
          </a:p>
          <a:p>
            <a:endParaRPr lang="da-DK" dirty="0"/>
          </a:p>
        </p:txBody>
      </p:sp>
    </p:spTree>
    <p:extLst>
      <p:ext uri="{BB962C8B-B14F-4D97-AF65-F5344CB8AC3E}">
        <p14:creationId xmlns:p14="http://schemas.microsoft.com/office/powerpoint/2010/main" val="2448531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D45AA-B1F6-4305-B51F-FAB069172912}"/>
              </a:ext>
            </a:extLst>
          </p:cNvPr>
          <p:cNvSpPr>
            <a:spLocks noGrp="1"/>
          </p:cNvSpPr>
          <p:nvPr>
            <p:ph type="title"/>
          </p:nvPr>
        </p:nvSpPr>
        <p:spPr/>
        <p:txBody>
          <a:bodyPr>
            <a:normAutofit/>
          </a:bodyPr>
          <a:lstStyle/>
          <a:p>
            <a:pPr algn="ctr"/>
            <a:r>
              <a:rPr lang="da-DK" cap="all" dirty="0"/>
              <a:t>Afrunding af dagen</a:t>
            </a:r>
          </a:p>
        </p:txBody>
      </p:sp>
      <p:sp>
        <p:nvSpPr>
          <p:cNvPr id="3" name="Pladsholder til indhold 2">
            <a:extLst>
              <a:ext uri="{FF2B5EF4-FFF2-40B4-BE49-F238E27FC236}">
                <a16:creationId xmlns:a16="http://schemas.microsoft.com/office/drawing/2014/main" id="{8EF06B7A-339F-4A7E-9EAE-BC5E276A794B}"/>
              </a:ext>
            </a:extLst>
          </p:cNvPr>
          <p:cNvSpPr>
            <a:spLocks noGrp="1"/>
          </p:cNvSpPr>
          <p:nvPr>
            <p:ph idx="1"/>
          </p:nvPr>
        </p:nvSpPr>
        <p:spPr>
          <a:xfrm>
            <a:off x="467544" y="2132856"/>
            <a:ext cx="8229600" cy="4525963"/>
          </a:xfrm>
        </p:spPr>
        <p:txBody>
          <a:bodyPr>
            <a:normAutofit/>
          </a:bodyPr>
          <a:lstStyle/>
          <a:p>
            <a:r>
              <a:rPr lang="da-DK" sz="2400" dirty="0"/>
              <a:t>Opfølgning på dagens læringsmål.</a:t>
            </a:r>
          </a:p>
          <a:p>
            <a:r>
              <a:rPr lang="da-DK" sz="2400" dirty="0"/>
              <a:t>Evaluering af dagen – hvordan har det været.</a:t>
            </a:r>
          </a:p>
          <a:p>
            <a:r>
              <a:rPr lang="da-DK" sz="2400" dirty="0"/>
              <a:t>Hjemmeopgave til næste kursusmodul (”Familiepakken”).</a:t>
            </a:r>
          </a:p>
          <a:p>
            <a:r>
              <a:rPr lang="da-DK" sz="2400" dirty="0"/>
              <a:t>Det videre godkendelsesforløb.</a:t>
            </a:r>
          </a:p>
          <a:p>
            <a:pPr lvl="0"/>
            <a:endParaRPr lang="da-DK" dirty="0"/>
          </a:p>
          <a:p>
            <a:pPr marL="0" indent="0" algn="ctr">
              <a:buNone/>
            </a:pPr>
            <a:endParaRPr lang="da-DK" dirty="0"/>
          </a:p>
          <a:p>
            <a:pPr marL="0" indent="0" algn="ctr">
              <a:buNone/>
            </a:pPr>
            <a:r>
              <a:rPr lang="da-DK" dirty="0"/>
              <a:t>Tak for i dag</a:t>
            </a:r>
          </a:p>
        </p:txBody>
      </p:sp>
    </p:spTree>
    <p:extLst>
      <p:ext uri="{BB962C8B-B14F-4D97-AF65-F5344CB8AC3E}">
        <p14:creationId xmlns:p14="http://schemas.microsoft.com/office/powerpoint/2010/main" val="561274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4AFD3-F1B1-43AE-B9A2-904F67C58D8F}"/>
              </a:ext>
            </a:extLst>
          </p:cNvPr>
          <p:cNvSpPr>
            <a:spLocks noGrp="1"/>
          </p:cNvSpPr>
          <p:nvPr>
            <p:ph type="title"/>
          </p:nvPr>
        </p:nvSpPr>
        <p:spPr>
          <a:xfrm>
            <a:off x="467544" y="476672"/>
            <a:ext cx="8229600" cy="1143000"/>
          </a:xfrm>
        </p:spPr>
        <p:txBody>
          <a:bodyPr>
            <a:normAutofit/>
          </a:bodyPr>
          <a:lstStyle/>
          <a:p>
            <a:r>
              <a:rPr lang="da-DK" cap="all" dirty="0"/>
              <a:t>Det lille barn 2-5 år</a:t>
            </a:r>
            <a:endParaRPr lang="da-DK" sz="5400" cap="all" dirty="0"/>
          </a:p>
        </p:txBody>
      </p:sp>
      <p:sp>
        <p:nvSpPr>
          <p:cNvPr id="3" name="Pladsholder til indhold 2">
            <a:extLst>
              <a:ext uri="{FF2B5EF4-FFF2-40B4-BE49-F238E27FC236}">
                <a16:creationId xmlns:a16="http://schemas.microsoft.com/office/drawing/2014/main" id="{F042E56D-5636-4F85-A743-01CA26F79C48}"/>
              </a:ext>
            </a:extLst>
          </p:cNvPr>
          <p:cNvSpPr>
            <a:spLocks noGrp="1"/>
          </p:cNvSpPr>
          <p:nvPr>
            <p:ph idx="1"/>
          </p:nvPr>
        </p:nvSpPr>
        <p:spPr>
          <a:xfrm>
            <a:off x="467544" y="1844824"/>
            <a:ext cx="8229600" cy="3989040"/>
          </a:xfrm>
        </p:spPr>
        <p:txBody>
          <a:bodyPr>
            <a:normAutofit/>
          </a:bodyPr>
          <a:lstStyle/>
          <a:p>
            <a:pPr>
              <a:lnSpc>
                <a:spcPct val="150000"/>
              </a:lnSpc>
            </a:pPr>
            <a:r>
              <a:rPr lang="da-DK" sz="2400" dirty="0"/>
              <a:t>Sprogudviklingen er central.</a:t>
            </a:r>
          </a:p>
          <a:p>
            <a:pPr>
              <a:lnSpc>
                <a:spcPct val="150000"/>
              </a:lnSpc>
            </a:pPr>
            <a:r>
              <a:rPr lang="da-DK" sz="2400" dirty="0"/>
              <a:t>Leg og relationer til andre bliver meget vigtig.</a:t>
            </a:r>
          </a:p>
          <a:p>
            <a:pPr>
              <a:lnSpc>
                <a:spcPct val="150000"/>
              </a:lnSpc>
            </a:pPr>
            <a:r>
              <a:rPr lang="da-DK" sz="2400" dirty="0"/>
              <a:t>Inddragelse, nysgerrighed og videbegærlighed.</a:t>
            </a:r>
          </a:p>
          <a:p>
            <a:pPr>
              <a:lnSpc>
                <a:spcPct val="150000"/>
              </a:lnSpc>
            </a:pPr>
            <a:r>
              <a:rPr lang="da-DK" sz="2400" dirty="0"/>
              <a:t>Barnet udfordrer hele tiden sig selv og sine grænser.</a:t>
            </a:r>
          </a:p>
        </p:txBody>
      </p:sp>
    </p:spTree>
    <p:extLst>
      <p:ext uri="{BB962C8B-B14F-4D97-AF65-F5344CB8AC3E}">
        <p14:creationId xmlns:p14="http://schemas.microsoft.com/office/powerpoint/2010/main" val="17380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AEC96-48E7-46D5-90B7-48985439B6E8}"/>
              </a:ext>
            </a:extLst>
          </p:cNvPr>
          <p:cNvSpPr>
            <a:spLocks noGrp="1"/>
          </p:cNvSpPr>
          <p:nvPr>
            <p:ph type="title"/>
          </p:nvPr>
        </p:nvSpPr>
        <p:spPr>
          <a:xfrm>
            <a:off x="467544" y="476672"/>
            <a:ext cx="8229600" cy="1143000"/>
          </a:xfrm>
        </p:spPr>
        <p:txBody>
          <a:bodyPr>
            <a:normAutofit/>
          </a:bodyPr>
          <a:lstStyle/>
          <a:p>
            <a:r>
              <a:rPr lang="da-DK" cap="all" dirty="0"/>
              <a:t>Skolebarnet</a:t>
            </a:r>
            <a:endParaRPr lang="da-DK" sz="5400" cap="all" dirty="0"/>
          </a:p>
        </p:txBody>
      </p:sp>
      <p:sp>
        <p:nvSpPr>
          <p:cNvPr id="3" name="Pladsholder til indhold 2">
            <a:extLst>
              <a:ext uri="{FF2B5EF4-FFF2-40B4-BE49-F238E27FC236}">
                <a16:creationId xmlns:a16="http://schemas.microsoft.com/office/drawing/2014/main" id="{FB1310BD-094A-4AC1-9990-6A3B722C16FA}"/>
              </a:ext>
            </a:extLst>
          </p:cNvPr>
          <p:cNvSpPr>
            <a:spLocks noGrp="1"/>
          </p:cNvSpPr>
          <p:nvPr>
            <p:ph idx="1"/>
          </p:nvPr>
        </p:nvSpPr>
        <p:spPr>
          <a:xfrm>
            <a:off x="467544" y="1628800"/>
            <a:ext cx="8568952" cy="4525963"/>
          </a:xfrm>
        </p:spPr>
        <p:txBody>
          <a:bodyPr/>
          <a:lstStyle/>
          <a:p>
            <a:pPr>
              <a:lnSpc>
                <a:spcPct val="150000"/>
              </a:lnSpc>
            </a:pPr>
            <a:r>
              <a:rPr lang="da-DK" sz="2400" dirty="0"/>
              <a:t>Opstart i skole/SFO.</a:t>
            </a:r>
          </a:p>
          <a:p>
            <a:pPr>
              <a:lnSpc>
                <a:spcPct val="150000"/>
              </a:lnSpc>
            </a:pPr>
            <a:r>
              <a:rPr lang="da-DK" sz="2400" dirty="0"/>
              <a:t>Venner og interesser bliver centrale for barnet.</a:t>
            </a:r>
          </a:p>
          <a:p>
            <a:pPr>
              <a:lnSpc>
                <a:spcPct val="150000"/>
              </a:lnSpc>
            </a:pPr>
            <a:r>
              <a:rPr lang="da-DK" sz="2400" dirty="0"/>
              <a:t>Eksistentielle spørgsmål bliver vigtige; hvem er jeg – i forhold til dig?</a:t>
            </a:r>
          </a:p>
          <a:p>
            <a:pPr>
              <a:lnSpc>
                <a:spcPct val="150000"/>
              </a:lnSpc>
            </a:pPr>
            <a:r>
              <a:rPr lang="da-DK" sz="2400" dirty="0"/>
              <a:t>Præ-pubertet og større selvstændighed.</a:t>
            </a:r>
          </a:p>
          <a:p>
            <a:endParaRPr lang="da-DK" dirty="0"/>
          </a:p>
        </p:txBody>
      </p:sp>
    </p:spTree>
    <p:extLst>
      <p:ext uri="{BB962C8B-B14F-4D97-AF65-F5344CB8AC3E}">
        <p14:creationId xmlns:p14="http://schemas.microsoft.com/office/powerpoint/2010/main" val="102008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normAutofit/>
          </a:bodyPr>
          <a:lstStyle/>
          <a:p>
            <a:r>
              <a:rPr lang="da-DK" cap="all" dirty="0"/>
              <a:t>Teenageren</a:t>
            </a:r>
          </a:p>
        </p:txBody>
      </p:sp>
      <p:sp>
        <p:nvSpPr>
          <p:cNvPr id="3" name="Pladsholder til indhold 2"/>
          <p:cNvSpPr>
            <a:spLocks noGrp="1"/>
          </p:cNvSpPr>
          <p:nvPr>
            <p:ph idx="1"/>
          </p:nvPr>
        </p:nvSpPr>
        <p:spPr>
          <a:xfrm>
            <a:off x="251520" y="1600206"/>
            <a:ext cx="8496944" cy="4525963"/>
          </a:xfrm>
        </p:spPr>
        <p:txBody>
          <a:bodyPr>
            <a:normAutofit/>
          </a:bodyPr>
          <a:lstStyle/>
          <a:p>
            <a:pPr>
              <a:lnSpc>
                <a:spcPct val="150000"/>
              </a:lnSpc>
            </a:pPr>
            <a:r>
              <a:rPr lang="da-DK" sz="2200" dirty="0"/>
              <a:t>Stor fysisk og psykisk udvikling.</a:t>
            </a:r>
          </a:p>
          <a:p>
            <a:pPr>
              <a:lnSpc>
                <a:spcPct val="150000"/>
              </a:lnSpc>
            </a:pPr>
            <a:r>
              <a:rPr lang="da-DK" sz="2200" dirty="0"/>
              <a:t>Ustabilitet og kaos.</a:t>
            </a:r>
          </a:p>
          <a:p>
            <a:pPr>
              <a:lnSpc>
                <a:spcPct val="150000"/>
              </a:lnSpc>
            </a:pPr>
            <a:r>
              <a:rPr lang="da-DK" sz="2200" dirty="0"/>
              <a:t>Løsrivelse fra forældrene og selvstændighed.</a:t>
            </a:r>
          </a:p>
          <a:p>
            <a:r>
              <a:rPr lang="da-DK" sz="2200" dirty="0"/>
              <a:t>Fokus på sociale relationer; venner og bekendte bliver centrale for livsførelsen.</a:t>
            </a:r>
          </a:p>
          <a:p>
            <a:pPr>
              <a:lnSpc>
                <a:spcPct val="150000"/>
              </a:lnSpc>
            </a:pPr>
            <a:r>
              <a:rPr lang="da-DK" sz="2200" dirty="0"/>
              <a:t>Forelskelse, seksuelle forhold og hjertesorger.</a:t>
            </a:r>
          </a:p>
          <a:p>
            <a:pPr>
              <a:lnSpc>
                <a:spcPct val="150000"/>
              </a:lnSpc>
            </a:pPr>
            <a:r>
              <a:rPr lang="da-DK" sz="2200" dirty="0"/>
              <a:t>Hvad er meningen med livet?</a:t>
            </a:r>
          </a:p>
          <a:p>
            <a:pPr>
              <a:lnSpc>
                <a:spcPct val="150000"/>
              </a:lnSpc>
            </a:pPr>
            <a:r>
              <a:rPr lang="da-DK" sz="2200" dirty="0"/>
              <a:t>Betydningsfulde valg og fravalg.</a:t>
            </a:r>
          </a:p>
          <a:p>
            <a:pPr marL="0" indent="0">
              <a:buNone/>
            </a:pPr>
            <a:endParaRPr lang="da-DK" sz="2400" dirty="0"/>
          </a:p>
        </p:txBody>
      </p:sp>
    </p:spTree>
    <p:extLst>
      <p:ext uri="{BB962C8B-B14F-4D97-AF65-F5344CB8AC3E}">
        <p14:creationId xmlns:p14="http://schemas.microsoft.com/office/powerpoint/2010/main" val="132216057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4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5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7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9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10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9.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TM01859866[[fn=Makro]]</Template>
  <TotalTime>7421</TotalTime>
  <Words>3195</Words>
  <Application>Microsoft Office PowerPoint</Application>
  <PresentationFormat>Skærmshow (4:3)</PresentationFormat>
  <Paragraphs>468</Paragraphs>
  <Slides>65</Slides>
  <Notes>56</Notes>
  <HiddenSlides>0</HiddenSlides>
  <MMClips>0</MMClips>
  <ScaleCrop>false</ScaleCrop>
  <HeadingPairs>
    <vt:vector size="6" baseType="variant">
      <vt:variant>
        <vt:lpstr>Benyttede skrifttyper</vt:lpstr>
      </vt:variant>
      <vt:variant>
        <vt:i4>6</vt:i4>
      </vt:variant>
      <vt:variant>
        <vt:lpstr>Tema</vt:lpstr>
      </vt:variant>
      <vt:variant>
        <vt:i4>8</vt:i4>
      </vt:variant>
      <vt:variant>
        <vt:lpstr>Slidetitler</vt:lpstr>
      </vt:variant>
      <vt:variant>
        <vt:i4>65</vt:i4>
      </vt:variant>
    </vt:vector>
  </HeadingPairs>
  <TitlesOfParts>
    <vt:vector size="79" baseType="lpstr">
      <vt:lpstr>Arial</vt:lpstr>
      <vt:lpstr>Calibri</vt:lpstr>
      <vt:lpstr>Times New Roman</vt:lpstr>
      <vt:lpstr>Tw Cen MT</vt:lpstr>
      <vt:lpstr>Tw Cen MT Condensed</vt:lpstr>
      <vt:lpstr>Wingdings 3</vt:lpstr>
      <vt:lpstr>Kontortema</vt:lpstr>
      <vt:lpstr>Integral</vt:lpstr>
      <vt:lpstr>1_Integral</vt:lpstr>
      <vt:lpstr>4_Integral</vt:lpstr>
      <vt:lpstr>5_Integral</vt:lpstr>
      <vt:lpstr>7_Integral</vt:lpstr>
      <vt:lpstr>9_Integral</vt:lpstr>
      <vt:lpstr>10_Integral</vt:lpstr>
      <vt:lpstr>Grundkursus i at være plejefamilie</vt:lpstr>
      <vt:lpstr>Læringsmål</vt:lpstr>
      <vt:lpstr>Program til kursusdag 2</vt:lpstr>
      <vt:lpstr>BØRNS UDVIKLING OG IDENTITETSDANNELSE </vt:lpstr>
      <vt:lpstr>Tipskupon.</vt:lpstr>
      <vt:lpstr>De første år</vt:lpstr>
      <vt:lpstr>Det lille barn 2-5 år</vt:lpstr>
      <vt:lpstr>Skolebarnet</vt:lpstr>
      <vt:lpstr>Teenageren</vt:lpstr>
      <vt:lpstr>Barnets generelle udvikling – opsamling</vt:lpstr>
      <vt:lpstr>Det moderne børnesyn</vt:lpstr>
      <vt:lpstr>Børn er kompetente aktører i eget liv</vt:lpstr>
      <vt:lpstr>Børn udvikler sig i samspil med omgivelserne</vt:lpstr>
      <vt:lpstr>Børn i vanskeligheder har uanede udviklingsmuligheder</vt:lpstr>
      <vt:lpstr>Pause</vt:lpstr>
      <vt:lpstr>Den økologiske udviklingsteori</vt:lpstr>
      <vt:lpstr>MIKROSYSTEMET</vt:lpstr>
      <vt:lpstr>MESOSYSTEMET</vt:lpstr>
      <vt:lpstr>EKSOSYSTEMET</vt:lpstr>
      <vt:lpstr>MAKROSYSTEMET</vt:lpstr>
      <vt:lpstr>KRONARSYSTEMET</vt:lpstr>
      <vt:lpstr>Opdragelsesstile</vt:lpstr>
      <vt:lpstr>Øvelse - opdragelsesstile</vt:lpstr>
      <vt:lpstr>Opdragelsesstile –  OPsamling i plenum</vt:lpstr>
      <vt:lpstr> RISIKO- OG BESKYTTELSESFAKTORER  </vt:lpstr>
      <vt:lpstr>RISIKOFAKTORER</vt:lpstr>
      <vt:lpstr>Beskyttelsesfaktorer</vt:lpstr>
      <vt:lpstr>Case-Øvelse  Risiko- og beskyttelsesfaktorer Annette og mormor</vt:lpstr>
      <vt:lpstr>Når børn klarer sig på trods af vanskelige livsomstændigheder</vt:lpstr>
      <vt:lpstr>Ressourceorienteret og anerkendende tilgang</vt:lpstr>
      <vt:lpstr> Det særlige som potentiel ressource </vt:lpstr>
      <vt:lpstr> børns udvikling og identitetsdannelse   OPsummering</vt:lpstr>
      <vt:lpstr>Frokost</vt:lpstr>
      <vt:lpstr>Omsorgssvigt og udviklingstraumer</vt:lpstr>
      <vt:lpstr>Former for omsorgssvigt</vt:lpstr>
      <vt:lpstr>Omsorgssvigt – opmærksomhedspunkter</vt:lpstr>
      <vt:lpstr>Skærpet underretningspligt</vt:lpstr>
      <vt:lpstr>Udviklings-traumer</vt:lpstr>
      <vt:lpstr>UDVIKLINGSTRAUMER FANTASIREJSEN – AT FLYTTE MENNESKER</vt:lpstr>
      <vt:lpstr>Pause</vt:lpstr>
      <vt:lpstr>Omsorgssvigt og udviklingstraumer – REaktioner</vt:lpstr>
      <vt:lpstr>       Et neurologisk blik </vt:lpstr>
      <vt:lpstr>Omsorgssvigt påvirker hjernen</vt:lpstr>
      <vt:lpstr>Om hjernen skal I vide, at: </vt:lpstr>
      <vt:lpstr>Hjernens plasticitet</vt:lpstr>
      <vt:lpstr>FILM – AT DRAGE OMSORG FOR ET PLEJEBARN</vt:lpstr>
      <vt:lpstr>GRUPPEDRØFTELSE: AT DRAGE OMSORG FOR ET PLEJEBARN</vt:lpstr>
      <vt:lpstr>Omsorgssvigt og udviklingstraumer  opsummering</vt:lpstr>
      <vt:lpstr>Hjemmeopgave – Egne/partners ressourcer og begrænsninger</vt:lpstr>
      <vt:lpstr>Pause</vt:lpstr>
      <vt:lpstr>Tilknytning og mentalisering</vt:lpstr>
      <vt:lpstr>Tilknytning</vt:lpstr>
      <vt:lpstr>Tryghedscirklen</vt:lpstr>
      <vt:lpstr>Fire forskellige tilknytningsmønstre</vt:lpstr>
      <vt:lpstr>Tryg tilknytning</vt:lpstr>
      <vt:lpstr>Utryg undgående tilknytning</vt:lpstr>
      <vt:lpstr>Utryg ambivalent tilknytning</vt:lpstr>
      <vt:lpstr>Desorganiseret tilknytning</vt:lpstr>
      <vt:lpstr>Film - ”Tilknytning til havs”</vt:lpstr>
      <vt:lpstr>Tilknytning mellem plejebarnet og plejeforældre</vt:lpstr>
      <vt:lpstr>MENTALISERINGS-BEGREBET</vt:lpstr>
      <vt:lpstr>Mentalisering i arbejdet med anbragte børn</vt:lpstr>
      <vt:lpstr>Mentaliserings-eksempel</vt:lpstr>
      <vt:lpstr>Tilknytning og mentalisering - Opsummering</vt:lpstr>
      <vt:lpstr>Afrunding af dagen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Annelise Tenstrand Dennig</cp:lastModifiedBy>
  <cp:revision>257</cp:revision>
  <dcterms:created xsi:type="dcterms:W3CDTF">2019-05-09T08:15:53Z</dcterms:created>
  <dcterms:modified xsi:type="dcterms:W3CDTF">2021-05-18T10:40:31Z</dcterms:modified>
</cp:coreProperties>
</file>