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7"/>
  </p:notesMasterIdLst>
  <p:sldIdLst>
    <p:sldId id="300" r:id="rId3"/>
    <p:sldId id="421" r:id="rId4"/>
    <p:sldId id="422" r:id="rId5"/>
    <p:sldId id="423" r:id="rId6"/>
    <p:sldId id="424" r:id="rId7"/>
    <p:sldId id="425" r:id="rId8"/>
    <p:sldId id="426" r:id="rId9"/>
    <p:sldId id="427" r:id="rId10"/>
    <p:sldId id="414" r:id="rId11"/>
    <p:sldId id="428" r:id="rId12"/>
    <p:sldId id="429" r:id="rId13"/>
    <p:sldId id="430" r:id="rId14"/>
    <p:sldId id="431" r:id="rId15"/>
    <p:sldId id="432" r:id="rId16"/>
    <p:sldId id="433" r:id="rId17"/>
    <p:sldId id="435" r:id="rId18"/>
    <p:sldId id="434" r:id="rId19"/>
    <p:sldId id="476" r:id="rId20"/>
    <p:sldId id="436" r:id="rId21"/>
    <p:sldId id="438" r:id="rId22"/>
    <p:sldId id="480" r:id="rId23"/>
    <p:sldId id="439" r:id="rId24"/>
    <p:sldId id="441" r:id="rId25"/>
    <p:sldId id="442" r:id="rId26"/>
    <p:sldId id="443" r:id="rId27"/>
    <p:sldId id="444" r:id="rId28"/>
    <p:sldId id="445" r:id="rId29"/>
    <p:sldId id="446" r:id="rId30"/>
    <p:sldId id="447" r:id="rId31"/>
    <p:sldId id="448" r:id="rId32"/>
    <p:sldId id="482" r:id="rId33"/>
    <p:sldId id="449" r:id="rId34"/>
    <p:sldId id="475" r:id="rId35"/>
    <p:sldId id="450" r:id="rId36"/>
    <p:sldId id="452" r:id="rId37"/>
    <p:sldId id="477" r:id="rId38"/>
    <p:sldId id="455" r:id="rId39"/>
    <p:sldId id="472" r:id="rId40"/>
    <p:sldId id="458" r:id="rId41"/>
    <p:sldId id="460" r:id="rId42"/>
    <p:sldId id="459" r:id="rId43"/>
    <p:sldId id="453" r:id="rId44"/>
    <p:sldId id="463" r:id="rId45"/>
    <p:sldId id="462" r:id="rId4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gne Skovgaard Schmidt" initials="ssc"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0D86A8-43FE-403D-9123-7F2A29B662D9}" v="2" dt="2019-03-28T20:52:41.656"/>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82567" autoAdjust="0"/>
  </p:normalViewPr>
  <p:slideViewPr>
    <p:cSldViewPr>
      <p:cViewPr varScale="1">
        <p:scale>
          <a:sx n="88" d="100"/>
          <a:sy n="88" d="100"/>
        </p:scale>
        <p:origin x="1195" y="62"/>
      </p:cViewPr>
      <p:guideLst>
        <p:guide orient="horz" pos="2160"/>
        <p:guide pos="2880"/>
      </p:guideLst>
    </p:cSldViewPr>
  </p:slideViewPr>
  <p:outlineViewPr>
    <p:cViewPr>
      <p:scale>
        <a:sx n="33" d="100"/>
        <a:sy n="33" d="100"/>
      </p:scale>
      <p:origin x="0" y="-759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regneark.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err="1">
                <a:solidFill>
                  <a:schemeClr val="tx1"/>
                </a:solidFill>
              </a:rPr>
              <a:t>Fordeling</a:t>
            </a:r>
            <a:r>
              <a:rPr lang="en-US" sz="1600" dirty="0">
                <a:solidFill>
                  <a:schemeClr val="tx1"/>
                </a:solidFill>
              </a:rPr>
              <a:t> </a:t>
            </a:r>
            <a:r>
              <a:rPr lang="en-US" sz="1600" dirty="0" err="1">
                <a:solidFill>
                  <a:schemeClr val="tx1"/>
                </a:solidFill>
              </a:rPr>
              <a:t>på</a:t>
            </a:r>
            <a:r>
              <a:rPr lang="en-US" sz="1600" dirty="0">
                <a:solidFill>
                  <a:schemeClr val="tx1"/>
                </a:solidFill>
              </a:rPr>
              <a:t> </a:t>
            </a:r>
            <a:r>
              <a:rPr lang="en-US" sz="1600" dirty="0" err="1" smtClean="0">
                <a:solidFill>
                  <a:schemeClr val="tx1"/>
                </a:solidFill>
              </a:rPr>
              <a:t>anbringelsesform</a:t>
            </a:r>
            <a:r>
              <a:rPr lang="en-US" sz="1600" baseline="0" dirty="0" smtClean="0">
                <a:solidFill>
                  <a:schemeClr val="tx1"/>
                </a:solidFill>
              </a:rPr>
              <a:t> </a:t>
            </a:r>
            <a:r>
              <a:rPr lang="en-US" sz="1600" baseline="0" dirty="0">
                <a:solidFill>
                  <a:schemeClr val="tx1"/>
                </a:solidFill>
              </a:rPr>
              <a:t>pr. 31.12.18. </a:t>
            </a:r>
            <a:r>
              <a:rPr lang="en-US" sz="1600" baseline="0" dirty="0" err="1">
                <a:solidFill>
                  <a:schemeClr val="tx1"/>
                </a:solidFill>
              </a:rPr>
              <a:t>Kilde</a:t>
            </a:r>
            <a:r>
              <a:rPr lang="en-US" sz="1600" baseline="0" dirty="0">
                <a:solidFill>
                  <a:schemeClr val="tx1"/>
                </a:solidFill>
              </a:rPr>
              <a:t>: </a:t>
            </a:r>
            <a:r>
              <a:rPr lang="en-US" sz="1600" baseline="0" dirty="0" err="1">
                <a:solidFill>
                  <a:schemeClr val="tx1"/>
                </a:solidFill>
              </a:rPr>
              <a:t>Danmarks</a:t>
            </a:r>
            <a:r>
              <a:rPr lang="en-US" sz="1600" baseline="0" dirty="0">
                <a:solidFill>
                  <a:schemeClr val="tx1"/>
                </a:solidFill>
              </a:rPr>
              <a:t> </a:t>
            </a:r>
            <a:r>
              <a:rPr lang="en-US" sz="1600" baseline="0" dirty="0" err="1">
                <a:solidFill>
                  <a:schemeClr val="tx1"/>
                </a:solidFill>
              </a:rPr>
              <a:t>Statistik</a:t>
            </a:r>
            <a:endParaRPr lang="en-US" sz="1600"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pieChart>
        <c:varyColors val="1"/>
        <c:ser>
          <c:idx val="0"/>
          <c:order val="0"/>
          <c:dPt>
            <c:idx val="0"/>
            <c:bubble3D val="0"/>
            <c:spPr>
              <a:solidFill>
                <a:srgbClr val="0070C0"/>
              </a:solidFill>
              <a:ln w="19050">
                <a:solidFill>
                  <a:schemeClr val="lt1"/>
                </a:solidFill>
              </a:ln>
              <a:effectLst/>
            </c:spPr>
            <c:extLst>
              <c:ext xmlns:c16="http://schemas.microsoft.com/office/drawing/2014/chart" uri="{C3380CC4-5D6E-409C-BE32-E72D297353CC}">
                <c16:uniqueId val="{00000001-D09C-43F0-9F8F-76D55CE5EB41}"/>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D09C-43F0-9F8F-76D55CE5EB41}"/>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D09C-43F0-9F8F-76D55CE5EB41}"/>
              </c:ext>
            </c:extLst>
          </c:dPt>
          <c:dPt>
            <c:idx val="3"/>
            <c:bubble3D val="0"/>
            <c:spPr>
              <a:solidFill>
                <a:schemeClr val="accent6">
                  <a:lumMod val="50000"/>
                </a:schemeClr>
              </a:solidFill>
              <a:ln w="19050">
                <a:solidFill>
                  <a:schemeClr val="lt1"/>
                </a:solidFill>
              </a:ln>
              <a:effectLst/>
            </c:spPr>
            <c:extLst>
              <c:ext xmlns:c16="http://schemas.microsoft.com/office/drawing/2014/chart" uri="{C3380CC4-5D6E-409C-BE32-E72D297353CC}">
                <c16:uniqueId val="{00000007-D09C-43F0-9F8F-76D55CE5EB41}"/>
              </c:ext>
            </c:extLst>
          </c:dPt>
          <c:cat>
            <c:strRef>
              <c:f>'Ark1'!$B$7:$B$10</c:f>
              <c:strCache>
                <c:ptCount val="4"/>
                <c:pt idx="0">
                  <c:v>Familiepleje</c:v>
                </c:pt>
                <c:pt idx="1">
                  <c:v>Døgninstitution</c:v>
                </c:pt>
                <c:pt idx="2">
                  <c:v>Opholdssteder</c:v>
                </c:pt>
                <c:pt idx="3">
                  <c:v>Eget værelse, efterskole/kostskole mv.</c:v>
                </c:pt>
              </c:strCache>
            </c:strRef>
          </c:cat>
          <c:val>
            <c:numRef>
              <c:f>'Ark1'!$C$7:$C$10</c:f>
              <c:numCache>
                <c:formatCode>General</c:formatCode>
                <c:ptCount val="4"/>
                <c:pt idx="0">
                  <c:v>0.63</c:v>
                </c:pt>
                <c:pt idx="1">
                  <c:v>0.17</c:v>
                </c:pt>
                <c:pt idx="2">
                  <c:v>0.14000000000000001</c:v>
                </c:pt>
                <c:pt idx="3">
                  <c:v>0.06</c:v>
                </c:pt>
              </c:numCache>
            </c:numRef>
          </c:val>
          <c:extLst>
            <c:ext xmlns:c16="http://schemas.microsoft.com/office/drawing/2014/chart" uri="{C3380CC4-5D6E-409C-BE32-E72D297353CC}">
              <c16:uniqueId val="{00000008-D09C-43F0-9F8F-76D55CE5EB4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showDLblsOverMax val="0"/>
  </c:chart>
  <c:spPr>
    <a:noFill/>
    <a:ln>
      <a:noFill/>
    </a:ln>
    <a:effectLst/>
  </c:spPr>
  <c:txPr>
    <a:bodyPr/>
    <a:lstStyle/>
    <a:p>
      <a:pPr>
        <a:defRPr/>
      </a:pPr>
      <a:endParaRPr lang="da-DK"/>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0.54375</cdr:x>
      <cdr:y>0.35634</cdr:y>
    </cdr:from>
    <cdr:to>
      <cdr:x>0.66625</cdr:x>
      <cdr:y>0.41998</cdr:y>
    </cdr:to>
    <cdr:sp macro="" textlink="">
      <cdr:nvSpPr>
        <cdr:cNvPr id="2" name="Tekstfelt 1"/>
        <cdr:cNvSpPr txBox="1"/>
      </cdr:nvSpPr>
      <cdr:spPr>
        <a:xfrm xmlns:a="http://schemas.openxmlformats.org/drawingml/2006/main">
          <a:off x="4474840" y="1612776"/>
          <a:ext cx="1008112" cy="28803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0.5875</cdr:x>
      <cdr:y>0.45227</cdr:y>
    </cdr:from>
    <cdr:to>
      <cdr:x>0.675</cdr:x>
      <cdr:y>0.54773</cdr:y>
    </cdr:to>
    <cdr:sp macro="" textlink="">
      <cdr:nvSpPr>
        <cdr:cNvPr id="3" name="Tekstfelt 2"/>
        <cdr:cNvSpPr txBox="1"/>
      </cdr:nvSpPr>
      <cdr:spPr>
        <a:xfrm xmlns:a="http://schemas.openxmlformats.org/drawingml/2006/main">
          <a:off x="4834880" y="2046957"/>
          <a:ext cx="72008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63 %</a:t>
          </a:r>
          <a:endParaRPr lang="da-DK" sz="2000" dirty="0">
            <a:solidFill>
              <a:schemeClr val="bg1"/>
            </a:solidFill>
          </a:endParaRPr>
        </a:p>
      </cdr:txBody>
    </cdr:sp>
  </cdr:relSizeAnchor>
  <cdr:relSizeAnchor xmlns:cdr="http://schemas.openxmlformats.org/drawingml/2006/chartDrawing">
    <cdr:from>
      <cdr:x>0.3075</cdr:x>
      <cdr:y>0.4518</cdr:y>
    </cdr:from>
    <cdr:to>
      <cdr:x>0.38625</cdr:x>
      <cdr:y>0.54726</cdr:y>
    </cdr:to>
    <cdr:sp macro="" textlink="">
      <cdr:nvSpPr>
        <cdr:cNvPr id="4" name="Tekstfelt 3"/>
        <cdr:cNvSpPr txBox="1"/>
      </cdr:nvSpPr>
      <cdr:spPr>
        <a:xfrm xmlns:a="http://schemas.openxmlformats.org/drawingml/2006/main">
          <a:off x="2530624" y="2044824"/>
          <a:ext cx="648072"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0.325</cdr:x>
      <cdr:y>0.48362</cdr:y>
    </cdr:from>
    <cdr:to>
      <cdr:x>0.42125</cdr:x>
      <cdr:y>0.6109</cdr:y>
    </cdr:to>
    <cdr:sp macro="" textlink="">
      <cdr:nvSpPr>
        <cdr:cNvPr id="5" name="Tekstfelt 4"/>
        <cdr:cNvSpPr txBox="1"/>
      </cdr:nvSpPr>
      <cdr:spPr>
        <a:xfrm xmlns:a="http://schemas.openxmlformats.org/drawingml/2006/main">
          <a:off x="2674640" y="2188840"/>
          <a:ext cx="792088"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17 %</a:t>
          </a:r>
          <a:endParaRPr lang="da-DK" sz="2000" dirty="0">
            <a:solidFill>
              <a:schemeClr val="bg1"/>
            </a:solidFill>
          </a:endParaRPr>
        </a:p>
      </cdr:txBody>
    </cdr:sp>
  </cdr:relSizeAnchor>
  <cdr:relSizeAnchor xmlns:cdr="http://schemas.openxmlformats.org/drawingml/2006/chartDrawing">
    <cdr:from>
      <cdr:x>0.35125</cdr:x>
      <cdr:y>0.26088</cdr:y>
    </cdr:from>
    <cdr:to>
      <cdr:x>0.4475</cdr:x>
      <cdr:y>0.37225</cdr:y>
    </cdr:to>
    <cdr:sp macro="" textlink="">
      <cdr:nvSpPr>
        <cdr:cNvPr id="6" name="Tekstfelt 5"/>
        <cdr:cNvSpPr txBox="1"/>
      </cdr:nvSpPr>
      <cdr:spPr>
        <a:xfrm xmlns:a="http://schemas.openxmlformats.org/drawingml/2006/main">
          <a:off x="2890664" y="1180728"/>
          <a:ext cx="792088"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da-DK" sz="1100" dirty="0"/>
        </a:p>
      </cdr:txBody>
    </cdr:sp>
  </cdr:relSizeAnchor>
  <cdr:relSizeAnchor xmlns:cdr="http://schemas.openxmlformats.org/drawingml/2006/chartDrawing">
    <cdr:from>
      <cdr:x>0.35125</cdr:x>
      <cdr:y>0.26088</cdr:y>
    </cdr:from>
    <cdr:to>
      <cdr:x>0.43875</cdr:x>
      <cdr:y>0.35634</cdr:y>
    </cdr:to>
    <cdr:sp macro="" textlink="">
      <cdr:nvSpPr>
        <cdr:cNvPr id="7" name="Tekstfelt 6"/>
        <cdr:cNvSpPr txBox="1"/>
      </cdr:nvSpPr>
      <cdr:spPr>
        <a:xfrm xmlns:a="http://schemas.openxmlformats.org/drawingml/2006/main">
          <a:off x="2890664" y="1180728"/>
          <a:ext cx="72008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14 %</a:t>
          </a:r>
          <a:endParaRPr lang="da-DK" sz="2000" dirty="0">
            <a:solidFill>
              <a:schemeClr val="bg1"/>
            </a:solidFill>
          </a:endParaRPr>
        </a:p>
      </cdr:txBody>
    </cdr:sp>
  </cdr:relSizeAnchor>
  <cdr:relSizeAnchor xmlns:cdr="http://schemas.openxmlformats.org/drawingml/2006/chartDrawing">
    <cdr:from>
      <cdr:x>0.43875</cdr:x>
      <cdr:y>0.16542</cdr:y>
    </cdr:from>
    <cdr:to>
      <cdr:x>0.5</cdr:x>
      <cdr:y>0.27679</cdr:y>
    </cdr:to>
    <cdr:sp macro="" textlink="">
      <cdr:nvSpPr>
        <cdr:cNvPr id="8" name="Tekstfelt 7"/>
        <cdr:cNvSpPr txBox="1"/>
      </cdr:nvSpPr>
      <cdr:spPr>
        <a:xfrm xmlns:a="http://schemas.openxmlformats.org/drawingml/2006/main">
          <a:off x="3610744" y="748680"/>
          <a:ext cx="504056" cy="50405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da-DK" sz="2000" dirty="0" smtClean="0">
              <a:solidFill>
                <a:schemeClr val="bg1"/>
              </a:solidFill>
            </a:rPr>
            <a:t>6%</a:t>
          </a:r>
          <a:endParaRPr lang="da-DK" sz="20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2A787A-8A31-458B-862E-E5EC85AD1421}" type="datetimeFigureOut">
              <a:rPr lang="da-DK" smtClean="0"/>
              <a:t>18-05-2021</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388CEB-ED4F-4C29-BBBF-027436DB5B3A}" type="slidenum">
              <a:rPr lang="da-DK" smtClean="0"/>
              <a:t>‹nr.›</a:t>
            </a:fld>
            <a:endParaRPr lang="da-DK"/>
          </a:p>
        </p:txBody>
      </p:sp>
    </p:spTree>
    <p:extLst>
      <p:ext uri="{BB962C8B-B14F-4D97-AF65-F5344CB8AC3E}">
        <p14:creationId xmlns:p14="http://schemas.microsoft.com/office/powerpoint/2010/main" val="129343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1143000" y="685800"/>
            <a:ext cx="4572000" cy="3429000"/>
          </a:xfrm>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DAC36CCB-2A78-48A1-A815-188C4F75D1C6}" type="slidenum">
              <a:rPr lang="da-DK" smtClean="0"/>
              <a:t>1</a:t>
            </a:fld>
            <a:endParaRPr lang="da-DK" dirty="0"/>
          </a:p>
        </p:txBody>
      </p:sp>
    </p:spTree>
    <p:extLst>
      <p:ext uri="{BB962C8B-B14F-4D97-AF65-F5344CB8AC3E}">
        <p14:creationId xmlns:p14="http://schemas.microsoft.com/office/powerpoint/2010/main" val="154724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41</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42</a:t>
            </a:fld>
            <a:endParaRPr lang="da-DK"/>
          </a:p>
        </p:txBody>
      </p:sp>
    </p:spTree>
    <p:extLst>
      <p:ext uri="{BB962C8B-B14F-4D97-AF65-F5344CB8AC3E}">
        <p14:creationId xmlns:p14="http://schemas.microsoft.com/office/powerpoint/2010/main" val="871143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3A388CEB-ED4F-4C29-BBBF-027436DB5B3A}" type="slidenum">
              <a:rPr lang="da-DK" smtClean="0"/>
              <a:t>44</a:t>
            </a:fld>
            <a:endParaRPr lang="da-DK"/>
          </a:p>
        </p:txBody>
      </p:sp>
    </p:spTree>
    <p:extLst>
      <p:ext uri="{BB962C8B-B14F-4D97-AF65-F5344CB8AC3E}">
        <p14:creationId xmlns:p14="http://schemas.microsoft.com/office/powerpoint/2010/main" val="117539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a:t>
            </a:fld>
            <a:endParaRPr lang="da-DK"/>
          </a:p>
        </p:txBody>
      </p:sp>
    </p:spTree>
    <p:extLst>
      <p:ext uri="{BB962C8B-B14F-4D97-AF65-F5344CB8AC3E}">
        <p14:creationId xmlns:p14="http://schemas.microsoft.com/office/powerpoint/2010/main" val="2916985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9</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27</a:t>
            </a:fld>
            <a:endParaRPr lang="da-DK"/>
          </a:p>
        </p:txBody>
      </p:sp>
    </p:spTree>
    <p:extLst>
      <p:ext uri="{BB962C8B-B14F-4D97-AF65-F5344CB8AC3E}">
        <p14:creationId xmlns:p14="http://schemas.microsoft.com/office/powerpoint/2010/main" val="1766966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3A388CEB-ED4F-4C29-BBBF-027436DB5B3A}" type="slidenum">
              <a:rPr lang="da-DK" smtClean="0"/>
              <a:t>34</a:t>
            </a:fld>
            <a:endParaRPr lang="da-DK"/>
          </a:p>
        </p:txBody>
      </p:sp>
    </p:spTree>
    <p:extLst>
      <p:ext uri="{BB962C8B-B14F-4D97-AF65-F5344CB8AC3E}">
        <p14:creationId xmlns:p14="http://schemas.microsoft.com/office/powerpoint/2010/main" val="78628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3A388CEB-ED4F-4C29-BBBF-027436DB5B3A}" type="slidenum">
              <a:rPr lang="da-DK" smtClean="0"/>
              <a:t>35</a:t>
            </a:fld>
            <a:endParaRPr lang="da-DK"/>
          </a:p>
        </p:txBody>
      </p:sp>
    </p:spTree>
    <p:extLst>
      <p:ext uri="{BB962C8B-B14F-4D97-AF65-F5344CB8AC3E}">
        <p14:creationId xmlns:p14="http://schemas.microsoft.com/office/powerpoint/2010/main" val="4241707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B87DD4F4-FF35-440E-99BF-CB0BF5E8BDDB}" type="slidenum">
              <a:rPr lang="da-DK" smtClean="0"/>
              <a:t>37</a:t>
            </a:fld>
            <a:endParaRPr lang="da-DK"/>
          </a:p>
        </p:txBody>
      </p:sp>
    </p:spTree>
    <p:extLst>
      <p:ext uri="{BB962C8B-B14F-4D97-AF65-F5344CB8AC3E}">
        <p14:creationId xmlns:p14="http://schemas.microsoft.com/office/powerpoint/2010/main" val="370573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3A388CEB-ED4F-4C29-BBBF-027436DB5B3A}" type="slidenum">
              <a:rPr lang="da-DK" smtClean="0"/>
              <a:t>39</a:t>
            </a:fld>
            <a:endParaRPr lang="da-DK"/>
          </a:p>
        </p:txBody>
      </p:sp>
    </p:spTree>
    <p:extLst>
      <p:ext uri="{BB962C8B-B14F-4D97-AF65-F5344CB8AC3E}">
        <p14:creationId xmlns:p14="http://schemas.microsoft.com/office/powerpoint/2010/main" val="222700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3A388CEB-ED4F-4C29-BBBF-027436DB5B3A}" type="slidenum">
              <a:rPr lang="da-DK" smtClean="0"/>
              <a:t>40</a:t>
            </a:fld>
            <a:endParaRPr lang="da-DK"/>
          </a:p>
        </p:txBody>
      </p:sp>
    </p:spTree>
    <p:extLst>
      <p:ext uri="{BB962C8B-B14F-4D97-AF65-F5344CB8AC3E}">
        <p14:creationId xmlns:p14="http://schemas.microsoft.com/office/powerpoint/2010/main" val="1273187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695"/>
            <a:ext cx="7772400" cy="1470025"/>
          </a:xfrm>
        </p:spPr>
        <p:txBody>
          <a:bodyPr/>
          <a:lstStyle/>
          <a:p>
            <a:r>
              <a:rPr lang="da-DK"/>
              <a:t>Klik for at redigere i master</a:t>
            </a:r>
          </a:p>
        </p:txBody>
      </p:sp>
      <p:sp>
        <p:nvSpPr>
          <p:cNvPr id="3" name="U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049152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629345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908"/>
            <a:ext cx="2057400" cy="5851525"/>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457200" y="274908"/>
            <a:ext cx="6019800" cy="5851525"/>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313376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4960137"/>
            <a:ext cx="5829300" cy="1463040"/>
          </a:xfrm>
        </p:spPr>
        <p:txBody>
          <a:bodyPr anchor="ctr">
            <a:normAutofit/>
          </a:bodyPr>
          <a:lstStyle>
            <a:lvl1pPr algn="r">
              <a:defRPr sz="5000" spc="200" baseline="0"/>
            </a:lvl1pPr>
          </a:lstStyle>
          <a:p>
            <a:r>
              <a:rPr lang="da-DK" dirty="0"/>
              <a:t>Klik for at redigere i master</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0457DEB0-994C-43D6-9B19-8090E25B637C}"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1C1491F5-52CC-4498-AA3F-F2B6B56064F4}"/>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00661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Content Placeholder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41DE866-8F56-4E25-9541-8AC6670421BF}"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038885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da-DK"/>
              <a:t>Klik for at redigere i master</a:t>
            </a:r>
            <a:endParaRPr lang="en-US" dirty="0"/>
          </a:p>
        </p:txBody>
      </p:sp>
      <p:sp>
        <p:nvSpPr>
          <p:cNvPr id="3" name="Content Placeholder 2"/>
          <p:cNvSpPr>
            <a:spLocks noGrp="1"/>
          </p:cNvSpPr>
          <p:nvPr>
            <p:ph sz="half" idx="1"/>
          </p:nvPr>
        </p:nvSpPr>
        <p:spPr>
          <a:xfrm>
            <a:off x="768095"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E4F85B17-3DFC-4980-8075-90A616621AC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8" name="Slide Number Placeholder 5">
            <a:extLst>
              <a:ext uri="{FF2B5EF4-FFF2-40B4-BE49-F238E27FC236}">
                <a16:creationId xmlns:a16="http://schemas.microsoft.com/office/drawing/2014/main" id="{FFA928B6-1FFC-4BDA-AD02-100CCFD6FF8F}"/>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111131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i master</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Content Placeholder 3"/>
          <p:cNvSpPr>
            <a:spLocks noGrp="1"/>
          </p:cNvSpPr>
          <p:nvPr>
            <p:ph sz="half" idx="2"/>
          </p:nvPr>
        </p:nvSpPr>
        <p:spPr>
          <a:xfrm>
            <a:off x="76809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4493166" y="2179636"/>
            <a:ext cx="356616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Rediger typografien i masterens</a:t>
            </a:r>
          </a:p>
        </p:txBody>
      </p:sp>
      <p:sp>
        <p:nvSpPr>
          <p:cNvPr id="6" name="Content Placeholder 5"/>
          <p:cNvSpPr>
            <a:spLocks noGrp="1"/>
          </p:cNvSpPr>
          <p:nvPr>
            <p:ph sz="quarter" idx="4"/>
          </p:nvPr>
        </p:nvSpPr>
        <p:spPr>
          <a:xfrm>
            <a:off x="4493166" y="2967788"/>
            <a:ext cx="3566160" cy="3341572"/>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11FDD9E5-AF44-4C70-856D-7C0325C3047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8" name="Footer Placeholder 7"/>
          <p:cNvSpPr>
            <a:spLocks noGrp="1"/>
          </p:cNvSpPr>
          <p:nvPr>
            <p:ph type="ftr" sz="quarter" idx="11"/>
          </p:nvPr>
        </p:nvSpPr>
        <p:spPr/>
        <p:txBody>
          <a:bodyPr/>
          <a:lstStyle/>
          <a:p>
            <a:endParaRPr lang="en-US" dirty="0">
              <a:solidFill>
                <a:prstClr val="black">
                  <a:lumMod val="95000"/>
                  <a:lumOff val="5000"/>
                </a:prstClr>
              </a:solidFill>
            </a:endParaRPr>
          </a:p>
        </p:txBody>
      </p:sp>
      <p:sp>
        <p:nvSpPr>
          <p:cNvPr id="11" name="Slide Number Placeholder 5">
            <a:extLst>
              <a:ext uri="{FF2B5EF4-FFF2-40B4-BE49-F238E27FC236}">
                <a16:creationId xmlns:a16="http://schemas.microsoft.com/office/drawing/2014/main" id="{CF4391D0-3CAE-45DA-8DE0-A75834EC43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84890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Date Placeholder 2"/>
          <p:cNvSpPr>
            <a:spLocks noGrp="1"/>
          </p:cNvSpPr>
          <p:nvPr>
            <p:ph type="dt" sz="half" idx="10"/>
          </p:nvPr>
        </p:nvSpPr>
        <p:spPr/>
        <p:txBody>
          <a:bodyPr/>
          <a:lstStyle/>
          <a:p>
            <a:fld id="{CB2904F1-CDDA-4BDF-8B81-60182D95A1A9}"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4" name="Footer Placeholder 3"/>
          <p:cNvSpPr>
            <a:spLocks noGrp="1"/>
          </p:cNvSpPr>
          <p:nvPr>
            <p:ph type="ftr" sz="quarter" idx="11"/>
          </p:nvPr>
        </p:nvSpPr>
        <p:spPr/>
        <p:txBody>
          <a:bodyPr/>
          <a:lstStyle/>
          <a:p>
            <a:endParaRPr lang="en-US" dirty="0">
              <a:solidFill>
                <a:prstClr val="black">
                  <a:lumMod val="95000"/>
                  <a:lumOff val="5000"/>
                </a:prstClr>
              </a:solidFill>
            </a:endParaRPr>
          </a:p>
        </p:txBody>
      </p:sp>
      <p:sp>
        <p:nvSpPr>
          <p:cNvPr id="6" name="Slide Number Placeholder 5">
            <a:extLst>
              <a:ext uri="{FF2B5EF4-FFF2-40B4-BE49-F238E27FC236}">
                <a16:creationId xmlns:a16="http://schemas.microsoft.com/office/drawing/2014/main" id="{D1C5A3B6-3F4B-4734-B733-3F8303D9F1C8}"/>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86107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C8C9A-689E-4C2A-9D19-DA6A92AF601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3" name="Footer Placeholder 2"/>
          <p:cNvSpPr>
            <a:spLocks noGrp="1"/>
          </p:cNvSpPr>
          <p:nvPr>
            <p:ph type="ftr" sz="quarter" idx="11"/>
          </p:nvPr>
        </p:nvSpPr>
        <p:spPr/>
        <p:txBody>
          <a:bodyPr/>
          <a:lstStyle/>
          <a:p>
            <a:endParaRPr lang="en-US" dirty="0">
              <a:solidFill>
                <a:prstClr val="black">
                  <a:lumMod val="95000"/>
                  <a:lumOff val="5000"/>
                </a:prstClr>
              </a:solidFill>
            </a:endParaRPr>
          </a:p>
        </p:txBody>
      </p:sp>
      <p:sp>
        <p:nvSpPr>
          <p:cNvPr id="5" name="Slide Number Placeholder 5">
            <a:extLst>
              <a:ext uri="{FF2B5EF4-FFF2-40B4-BE49-F238E27FC236}">
                <a16:creationId xmlns:a16="http://schemas.microsoft.com/office/drawing/2014/main" id="{3943757C-BA0B-4ADA-97DA-84D87301D99E}"/>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7403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4000"/>
            </a:lvl1pPr>
          </a:lstStyle>
          <a:p>
            <a:r>
              <a:rPr lang="da-DK"/>
              <a:t>Klik for at redigere i master</a:t>
            </a:r>
            <a:endParaRPr lang="en-US" dirty="0"/>
          </a:p>
        </p:txBody>
      </p:sp>
      <p:sp>
        <p:nvSpPr>
          <p:cNvPr id="3" name="Content Placeholder 2"/>
          <p:cNvSpPr>
            <a:spLocks noGrp="1"/>
          </p:cNvSpPr>
          <p:nvPr>
            <p:ph idx="1"/>
          </p:nvPr>
        </p:nvSpPr>
        <p:spPr>
          <a:xfrm>
            <a:off x="4286250" y="822960"/>
            <a:ext cx="4258818"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typografien i masterens</a:t>
            </a:r>
          </a:p>
        </p:txBody>
      </p:sp>
      <p:sp>
        <p:nvSpPr>
          <p:cNvPr id="5" name="Date Placeholder 4"/>
          <p:cNvSpPr>
            <a:spLocks noGrp="1"/>
          </p:cNvSpPr>
          <p:nvPr>
            <p:ph type="dt" sz="half" idx="10"/>
          </p:nvPr>
        </p:nvSpPr>
        <p:spPr/>
        <p:txBody>
          <a:bodyPr/>
          <a:lstStyle/>
          <a:p>
            <a:fld id="{7BE81CAD-9611-465E-9DCB-0A668BE85CAB}"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sp>
        <p:nvSpPr>
          <p:cNvPr id="9" name="Slide Number Placeholder 5">
            <a:extLst>
              <a:ext uri="{FF2B5EF4-FFF2-40B4-BE49-F238E27FC236}">
                <a16:creationId xmlns:a16="http://schemas.microsoft.com/office/drawing/2014/main" id="{8D16AE6D-1D14-4C85-AEA8-95900D7D2A66}"/>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744308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5000" spc="200" baseline="0"/>
            </a:lvl1pPr>
          </a:lstStyle>
          <a:p>
            <a:r>
              <a:rPr lang="da-DK"/>
              <a:t>Klik for at redigere i master</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Date Placeholder 4"/>
          <p:cNvSpPr>
            <a:spLocks noGrp="1"/>
          </p:cNvSpPr>
          <p:nvPr>
            <p:ph type="dt" sz="half" idx="10"/>
          </p:nvPr>
        </p:nvSpPr>
        <p:spPr/>
        <p:txBody>
          <a:bodyPr/>
          <a:lstStyle/>
          <a:p>
            <a:fld id="{B6CE0A1E-F562-4797-9BD3-7D469AB2C281}"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6" name="Footer Placeholder 5"/>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0E3F7306-CB1D-4D3E-BA3E-57F4A5097B1D}"/>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245067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804850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i master</a:t>
            </a:r>
            <a:endParaRPr lang="en-US" dirty="0"/>
          </a:p>
        </p:txBody>
      </p:sp>
      <p:sp>
        <p:nvSpPr>
          <p:cNvPr id="3" name="Vertical Text Placeholder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E487FA7-BF2A-4BA7-8837-F4A67A2E7AD2}"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sp>
        <p:nvSpPr>
          <p:cNvPr id="7" name="Slide Number Placeholder 5">
            <a:extLst>
              <a:ext uri="{FF2B5EF4-FFF2-40B4-BE49-F238E27FC236}">
                <a16:creationId xmlns:a16="http://schemas.microsoft.com/office/drawing/2014/main" id="{89CAFE4B-E9C1-434E-AAD6-3CB1D7805201}"/>
              </a:ext>
            </a:extLst>
          </p:cNvPr>
          <p:cNvSpPr>
            <a:spLocks noGrp="1"/>
          </p:cNvSpPr>
          <p:nvPr>
            <p:ph type="sldNum" sz="quarter" idx="12"/>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41823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da-DK"/>
              <a:t>Klik for at redigere i master</a:t>
            </a:r>
            <a:endParaRPr lang="en-US" dirty="0"/>
          </a:p>
        </p:txBody>
      </p:sp>
      <p:sp>
        <p:nvSpPr>
          <p:cNvPr id="3" name="Vertical Text Placeholder 2"/>
          <p:cNvSpPr>
            <a:spLocks noGrp="1"/>
          </p:cNvSpPr>
          <p:nvPr>
            <p:ph type="body" orient="vert" idx="1"/>
          </p:nvPr>
        </p:nvSpPr>
        <p:spPr>
          <a:xfrm>
            <a:off x="742952" y="762000"/>
            <a:ext cx="5686425" cy="5410200"/>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1CD4B379-2655-46A8-ADEE-CCDFDBD053CD}"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11"/>
          </p:nvPr>
        </p:nvSpPr>
        <p:spPr/>
        <p:txBody>
          <a:bodyPr/>
          <a:lstStyle/>
          <a:p>
            <a:endParaRPr lang="en-US" dirty="0">
              <a:solidFill>
                <a:prstClr val="black">
                  <a:lumMod val="95000"/>
                  <a:lumOff val="5000"/>
                </a:prstClr>
              </a:solidFill>
            </a:endParaRPr>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6013F9AF-8A10-4FFB-89CE-C3F8E50462AE}"/>
              </a:ext>
            </a:extLst>
          </p:cNvPr>
          <p:cNvSpPr>
            <a:spLocks noGrp="1"/>
          </p:cNvSpPr>
          <p:nvPr>
            <p:ph type="sldNum" sz="quarter" idx="12"/>
          </p:nvPr>
        </p:nvSpPr>
        <p:spPr>
          <a:xfrm>
            <a:off x="8257399" y="6470704"/>
            <a:ext cx="730250" cy="274320"/>
          </a:xfr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361350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7170"/>
            <a:ext cx="7772400" cy="1362075"/>
          </a:xfrm>
        </p:spPr>
        <p:txBody>
          <a:bodyPr anchor="t"/>
          <a:lstStyle>
            <a:lvl1pPr algn="l">
              <a:defRPr sz="4000" b="1" cap="all"/>
            </a:lvl1pPr>
          </a:lstStyle>
          <a:p>
            <a:r>
              <a:rPr lang="da-DK"/>
              <a:t>Klik for at redigere i master</a:t>
            </a:r>
          </a:p>
        </p:txBody>
      </p:sp>
      <p:sp>
        <p:nvSpPr>
          <p:cNvPr id="3" name="Pladsholder til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53984ED1-B1E7-452C-A6D8-83BADD4BEA94}" type="datetimeFigureOut">
              <a:rPr lang="da-DK" smtClean="0"/>
              <a:t>18-05-2021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97423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264723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a-DK"/>
              <a:t>Klik for at redigere i master</a:t>
            </a:r>
          </a:p>
        </p:txBody>
      </p:sp>
      <p:sp>
        <p:nvSpPr>
          <p:cNvPr id="3" name="Pladsholder til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4516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46451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53984ED1-B1E7-452C-A6D8-83BADD4BEA94}" type="datetimeFigureOut">
              <a:rPr lang="da-DK" smtClean="0"/>
              <a:t>18-05-2021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diasnummer 8"/>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159507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3984ED1-B1E7-452C-A6D8-83BADD4BEA94}" type="datetimeFigureOut">
              <a:rPr lang="da-DK" smtClean="0"/>
              <a:t>18-05-2021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diasnummer 4"/>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295806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53984ED1-B1E7-452C-A6D8-83BADD4BEA94}" type="datetimeFigureOut">
              <a:rPr lang="da-DK" smtClean="0"/>
              <a:t>18-05-2021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diasnummer 3"/>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3441233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da-DK"/>
              <a:t>Klik for at redigere i master</a:t>
            </a:r>
          </a:p>
        </p:txBody>
      </p:sp>
      <p:sp>
        <p:nvSpPr>
          <p:cNvPr id="3" name="Pladsholder til indhold 2"/>
          <p:cNvSpPr>
            <a:spLocks noGrp="1"/>
          </p:cNvSpPr>
          <p:nvPr>
            <p:ph idx="1"/>
          </p:nvPr>
        </p:nvSpPr>
        <p:spPr>
          <a:xfrm>
            <a:off x="3575050" y="27332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6868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a-DK"/>
              <a:t>Klik for at redigere i master</a:t>
            </a:r>
          </a:p>
        </p:txBody>
      </p:sp>
      <p:sp>
        <p:nvSpPr>
          <p:cNvPr id="3" name="Pladsholder til bille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i master</a:t>
            </a:r>
          </a:p>
        </p:txBody>
      </p:sp>
      <p:sp>
        <p:nvSpPr>
          <p:cNvPr id="5" name="Pladsholder til dato 4"/>
          <p:cNvSpPr>
            <a:spLocks noGrp="1"/>
          </p:cNvSpPr>
          <p:nvPr>
            <p:ph type="dt" sz="half" idx="10"/>
          </p:nvPr>
        </p:nvSpPr>
        <p:spPr/>
        <p:txBody>
          <a:bodyPr/>
          <a:lstStyle/>
          <a:p>
            <a:fld id="{53984ED1-B1E7-452C-A6D8-83BADD4BEA94}" type="datetimeFigureOut">
              <a:rPr lang="da-DK" smtClean="0"/>
              <a:t>18-05-2021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diasnummer 6"/>
          <p:cNvSpPr>
            <a:spLocks noGrp="1"/>
          </p:cNvSpPr>
          <p:nvPr>
            <p:ph type="sldNum" sz="quarter" idx="12"/>
          </p:nvPr>
        </p:nvSpPr>
        <p:spPr/>
        <p:txBody>
          <a:bodyPr/>
          <a:lstStyle/>
          <a:p>
            <a:fld id="{2D750219-1135-468A-B982-FCDE2151C07A}" type="slidenum">
              <a:rPr lang="da-DK" smtClean="0"/>
              <a:t>‹nr.›</a:t>
            </a:fld>
            <a:endParaRPr lang="da-DK"/>
          </a:p>
        </p:txBody>
      </p:sp>
    </p:spTree>
    <p:extLst>
      <p:ext uri="{BB962C8B-B14F-4D97-AF65-F5344CB8AC3E}">
        <p14:creationId xmlns:p14="http://schemas.microsoft.com/office/powerpoint/2010/main" val="402875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457200" y="635662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984ED1-B1E7-452C-A6D8-83BADD4BEA94}" type="datetimeFigureOut">
              <a:rPr lang="da-DK" smtClean="0"/>
              <a:t>18-05-2021</a:t>
            </a:fld>
            <a:endParaRPr lang="da-DK"/>
          </a:p>
        </p:txBody>
      </p:sp>
      <p:sp>
        <p:nvSpPr>
          <p:cNvPr id="5" name="Pladsholder til sidefod 4"/>
          <p:cNvSpPr>
            <a:spLocks noGrp="1"/>
          </p:cNvSpPr>
          <p:nvPr>
            <p:ph type="ftr" sz="quarter" idx="3"/>
          </p:nvPr>
        </p:nvSpPr>
        <p:spPr>
          <a:xfrm>
            <a:off x="3124200" y="635662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diasnummer 5"/>
          <p:cNvSpPr>
            <a:spLocks noGrp="1"/>
          </p:cNvSpPr>
          <p:nvPr>
            <p:ph type="sldNum" sz="quarter" idx="4"/>
          </p:nvPr>
        </p:nvSpPr>
        <p:spPr>
          <a:xfrm>
            <a:off x="6553200" y="635662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750219-1135-468A-B982-FCDE2151C07A}" type="slidenum">
              <a:rPr lang="da-DK" smtClean="0"/>
              <a:t>‹nr.›</a:t>
            </a:fld>
            <a:endParaRPr lang="da-DK"/>
          </a:p>
        </p:txBody>
      </p:sp>
    </p:spTree>
    <p:extLst>
      <p:ext uri="{BB962C8B-B14F-4D97-AF65-F5344CB8AC3E}">
        <p14:creationId xmlns:p14="http://schemas.microsoft.com/office/powerpoint/2010/main" val="2859129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da-DK"/>
              <a:t>Klik for at redigere i master</a:t>
            </a:r>
            <a:endParaRPr lang="en-US" dirty="0"/>
          </a:p>
        </p:txBody>
      </p:sp>
      <p:sp>
        <p:nvSpPr>
          <p:cNvPr id="3" name="Text Placeholder 2"/>
          <p:cNvSpPr>
            <a:spLocks noGrp="1"/>
          </p:cNvSpPr>
          <p:nvPr>
            <p:ph type="body" idx="1"/>
          </p:nvPr>
        </p:nvSpPr>
        <p:spPr>
          <a:xfrm>
            <a:off x="768231" y="2286000"/>
            <a:ext cx="7290055" cy="4023360"/>
          </a:xfrm>
          <a:prstGeom prst="rect">
            <a:avLst/>
          </a:prstGeom>
        </p:spPr>
        <p:txBody>
          <a:bodyPr vert="horz" lIns="45720" tIns="45720" rIns="4572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68232"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47E4F3F-DF11-4B4B-8291-E27080FF49F4}" type="datetime1">
              <a:rPr lang="en-US" smtClean="0">
                <a:solidFill>
                  <a:prstClr val="black">
                    <a:lumMod val="95000"/>
                    <a:lumOff val="5000"/>
                  </a:prstClr>
                </a:solidFill>
              </a:rPr>
              <a:pPr/>
              <a:t>5/18/2021</a:t>
            </a:fld>
            <a:endParaRPr lang="en-US" dirty="0">
              <a:solidFill>
                <a:prstClr val="black">
                  <a:lumMod val="95000"/>
                  <a:lumOff val="5000"/>
                </a:prstClr>
              </a:solidFill>
            </a:endParaRPr>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solidFill>
                <a:prstClr val="black">
                  <a:lumMod val="95000"/>
                  <a:lumOff val="5000"/>
                </a:prstClr>
              </a:solidFill>
            </a:endParaRPr>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8CAA8663-FE9C-4032-9FAE-94899EE77B1B}"/>
              </a:ext>
            </a:extLst>
          </p:cNvPr>
          <p:cNvSpPr>
            <a:spLocks noGrp="1"/>
          </p:cNvSpPr>
          <p:nvPr>
            <p:ph type="sldNum" sz="quarter" idx="4"/>
          </p:nvPr>
        </p:nvSpPr>
        <p:spPr>
          <a:xfrm>
            <a:off x="8257399" y="6470704"/>
            <a:ext cx="730250" cy="274320"/>
          </a:xfrm>
          <a:prstGeom prst="rect">
            <a:avLst/>
          </a:prstGeom>
        </p:spPr>
        <p:txBody>
          <a:bodyPr/>
          <a:lstStyle>
            <a:lvl1pPr algn="r">
              <a:defRPr sz="1200"/>
            </a:lvl1pPr>
          </a:lstStyle>
          <a:p>
            <a:fld id="{4FAB73BC-B049-4115-A692-8D63A059BFB8}" type="slidenum">
              <a:rPr lang="en-US" smtClean="0">
                <a:solidFill>
                  <a:prstClr val="black"/>
                </a:solidFill>
              </a:rPr>
              <a:pPr/>
              <a:t>‹nr.›</a:t>
            </a:fld>
            <a:endParaRPr lang="en-US" dirty="0">
              <a:solidFill>
                <a:prstClr val="black"/>
              </a:solidFill>
            </a:endParaRPr>
          </a:p>
        </p:txBody>
      </p:sp>
    </p:spTree>
    <p:extLst>
      <p:ext uri="{BB962C8B-B14F-4D97-AF65-F5344CB8AC3E}">
        <p14:creationId xmlns:p14="http://schemas.microsoft.com/office/powerpoint/2010/main" val="934636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08C0BA-E987-44BF-B462-A451A599FBE6}"/>
              </a:ext>
            </a:extLst>
          </p:cNvPr>
          <p:cNvSpPr>
            <a:spLocks noGrp="1"/>
          </p:cNvSpPr>
          <p:nvPr>
            <p:ph type="ctrTitle"/>
          </p:nvPr>
        </p:nvSpPr>
        <p:spPr>
          <a:xfrm>
            <a:off x="107504" y="3694896"/>
            <a:ext cx="9036496" cy="1463040"/>
          </a:xfrm>
        </p:spPr>
        <p:txBody>
          <a:bodyPr/>
          <a:lstStyle/>
          <a:p>
            <a:r>
              <a:rPr lang="da-DK" cap="all" dirty="0"/>
              <a:t>Grundkursus i at være plejefamilie</a:t>
            </a:r>
          </a:p>
        </p:txBody>
      </p:sp>
      <p:sp>
        <p:nvSpPr>
          <p:cNvPr id="4" name="Titel 1">
            <a:extLst>
              <a:ext uri="{FF2B5EF4-FFF2-40B4-BE49-F238E27FC236}">
                <a16:creationId xmlns:a16="http://schemas.microsoft.com/office/drawing/2014/main" id="{488E466E-EE63-4CD4-A060-306A1C22BC85}"/>
              </a:ext>
            </a:extLst>
          </p:cNvPr>
          <p:cNvSpPr txBox="1">
            <a:spLocks/>
          </p:cNvSpPr>
          <p:nvPr/>
        </p:nvSpPr>
        <p:spPr>
          <a:xfrm>
            <a:off x="768096" y="1898133"/>
            <a:ext cx="7290054" cy="1796807"/>
          </a:xfrm>
          <a:prstGeom prst="rect">
            <a:avLst/>
          </a:prstGeom>
        </p:spPr>
        <p:txBody>
          <a:bodyPr vert="horz" lIns="91440" tIns="45720" rIns="91440" bIns="45720" rtlCol="0" anchor="ctr">
            <a:normAutofit/>
          </a:bodyPr>
          <a:lstStyle>
            <a:lvl1pPr algn="r" defTabSz="914400" rtl="0" eaLnBrk="1" latinLnBrk="0" hangingPunct="1">
              <a:lnSpc>
                <a:spcPct val="80000"/>
              </a:lnSpc>
              <a:spcBef>
                <a:spcPct val="0"/>
              </a:spcBef>
              <a:buNone/>
              <a:defRPr sz="5000" kern="1200" cap="all" spc="200" baseline="0">
                <a:solidFill>
                  <a:schemeClr val="tx1">
                    <a:lumMod val="95000"/>
                    <a:lumOff val="5000"/>
                  </a:schemeClr>
                </a:solidFill>
                <a:latin typeface="+mj-lt"/>
                <a:ea typeface="+mj-ea"/>
                <a:cs typeface="+mj-cs"/>
              </a:defRPr>
            </a:lvl1pPr>
          </a:lstStyle>
          <a:p>
            <a:pPr algn="ctr"/>
            <a:r>
              <a:rPr lang="da-DK" sz="6600" b="1" dirty="0"/>
              <a:t>Kursusdag 1</a:t>
            </a:r>
          </a:p>
        </p:txBody>
      </p:sp>
    </p:spTree>
    <p:extLst>
      <p:ext uri="{BB962C8B-B14F-4D97-AF65-F5344CB8AC3E}">
        <p14:creationId xmlns:p14="http://schemas.microsoft.com/office/powerpoint/2010/main" val="2113082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DEN NYE FAMILIE</a:t>
            </a:r>
          </a:p>
        </p:txBody>
      </p:sp>
      <p:sp>
        <p:nvSpPr>
          <p:cNvPr id="5" name="Undertitel 4"/>
          <p:cNvSpPr>
            <a:spLocks noGrp="1"/>
          </p:cNvSpPr>
          <p:nvPr>
            <p:ph type="subTitle" idx="1"/>
          </p:nvPr>
        </p:nvSpPr>
        <p:spPr/>
        <p:txBody>
          <a:bodyPr/>
          <a:lstStyle/>
          <a:p>
            <a:r>
              <a:rPr lang="da-DK" dirty="0"/>
              <a:t>Grundkursus i at være plejefamilie </a:t>
            </a:r>
          </a:p>
          <a:p>
            <a:r>
              <a:rPr lang="da-DK" dirty="0"/>
              <a:t>Grundkursusdag 1</a:t>
            </a:r>
          </a:p>
        </p:txBody>
      </p:sp>
    </p:spTree>
    <p:extLst>
      <p:ext uri="{BB962C8B-B14F-4D97-AF65-F5344CB8AC3E}">
        <p14:creationId xmlns:p14="http://schemas.microsoft.com/office/powerpoint/2010/main" val="1098392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DAGENS LÆRINGSMÅL</a:t>
            </a:r>
          </a:p>
        </p:txBody>
      </p:sp>
      <p:sp>
        <p:nvSpPr>
          <p:cNvPr id="3" name="Pladsholder til indhold 2"/>
          <p:cNvSpPr>
            <a:spLocks noGrp="1"/>
          </p:cNvSpPr>
          <p:nvPr>
            <p:ph idx="1"/>
          </p:nvPr>
        </p:nvSpPr>
        <p:spPr/>
        <p:txBody>
          <a:bodyPr/>
          <a:lstStyle/>
          <a:p>
            <a:r>
              <a:rPr lang="da-DK" dirty="0"/>
              <a:t>Har indsigt i, hvad det vil sige at være plejefamilie. </a:t>
            </a:r>
          </a:p>
          <a:p>
            <a:r>
              <a:rPr lang="da-DK" dirty="0"/>
              <a:t>Har forståelse for, hvilke forandringer et plejebarn vil betyde for familiestrukturen og familiedynamikken. </a:t>
            </a:r>
          </a:p>
          <a:p>
            <a:r>
              <a:rPr lang="da-DK" dirty="0"/>
              <a:t>Har indsigt i egne ressourcer og begrænsninger i forhold til at skabe trygge og stabile rammer for et plejebarn. </a:t>
            </a:r>
          </a:p>
        </p:txBody>
      </p:sp>
    </p:spTree>
    <p:extLst>
      <p:ext uri="{BB962C8B-B14F-4D97-AF65-F5344CB8AC3E}">
        <p14:creationId xmlns:p14="http://schemas.microsoft.com/office/powerpoint/2010/main" val="1380237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PROGRAM</a:t>
            </a:r>
          </a:p>
        </p:txBody>
      </p:sp>
      <p:graphicFrame>
        <p:nvGraphicFramePr>
          <p:cNvPr id="7" name="Pladsholder til indhold 4">
            <a:extLst>
              <a:ext uri="{FF2B5EF4-FFF2-40B4-BE49-F238E27FC236}">
                <a16:creationId xmlns:a16="http://schemas.microsoft.com/office/drawing/2014/main" id="{CE7F9860-61C9-4CA4-AC6D-80164E9FB58C}"/>
              </a:ext>
            </a:extLst>
          </p:cNvPr>
          <p:cNvGraphicFramePr>
            <a:graphicFrameLocks noGrp="1"/>
          </p:cNvGraphicFramePr>
          <p:nvPr>
            <p:ph idx="1"/>
            <p:extLst>
              <p:ext uri="{D42A27DB-BD31-4B8C-83A1-F6EECF244321}">
                <p14:modId xmlns:p14="http://schemas.microsoft.com/office/powerpoint/2010/main" val="2341563509"/>
              </p:ext>
            </p:extLst>
          </p:nvPr>
        </p:nvGraphicFramePr>
        <p:xfrm>
          <a:off x="457200" y="1600200"/>
          <a:ext cx="8229600" cy="43484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1759201673"/>
                    </a:ext>
                  </a:extLst>
                </a:gridCol>
                <a:gridCol w="4114800">
                  <a:extLst>
                    <a:ext uri="{9D8B030D-6E8A-4147-A177-3AD203B41FA5}">
                      <a16:colId xmlns:a16="http://schemas.microsoft.com/office/drawing/2014/main" val="3831509717"/>
                    </a:ext>
                  </a:extLst>
                </a:gridCol>
              </a:tblGrid>
              <a:tr h="370840">
                <a:tc>
                  <a:txBody>
                    <a:bodyPr/>
                    <a:lstStyle/>
                    <a:p>
                      <a:r>
                        <a:rPr lang="da-DK"/>
                        <a:t>Tid</a:t>
                      </a:r>
                      <a:endParaRPr lang="da-DK" dirty="0"/>
                    </a:p>
                  </a:txBody>
                  <a:tcPr/>
                </a:tc>
                <a:tc>
                  <a:txBody>
                    <a:bodyPr/>
                    <a:lstStyle/>
                    <a:p>
                      <a:r>
                        <a:rPr lang="da-DK" dirty="0"/>
                        <a:t>Indhold</a:t>
                      </a:r>
                    </a:p>
                  </a:txBody>
                  <a:tcPr/>
                </a:tc>
                <a:extLst>
                  <a:ext uri="{0D108BD9-81ED-4DB2-BD59-A6C34878D82A}">
                    <a16:rowId xmlns:a16="http://schemas.microsoft.com/office/drawing/2014/main" val="965950038"/>
                  </a:ext>
                </a:extLst>
              </a:tr>
              <a:tr h="370840">
                <a:tc>
                  <a:txBody>
                    <a:bodyPr/>
                    <a:lstStyle/>
                    <a:p>
                      <a:r>
                        <a:rPr lang="da-DK" dirty="0"/>
                        <a:t>08:30-10:00</a:t>
                      </a:r>
                    </a:p>
                  </a:txBody>
                  <a:tcPr/>
                </a:tc>
                <a:tc>
                  <a:txBody>
                    <a:bodyPr/>
                    <a:lstStyle/>
                    <a:p>
                      <a:r>
                        <a:rPr lang="da-DK" dirty="0"/>
                        <a:t>Velkomst</a:t>
                      </a:r>
                    </a:p>
                  </a:txBody>
                  <a:tcPr/>
                </a:tc>
                <a:extLst>
                  <a:ext uri="{0D108BD9-81ED-4DB2-BD59-A6C34878D82A}">
                    <a16:rowId xmlns:a16="http://schemas.microsoft.com/office/drawing/2014/main" val="14962836"/>
                  </a:ext>
                </a:extLst>
              </a:tr>
              <a:tr h="370840">
                <a:tc>
                  <a:txBody>
                    <a:bodyPr/>
                    <a:lstStyle/>
                    <a:p>
                      <a:r>
                        <a:rPr lang="da-DK" dirty="0"/>
                        <a:t>10:00-10:15</a:t>
                      </a:r>
                    </a:p>
                  </a:txBody>
                  <a:tcPr/>
                </a:tc>
                <a:tc>
                  <a:txBody>
                    <a:bodyPr/>
                    <a:lstStyle/>
                    <a:p>
                      <a:r>
                        <a:rPr lang="da-DK"/>
                        <a:t>Pause</a:t>
                      </a:r>
                      <a:endParaRPr lang="da-DK" dirty="0"/>
                    </a:p>
                  </a:txBody>
                  <a:tcPr/>
                </a:tc>
                <a:extLst>
                  <a:ext uri="{0D108BD9-81ED-4DB2-BD59-A6C34878D82A}">
                    <a16:rowId xmlns:a16="http://schemas.microsoft.com/office/drawing/2014/main" val="3889431010"/>
                  </a:ext>
                </a:extLst>
              </a:tr>
              <a:tr h="370840">
                <a:tc>
                  <a:txBody>
                    <a:bodyPr/>
                    <a:lstStyle/>
                    <a:p>
                      <a:r>
                        <a:rPr lang="da-DK" dirty="0"/>
                        <a:t>10:45-12:00</a:t>
                      </a:r>
                    </a:p>
                  </a:txBody>
                  <a:tcPr/>
                </a:tc>
                <a:tc>
                  <a:txBody>
                    <a:bodyPr/>
                    <a:lstStyle/>
                    <a:p>
                      <a:r>
                        <a:rPr lang="da-DK" dirty="0"/>
                        <a:t>Hvad skal en plejefamilie kunne</a:t>
                      </a:r>
                    </a:p>
                  </a:txBody>
                  <a:tcPr/>
                </a:tc>
                <a:extLst>
                  <a:ext uri="{0D108BD9-81ED-4DB2-BD59-A6C34878D82A}">
                    <a16:rowId xmlns:a16="http://schemas.microsoft.com/office/drawing/2014/main" val="3519366842"/>
                  </a:ext>
                </a:extLst>
              </a:tr>
              <a:tr h="370840">
                <a:tc>
                  <a:txBody>
                    <a:bodyPr/>
                    <a:lstStyle/>
                    <a:p>
                      <a:r>
                        <a:rPr lang="da-DK" dirty="0"/>
                        <a:t>12:00-12:45</a:t>
                      </a:r>
                    </a:p>
                  </a:txBody>
                  <a:tcPr/>
                </a:tc>
                <a:tc>
                  <a:txBody>
                    <a:bodyPr/>
                    <a:lstStyle/>
                    <a:p>
                      <a:r>
                        <a:rPr lang="da-DK" dirty="0"/>
                        <a:t>Frokost</a:t>
                      </a:r>
                    </a:p>
                  </a:txBody>
                  <a:tcPr/>
                </a:tc>
                <a:extLst>
                  <a:ext uri="{0D108BD9-81ED-4DB2-BD59-A6C34878D82A}">
                    <a16:rowId xmlns:a16="http://schemas.microsoft.com/office/drawing/2014/main" val="4189359235"/>
                  </a:ext>
                </a:extLst>
              </a:tr>
              <a:tr h="370840">
                <a:tc>
                  <a:txBody>
                    <a:bodyPr/>
                    <a:lstStyle/>
                    <a:p>
                      <a:r>
                        <a:rPr lang="da-DK" dirty="0"/>
                        <a:t>12:45-14:00</a:t>
                      </a:r>
                    </a:p>
                  </a:txBody>
                  <a:tcPr/>
                </a:tc>
                <a:tc>
                  <a:txBody>
                    <a:bodyPr/>
                    <a:lstStyle/>
                    <a:p>
                      <a:r>
                        <a:rPr lang="da-DK" dirty="0"/>
                        <a:t>Forandringer for familien</a:t>
                      </a:r>
                    </a:p>
                  </a:txBody>
                  <a:tcPr/>
                </a:tc>
                <a:extLst>
                  <a:ext uri="{0D108BD9-81ED-4DB2-BD59-A6C34878D82A}">
                    <a16:rowId xmlns:a16="http://schemas.microsoft.com/office/drawing/2014/main" val="1326592717"/>
                  </a:ext>
                </a:extLst>
              </a:tr>
              <a:tr h="370840">
                <a:tc>
                  <a:txBody>
                    <a:bodyPr/>
                    <a:lstStyle/>
                    <a:p>
                      <a:r>
                        <a:rPr lang="da-DK" dirty="0"/>
                        <a:t>14:00-14:15</a:t>
                      </a:r>
                    </a:p>
                  </a:txBody>
                  <a:tcPr/>
                </a:tc>
                <a:tc>
                  <a:txBody>
                    <a:bodyPr/>
                    <a:lstStyle/>
                    <a:p>
                      <a:r>
                        <a:rPr lang="da-DK" dirty="0"/>
                        <a:t>Pause</a:t>
                      </a:r>
                    </a:p>
                  </a:txBody>
                  <a:tcPr/>
                </a:tc>
                <a:extLst>
                  <a:ext uri="{0D108BD9-81ED-4DB2-BD59-A6C34878D82A}">
                    <a16:rowId xmlns:a16="http://schemas.microsoft.com/office/drawing/2014/main" val="2408020229"/>
                  </a:ext>
                </a:extLst>
              </a:tr>
              <a:tr h="370840">
                <a:tc>
                  <a:txBody>
                    <a:bodyPr/>
                    <a:lstStyle/>
                    <a:p>
                      <a:r>
                        <a:rPr lang="da-DK" dirty="0"/>
                        <a:t>14:15-15:15</a:t>
                      </a:r>
                    </a:p>
                  </a:txBody>
                  <a:tcPr/>
                </a:tc>
                <a:tc>
                  <a:txBody>
                    <a:bodyPr/>
                    <a:lstStyle/>
                    <a:p>
                      <a:r>
                        <a:rPr lang="da-DK" dirty="0"/>
                        <a:t>Forandringer</a:t>
                      </a:r>
                      <a:r>
                        <a:rPr lang="da-DK" baseline="0" dirty="0"/>
                        <a:t> for familien (fortsat)</a:t>
                      </a:r>
                      <a:endParaRPr lang="da-DK" dirty="0"/>
                    </a:p>
                  </a:txBody>
                  <a:tcPr/>
                </a:tc>
                <a:extLst>
                  <a:ext uri="{0D108BD9-81ED-4DB2-BD59-A6C34878D82A}">
                    <a16:rowId xmlns:a16="http://schemas.microsoft.com/office/drawing/2014/main" val="1867601671"/>
                  </a:ext>
                </a:extLst>
              </a:tr>
              <a:tr h="370840">
                <a:tc>
                  <a:txBody>
                    <a:bodyPr/>
                    <a:lstStyle/>
                    <a:p>
                      <a:r>
                        <a:rPr lang="da-DK" dirty="0"/>
                        <a:t>15:15-15:25</a:t>
                      </a:r>
                    </a:p>
                  </a:txBody>
                  <a:tcPr/>
                </a:tc>
                <a:tc>
                  <a:txBody>
                    <a:bodyPr/>
                    <a:lstStyle/>
                    <a:p>
                      <a:r>
                        <a:rPr lang="da-DK" dirty="0"/>
                        <a:t>Pause</a:t>
                      </a:r>
                    </a:p>
                  </a:txBody>
                  <a:tcPr/>
                </a:tc>
                <a:extLst>
                  <a:ext uri="{0D108BD9-81ED-4DB2-BD59-A6C34878D82A}">
                    <a16:rowId xmlns:a16="http://schemas.microsoft.com/office/drawing/2014/main" val="1990825019"/>
                  </a:ext>
                </a:extLst>
              </a:tr>
              <a:tr h="370840">
                <a:tc>
                  <a:txBody>
                    <a:bodyPr/>
                    <a:lstStyle/>
                    <a:p>
                      <a:r>
                        <a:rPr lang="da-DK" dirty="0"/>
                        <a:t>15:25-15:40</a:t>
                      </a:r>
                    </a:p>
                  </a:txBody>
                  <a:tcPr/>
                </a:tc>
                <a:tc>
                  <a:txBody>
                    <a:bodyPr/>
                    <a:lstStyle/>
                    <a:p>
                      <a:r>
                        <a:rPr lang="da-DK" dirty="0"/>
                        <a:t>Hjemmeopgave ”Familiepakken” – hvem er I som familie</a:t>
                      </a:r>
                    </a:p>
                  </a:txBody>
                  <a:tcPr/>
                </a:tc>
                <a:extLst>
                  <a:ext uri="{0D108BD9-81ED-4DB2-BD59-A6C34878D82A}">
                    <a16:rowId xmlns:a16="http://schemas.microsoft.com/office/drawing/2014/main" val="434026136"/>
                  </a:ext>
                </a:extLst>
              </a:tr>
              <a:tr h="370840">
                <a:tc>
                  <a:txBody>
                    <a:bodyPr/>
                    <a:lstStyle/>
                    <a:p>
                      <a:r>
                        <a:rPr lang="da-DK" dirty="0"/>
                        <a:t>15:40-16:00</a:t>
                      </a:r>
                    </a:p>
                  </a:txBody>
                  <a:tcPr/>
                </a:tc>
                <a:tc>
                  <a:txBody>
                    <a:bodyPr/>
                    <a:lstStyle/>
                    <a:p>
                      <a:r>
                        <a:rPr lang="da-DK" dirty="0"/>
                        <a:t>Afrunding</a:t>
                      </a:r>
                      <a:r>
                        <a:rPr lang="da-DK" baseline="0" dirty="0"/>
                        <a:t> af dagen</a:t>
                      </a:r>
                      <a:endParaRPr lang="da-DK" dirty="0"/>
                    </a:p>
                  </a:txBody>
                  <a:tcPr/>
                </a:tc>
                <a:extLst>
                  <a:ext uri="{0D108BD9-81ED-4DB2-BD59-A6C34878D82A}">
                    <a16:rowId xmlns:a16="http://schemas.microsoft.com/office/drawing/2014/main" val="4272233305"/>
                  </a:ext>
                </a:extLst>
              </a:tr>
            </a:tbl>
          </a:graphicData>
        </a:graphic>
      </p:graphicFrame>
    </p:spTree>
    <p:extLst>
      <p:ext uri="{BB962C8B-B14F-4D97-AF65-F5344CB8AC3E}">
        <p14:creationId xmlns:p14="http://schemas.microsoft.com/office/powerpoint/2010/main" val="763816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sz="4000" dirty="0"/>
              <a:t>HVAD SKAL EN PLEJEFAMILIE KUNNE</a:t>
            </a:r>
          </a:p>
        </p:txBody>
      </p:sp>
      <p:sp>
        <p:nvSpPr>
          <p:cNvPr id="5" name="Undertitel 4"/>
          <p:cNvSpPr>
            <a:spLocks noGrp="1"/>
          </p:cNvSpPr>
          <p:nvPr>
            <p:ph type="subTitle" idx="1"/>
          </p:nvPr>
        </p:nvSpPr>
        <p:spPr/>
        <p:txBody>
          <a:bodyPr/>
          <a:lstStyle/>
          <a:p>
            <a:r>
              <a:rPr lang="da-DK" dirty="0"/>
              <a:t>Den nye familie </a:t>
            </a:r>
          </a:p>
        </p:txBody>
      </p:sp>
    </p:spTree>
    <p:extLst>
      <p:ext uri="{BB962C8B-B14F-4D97-AF65-F5344CB8AC3E}">
        <p14:creationId xmlns:p14="http://schemas.microsoft.com/office/powerpoint/2010/main" val="2824646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smtClean="0"/>
              <a:t>HVAD </a:t>
            </a:r>
            <a:r>
              <a:rPr lang="da-DK" dirty="0"/>
              <a:t>SKAL EN PLEJEFAMILIE </a:t>
            </a:r>
            <a:r>
              <a:rPr lang="da-DK" dirty="0" smtClean="0"/>
              <a:t>KUNNE - PLEJEBØRNS </a:t>
            </a:r>
            <a:r>
              <a:rPr lang="da-DK" dirty="0"/>
              <a:t>PERSPEKTIVER </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1022563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REFLEKSIONSØVELSE </a:t>
            </a:r>
            <a:br>
              <a:rPr lang="da-DK" dirty="0"/>
            </a:br>
            <a:r>
              <a:rPr lang="da-DK" dirty="0"/>
              <a:t>HVAD ER VIGTIGT FOR ET PLEJEBARN</a:t>
            </a:r>
          </a:p>
        </p:txBody>
      </p:sp>
      <p:sp>
        <p:nvSpPr>
          <p:cNvPr id="3" name="Pladsholder til indhold 2"/>
          <p:cNvSpPr>
            <a:spLocks noGrp="1"/>
          </p:cNvSpPr>
          <p:nvPr>
            <p:ph idx="1"/>
          </p:nvPr>
        </p:nvSpPr>
        <p:spPr/>
        <p:txBody>
          <a:bodyPr/>
          <a:lstStyle/>
          <a:p>
            <a:endParaRPr lang="da-DK" dirty="0"/>
          </a:p>
          <a:p>
            <a:r>
              <a:rPr lang="da-DK" dirty="0"/>
              <a:t>Hvad, tænker I, er vigtigt for et plejebarn, at plejeforældre kan/gør?</a:t>
            </a:r>
          </a:p>
          <a:p>
            <a:r>
              <a:rPr lang="da-DK" dirty="0"/>
              <a:t>Hvilke krav stiller det til jeres familie?</a:t>
            </a:r>
          </a:p>
        </p:txBody>
      </p:sp>
    </p:spTree>
    <p:extLst>
      <p:ext uri="{BB962C8B-B14F-4D97-AF65-F5344CB8AC3E}">
        <p14:creationId xmlns:p14="http://schemas.microsoft.com/office/powerpoint/2010/main" val="764392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HVAD SKAL EN PLEJEFAMILIE KUNNE – ANBRAGTE BØRNS PERSPEKTIVER</a:t>
            </a:r>
          </a:p>
        </p:txBody>
      </p:sp>
      <p:sp>
        <p:nvSpPr>
          <p:cNvPr id="3" name="Pladsholder til indhold 2"/>
          <p:cNvSpPr>
            <a:spLocks noGrp="1"/>
          </p:cNvSpPr>
          <p:nvPr>
            <p:ph idx="1"/>
          </p:nvPr>
        </p:nvSpPr>
        <p:spPr/>
        <p:txBody>
          <a:bodyPr>
            <a:normAutofit fontScale="92500" lnSpcReduction="20000"/>
          </a:bodyPr>
          <a:lstStyle/>
          <a:p>
            <a:pPr marL="0" indent="0">
              <a:buNone/>
            </a:pPr>
            <a:r>
              <a:rPr lang="da-DK" sz="3000" dirty="0"/>
              <a:t>Det er vigtigt for plejebørn, at plejefamilien:</a:t>
            </a:r>
          </a:p>
          <a:p>
            <a:pPr lvl="0"/>
            <a:endParaRPr lang="da-DK" sz="3000" dirty="0"/>
          </a:p>
          <a:p>
            <a:pPr lvl="0"/>
            <a:r>
              <a:rPr lang="da-DK" sz="3000" dirty="0"/>
              <a:t>Behandler barnet som en del af familien</a:t>
            </a:r>
            <a:r>
              <a:rPr lang="da-DK" sz="3000" dirty="0" smtClean="0"/>
              <a:t>. </a:t>
            </a:r>
          </a:p>
          <a:p>
            <a:pPr lvl="0"/>
            <a:r>
              <a:rPr lang="da-DK" sz="3000" dirty="0" smtClean="0"/>
              <a:t>Støtter </a:t>
            </a:r>
            <a:r>
              <a:rPr lang="da-DK" sz="3000" dirty="0"/>
              <a:t>barnet i sin relation til forældre, søskende og netværk, herunder venner.</a:t>
            </a:r>
          </a:p>
          <a:p>
            <a:pPr lvl="0"/>
            <a:r>
              <a:rPr lang="da-DK" sz="3000" dirty="0"/>
              <a:t>Støtter barnet i forhold til skolegang.</a:t>
            </a:r>
          </a:p>
          <a:p>
            <a:pPr lvl="0"/>
            <a:r>
              <a:rPr lang="da-DK" sz="3000" dirty="0"/>
              <a:t>Er lyttende, forstående og støttende.</a:t>
            </a:r>
          </a:p>
          <a:p>
            <a:pPr lvl="0"/>
            <a:r>
              <a:rPr lang="da-DK" sz="3000" dirty="0"/>
              <a:t>Er en familie ”for altid”.</a:t>
            </a:r>
          </a:p>
          <a:p>
            <a:endParaRPr lang="da-DK" dirty="0"/>
          </a:p>
          <a:p>
            <a:pPr marL="0" indent="0">
              <a:buNone/>
            </a:pPr>
            <a:r>
              <a:rPr lang="da-DK" dirty="0"/>
              <a:t>					</a:t>
            </a:r>
            <a:r>
              <a:rPr lang="da-DK" sz="3000" dirty="0"/>
              <a:t>(Børnerådet, 2012)</a:t>
            </a:r>
          </a:p>
          <a:p>
            <a:endParaRPr lang="da-DK" dirty="0"/>
          </a:p>
        </p:txBody>
      </p:sp>
    </p:spTree>
    <p:extLst>
      <p:ext uri="{BB962C8B-B14F-4D97-AF65-F5344CB8AC3E}">
        <p14:creationId xmlns:p14="http://schemas.microsoft.com/office/powerpoint/2010/main" val="9574085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fontScale="90000"/>
          </a:bodyPr>
          <a:lstStyle/>
          <a:p>
            <a:r>
              <a:rPr lang="da-DK" dirty="0"/>
              <a:t>HVAD SKAL EN PLEJEFAMILIE </a:t>
            </a:r>
            <a:r>
              <a:rPr lang="da-DK" dirty="0" smtClean="0"/>
              <a:t>KUNNE - PLEJEFAMILIERS </a:t>
            </a:r>
            <a:r>
              <a:rPr lang="da-DK" dirty="0"/>
              <a:t>PERSPEKTIVER </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3619637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755576" y="1417638"/>
            <a:ext cx="7632848" cy="5107706"/>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sz="3200" dirty="0">
                <a:solidFill>
                  <a:prstClr val="black"/>
                </a:solidFill>
              </a:rPr>
              <a:t>FILM - PLEJEFAMILIENS ROLLER OG OPGAVER</a:t>
            </a:r>
            <a:endParaRPr lang="da-DK" dirty="0"/>
          </a:p>
        </p:txBody>
      </p:sp>
      <p:pic>
        <p:nvPicPr>
          <p:cNvPr id="5" name="Pladsholder til indhold 4"/>
          <p:cNvPicPr>
            <a:picLocks noGrp="1" noChangeAspect="1"/>
          </p:cNvPicPr>
          <p:nvPr>
            <p:ph idx="1"/>
          </p:nvPr>
        </p:nvPicPr>
        <p:blipFill>
          <a:blip r:embed="rId2"/>
          <a:stretch>
            <a:fillRect/>
          </a:stretch>
        </p:blipFill>
        <p:spPr>
          <a:xfrm>
            <a:off x="1257986" y="1708509"/>
            <a:ext cx="3015638" cy="4525963"/>
          </a:xfrm>
          <a:prstGeom prst="rect">
            <a:avLst/>
          </a:prstGeom>
        </p:spPr>
      </p:pic>
      <p:pic>
        <p:nvPicPr>
          <p:cNvPr id="7" name="Billede 6"/>
          <p:cNvPicPr>
            <a:picLocks noChangeAspect="1"/>
          </p:cNvPicPr>
          <p:nvPr/>
        </p:nvPicPr>
        <p:blipFill>
          <a:blip r:embed="rId3"/>
          <a:stretch>
            <a:fillRect/>
          </a:stretch>
        </p:blipFill>
        <p:spPr>
          <a:xfrm>
            <a:off x="4587315" y="1708509"/>
            <a:ext cx="3264617" cy="2172607"/>
          </a:xfrm>
          <a:prstGeom prst="rect">
            <a:avLst/>
          </a:prstGeom>
        </p:spPr>
      </p:pic>
      <p:pic>
        <p:nvPicPr>
          <p:cNvPr id="8" name="Billede 7"/>
          <p:cNvPicPr>
            <a:picLocks noChangeAspect="1"/>
          </p:cNvPicPr>
          <p:nvPr/>
        </p:nvPicPr>
        <p:blipFill>
          <a:blip r:embed="rId4"/>
          <a:stretch>
            <a:fillRect/>
          </a:stretch>
        </p:blipFill>
        <p:spPr>
          <a:xfrm>
            <a:off x="4572000" y="4045818"/>
            <a:ext cx="3279932" cy="2188654"/>
          </a:xfrm>
          <a:prstGeom prst="rect">
            <a:avLst/>
          </a:prstGeom>
        </p:spPr>
      </p:pic>
    </p:spTree>
    <p:extLst>
      <p:ext uri="{BB962C8B-B14F-4D97-AF65-F5344CB8AC3E}">
        <p14:creationId xmlns:p14="http://schemas.microsoft.com/office/powerpoint/2010/main" val="4137180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REFLEKSIONSØVELSE </a:t>
            </a:r>
            <a:r>
              <a:rPr lang="da-DK" dirty="0" smtClean="0"/>
              <a:t>PLEJEFAMILIERS PERSPEKTIVER</a:t>
            </a:r>
            <a:endParaRPr lang="da-DK" dirty="0"/>
          </a:p>
        </p:txBody>
      </p:sp>
      <p:sp>
        <p:nvSpPr>
          <p:cNvPr id="3" name="Pladsholder til indhold 2"/>
          <p:cNvSpPr>
            <a:spLocks noGrp="1"/>
          </p:cNvSpPr>
          <p:nvPr>
            <p:ph idx="1"/>
          </p:nvPr>
        </p:nvSpPr>
        <p:spPr/>
        <p:txBody>
          <a:bodyPr/>
          <a:lstStyle/>
          <a:p>
            <a:pPr marL="0" indent="0">
              <a:buNone/>
            </a:pPr>
            <a:endParaRPr lang="da-DK" dirty="0"/>
          </a:p>
          <a:p>
            <a:r>
              <a:rPr lang="da-DK" dirty="0"/>
              <a:t>Hvad hæfter I jer ved i filmen?</a:t>
            </a:r>
          </a:p>
          <a:p>
            <a:r>
              <a:rPr lang="da-DK" dirty="0" smtClean="0"/>
              <a:t>Hvilke tematikker </a:t>
            </a:r>
            <a:r>
              <a:rPr lang="da-DK" dirty="0"/>
              <a:t>bliver I </a:t>
            </a:r>
            <a:r>
              <a:rPr lang="da-DK" dirty="0" smtClean="0"/>
              <a:t>optaget </a:t>
            </a:r>
            <a:r>
              <a:rPr lang="da-DK" dirty="0"/>
              <a:t>af?</a:t>
            </a:r>
          </a:p>
          <a:p>
            <a:r>
              <a:rPr lang="da-DK" dirty="0"/>
              <a:t>Hvilke </a:t>
            </a:r>
            <a:r>
              <a:rPr lang="da-DK" dirty="0" smtClean="0"/>
              <a:t>glæder og </a:t>
            </a:r>
            <a:r>
              <a:rPr lang="da-DK" dirty="0"/>
              <a:t>udfordringer bliver I opmærksomme på?</a:t>
            </a:r>
          </a:p>
        </p:txBody>
      </p:sp>
    </p:spTree>
    <p:extLst>
      <p:ext uri="{BB962C8B-B14F-4D97-AF65-F5344CB8AC3E}">
        <p14:creationId xmlns:p14="http://schemas.microsoft.com/office/powerpoint/2010/main" val="1841059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dirty="0"/>
              <a:t>GRUNDKURSUS I AT VÆRE PLEJEFAMILIE</a:t>
            </a:r>
          </a:p>
        </p:txBody>
      </p:sp>
      <p:sp>
        <p:nvSpPr>
          <p:cNvPr id="5" name="Undertitel 4"/>
          <p:cNvSpPr>
            <a:spLocks noGrp="1"/>
          </p:cNvSpPr>
          <p:nvPr>
            <p:ph type="subTitle" idx="1"/>
          </p:nvPr>
        </p:nvSpPr>
        <p:spPr/>
        <p:txBody>
          <a:bodyPr/>
          <a:lstStyle/>
          <a:p>
            <a:r>
              <a:rPr lang="da-DK" dirty="0"/>
              <a:t>Velkommen </a:t>
            </a:r>
          </a:p>
        </p:txBody>
      </p:sp>
    </p:spTree>
    <p:extLst>
      <p:ext uri="{BB962C8B-B14F-4D97-AF65-F5344CB8AC3E}">
        <p14:creationId xmlns:p14="http://schemas.microsoft.com/office/powerpoint/2010/main" val="29330081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rmAutofit/>
          </a:bodyPr>
          <a:lstStyle/>
          <a:p>
            <a:r>
              <a:rPr lang="da-DK" sz="4000" dirty="0"/>
              <a:t>HVAD SKAL EN PLEJEFAMILIE KUNNE – VIDEN FRA FORSKNING</a:t>
            </a:r>
          </a:p>
        </p:txBody>
      </p:sp>
      <p:sp>
        <p:nvSpPr>
          <p:cNvPr id="5" name="Undertitel 4"/>
          <p:cNvSpPr>
            <a:spLocks noGrp="1"/>
          </p:cNvSpPr>
          <p:nvPr>
            <p:ph type="subTitle" idx="1"/>
          </p:nvPr>
        </p:nvSpPr>
        <p:spPr/>
        <p:txBody>
          <a:bodyPr/>
          <a:lstStyle/>
          <a:p>
            <a:r>
              <a:rPr lang="da-DK" dirty="0" smtClean="0"/>
              <a:t>Den </a:t>
            </a:r>
            <a:r>
              <a:rPr lang="da-DK" dirty="0"/>
              <a:t>nye familie</a:t>
            </a:r>
          </a:p>
        </p:txBody>
      </p:sp>
    </p:spTree>
    <p:extLst>
      <p:ext uri="{BB962C8B-B14F-4D97-AF65-F5344CB8AC3E}">
        <p14:creationId xmlns:p14="http://schemas.microsoft.com/office/powerpoint/2010/main" val="1442028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ANBRINGELSESSTATISTIK </a:t>
            </a:r>
            <a:endParaRPr lang="da-DK" dirty="0"/>
          </a:p>
        </p:txBody>
      </p:sp>
      <p:graphicFrame>
        <p:nvGraphicFramePr>
          <p:cNvPr id="4" name="Pladsholder til indhold 3"/>
          <p:cNvGraphicFramePr>
            <a:graphicFrameLocks noGrp="1"/>
          </p:cNvGraphicFramePr>
          <p:nvPr>
            <p:ph idx="1"/>
            <p:extLst>
              <p:ext uri="{D42A27DB-BD31-4B8C-83A1-F6EECF244321}">
                <p14:modId xmlns:p14="http://schemas.microsoft.com/office/powerpoint/2010/main" val="40140317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07116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noAutofit/>
          </a:bodyPr>
          <a:lstStyle/>
          <a:p>
            <a:r>
              <a:rPr lang="da-DK" sz="4000" dirty="0"/>
              <a:t>HVAD SKAL EN PLEJEFAMILIE KUNNE </a:t>
            </a:r>
            <a:r>
              <a:rPr lang="da-DK" sz="4000" dirty="0" smtClean="0"/>
              <a:t>- LOVGIVNINGSMÆSSIGE </a:t>
            </a:r>
            <a:r>
              <a:rPr lang="da-DK" sz="4000" dirty="0"/>
              <a:t>RAMMER</a:t>
            </a:r>
          </a:p>
        </p:txBody>
      </p:sp>
      <p:sp>
        <p:nvSpPr>
          <p:cNvPr id="5" name="Undertitel 4"/>
          <p:cNvSpPr>
            <a:spLocks noGrp="1"/>
          </p:cNvSpPr>
          <p:nvPr>
            <p:ph type="subTitle" idx="1"/>
          </p:nvPr>
        </p:nvSpPr>
        <p:spPr/>
        <p:txBody>
          <a:bodyPr/>
          <a:lstStyle/>
          <a:p>
            <a:r>
              <a:rPr lang="da-DK" dirty="0"/>
              <a:t>Emne: Den nye familie</a:t>
            </a:r>
          </a:p>
        </p:txBody>
      </p:sp>
    </p:spTree>
    <p:extLst>
      <p:ext uri="{BB962C8B-B14F-4D97-AF65-F5344CB8AC3E}">
        <p14:creationId xmlns:p14="http://schemas.microsoft.com/office/powerpoint/2010/main" val="8117006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SERVICELOVEN § 46</a:t>
            </a:r>
          </a:p>
        </p:txBody>
      </p:sp>
      <p:sp>
        <p:nvSpPr>
          <p:cNvPr id="3" name="Pladsholder til indhold 2"/>
          <p:cNvSpPr>
            <a:spLocks noGrp="1"/>
          </p:cNvSpPr>
          <p:nvPr>
            <p:ph idx="1"/>
          </p:nvPr>
        </p:nvSpPr>
        <p:spPr/>
        <p:txBody>
          <a:bodyPr>
            <a:normAutofit fontScale="70000" lnSpcReduction="20000"/>
          </a:bodyPr>
          <a:lstStyle/>
          <a:p>
            <a:pPr marL="0" indent="0">
              <a:buNone/>
            </a:pPr>
            <a:r>
              <a:rPr lang="da-DK" b="1" dirty="0"/>
              <a:t>§ 46.</a:t>
            </a:r>
            <a:r>
              <a:rPr lang="da-DK" dirty="0"/>
              <a:t> Formålet med at yde støtte til børn og unge, der har et særligt behov herfor, er at sikre, at disse børn og unge kan opnå de samme muligheder for personlig udvikling, sundhed og et selvstændigt voksenliv som deres jævnaldrende. Støtten skal ydes med henblik på at sikre barnets eller den unges bedste og skal have til formål at</a:t>
            </a:r>
          </a:p>
          <a:p>
            <a:pPr marL="0" indent="0">
              <a:buNone/>
            </a:pPr>
            <a:r>
              <a:rPr lang="da-DK" dirty="0"/>
              <a:t>1) sikre kontinuitet i opvæksten og et trygt omsorgsmiljø, der tilbyder nære og stabile relationer til voksne, bl.a. ved at understøtte barnets eller den unges familiemæssige relationer og øvrige netværk,</a:t>
            </a:r>
          </a:p>
          <a:p>
            <a:pPr marL="0" indent="0">
              <a:buNone/>
            </a:pPr>
            <a:r>
              <a:rPr lang="da-DK" dirty="0"/>
              <a:t>2) sikre barnets eller den unges muligheder for personlig udvikling og opbygning af kompetencer til at indgå i sociale relationer og netværk,</a:t>
            </a:r>
          </a:p>
          <a:p>
            <a:pPr marL="0" indent="0">
              <a:buNone/>
            </a:pPr>
            <a:r>
              <a:rPr lang="da-DK" dirty="0"/>
              <a:t>3) understøtte barnets eller den unges skolegang og mulighed for at gennemføre en uddannelse,</a:t>
            </a:r>
          </a:p>
          <a:p>
            <a:pPr marL="0" indent="0">
              <a:buNone/>
            </a:pPr>
            <a:r>
              <a:rPr lang="da-DK" dirty="0"/>
              <a:t>4) fremme barnets eller den unges sundhed og trivsel og</a:t>
            </a:r>
          </a:p>
          <a:p>
            <a:pPr marL="0" indent="0">
              <a:buNone/>
            </a:pPr>
            <a:r>
              <a:rPr lang="da-DK" dirty="0"/>
              <a:t>5) forberede barnet eller den unge til et selvstændigt voksenliv.</a:t>
            </a:r>
          </a:p>
          <a:p>
            <a:pPr marL="0" indent="0">
              <a:buNone/>
            </a:pPr>
            <a:endParaRPr lang="da-DK" dirty="0"/>
          </a:p>
        </p:txBody>
      </p:sp>
    </p:spTree>
    <p:extLst>
      <p:ext uri="{BB962C8B-B14F-4D97-AF65-F5344CB8AC3E}">
        <p14:creationId xmlns:p14="http://schemas.microsoft.com/office/powerpoint/2010/main" val="3349433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LOV OM SOCIALTILSYN </a:t>
            </a:r>
          </a:p>
        </p:txBody>
      </p:sp>
      <p:sp>
        <p:nvSpPr>
          <p:cNvPr id="3" name="Pladsholder til indhold 2"/>
          <p:cNvSpPr>
            <a:spLocks noGrp="1"/>
          </p:cNvSpPr>
          <p:nvPr>
            <p:ph idx="1"/>
          </p:nvPr>
        </p:nvSpPr>
        <p:spPr/>
        <p:txBody>
          <a:bodyPr>
            <a:normAutofit fontScale="70000" lnSpcReduction="20000"/>
          </a:bodyPr>
          <a:lstStyle/>
          <a:p>
            <a:pPr marL="0" indent="0">
              <a:buNone/>
            </a:pPr>
            <a:r>
              <a:rPr lang="da-DK" dirty="0"/>
              <a:t>§ 6. Det er en betingelse for godkendelse af tilbud, som er nævnt i § 4, stk. 1, at tilbuddet efter en samlet vurdering har den fornødne kvalitet.</a:t>
            </a:r>
          </a:p>
          <a:p>
            <a:pPr marL="0" indent="0">
              <a:buNone/>
            </a:pPr>
            <a:endParaRPr lang="da-DK" dirty="0"/>
          </a:p>
          <a:p>
            <a:pPr marL="0" indent="0">
              <a:buNone/>
            </a:pPr>
            <a:r>
              <a:rPr lang="da-DK" dirty="0"/>
              <a:t>Stk. 2. Tilbuddenes kvalitet vurderes inden for følgende temaer:</a:t>
            </a:r>
          </a:p>
          <a:p>
            <a:pPr marL="0" indent="0">
              <a:buNone/>
            </a:pPr>
            <a:endParaRPr lang="da-DK" dirty="0"/>
          </a:p>
          <a:p>
            <a:pPr marL="0" indent="0">
              <a:buNone/>
            </a:pPr>
            <a:r>
              <a:rPr lang="da-DK" dirty="0"/>
              <a:t>1) Uddannelse og beskæftigelse.</a:t>
            </a:r>
          </a:p>
          <a:p>
            <a:pPr marL="0" indent="0">
              <a:buNone/>
            </a:pPr>
            <a:r>
              <a:rPr lang="da-DK" dirty="0"/>
              <a:t>2) Selvstændighed og relationer.</a:t>
            </a:r>
          </a:p>
          <a:p>
            <a:pPr marL="0" indent="0">
              <a:buNone/>
            </a:pPr>
            <a:r>
              <a:rPr lang="da-DK" dirty="0"/>
              <a:t>3) Målgrupper, metoder og resultater.</a:t>
            </a:r>
          </a:p>
          <a:p>
            <a:pPr marL="0" indent="0">
              <a:buNone/>
            </a:pPr>
            <a:r>
              <a:rPr lang="da-DK" dirty="0"/>
              <a:t>4) Sundhed og trivsel.</a:t>
            </a:r>
          </a:p>
          <a:p>
            <a:pPr marL="0" indent="0">
              <a:buNone/>
            </a:pPr>
            <a:r>
              <a:rPr lang="da-DK" dirty="0"/>
              <a:t>5) Familiestruktur og familiedynamik (Organisation og ledelse).</a:t>
            </a:r>
          </a:p>
          <a:p>
            <a:pPr marL="0" indent="0">
              <a:buNone/>
            </a:pPr>
            <a:r>
              <a:rPr lang="da-DK" dirty="0"/>
              <a:t>6) Kompetencer.</a:t>
            </a:r>
          </a:p>
          <a:p>
            <a:pPr marL="0" indent="0">
              <a:buNone/>
            </a:pPr>
            <a:r>
              <a:rPr lang="da-DK" dirty="0"/>
              <a:t>7) Økonomi.</a:t>
            </a:r>
          </a:p>
          <a:p>
            <a:pPr marL="0" indent="0">
              <a:buNone/>
            </a:pPr>
            <a:r>
              <a:rPr lang="da-DK" dirty="0"/>
              <a:t>8) Fysiske rammer.</a:t>
            </a:r>
          </a:p>
          <a:p>
            <a:pPr marL="0" indent="0">
              <a:buNone/>
            </a:pPr>
            <a:endParaRPr lang="da-DK" dirty="0"/>
          </a:p>
        </p:txBody>
      </p:sp>
    </p:spTree>
    <p:extLst>
      <p:ext uri="{BB962C8B-B14F-4D97-AF65-F5344CB8AC3E}">
        <p14:creationId xmlns:p14="http://schemas.microsoft.com/office/powerpoint/2010/main" val="445759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KVALITETSKRITERIER </a:t>
            </a:r>
          </a:p>
        </p:txBody>
      </p:sp>
      <p:sp>
        <p:nvSpPr>
          <p:cNvPr id="3" name="Pladsholder til indhold 2"/>
          <p:cNvSpPr>
            <a:spLocks noGrp="1"/>
          </p:cNvSpPr>
          <p:nvPr>
            <p:ph idx="1"/>
          </p:nvPr>
        </p:nvSpPr>
        <p:spPr/>
        <p:txBody>
          <a:bodyPr>
            <a:normAutofit/>
          </a:bodyPr>
          <a:lstStyle/>
          <a:p>
            <a:pPr marL="180000" lvl="0" indent="-180000" defTabSz="685800">
              <a:spcBef>
                <a:spcPts val="750"/>
              </a:spcBef>
            </a:pPr>
            <a:r>
              <a:rPr lang="da-DK" sz="1600" dirty="0">
                <a:solidFill>
                  <a:prstClr val="black"/>
                </a:solidFill>
              </a:rPr>
              <a:t>Plejefamilien støtter barnet i at udnytte sit fulde potentiale i forhold til </a:t>
            </a:r>
            <a:r>
              <a:rPr lang="da-DK" sz="1600" b="1" dirty="0">
                <a:solidFill>
                  <a:prstClr val="black"/>
                </a:solidFill>
              </a:rPr>
              <a:t>skolegang, uddannelse og beskæftigelse. </a:t>
            </a:r>
          </a:p>
          <a:p>
            <a:pPr marL="180000" lvl="0" indent="-180000" defTabSz="685800">
              <a:spcBef>
                <a:spcPts val="750"/>
              </a:spcBef>
            </a:pPr>
            <a:r>
              <a:rPr lang="da-DK" sz="1600" dirty="0">
                <a:solidFill>
                  <a:prstClr val="black"/>
                </a:solidFill>
              </a:rPr>
              <a:t>Plejefamilien styrker barnets kompetencer til at indgå i </a:t>
            </a:r>
            <a:r>
              <a:rPr lang="da-DK" sz="1600" b="1" dirty="0">
                <a:solidFill>
                  <a:prstClr val="black"/>
                </a:solidFill>
              </a:rPr>
              <a:t>sociale relationer og opnå selvstændighed.</a:t>
            </a:r>
          </a:p>
          <a:p>
            <a:pPr marL="180000" lvl="0" indent="-180000" defTabSz="685800">
              <a:spcBef>
                <a:spcPts val="750"/>
              </a:spcBef>
            </a:pPr>
            <a:r>
              <a:rPr lang="da-DK" sz="1600" dirty="0">
                <a:solidFill>
                  <a:prstClr val="black"/>
                </a:solidFill>
              </a:rPr>
              <a:t>Plejefamilien støtter barnet i at skabe og opretholde </a:t>
            </a:r>
            <a:r>
              <a:rPr lang="da-DK" sz="1600" b="1" dirty="0">
                <a:solidFill>
                  <a:prstClr val="black"/>
                </a:solidFill>
              </a:rPr>
              <a:t>stabile og konstruktive relationer til familie og netværk. </a:t>
            </a:r>
          </a:p>
          <a:p>
            <a:pPr marL="180000" lvl="0" indent="-180000" defTabSz="685800">
              <a:spcBef>
                <a:spcPts val="750"/>
              </a:spcBef>
            </a:pPr>
            <a:r>
              <a:rPr lang="da-DK" sz="1600" b="1" dirty="0">
                <a:solidFill>
                  <a:prstClr val="black"/>
                </a:solidFill>
              </a:rPr>
              <a:t>Plejefamilien bidrager aktivt til at opnå de mål, der er for barnets</a:t>
            </a:r>
            <a:r>
              <a:rPr lang="da-DK" sz="1600" dirty="0">
                <a:solidFill>
                  <a:prstClr val="black"/>
                </a:solidFill>
              </a:rPr>
              <a:t> ophold i plejefamilien. </a:t>
            </a:r>
          </a:p>
          <a:p>
            <a:pPr marL="180000" lvl="0" indent="-180000" defTabSz="685800">
              <a:spcBef>
                <a:spcPts val="750"/>
              </a:spcBef>
            </a:pPr>
            <a:r>
              <a:rPr lang="da-DK" sz="1600" dirty="0">
                <a:solidFill>
                  <a:prstClr val="black"/>
                </a:solidFill>
              </a:rPr>
              <a:t>Plejefamilien understøtter </a:t>
            </a:r>
            <a:r>
              <a:rPr lang="da-DK" sz="1600" b="1" dirty="0">
                <a:solidFill>
                  <a:prstClr val="black"/>
                </a:solidFill>
              </a:rPr>
              <a:t>barnets medbestemmelse og indflydelse </a:t>
            </a:r>
            <a:r>
              <a:rPr lang="da-DK" sz="1600" dirty="0">
                <a:solidFill>
                  <a:prstClr val="black"/>
                </a:solidFill>
              </a:rPr>
              <a:t>på eget liv og hverdagen i plejefamilien. </a:t>
            </a:r>
          </a:p>
          <a:p>
            <a:pPr marL="180000" lvl="0" indent="-180000" defTabSz="685800">
              <a:spcBef>
                <a:spcPts val="750"/>
              </a:spcBef>
            </a:pPr>
            <a:r>
              <a:rPr lang="da-DK" sz="1600" dirty="0">
                <a:solidFill>
                  <a:prstClr val="black"/>
                </a:solidFill>
              </a:rPr>
              <a:t>Plejefamilien understøtter barnets fysiske og mentale </a:t>
            </a:r>
            <a:r>
              <a:rPr lang="da-DK" sz="1600" b="1" dirty="0">
                <a:solidFill>
                  <a:prstClr val="black"/>
                </a:solidFill>
              </a:rPr>
              <a:t>sundhed og trivsel. </a:t>
            </a:r>
          </a:p>
          <a:p>
            <a:pPr marL="180000" lvl="0" indent="-180000" defTabSz="685800">
              <a:spcBef>
                <a:spcPts val="750"/>
              </a:spcBef>
            </a:pPr>
            <a:r>
              <a:rPr lang="da-DK" sz="1600" dirty="0">
                <a:solidFill>
                  <a:prstClr val="black"/>
                </a:solidFill>
              </a:rPr>
              <a:t>Plejefamilien tilbyder barnet </a:t>
            </a:r>
            <a:r>
              <a:rPr lang="da-DK" sz="1600" b="1" dirty="0">
                <a:solidFill>
                  <a:prstClr val="black"/>
                </a:solidFill>
              </a:rPr>
              <a:t>trygge og stabile rammer.</a:t>
            </a:r>
          </a:p>
          <a:p>
            <a:pPr marL="180000" lvl="0" indent="-180000" defTabSz="685800">
              <a:spcBef>
                <a:spcPts val="750"/>
              </a:spcBef>
            </a:pPr>
            <a:r>
              <a:rPr lang="da-DK" sz="1600" dirty="0">
                <a:solidFill>
                  <a:prstClr val="black"/>
                </a:solidFill>
              </a:rPr>
              <a:t>Plejefamilien har </a:t>
            </a:r>
            <a:r>
              <a:rPr lang="da-DK" sz="1600" b="1" dirty="0">
                <a:solidFill>
                  <a:prstClr val="black"/>
                </a:solidFill>
              </a:rPr>
              <a:t>relevante kompetencer </a:t>
            </a:r>
            <a:r>
              <a:rPr lang="da-DK" sz="1600" dirty="0">
                <a:solidFill>
                  <a:prstClr val="black"/>
                </a:solidFill>
              </a:rPr>
              <a:t>i forhold til at varetage opgaven som plejefamilie. </a:t>
            </a:r>
          </a:p>
          <a:p>
            <a:pPr marL="180000" lvl="0" indent="-180000" defTabSz="685800">
              <a:spcBef>
                <a:spcPts val="750"/>
              </a:spcBef>
            </a:pPr>
            <a:r>
              <a:rPr lang="da-DK" sz="1600" dirty="0">
                <a:solidFill>
                  <a:prstClr val="black"/>
                </a:solidFill>
              </a:rPr>
              <a:t>De </a:t>
            </a:r>
            <a:r>
              <a:rPr lang="da-DK" sz="1600" b="1" dirty="0">
                <a:solidFill>
                  <a:prstClr val="black"/>
                </a:solidFill>
              </a:rPr>
              <a:t>fysiske rammer </a:t>
            </a:r>
            <a:r>
              <a:rPr lang="da-DK" sz="1600" dirty="0">
                <a:solidFill>
                  <a:prstClr val="black"/>
                </a:solidFill>
              </a:rPr>
              <a:t>understøtter barnets udvikling og trivsel.</a:t>
            </a:r>
          </a:p>
          <a:p>
            <a:endParaRPr lang="da-DK" dirty="0"/>
          </a:p>
        </p:txBody>
      </p:sp>
      <p:pic>
        <p:nvPicPr>
          <p:cNvPr id="4" name="Billede 3" descr="En cirkel med syv forskellige tegninger: et hus, bog, to der giver håndtryk, tre personer, et hjerte, to møtrikker og en firkant med tråde til tre andre.">
            <a:extLst>
              <a:ext uri="{FF2B5EF4-FFF2-40B4-BE49-F238E27FC236}">
                <a16:creationId xmlns:a16="http://schemas.microsoft.com/office/drawing/2014/main" id="{965139CB-2F48-4D36-8F49-8CF69A056DE6}"/>
              </a:ext>
            </a:extLst>
          </p:cNvPr>
          <p:cNvPicPr>
            <a:picLocks noChangeAspect="1"/>
          </p:cNvPicPr>
          <p:nvPr/>
        </p:nvPicPr>
        <p:blipFill>
          <a:blip r:embed="rId2"/>
          <a:stretch>
            <a:fillRect/>
          </a:stretch>
        </p:blipFill>
        <p:spPr>
          <a:xfrm>
            <a:off x="6768716" y="5290232"/>
            <a:ext cx="2024047" cy="1329043"/>
          </a:xfrm>
          <a:prstGeom prst="rect">
            <a:avLst/>
          </a:prstGeom>
        </p:spPr>
      </p:pic>
    </p:spTree>
    <p:extLst>
      <p:ext uri="{BB962C8B-B14F-4D97-AF65-F5344CB8AC3E}">
        <p14:creationId xmlns:p14="http://schemas.microsoft.com/office/powerpoint/2010/main" val="903703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FORSKELLIGE TYPER AF PLEJEFAMILIER</a:t>
            </a:r>
          </a:p>
        </p:txBody>
      </p:sp>
      <p:sp>
        <p:nvSpPr>
          <p:cNvPr id="3" name="Pladsholder til indhold 2"/>
          <p:cNvSpPr>
            <a:spLocks noGrp="1"/>
          </p:cNvSpPr>
          <p:nvPr>
            <p:ph idx="1"/>
          </p:nvPr>
        </p:nvSpPr>
        <p:spPr/>
        <p:txBody>
          <a:bodyPr/>
          <a:lstStyle/>
          <a:p>
            <a:pPr marL="0" indent="0">
              <a:buNone/>
            </a:pPr>
            <a:r>
              <a:rPr lang="da-DK" dirty="0"/>
              <a:t>Jf. servicelovens § 66</a:t>
            </a:r>
          </a:p>
          <a:p>
            <a:pPr marL="0" indent="0">
              <a:buNone/>
            </a:pPr>
            <a:endParaRPr lang="da-DK" dirty="0"/>
          </a:p>
          <a:p>
            <a:r>
              <a:rPr lang="da-DK" dirty="0"/>
              <a:t>Almen plejefamilie. </a:t>
            </a:r>
          </a:p>
          <a:p>
            <a:endParaRPr lang="da-DK" dirty="0"/>
          </a:p>
          <a:p>
            <a:r>
              <a:rPr lang="da-DK" dirty="0"/>
              <a:t>Forstærket plejefamilie.</a:t>
            </a:r>
          </a:p>
          <a:p>
            <a:endParaRPr lang="da-DK" dirty="0"/>
          </a:p>
          <a:p>
            <a:r>
              <a:rPr lang="da-DK" dirty="0"/>
              <a:t>Specialiseret plejefamilie. </a:t>
            </a:r>
          </a:p>
        </p:txBody>
      </p:sp>
    </p:spTree>
    <p:extLst>
      <p:ext uri="{BB962C8B-B14F-4D97-AF65-F5344CB8AC3E}">
        <p14:creationId xmlns:p14="http://schemas.microsoft.com/office/powerpoint/2010/main" val="5429868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ALMEN PLEJEFAMILIE </a:t>
            </a:r>
            <a:r>
              <a:rPr lang="da-DK" sz="4000" dirty="0" smtClean="0"/>
              <a:t/>
            </a:r>
            <a:br>
              <a:rPr lang="da-DK" sz="4000" dirty="0" smtClean="0"/>
            </a:br>
            <a:r>
              <a:rPr lang="da-DK" sz="4000" dirty="0" smtClean="0"/>
              <a:t>SERVICELOVENS §66a, stk. 1, nr. 1</a:t>
            </a:r>
            <a:endParaRPr lang="da-DK" sz="4000" dirty="0"/>
          </a:p>
        </p:txBody>
      </p:sp>
      <p:sp>
        <p:nvSpPr>
          <p:cNvPr id="3" name="Pladsholder til indhold 2"/>
          <p:cNvSpPr>
            <a:spLocks noGrp="1"/>
          </p:cNvSpPr>
          <p:nvPr>
            <p:ph idx="1"/>
          </p:nvPr>
        </p:nvSpPr>
        <p:spPr/>
        <p:txBody>
          <a:bodyPr>
            <a:noAutofit/>
          </a:bodyPr>
          <a:lstStyle/>
          <a:p>
            <a:pPr marL="0" indent="0">
              <a:buNone/>
            </a:pPr>
            <a:r>
              <a:rPr lang="da-DK" sz="2100" dirty="0"/>
              <a:t>Almene plejefamilier har almene kompetencer og kan: </a:t>
            </a:r>
          </a:p>
          <a:p>
            <a:pPr marL="0" indent="0">
              <a:buNone/>
            </a:pPr>
            <a:endParaRPr lang="da-DK" sz="2100" dirty="0"/>
          </a:p>
          <a:p>
            <a:r>
              <a:rPr lang="da-DK" sz="2100" dirty="0"/>
              <a:t>Varetage omsorgen og sikre udvikling og trivsel for børn og unge med lette til moderate </a:t>
            </a:r>
            <a:r>
              <a:rPr lang="da-DK" sz="2100" dirty="0" smtClean="0"/>
              <a:t>støttebehov.</a:t>
            </a:r>
          </a:p>
          <a:p>
            <a:r>
              <a:rPr lang="da-DK" sz="2100" dirty="0" smtClean="0"/>
              <a:t>Lave </a:t>
            </a:r>
            <a:r>
              <a:rPr lang="da-DK" sz="2100" dirty="0"/>
              <a:t>en grundlæggende indsats for barnet, herunder støtte med en omsorgsfuld familiedynamik, en forudsigelig familiestruktur og har et stort engagement. </a:t>
            </a:r>
          </a:p>
          <a:p>
            <a:endParaRPr lang="da-DK" sz="2100" dirty="0"/>
          </a:p>
          <a:p>
            <a:pPr marL="0" indent="0">
              <a:buNone/>
            </a:pPr>
            <a:r>
              <a:rPr lang="da-DK" sz="2100" i="1" dirty="0"/>
              <a:t>Plejefamilien kan fx modtage et barn, der har været udsat for omsorgssvigt pga. forældres misbrug eller psykiske vanskeligheder. Plejefamilien har almene kompetencer til at yde omsorg og støtte til barnet, fx i form af en struktureret og forudsigelig hverdag, der understøtter plejebarnets skolegang og samvær med jævnaldrende børn</a:t>
            </a:r>
            <a:r>
              <a:rPr lang="da-DK" sz="2100" i="1" dirty="0" smtClean="0"/>
              <a:t>.</a:t>
            </a:r>
            <a:endParaRPr lang="da-DK" sz="2100" i="1" dirty="0"/>
          </a:p>
        </p:txBody>
      </p:sp>
    </p:spTree>
    <p:extLst>
      <p:ext uri="{BB962C8B-B14F-4D97-AF65-F5344CB8AC3E}">
        <p14:creationId xmlns:p14="http://schemas.microsoft.com/office/powerpoint/2010/main" val="2828580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FORSTÆRKET PLEJEFAMILIE </a:t>
            </a:r>
            <a:br>
              <a:rPr lang="da-DK" sz="4000" dirty="0"/>
            </a:br>
            <a:r>
              <a:rPr lang="da-DK" sz="4000" dirty="0" smtClean="0"/>
              <a:t>SERVICELOVENS §66a, </a:t>
            </a:r>
            <a:r>
              <a:rPr lang="da-DK" sz="4000" dirty="0"/>
              <a:t>stk. 1, nr. 2</a:t>
            </a:r>
          </a:p>
        </p:txBody>
      </p:sp>
      <p:sp>
        <p:nvSpPr>
          <p:cNvPr id="3" name="Pladsholder til indhold 2"/>
          <p:cNvSpPr>
            <a:spLocks noGrp="1"/>
          </p:cNvSpPr>
          <p:nvPr>
            <p:ph idx="1"/>
          </p:nvPr>
        </p:nvSpPr>
        <p:spPr/>
        <p:txBody>
          <a:bodyPr>
            <a:normAutofit fontScale="92500"/>
          </a:bodyPr>
          <a:lstStyle/>
          <a:p>
            <a:pPr marL="0" indent="0">
              <a:buNone/>
            </a:pPr>
            <a:r>
              <a:rPr lang="da-DK" sz="2300" dirty="0"/>
              <a:t>Forstærkede plejefamilier har særlige kompetencer og kvalifikationer og kan: </a:t>
            </a:r>
          </a:p>
          <a:p>
            <a:pPr marL="0" indent="0">
              <a:buNone/>
            </a:pPr>
            <a:endParaRPr lang="da-DK" sz="2300" dirty="0"/>
          </a:p>
          <a:p>
            <a:r>
              <a:rPr lang="da-DK" sz="2300" dirty="0"/>
              <a:t>Varetage omsorgen og sikre udvikling og trivsel for børn og unge med moderate til svære </a:t>
            </a:r>
            <a:r>
              <a:rPr lang="da-DK" sz="2300" dirty="0" smtClean="0"/>
              <a:t>støttebehov.</a:t>
            </a:r>
            <a:endParaRPr lang="da-DK" sz="2300" dirty="0"/>
          </a:p>
          <a:p>
            <a:r>
              <a:rPr lang="da-DK" sz="2300" dirty="0"/>
              <a:t>Lave en særlig indsats for barnet samt håndtere komplicerede forældresamarbejder. </a:t>
            </a:r>
          </a:p>
          <a:p>
            <a:pPr marL="0" indent="0">
              <a:buNone/>
            </a:pPr>
            <a:endParaRPr lang="da-DK" sz="2300" dirty="0"/>
          </a:p>
          <a:p>
            <a:pPr marL="0" indent="0">
              <a:buNone/>
            </a:pPr>
            <a:r>
              <a:rPr lang="da-DK" sz="2300" i="1" dirty="0"/>
              <a:t>Plejefamilien kan fx modtage et omsorgssvigtet barn med selvskadende adfærd og selvmordstanker. Plejefamilien har erfaring og viden om børn, der har været udsat for omsorgssvigt, og kan tilrettelægge en hverdag, der tilgodeser barnet i tæt samarbejde med fx en psykolog. </a:t>
            </a:r>
          </a:p>
          <a:p>
            <a:endParaRPr lang="da-DK" sz="2700" dirty="0"/>
          </a:p>
        </p:txBody>
      </p:sp>
    </p:spTree>
    <p:extLst>
      <p:ext uri="{BB962C8B-B14F-4D97-AF65-F5344CB8AC3E}">
        <p14:creationId xmlns:p14="http://schemas.microsoft.com/office/powerpoint/2010/main" val="1050649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4000" dirty="0"/>
              <a:t>SPECIALISERET PLEJEFAMILIE </a:t>
            </a:r>
            <a:br>
              <a:rPr lang="da-DK" sz="4000" dirty="0"/>
            </a:br>
            <a:r>
              <a:rPr lang="da-DK" sz="4000" dirty="0" smtClean="0"/>
              <a:t>SERVICELOVENS §66a, </a:t>
            </a:r>
            <a:r>
              <a:rPr lang="da-DK" sz="4000" dirty="0"/>
              <a:t>stk. 1, nr. 3</a:t>
            </a:r>
          </a:p>
        </p:txBody>
      </p:sp>
      <p:sp>
        <p:nvSpPr>
          <p:cNvPr id="3" name="Pladsholder til indhold 2"/>
          <p:cNvSpPr>
            <a:spLocks noGrp="1"/>
          </p:cNvSpPr>
          <p:nvPr>
            <p:ph idx="1"/>
          </p:nvPr>
        </p:nvSpPr>
        <p:spPr/>
        <p:txBody>
          <a:bodyPr>
            <a:normAutofit fontScale="92500" lnSpcReduction="10000"/>
          </a:bodyPr>
          <a:lstStyle/>
          <a:p>
            <a:pPr marL="0" indent="0">
              <a:buNone/>
            </a:pPr>
            <a:r>
              <a:rPr lang="da-DK" sz="2200" dirty="0"/>
              <a:t>Specialiserede plejefamilier har særlige kompetencer og kvalifikationer og kan: </a:t>
            </a:r>
          </a:p>
          <a:p>
            <a:pPr marL="0" indent="0">
              <a:buNone/>
            </a:pPr>
            <a:endParaRPr lang="da-DK" sz="2200" dirty="0"/>
          </a:p>
          <a:p>
            <a:r>
              <a:rPr lang="da-DK" sz="2200" dirty="0"/>
              <a:t>Varetage omsorgen og sikre udvikling og trivsel for børn og unge med svære </a:t>
            </a:r>
            <a:r>
              <a:rPr lang="da-DK" sz="2200" dirty="0" smtClean="0"/>
              <a:t>støttebehov. </a:t>
            </a:r>
            <a:endParaRPr lang="da-DK" sz="2200" dirty="0"/>
          </a:p>
          <a:p>
            <a:r>
              <a:rPr lang="da-DK" sz="2200" dirty="0"/>
              <a:t>Varetage et meget svært forældresamarbejde. </a:t>
            </a:r>
          </a:p>
          <a:p>
            <a:r>
              <a:rPr lang="da-DK" sz="2200" dirty="0"/>
              <a:t>Yde en specialpædagogisk indsats qua deres kvalifikationer, fagligt og erfaringsmæssigt. </a:t>
            </a:r>
          </a:p>
          <a:p>
            <a:endParaRPr lang="da-DK" sz="2200" dirty="0"/>
          </a:p>
          <a:p>
            <a:pPr marL="0" indent="0">
              <a:buNone/>
            </a:pPr>
            <a:r>
              <a:rPr lang="da-DK" sz="2200" i="1" dirty="0"/>
              <a:t>Plejefamilien kan fx modtage et barn med udviklingshæmning og epileptiske anfald, hvor barnet bliver udadreagerende. Plejefamilien har en særlig socialpædagogisk og sundhedsfaglig uddannelse, indsigt i og erfaring med målgruppen, og plejefamilien kan skabe særlige skærmende rammer samt overvåge barnets epileptiske anfald. </a:t>
            </a:r>
          </a:p>
        </p:txBody>
      </p:sp>
    </p:spTree>
    <p:extLst>
      <p:ext uri="{BB962C8B-B14F-4D97-AF65-F5344CB8AC3E}">
        <p14:creationId xmlns:p14="http://schemas.microsoft.com/office/powerpoint/2010/main" val="28306985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FORMÅLET MED GRUNDKURSET </a:t>
            </a:r>
          </a:p>
        </p:txBody>
      </p:sp>
      <p:sp>
        <p:nvSpPr>
          <p:cNvPr id="3" name="Pladsholder til indhold 2"/>
          <p:cNvSpPr>
            <a:spLocks noGrp="1"/>
          </p:cNvSpPr>
          <p:nvPr>
            <p:ph idx="1"/>
          </p:nvPr>
        </p:nvSpPr>
        <p:spPr/>
        <p:txBody>
          <a:bodyPr>
            <a:normAutofit fontScale="92500" lnSpcReduction="10000"/>
          </a:bodyPr>
          <a:lstStyle/>
          <a:p>
            <a:r>
              <a:rPr lang="da-DK" sz="2600" dirty="0"/>
              <a:t>At ruste ansøgerne til opgaven.</a:t>
            </a:r>
          </a:p>
          <a:p>
            <a:pPr lvl="0">
              <a:buFontTx/>
              <a:buChar char="-"/>
            </a:pPr>
            <a:r>
              <a:rPr lang="da-DK" sz="2600" dirty="0"/>
              <a:t>Viden om rollen som plejefamilie.</a:t>
            </a:r>
          </a:p>
          <a:p>
            <a:pPr lvl="0">
              <a:buFontTx/>
              <a:buChar char="-"/>
            </a:pPr>
            <a:r>
              <a:rPr lang="da-DK" sz="2600" dirty="0"/>
              <a:t>Viden om udsatte børn og viden om, hvordan de skaber positive interaktioner med et plejebarn og støtter barnet i en positiv udvikling. </a:t>
            </a:r>
          </a:p>
          <a:p>
            <a:pPr lvl="0">
              <a:buFontTx/>
              <a:buChar char="-"/>
            </a:pPr>
            <a:r>
              <a:rPr lang="da-DK" sz="2600" dirty="0"/>
              <a:t>Blive følelsesmæssigt og mentalt forberedt på opgaven.</a:t>
            </a:r>
          </a:p>
          <a:p>
            <a:pPr lvl="0">
              <a:buFontTx/>
              <a:buChar char="-"/>
            </a:pPr>
            <a:endParaRPr lang="da-DK" sz="2600" dirty="0"/>
          </a:p>
          <a:p>
            <a:r>
              <a:rPr lang="da-DK" sz="2600" dirty="0"/>
              <a:t>Give socialtilsynet viden om ansøgeres kompetencer.</a:t>
            </a:r>
          </a:p>
          <a:p>
            <a:pPr marL="0" indent="0">
              <a:buNone/>
            </a:pPr>
            <a:endParaRPr lang="da-DK" sz="2600" dirty="0"/>
          </a:p>
          <a:p>
            <a:pPr marL="0" indent="0">
              <a:buNone/>
            </a:pPr>
            <a:r>
              <a:rPr lang="da-DK" sz="2600" i="1" dirty="0"/>
              <a:t>- Gennem øvelser, oplæg, drøftelser, film m.v. – dialog, inddragelse, refleksion og interaktion.</a:t>
            </a:r>
          </a:p>
          <a:p>
            <a:endParaRPr lang="da-DK" dirty="0"/>
          </a:p>
        </p:txBody>
      </p:sp>
    </p:spTree>
    <p:extLst>
      <p:ext uri="{BB962C8B-B14F-4D97-AF65-F5344CB8AC3E}">
        <p14:creationId xmlns:p14="http://schemas.microsoft.com/office/powerpoint/2010/main" val="2574391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da-DK" dirty="0"/>
              <a:t>FORANDRINGER </a:t>
            </a:r>
            <a:r>
              <a:rPr lang="da-DK" dirty="0" smtClean="0"/>
              <a:t>FOR </a:t>
            </a:r>
            <a:r>
              <a:rPr lang="da-DK" dirty="0"/>
              <a:t>FAMILIEN</a:t>
            </a:r>
          </a:p>
        </p:txBody>
      </p:sp>
      <p:sp>
        <p:nvSpPr>
          <p:cNvPr id="5" name="Undertitel 4"/>
          <p:cNvSpPr>
            <a:spLocks noGrp="1"/>
          </p:cNvSpPr>
          <p:nvPr>
            <p:ph type="subTitle" idx="1"/>
          </p:nvPr>
        </p:nvSpPr>
        <p:spPr/>
        <p:txBody>
          <a:bodyPr/>
          <a:lstStyle/>
          <a:p>
            <a:r>
              <a:rPr lang="da-DK" dirty="0"/>
              <a:t>Den nye familie</a:t>
            </a:r>
          </a:p>
          <a:p>
            <a:endParaRPr lang="da-DK" dirty="0"/>
          </a:p>
          <a:p>
            <a:endParaRPr lang="da-DK" dirty="0"/>
          </a:p>
          <a:p>
            <a:endParaRPr lang="da-DK" dirty="0"/>
          </a:p>
        </p:txBody>
      </p:sp>
    </p:spTree>
    <p:extLst>
      <p:ext uri="{BB962C8B-B14F-4D97-AF65-F5344CB8AC3E}">
        <p14:creationId xmlns:p14="http://schemas.microsoft.com/office/powerpoint/2010/main" val="1414388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FAMILIER ER FORSKELLIGE </a:t>
            </a:r>
          </a:p>
        </p:txBody>
      </p:sp>
      <p:sp>
        <p:nvSpPr>
          <p:cNvPr id="3" name="Pladsholder til indhold 2"/>
          <p:cNvSpPr>
            <a:spLocks noGrp="1"/>
          </p:cNvSpPr>
          <p:nvPr>
            <p:ph idx="1"/>
          </p:nvPr>
        </p:nvSpPr>
        <p:spPr/>
        <p:txBody>
          <a:bodyPr/>
          <a:lstStyle/>
          <a:p>
            <a:r>
              <a:rPr lang="da-DK" dirty="0"/>
              <a:t>Alle familier spiller forskelligt ind i opgaven som plejefamilie.</a:t>
            </a:r>
          </a:p>
          <a:p>
            <a:r>
              <a:rPr lang="da-DK" dirty="0"/>
              <a:t>Alle familier har forskellige muligheder og begrænsninger som plejefamilie.</a:t>
            </a:r>
          </a:p>
          <a:p>
            <a:r>
              <a:rPr lang="da-DK" dirty="0"/>
              <a:t>Alle familier har forskellige ressourcer på forskellige tidspunkter af deres liv.</a:t>
            </a:r>
          </a:p>
          <a:p>
            <a:endParaRPr lang="da-DK" dirty="0"/>
          </a:p>
        </p:txBody>
      </p:sp>
    </p:spTree>
    <p:extLst>
      <p:ext uri="{BB962C8B-B14F-4D97-AF65-F5344CB8AC3E}">
        <p14:creationId xmlns:p14="http://schemas.microsoft.com/office/powerpoint/2010/main" val="2437934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sz="3600" dirty="0"/>
              <a:t>FAMILIESTRUKTUR OG FAMILIEDYNAMIK REFLEKSIONSØVELSE </a:t>
            </a:r>
          </a:p>
        </p:txBody>
      </p:sp>
      <p:sp>
        <p:nvSpPr>
          <p:cNvPr id="3" name="Pladsholder til indhold 2"/>
          <p:cNvSpPr>
            <a:spLocks noGrp="1"/>
          </p:cNvSpPr>
          <p:nvPr>
            <p:ph idx="1"/>
          </p:nvPr>
        </p:nvSpPr>
        <p:spPr/>
        <p:txBody>
          <a:bodyPr>
            <a:normAutofit lnSpcReduction="10000"/>
          </a:bodyPr>
          <a:lstStyle/>
          <a:p>
            <a:pPr marL="0" indent="0">
              <a:buNone/>
            </a:pPr>
            <a:r>
              <a:rPr lang="da-DK" sz="2800" dirty="0"/>
              <a:t>At være plejefamilie 24/7 – hvordan passer det ind i vores familie?</a:t>
            </a:r>
          </a:p>
          <a:p>
            <a:pPr marL="0" indent="0">
              <a:buNone/>
            </a:pPr>
            <a:endParaRPr lang="da-DK" sz="2800" dirty="0"/>
          </a:p>
          <a:p>
            <a:r>
              <a:rPr lang="da-DK" sz="2800" dirty="0"/>
              <a:t>Familie og netværk: Bakker de op, og kan vi få hjælp og støtte.</a:t>
            </a:r>
          </a:p>
          <a:p>
            <a:r>
              <a:rPr lang="da-DK" sz="2800" dirty="0"/>
              <a:t>Egne børn: Er de robuste nok og klar til at blive en offentlig familie?</a:t>
            </a:r>
          </a:p>
          <a:p>
            <a:r>
              <a:rPr lang="da-DK" sz="2800" dirty="0"/>
              <a:t>Fritid og ferier: Er der tid og plads til et plejebarn?</a:t>
            </a:r>
          </a:p>
          <a:p>
            <a:endParaRPr lang="da-DK" sz="2800" dirty="0"/>
          </a:p>
          <a:p>
            <a:pPr marL="0" indent="0">
              <a:buNone/>
            </a:pPr>
            <a:r>
              <a:rPr lang="da-DK" sz="2800" dirty="0"/>
              <a:t>Hvor er der ressourcer, og hvor kan der være barrierer?</a:t>
            </a:r>
          </a:p>
          <a:p>
            <a:pPr marL="0" indent="0">
              <a:buNone/>
            </a:pPr>
            <a:endParaRPr lang="da-DK" sz="2700" dirty="0"/>
          </a:p>
          <a:p>
            <a:pPr marL="0" indent="0">
              <a:buNone/>
            </a:pPr>
            <a:endParaRPr lang="da-DK" sz="2700" dirty="0"/>
          </a:p>
        </p:txBody>
      </p:sp>
    </p:spTree>
    <p:extLst>
      <p:ext uri="{BB962C8B-B14F-4D97-AF65-F5344CB8AC3E}">
        <p14:creationId xmlns:p14="http://schemas.microsoft.com/office/powerpoint/2010/main" val="708357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p:cNvSpPr/>
          <p:nvPr/>
        </p:nvSpPr>
        <p:spPr>
          <a:xfrm>
            <a:off x="755576" y="1470677"/>
            <a:ext cx="7632848" cy="5112568"/>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lstStyle/>
          <a:p>
            <a:r>
              <a:rPr lang="da-DK" sz="3200" dirty="0">
                <a:solidFill>
                  <a:prstClr val="black"/>
                </a:solidFill>
              </a:rPr>
              <a:t>FILM - FORANDRINGER FOR PARFOHOLDET OG ENLIGE PLEJEFORÆLDRE</a:t>
            </a:r>
            <a:endParaRPr lang="da-DK" dirty="0"/>
          </a:p>
        </p:txBody>
      </p:sp>
      <p:pic>
        <p:nvPicPr>
          <p:cNvPr id="5" name="Pladsholder til indhold 4"/>
          <p:cNvPicPr>
            <a:picLocks noGrp="1" noChangeAspect="1"/>
          </p:cNvPicPr>
          <p:nvPr>
            <p:ph idx="1"/>
          </p:nvPr>
        </p:nvPicPr>
        <p:blipFill>
          <a:blip r:embed="rId2"/>
          <a:stretch>
            <a:fillRect/>
          </a:stretch>
        </p:blipFill>
        <p:spPr>
          <a:xfrm>
            <a:off x="1203740" y="1743891"/>
            <a:ext cx="3044092" cy="4566139"/>
          </a:xfrm>
          <a:prstGeom prst="rect">
            <a:avLst/>
          </a:prstGeom>
        </p:spPr>
      </p:pic>
      <p:pic>
        <p:nvPicPr>
          <p:cNvPr id="8" name="Billede 7"/>
          <p:cNvPicPr>
            <a:picLocks noChangeAspect="1"/>
          </p:cNvPicPr>
          <p:nvPr/>
        </p:nvPicPr>
        <p:blipFill>
          <a:blip r:embed="rId3"/>
          <a:stretch>
            <a:fillRect/>
          </a:stretch>
        </p:blipFill>
        <p:spPr>
          <a:xfrm>
            <a:off x="4623988" y="4120759"/>
            <a:ext cx="3283906" cy="2189271"/>
          </a:xfrm>
          <a:prstGeom prst="rect">
            <a:avLst/>
          </a:prstGeom>
        </p:spPr>
      </p:pic>
      <p:pic>
        <p:nvPicPr>
          <p:cNvPr id="13" name="Billede 12"/>
          <p:cNvPicPr>
            <a:picLocks noChangeAspect="1"/>
          </p:cNvPicPr>
          <p:nvPr/>
        </p:nvPicPr>
        <p:blipFill>
          <a:blip r:embed="rId4"/>
          <a:stretch>
            <a:fillRect/>
          </a:stretch>
        </p:blipFill>
        <p:spPr>
          <a:xfrm>
            <a:off x="4623988" y="1752113"/>
            <a:ext cx="3283907" cy="2217100"/>
          </a:xfrm>
          <a:prstGeom prst="rect">
            <a:avLst/>
          </a:prstGeom>
        </p:spPr>
      </p:pic>
    </p:spTree>
    <p:extLst>
      <p:ext uri="{BB962C8B-B14F-4D97-AF65-F5344CB8AC3E}">
        <p14:creationId xmlns:p14="http://schemas.microsoft.com/office/powerpoint/2010/main" val="42583473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3200" dirty="0"/>
              <a:t>FORANDRINGER FOR </a:t>
            </a:r>
            <a:r>
              <a:rPr lang="da-DK" sz="3200" dirty="0" smtClean="0"/>
              <a:t>PARFORHOLDET OG ENLIGE PLEJEFORÆLDRE</a:t>
            </a:r>
            <a:endParaRPr lang="da-DK" sz="3200" dirty="0"/>
          </a:p>
        </p:txBody>
      </p:sp>
      <p:sp>
        <p:nvSpPr>
          <p:cNvPr id="3" name="Pladsholder til indhold 2"/>
          <p:cNvSpPr>
            <a:spLocks noGrp="1"/>
          </p:cNvSpPr>
          <p:nvPr>
            <p:ph idx="1"/>
          </p:nvPr>
        </p:nvSpPr>
        <p:spPr/>
        <p:txBody>
          <a:bodyPr>
            <a:normAutofit/>
          </a:bodyPr>
          <a:lstStyle/>
          <a:p>
            <a:r>
              <a:rPr lang="da-DK" dirty="0" smtClean="0"/>
              <a:t>Hvad </a:t>
            </a:r>
            <a:r>
              <a:rPr lang="da-DK" dirty="0"/>
              <a:t>hæfter du/I jer særligt ved i filmen?</a:t>
            </a:r>
          </a:p>
          <a:p>
            <a:r>
              <a:rPr lang="da-DK" dirty="0" smtClean="0"/>
              <a:t>Hvad </a:t>
            </a:r>
            <a:r>
              <a:rPr lang="da-DK" dirty="0"/>
              <a:t>består dit/jeres fundament af? </a:t>
            </a:r>
          </a:p>
          <a:p>
            <a:r>
              <a:rPr lang="da-DK" dirty="0" smtClean="0"/>
              <a:t>Hvordan sikrer </a:t>
            </a:r>
            <a:r>
              <a:rPr lang="da-DK" dirty="0"/>
              <a:t>du/I at fundamentet forbliver solidt?</a:t>
            </a:r>
          </a:p>
          <a:p>
            <a:r>
              <a:rPr lang="da-DK" dirty="0" smtClean="0"/>
              <a:t>Er </a:t>
            </a:r>
            <a:r>
              <a:rPr lang="da-DK" dirty="0"/>
              <a:t>I enige om ovenstående</a:t>
            </a:r>
            <a:r>
              <a:rPr lang="da-DK" dirty="0" smtClean="0"/>
              <a:t>?</a:t>
            </a:r>
          </a:p>
          <a:p>
            <a:pPr marL="0" indent="0" algn="r">
              <a:buNone/>
            </a:pPr>
            <a:endParaRPr lang="da-DK" dirty="0" smtClean="0"/>
          </a:p>
          <a:p>
            <a:pPr marL="0" indent="0" algn="r">
              <a:buNone/>
            </a:pPr>
            <a:endParaRPr lang="da-DK" sz="2400" dirty="0" smtClean="0"/>
          </a:p>
          <a:p>
            <a:pPr marL="0" indent="0" algn="r">
              <a:buNone/>
            </a:pPr>
            <a:r>
              <a:rPr lang="da-DK" sz="2400" dirty="0" smtClean="0"/>
              <a:t>(</a:t>
            </a:r>
            <a:r>
              <a:rPr lang="da-DK" sz="2400" dirty="0"/>
              <a:t>Noter spørgsmålene i notesbogen og drøft videre hjemme)</a:t>
            </a:r>
          </a:p>
          <a:p>
            <a:endParaRPr lang="da-DK" dirty="0"/>
          </a:p>
          <a:p>
            <a:endParaRPr lang="da-DK" dirty="0"/>
          </a:p>
        </p:txBody>
      </p:sp>
    </p:spTree>
    <p:extLst>
      <p:ext uri="{BB962C8B-B14F-4D97-AF65-F5344CB8AC3E}">
        <p14:creationId xmlns:p14="http://schemas.microsoft.com/office/powerpoint/2010/main" val="19452751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a-DK" dirty="0"/>
              <a:t>FORANDRINGER </a:t>
            </a:r>
            <a:r>
              <a:rPr lang="da-DK" dirty="0" smtClean="0"/>
              <a:t>FOR </a:t>
            </a:r>
            <a:r>
              <a:rPr lang="da-DK" dirty="0"/>
              <a:t>EGNE BØRN</a:t>
            </a:r>
          </a:p>
        </p:txBody>
      </p:sp>
      <p:sp>
        <p:nvSpPr>
          <p:cNvPr id="3" name="Pladsholder til indhold 2"/>
          <p:cNvSpPr>
            <a:spLocks noGrp="1"/>
          </p:cNvSpPr>
          <p:nvPr>
            <p:ph idx="1"/>
          </p:nvPr>
        </p:nvSpPr>
        <p:spPr/>
        <p:txBody>
          <a:bodyPr/>
          <a:lstStyle/>
          <a:p>
            <a:pPr marL="0" indent="0">
              <a:buNone/>
            </a:pPr>
            <a:endParaRPr lang="da-DK" dirty="0"/>
          </a:p>
          <a:p>
            <a:r>
              <a:rPr lang="da-DK" dirty="0"/>
              <a:t>Det påvirker egne børn at blive plejefamilie.</a:t>
            </a:r>
          </a:p>
          <a:p>
            <a:r>
              <a:rPr lang="da-DK" dirty="0"/>
              <a:t>Mange positive forhold, men også udfordringer</a:t>
            </a:r>
          </a:p>
          <a:p>
            <a:pPr lvl="1"/>
            <a:r>
              <a:rPr lang="da-DK" sz="3200" dirty="0"/>
              <a:t>som leder til negative erfaringer, hvis børnene ikke forberedes og inddrages. </a:t>
            </a:r>
          </a:p>
        </p:txBody>
      </p:sp>
    </p:spTree>
    <p:extLst>
      <p:ext uri="{BB962C8B-B14F-4D97-AF65-F5344CB8AC3E}">
        <p14:creationId xmlns:p14="http://schemas.microsoft.com/office/powerpoint/2010/main" val="11354537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p:cNvSpPr/>
          <p:nvPr/>
        </p:nvSpPr>
        <p:spPr>
          <a:xfrm>
            <a:off x="755576" y="1484784"/>
            <a:ext cx="7632848" cy="511256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title"/>
          </p:nvPr>
        </p:nvSpPr>
        <p:spPr/>
        <p:txBody>
          <a:bodyPr>
            <a:normAutofit/>
          </a:bodyPr>
          <a:lstStyle/>
          <a:p>
            <a:r>
              <a:rPr lang="da-DK" sz="3600" dirty="0"/>
              <a:t>FILM – FORANDRINGER FOR EGNE BØRN</a:t>
            </a:r>
          </a:p>
        </p:txBody>
      </p:sp>
      <p:pic>
        <p:nvPicPr>
          <p:cNvPr id="4" name="Pladsholder til indhold 3"/>
          <p:cNvPicPr>
            <a:picLocks noGrp="1" noChangeAspect="1"/>
          </p:cNvPicPr>
          <p:nvPr>
            <p:ph idx="1"/>
          </p:nvPr>
        </p:nvPicPr>
        <p:blipFill>
          <a:blip r:embed="rId2"/>
          <a:stretch>
            <a:fillRect/>
          </a:stretch>
        </p:blipFill>
        <p:spPr>
          <a:xfrm>
            <a:off x="1331640" y="1880175"/>
            <a:ext cx="2880319" cy="4321783"/>
          </a:xfrm>
          <a:prstGeom prst="rect">
            <a:avLst/>
          </a:prstGeom>
        </p:spPr>
      </p:pic>
      <p:pic>
        <p:nvPicPr>
          <p:cNvPr id="5" name="Billede 4"/>
          <p:cNvPicPr>
            <a:picLocks noChangeAspect="1"/>
          </p:cNvPicPr>
          <p:nvPr/>
        </p:nvPicPr>
        <p:blipFill rotWithShape="1">
          <a:blip r:embed="rId3"/>
          <a:srcRect r="3063"/>
          <a:stretch/>
        </p:blipFill>
        <p:spPr>
          <a:xfrm>
            <a:off x="4572000" y="1880175"/>
            <a:ext cx="3269102" cy="4321783"/>
          </a:xfrm>
          <a:prstGeom prst="rect">
            <a:avLst/>
          </a:prstGeom>
        </p:spPr>
      </p:pic>
    </p:spTree>
    <p:extLst>
      <p:ext uri="{BB962C8B-B14F-4D97-AF65-F5344CB8AC3E}">
        <p14:creationId xmlns:p14="http://schemas.microsoft.com/office/powerpoint/2010/main" val="196948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2226154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GRUPPEDRØFTELSE: FORANDRINGER FOR EGNE BØRN</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Hvad </a:t>
            </a:r>
            <a:r>
              <a:rPr lang="da-DK" dirty="0"/>
              <a:t>er det vigtigt at være særlig opmærksomme på i forhold til egne børn?</a:t>
            </a:r>
          </a:p>
          <a:p>
            <a:endParaRPr lang="da-DK" dirty="0"/>
          </a:p>
          <a:p>
            <a:r>
              <a:rPr lang="da-DK" dirty="0" smtClean="0"/>
              <a:t>Giv </a:t>
            </a:r>
            <a:r>
              <a:rPr lang="da-DK" dirty="0"/>
              <a:t>tre konkrete eksempler på, hvad du/I vil gøre for at sikre egne børns behov og trivsel.</a:t>
            </a:r>
          </a:p>
        </p:txBody>
      </p:sp>
    </p:spTree>
    <p:extLst>
      <p:ext uri="{BB962C8B-B14F-4D97-AF65-F5344CB8AC3E}">
        <p14:creationId xmlns:p14="http://schemas.microsoft.com/office/powerpoint/2010/main" val="2005312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8AF9E8-9BA3-4232-9C18-0C1C3DBA81A5}"/>
              </a:ext>
            </a:extLst>
          </p:cNvPr>
          <p:cNvSpPr>
            <a:spLocks noGrp="1"/>
          </p:cNvSpPr>
          <p:nvPr>
            <p:ph type="title"/>
          </p:nvPr>
        </p:nvSpPr>
        <p:spPr>
          <a:xfrm>
            <a:off x="720075" y="978102"/>
            <a:ext cx="7941325" cy="1062644"/>
          </a:xfrm>
        </p:spPr>
        <p:txBody>
          <a:bodyPr anchor="b">
            <a:normAutofit/>
          </a:bodyPr>
          <a:lstStyle/>
          <a:p>
            <a:pPr algn="l"/>
            <a:r>
              <a:rPr lang="da-DK" dirty="0"/>
              <a:t>AT VÆRE EN OFFENTLIG FAMILIE</a:t>
            </a:r>
          </a:p>
        </p:txBody>
      </p:sp>
      <p:pic>
        <p:nvPicPr>
          <p:cNvPr id="3" name="Billede 2" descr="En cirkel omkranser 5 personer, hvoraf en person ses igennem et forstørrelsesgla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939" y="2682433"/>
            <a:ext cx="2889576" cy="2889576"/>
          </a:xfrm>
          <a:prstGeom prst="rect">
            <a:avLst/>
          </a:prstGeom>
        </p:spPr>
      </p:pic>
      <p:sp>
        <p:nvSpPr>
          <p:cNvPr id="10" name="Content Placeholder 9">
            <a:extLst>
              <a:ext uri="{FF2B5EF4-FFF2-40B4-BE49-F238E27FC236}">
                <a16:creationId xmlns:a16="http://schemas.microsoft.com/office/drawing/2014/main" id="{BEA7AEC0-E04E-4D89-BBDA-B1CF1E44D340}"/>
              </a:ext>
            </a:extLst>
          </p:cNvPr>
          <p:cNvSpPr>
            <a:spLocks noGrp="1"/>
          </p:cNvSpPr>
          <p:nvPr>
            <p:ph idx="1"/>
          </p:nvPr>
        </p:nvSpPr>
        <p:spPr>
          <a:xfrm>
            <a:off x="3716515" y="2682433"/>
            <a:ext cx="4711627" cy="3215749"/>
          </a:xfrm>
        </p:spPr>
        <p:txBody>
          <a:bodyPr>
            <a:normAutofit/>
          </a:bodyPr>
          <a:lstStyle/>
          <a:p>
            <a:pPr marL="0" indent="0">
              <a:buNone/>
            </a:pPr>
            <a:r>
              <a:rPr lang="da-DK" sz="2100" dirty="0"/>
              <a:t>Med rollen som plejefamilie får I:</a:t>
            </a:r>
          </a:p>
          <a:p>
            <a:r>
              <a:rPr lang="da-DK" sz="2100" dirty="0"/>
              <a:t>Mange forskellige samarbejdspartnere.</a:t>
            </a:r>
          </a:p>
          <a:p>
            <a:r>
              <a:rPr lang="da-DK" sz="2100" dirty="0"/>
              <a:t>Mange i jeres hjem.</a:t>
            </a:r>
          </a:p>
          <a:p>
            <a:r>
              <a:rPr lang="da-DK" sz="2100" dirty="0"/>
              <a:t>Mange holdninger og meninger fra andre.</a:t>
            </a:r>
          </a:p>
          <a:p>
            <a:endParaRPr lang="en-US" sz="2100" dirty="0"/>
          </a:p>
        </p:txBody>
      </p:sp>
      <p:cxnSp>
        <p:nvCxnSpPr>
          <p:cNvPr id="15" name="Straight Connector 14">
            <a:extLst>
              <a:ext uri="{FF2B5EF4-FFF2-40B4-BE49-F238E27FC236}">
                <a16:creationId xmlns:a16="http://schemas.microsoft.com/office/drawing/2014/main" id="{39B7FDC9-F0CE-43A7-9F2A-83DD09DC345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718" y="2265037"/>
            <a:ext cx="7593759"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3747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EMNER PÅ GRUNDKURSETS 4 DAGE</a:t>
            </a:r>
          </a:p>
        </p:txBody>
      </p:sp>
      <p:sp>
        <p:nvSpPr>
          <p:cNvPr id="3" name="Pladsholder til indhold 2"/>
          <p:cNvSpPr>
            <a:spLocks noGrp="1"/>
          </p:cNvSpPr>
          <p:nvPr>
            <p:ph idx="1"/>
          </p:nvPr>
        </p:nvSpPr>
        <p:spPr/>
        <p:txBody>
          <a:bodyPr>
            <a:normAutofit fontScale="62500" lnSpcReduction="20000"/>
          </a:bodyPr>
          <a:lstStyle/>
          <a:p>
            <a:r>
              <a:rPr lang="da-DK" sz="3600" dirty="0"/>
              <a:t>Kursusdag 1: Den nye familie.</a:t>
            </a:r>
          </a:p>
          <a:p>
            <a:endParaRPr lang="da-DK" sz="3600" dirty="0"/>
          </a:p>
          <a:p>
            <a:r>
              <a:rPr lang="da-DK" sz="3600" dirty="0"/>
              <a:t>Kursusdag 2: Børns udvikling og identitetsdannelse, Omsorgssvigt og udviklingstraumer, Tilknytning og mentalisering.</a:t>
            </a:r>
          </a:p>
          <a:p>
            <a:endParaRPr lang="da-DK" sz="3600" dirty="0"/>
          </a:p>
          <a:p>
            <a:r>
              <a:rPr lang="da-DK" sz="3600" dirty="0"/>
              <a:t>Kursusdag 3: Tab, sorg og krise, Plejebarnets familie og netværk – kontakt, samvær og samarbejde, Inddragelse, selv- og medbestemmelse, Kommunikation og konfliktforståelse, Understøttelse af plejebarnets skolegang og Fællesskaber og relationer.</a:t>
            </a:r>
          </a:p>
          <a:p>
            <a:endParaRPr lang="da-DK" sz="3600" dirty="0"/>
          </a:p>
          <a:p>
            <a:r>
              <a:rPr lang="da-DK" sz="3600" dirty="0"/>
              <a:t>Kursusdag 4: Samarbejde med anbringende kommune, Samarbejde med socialtilsynet, Matchning.</a:t>
            </a:r>
          </a:p>
          <a:p>
            <a:pPr marL="0" indent="0">
              <a:buNone/>
            </a:pPr>
            <a:endParaRPr lang="da-DK" dirty="0"/>
          </a:p>
        </p:txBody>
      </p:sp>
    </p:spTree>
    <p:extLst>
      <p:ext uri="{BB962C8B-B14F-4D97-AF65-F5344CB8AC3E}">
        <p14:creationId xmlns:p14="http://schemas.microsoft.com/office/powerpoint/2010/main" val="2276337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7BC3A54-BE2E-4CED-8CD8-56DFFCB25A51}"/>
              </a:ext>
            </a:extLst>
          </p:cNvPr>
          <p:cNvSpPr>
            <a:spLocks noGrp="1"/>
          </p:cNvSpPr>
          <p:nvPr>
            <p:ph type="title"/>
          </p:nvPr>
        </p:nvSpPr>
        <p:spPr>
          <a:xfrm>
            <a:off x="505677" y="914400"/>
            <a:ext cx="2743200" cy="2887579"/>
          </a:xfrm>
        </p:spPr>
        <p:txBody>
          <a:bodyPr vert="horz" lIns="91440" tIns="45720" rIns="91440" bIns="45720" rtlCol="0" anchor="b">
            <a:normAutofit/>
          </a:bodyPr>
          <a:lstStyle/>
          <a:p>
            <a:pPr>
              <a:lnSpc>
                <a:spcPct val="90000"/>
              </a:lnSpc>
            </a:pPr>
            <a:r>
              <a:rPr lang="en-US" kern="1200" dirty="0">
                <a:solidFill>
                  <a:srgbClr val="FFFFFF"/>
                </a:solidFill>
                <a:latin typeface="+mj-lt"/>
                <a:ea typeface="+mj-ea"/>
                <a:cs typeface="+mj-cs"/>
              </a:rPr>
              <a:t>Kald versus profession</a:t>
            </a:r>
          </a:p>
        </p:txBody>
      </p:sp>
      <p:sp>
        <p:nvSpPr>
          <p:cNvPr id="3" name="Pladsholder til indhold 2">
            <a:extLst>
              <a:ext uri="{FF2B5EF4-FFF2-40B4-BE49-F238E27FC236}">
                <a16:creationId xmlns:a16="http://schemas.microsoft.com/office/drawing/2014/main" id="{520E34D3-363C-42CB-8BD7-AF266DFEED14}"/>
              </a:ext>
            </a:extLst>
          </p:cNvPr>
          <p:cNvSpPr>
            <a:spLocks noGrp="1"/>
          </p:cNvSpPr>
          <p:nvPr>
            <p:ph idx="1"/>
          </p:nvPr>
        </p:nvSpPr>
        <p:spPr>
          <a:xfrm>
            <a:off x="505677" y="4170501"/>
            <a:ext cx="2743200" cy="1525597"/>
          </a:xfrm>
        </p:spPr>
        <p:txBody>
          <a:bodyPr vert="horz" lIns="91440" tIns="45720" rIns="91440" bIns="45720" rtlCol="0">
            <a:normAutofit/>
          </a:bodyPr>
          <a:lstStyle/>
          <a:p>
            <a:pPr marL="0" indent="0" algn="ctr">
              <a:lnSpc>
                <a:spcPct val="90000"/>
              </a:lnSpc>
              <a:spcBef>
                <a:spcPts val="1000"/>
              </a:spcBef>
              <a:buNone/>
            </a:pPr>
            <a:r>
              <a:rPr lang="en-US" kern="1200" dirty="0" err="1">
                <a:solidFill>
                  <a:srgbClr val="FFFFFF"/>
                </a:solidFill>
                <a:latin typeface="+mn-lt"/>
                <a:ea typeface="+mn-ea"/>
                <a:cs typeface="+mn-cs"/>
              </a:rPr>
              <a:t>Øvelse</a:t>
            </a:r>
            <a:endParaRPr lang="en-US" kern="1200" dirty="0">
              <a:solidFill>
                <a:srgbClr val="FFFFFF"/>
              </a:solidFill>
              <a:latin typeface="+mn-lt"/>
              <a:ea typeface="+mn-ea"/>
              <a:cs typeface="+mn-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58797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1645629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TIL VIDERE DRØFTELSE DERHJEMME</a:t>
            </a:r>
          </a:p>
        </p:txBody>
      </p:sp>
      <p:sp>
        <p:nvSpPr>
          <p:cNvPr id="3" name="Pladsholder til indhold 2"/>
          <p:cNvSpPr>
            <a:spLocks noGrp="1"/>
          </p:cNvSpPr>
          <p:nvPr>
            <p:ph idx="1"/>
          </p:nvPr>
        </p:nvSpPr>
        <p:spPr/>
        <p:txBody>
          <a:bodyPr/>
          <a:lstStyle/>
          <a:p>
            <a:endParaRPr lang="da-DK" dirty="0" smtClean="0"/>
          </a:p>
          <a:p>
            <a:r>
              <a:rPr lang="da-DK" dirty="0" smtClean="0"/>
              <a:t>Hvilke </a:t>
            </a:r>
            <a:r>
              <a:rPr lang="da-DK" dirty="0"/>
              <a:t>opmærksomheder er vigtige at have, når/inden valget om at blive plejefamilie træffes?</a:t>
            </a:r>
          </a:p>
          <a:p>
            <a:r>
              <a:rPr lang="da-DK" dirty="0"/>
              <a:t>Hvilke forandringer kan det få for vores familiestruktur og familiedynamik?</a:t>
            </a:r>
          </a:p>
        </p:txBody>
      </p:sp>
    </p:spTree>
    <p:extLst>
      <p:ext uri="{BB962C8B-B14F-4D97-AF65-F5344CB8AC3E}">
        <p14:creationId xmlns:p14="http://schemas.microsoft.com/office/powerpoint/2010/main" val="848190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FAMILIEPAKKEN</a:t>
            </a:r>
            <a:endParaRPr lang="da-DK" dirty="0"/>
          </a:p>
        </p:txBody>
      </p:sp>
      <p:pic>
        <p:nvPicPr>
          <p:cNvPr id="4" name="Pladsholder til indhold 3" descr="Familie på fire personer der står rundt om to store papkasse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69492" y="1628800"/>
            <a:ext cx="3017308" cy="4525963"/>
          </a:xfrm>
        </p:spPr>
      </p:pic>
      <p:sp>
        <p:nvSpPr>
          <p:cNvPr id="5" name="Rektangel 4"/>
          <p:cNvSpPr/>
          <p:nvPr/>
        </p:nvSpPr>
        <p:spPr>
          <a:xfrm>
            <a:off x="899592" y="2204864"/>
            <a:ext cx="5184576" cy="1815882"/>
          </a:xfrm>
          <a:prstGeom prst="rect">
            <a:avLst/>
          </a:prstGeom>
        </p:spPr>
        <p:txBody>
          <a:bodyPr wrap="square">
            <a:spAutoFit/>
          </a:bodyPr>
          <a:lstStyle/>
          <a:p>
            <a:pPr marL="285750" indent="-285750">
              <a:buFont typeface="Arial" panose="020B0604020202020204" pitchFamily="34" charset="0"/>
              <a:buChar char="•"/>
            </a:pPr>
            <a:r>
              <a:rPr lang="da-DK" sz="2800" dirty="0"/>
              <a:t>Repræsenterer hvem I er</a:t>
            </a:r>
          </a:p>
          <a:p>
            <a:pPr marL="285750" indent="-285750">
              <a:buFont typeface="Arial" panose="020B0604020202020204" pitchFamily="34" charset="0"/>
              <a:buChar char="•"/>
            </a:pPr>
            <a:r>
              <a:rPr lang="da-DK" sz="2800" dirty="0"/>
              <a:t>Bliver forskellig fra familie til familie</a:t>
            </a:r>
          </a:p>
          <a:p>
            <a:pPr marL="285750" indent="-285750">
              <a:buFont typeface="Arial" panose="020B0604020202020204" pitchFamily="34" charset="0"/>
              <a:buChar char="•"/>
            </a:pPr>
            <a:r>
              <a:rPr lang="da-DK" sz="2800" dirty="0"/>
              <a:t>Er en familie-opgave</a:t>
            </a:r>
          </a:p>
        </p:txBody>
      </p:sp>
    </p:spTree>
    <p:extLst>
      <p:ext uri="{BB962C8B-B14F-4D97-AF65-F5344CB8AC3E}">
        <p14:creationId xmlns:p14="http://schemas.microsoft.com/office/powerpoint/2010/main" val="353059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AFRUNDING AF DAGEN</a:t>
            </a:r>
          </a:p>
        </p:txBody>
      </p:sp>
      <p:sp>
        <p:nvSpPr>
          <p:cNvPr id="3" name="Pladsholder til indhold 2"/>
          <p:cNvSpPr>
            <a:spLocks noGrp="1"/>
          </p:cNvSpPr>
          <p:nvPr>
            <p:ph idx="1"/>
          </p:nvPr>
        </p:nvSpPr>
        <p:spPr/>
        <p:txBody>
          <a:bodyPr>
            <a:normAutofit fontScale="25000" lnSpcReduction="20000"/>
          </a:bodyPr>
          <a:lstStyle/>
          <a:p>
            <a:r>
              <a:rPr lang="da-DK" sz="9600" dirty="0"/>
              <a:t>Brug 5 minutter til at notere i notesbogen: </a:t>
            </a:r>
          </a:p>
          <a:p>
            <a:pPr>
              <a:buFontTx/>
              <a:buChar char="-"/>
            </a:pPr>
            <a:r>
              <a:rPr lang="da-DK" sz="9600" dirty="0"/>
              <a:t>Hvad tager jeg med mig?</a:t>
            </a:r>
          </a:p>
          <a:p>
            <a:pPr>
              <a:buFontTx/>
              <a:buChar char="-"/>
            </a:pPr>
            <a:r>
              <a:rPr lang="da-DK" sz="9600" dirty="0"/>
              <a:t>Hvad var de vigtigste begreber i dag?</a:t>
            </a:r>
          </a:p>
          <a:p>
            <a:pPr>
              <a:buFontTx/>
              <a:buChar char="-"/>
            </a:pPr>
            <a:r>
              <a:rPr lang="da-DK" sz="9600" dirty="0"/>
              <a:t>Hvad skal jeg tænke videre over?</a:t>
            </a:r>
          </a:p>
          <a:p>
            <a:endParaRPr lang="da-DK" sz="9600" dirty="0"/>
          </a:p>
          <a:p>
            <a:r>
              <a:rPr lang="da-DK" sz="9600" dirty="0"/>
              <a:t>Feedback på undervisningen: Hvordan har det været?</a:t>
            </a:r>
          </a:p>
          <a:p>
            <a:endParaRPr lang="da-DK" sz="9600" dirty="0"/>
          </a:p>
          <a:p>
            <a:r>
              <a:rPr lang="da-DK" sz="9600" dirty="0"/>
              <a:t>Artikel af Anne </a:t>
            </a:r>
            <a:r>
              <a:rPr lang="da-DK" sz="9600"/>
              <a:t>Blom Corlin, ”</a:t>
            </a:r>
            <a:r>
              <a:rPr lang="da-DK" sz="9600" dirty="0"/>
              <a:t>Tilknytning mellem plejebørn og plejeforældre”, skal være læst.</a:t>
            </a:r>
          </a:p>
          <a:p>
            <a:pPr lvl="0"/>
            <a:endParaRPr lang="da-DK" sz="9600" dirty="0"/>
          </a:p>
          <a:p>
            <a:pPr lvl="0"/>
            <a:r>
              <a:rPr lang="da-DK" sz="9600" dirty="0"/>
              <a:t>Hjemmeopgaven ”Familiepakken” til næste kursusmodul.</a:t>
            </a:r>
          </a:p>
          <a:p>
            <a:pPr marL="0" indent="0" algn="ctr">
              <a:buNone/>
            </a:pPr>
            <a:endParaRPr lang="da-DK" sz="8000" dirty="0"/>
          </a:p>
          <a:p>
            <a:pPr marL="0" indent="0" algn="ctr">
              <a:buNone/>
            </a:pPr>
            <a:r>
              <a:rPr lang="da-DK" sz="8000" dirty="0"/>
              <a:t>Tak for i dag</a:t>
            </a:r>
          </a:p>
          <a:p>
            <a:pPr marL="0" indent="0">
              <a:buNone/>
            </a:pPr>
            <a:endParaRPr lang="da-DK" dirty="0"/>
          </a:p>
        </p:txBody>
      </p:sp>
    </p:spTree>
    <p:extLst>
      <p:ext uri="{BB962C8B-B14F-4D97-AF65-F5344CB8AC3E}">
        <p14:creationId xmlns:p14="http://schemas.microsoft.com/office/powerpoint/2010/main" val="151356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GENSIDIG PRÆSENTATION</a:t>
            </a:r>
          </a:p>
        </p:txBody>
      </p:sp>
      <p:sp>
        <p:nvSpPr>
          <p:cNvPr id="3" name="Pladsholder til indhold 2"/>
          <p:cNvSpPr>
            <a:spLocks noGrp="1"/>
          </p:cNvSpPr>
          <p:nvPr>
            <p:ph idx="1"/>
          </p:nvPr>
        </p:nvSpPr>
        <p:spPr/>
        <p:txBody>
          <a:bodyPr>
            <a:normAutofit/>
          </a:bodyPr>
          <a:lstStyle/>
          <a:p>
            <a:pPr marL="0" indent="0">
              <a:buNone/>
            </a:pPr>
            <a:r>
              <a:rPr lang="da-DK" sz="2700" dirty="0"/>
              <a:t>Velkommen – hvem er vi?</a:t>
            </a:r>
          </a:p>
          <a:p>
            <a:r>
              <a:rPr lang="da-DK" sz="2700" dirty="0"/>
              <a:t>Præsentation af underviserne.</a:t>
            </a:r>
            <a:br>
              <a:rPr lang="da-DK" sz="2700" dirty="0"/>
            </a:br>
            <a:r>
              <a:rPr lang="da-DK" sz="2700" dirty="0"/>
              <a:t>Hvem er vi? Hvad er vores motivation for at arbejde med tilsyn og undervise?</a:t>
            </a:r>
            <a:br>
              <a:rPr lang="da-DK" sz="2700" dirty="0"/>
            </a:br>
            <a:r>
              <a:rPr lang="da-DK" sz="2700" dirty="0"/>
              <a:t>Hvad er vores erfaring?</a:t>
            </a:r>
          </a:p>
          <a:p>
            <a:r>
              <a:rPr lang="da-DK" sz="2700" dirty="0"/>
              <a:t>Præsentation af kursister.</a:t>
            </a:r>
            <a:br>
              <a:rPr lang="da-DK" sz="2700" dirty="0"/>
            </a:br>
            <a:r>
              <a:rPr lang="da-DK" sz="2700" dirty="0"/>
              <a:t>Hvem er du? Hvor kommer du fra?</a:t>
            </a:r>
            <a:br>
              <a:rPr lang="da-DK" sz="2700" dirty="0"/>
            </a:br>
            <a:r>
              <a:rPr lang="da-DK" sz="2700" dirty="0"/>
              <a:t>Hvad er din motivation for at blive plejefamilie? Hvad er din erfaring med børn/børn med særligt behov for støtte?</a:t>
            </a:r>
          </a:p>
          <a:p>
            <a:endParaRPr lang="da-DK" dirty="0"/>
          </a:p>
          <a:p>
            <a:endParaRPr lang="da-DK" dirty="0"/>
          </a:p>
        </p:txBody>
      </p:sp>
    </p:spTree>
    <p:extLst>
      <p:ext uri="{BB962C8B-B14F-4D97-AF65-F5344CB8AC3E}">
        <p14:creationId xmlns:p14="http://schemas.microsoft.com/office/powerpoint/2010/main" val="3988584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ETISKE SPILLEREGLER</a:t>
            </a:r>
          </a:p>
        </p:txBody>
      </p:sp>
      <p:sp>
        <p:nvSpPr>
          <p:cNvPr id="3" name="Pladsholder til indhold 2"/>
          <p:cNvSpPr>
            <a:spLocks noGrp="1"/>
          </p:cNvSpPr>
          <p:nvPr>
            <p:ph idx="1"/>
          </p:nvPr>
        </p:nvSpPr>
        <p:spPr/>
        <p:txBody>
          <a:bodyPr>
            <a:noAutofit/>
          </a:bodyPr>
          <a:lstStyle/>
          <a:p>
            <a:r>
              <a:rPr lang="da-DK" sz="2800" dirty="0"/>
              <a:t>Vi er, som vi er. Vi betragter hinandens forskelligheder som ressourcer. </a:t>
            </a:r>
          </a:p>
          <a:p>
            <a:r>
              <a:rPr lang="da-DK" sz="2800" dirty="0"/>
              <a:t>Den viden og erfaring, som vi deler med hinanden her, deler vi ikke med udenforstående. </a:t>
            </a:r>
          </a:p>
          <a:p>
            <a:r>
              <a:rPr lang="da-DK" sz="2800" dirty="0"/>
              <a:t>Det er tilladt at værne om sit privatliv. Vi skal arbejde med meget personlige referencer, så det er ok at passe på sig selv. </a:t>
            </a:r>
          </a:p>
          <a:p>
            <a:r>
              <a:rPr lang="da-DK" sz="2800" dirty="0"/>
              <a:t>Alle træningsøvelser er et tilbud. Ingen tvinges til at stille sig frem for andre. </a:t>
            </a:r>
          </a:p>
        </p:txBody>
      </p:sp>
    </p:spTree>
    <p:extLst>
      <p:ext uri="{BB962C8B-B14F-4D97-AF65-F5344CB8AC3E}">
        <p14:creationId xmlns:p14="http://schemas.microsoft.com/office/powerpoint/2010/main" val="282938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FORVENTNINGSAFSTEMNING </a:t>
            </a:r>
          </a:p>
        </p:txBody>
      </p:sp>
      <p:sp>
        <p:nvSpPr>
          <p:cNvPr id="3" name="Pladsholder til indhold 2"/>
          <p:cNvSpPr>
            <a:spLocks noGrp="1"/>
          </p:cNvSpPr>
          <p:nvPr>
            <p:ph idx="1"/>
          </p:nvPr>
        </p:nvSpPr>
        <p:spPr/>
        <p:txBody>
          <a:bodyPr>
            <a:normAutofit/>
          </a:bodyPr>
          <a:lstStyle/>
          <a:p>
            <a:r>
              <a:rPr lang="da-DK" dirty="0"/>
              <a:t>Hvilke forventninger har jeg til grundkurset?</a:t>
            </a:r>
          </a:p>
          <a:p>
            <a:r>
              <a:rPr lang="da-DK" dirty="0"/>
              <a:t>Hvad vil jeg gerne have med herfra?</a:t>
            </a:r>
          </a:p>
        </p:txBody>
      </p:sp>
    </p:spTree>
    <p:extLst>
      <p:ext uri="{BB962C8B-B14F-4D97-AF65-F5344CB8AC3E}">
        <p14:creationId xmlns:p14="http://schemas.microsoft.com/office/powerpoint/2010/main" val="261264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NOTESBOGEN</a:t>
            </a:r>
          </a:p>
        </p:txBody>
      </p:sp>
      <p:sp>
        <p:nvSpPr>
          <p:cNvPr id="3" name="Pladsholder til indhold 2"/>
          <p:cNvSpPr>
            <a:spLocks noGrp="1"/>
          </p:cNvSpPr>
          <p:nvPr>
            <p:ph idx="1"/>
          </p:nvPr>
        </p:nvSpPr>
        <p:spPr/>
        <p:txBody>
          <a:bodyPr/>
          <a:lstStyle/>
          <a:p>
            <a:r>
              <a:rPr lang="da-DK" dirty="0"/>
              <a:t>Noter til oplæg, film, øvelser og cases.</a:t>
            </a:r>
          </a:p>
          <a:p>
            <a:r>
              <a:rPr lang="da-DK" dirty="0"/>
              <a:t>Hvad har du lært siden sidst?</a:t>
            </a:r>
          </a:p>
          <a:p>
            <a:r>
              <a:rPr lang="da-DK" dirty="0"/>
              <a:t>Hvad har overrasket dig?</a:t>
            </a:r>
          </a:p>
          <a:p>
            <a:r>
              <a:rPr lang="da-DK" dirty="0"/>
              <a:t>Ting, som du skal huske.</a:t>
            </a:r>
          </a:p>
          <a:p>
            <a:r>
              <a:rPr lang="da-DK" dirty="0"/>
              <a:t>Vigtigste begreb i dag.</a:t>
            </a:r>
          </a:p>
          <a:p>
            <a:r>
              <a:rPr lang="da-DK" dirty="0"/>
              <a:t>Mål, som du sætter for dig selv.</a:t>
            </a:r>
          </a:p>
          <a:p>
            <a:pPr marL="0" indent="0">
              <a:buNone/>
            </a:pPr>
            <a:endParaRPr lang="da-DK" dirty="0"/>
          </a:p>
        </p:txBody>
      </p:sp>
    </p:spTree>
    <p:extLst>
      <p:ext uri="{BB962C8B-B14F-4D97-AF65-F5344CB8AC3E}">
        <p14:creationId xmlns:p14="http://schemas.microsoft.com/office/powerpoint/2010/main" val="2561555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7"/>
            <a:ext cx="3249230"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12FA4F3-25BF-42E3-9625-E48D0E2380FD}"/>
              </a:ext>
            </a:extLst>
          </p:cNvPr>
          <p:cNvSpPr>
            <a:spLocks noGrp="1"/>
          </p:cNvSpPr>
          <p:nvPr>
            <p:ph type="title"/>
          </p:nvPr>
        </p:nvSpPr>
        <p:spPr>
          <a:xfrm>
            <a:off x="505678" y="914401"/>
            <a:ext cx="27432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Pause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3344" y="3910267"/>
            <a:ext cx="1940093"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ladsholder til indhold 4" descr="Smilende ansigt med massiv udfyldning">
            <a:extLst>
              <a:ext uri="{FF2B5EF4-FFF2-40B4-BE49-F238E27FC236}">
                <a16:creationId xmlns:a16="http://schemas.microsoft.com/office/drawing/2014/main" id="{D156248C-0885-4483-BF3D-70ED3B7435F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117647" y="492573"/>
            <a:ext cx="4410597" cy="5880796"/>
          </a:xfrm>
          <a:prstGeom prst="rect">
            <a:avLst/>
          </a:prstGeom>
        </p:spPr>
      </p:pic>
    </p:spTree>
    <p:extLst>
      <p:ext uri="{BB962C8B-B14F-4D97-AF65-F5344CB8AC3E}">
        <p14:creationId xmlns:p14="http://schemas.microsoft.com/office/powerpoint/2010/main" val="316609550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TM01859866[[fn=Makro]]</Template>
  <TotalTime>8171</TotalTime>
  <Words>1819</Words>
  <Application>Microsoft Office PowerPoint</Application>
  <PresentationFormat>Skærmshow (4:3)</PresentationFormat>
  <Paragraphs>244</Paragraphs>
  <Slides>44</Slides>
  <Notes>12</Notes>
  <HiddenSlides>0</HiddenSlides>
  <MMClips>0</MMClips>
  <ScaleCrop>false</ScaleCrop>
  <HeadingPairs>
    <vt:vector size="6" baseType="variant">
      <vt:variant>
        <vt:lpstr>Benyttede skrifttyper</vt:lpstr>
      </vt:variant>
      <vt:variant>
        <vt:i4>5</vt:i4>
      </vt:variant>
      <vt:variant>
        <vt:lpstr>Tema</vt:lpstr>
      </vt:variant>
      <vt:variant>
        <vt:i4>2</vt:i4>
      </vt:variant>
      <vt:variant>
        <vt:lpstr>Slidetitler</vt:lpstr>
      </vt:variant>
      <vt:variant>
        <vt:i4>44</vt:i4>
      </vt:variant>
    </vt:vector>
  </HeadingPairs>
  <TitlesOfParts>
    <vt:vector size="51" baseType="lpstr">
      <vt:lpstr>Arial</vt:lpstr>
      <vt:lpstr>Calibri</vt:lpstr>
      <vt:lpstr>Tw Cen MT</vt:lpstr>
      <vt:lpstr>Tw Cen MT Condensed</vt:lpstr>
      <vt:lpstr>Wingdings 3</vt:lpstr>
      <vt:lpstr>Kontortema</vt:lpstr>
      <vt:lpstr>Integral</vt:lpstr>
      <vt:lpstr>Grundkursus i at være plejefamilie</vt:lpstr>
      <vt:lpstr>GRUNDKURSUS I AT VÆRE PLEJEFAMILIE</vt:lpstr>
      <vt:lpstr>FORMÅLET MED GRUNDKURSET </vt:lpstr>
      <vt:lpstr>EMNER PÅ GRUNDKURSETS 4 DAGE</vt:lpstr>
      <vt:lpstr>GENSIDIG PRÆSENTATION</vt:lpstr>
      <vt:lpstr>ETISKE SPILLEREGLER</vt:lpstr>
      <vt:lpstr>FORVENTNINGSAFSTEMNING </vt:lpstr>
      <vt:lpstr>NOTESBOGEN</vt:lpstr>
      <vt:lpstr>Pause</vt:lpstr>
      <vt:lpstr>DEN NYE FAMILIE</vt:lpstr>
      <vt:lpstr>DAGENS LÆRINGSMÅL</vt:lpstr>
      <vt:lpstr>PROGRAM</vt:lpstr>
      <vt:lpstr>HVAD SKAL EN PLEJEFAMILIE KUNNE</vt:lpstr>
      <vt:lpstr>HVAD SKAL EN PLEJEFAMILIE KUNNE - PLEJEBØRNS PERSPEKTIVER </vt:lpstr>
      <vt:lpstr>REFLEKSIONSØVELSE  HVAD ER VIGTIGT FOR ET PLEJEBARN</vt:lpstr>
      <vt:lpstr>HVAD SKAL EN PLEJEFAMILIE KUNNE – ANBRAGTE BØRNS PERSPEKTIVER</vt:lpstr>
      <vt:lpstr>HVAD SKAL EN PLEJEFAMILIE KUNNE - PLEJEFAMILIERS PERSPEKTIVER </vt:lpstr>
      <vt:lpstr>FILM - PLEJEFAMILIENS ROLLER OG OPGAVER</vt:lpstr>
      <vt:lpstr>REFLEKSIONSØVELSE PLEJEFAMILIERS PERSPEKTIVER</vt:lpstr>
      <vt:lpstr>HVAD SKAL EN PLEJEFAMILIE KUNNE – VIDEN FRA FORSKNING</vt:lpstr>
      <vt:lpstr>ANBRINGELSESSTATISTIK </vt:lpstr>
      <vt:lpstr>HVAD SKAL EN PLEJEFAMILIE KUNNE - LOVGIVNINGSMÆSSIGE RAMMER</vt:lpstr>
      <vt:lpstr>SERVICELOVEN § 46</vt:lpstr>
      <vt:lpstr>LOV OM SOCIALTILSYN </vt:lpstr>
      <vt:lpstr>KVALITETSKRITERIER </vt:lpstr>
      <vt:lpstr>FORSKELLIGE TYPER AF PLEJEFAMILIER</vt:lpstr>
      <vt:lpstr>ALMEN PLEJEFAMILIE  SERVICELOVENS §66a, stk. 1, nr. 1</vt:lpstr>
      <vt:lpstr>FORSTÆRKET PLEJEFAMILIE  SERVICELOVENS §66a, stk. 1, nr. 2</vt:lpstr>
      <vt:lpstr>SPECIALISERET PLEJEFAMILIE  SERVICELOVENS §66a, stk. 1, nr. 3</vt:lpstr>
      <vt:lpstr>FORANDRINGER FOR FAMILIEN</vt:lpstr>
      <vt:lpstr>FAMILIER ER FORSKELLIGE </vt:lpstr>
      <vt:lpstr>FAMILIESTRUKTUR OG FAMILIEDYNAMIK REFLEKSIONSØVELSE </vt:lpstr>
      <vt:lpstr>FILM - FORANDRINGER FOR PARFOHOLDET OG ENLIGE PLEJEFORÆLDRE</vt:lpstr>
      <vt:lpstr>FORANDRINGER FOR PARFORHOLDET OG ENLIGE PLEJEFORÆLDRE</vt:lpstr>
      <vt:lpstr>FORANDRINGER FOR EGNE BØRN</vt:lpstr>
      <vt:lpstr>FILM – FORANDRINGER FOR EGNE BØRN</vt:lpstr>
      <vt:lpstr>Pause</vt:lpstr>
      <vt:lpstr>GRUPPEDRØFTELSE: FORANDRINGER FOR EGNE BØRN</vt:lpstr>
      <vt:lpstr>AT VÆRE EN OFFENTLIG FAMILIE</vt:lpstr>
      <vt:lpstr>Kald versus profession</vt:lpstr>
      <vt:lpstr>Pause</vt:lpstr>
      <vt:lpstr>TIL VIDERE DRØFTELSE DERHJEMME</vt:lpstr>
      <vt:lpstr>FAMILIEPAKKEN</vt:lpstr>
      <vt:lpstr>AFRUNDING AF DAGEN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til Emne 3.1</dc:title>
  <dc:creator>Anja Wismann Bechgaard</dc:creator>
  <cp:lastModifiedBy>Annelise Tenstrand Dennig</cp:lastModifiedBy>
  <cp:revision>303</cp:revision>
  <dcterms:created xsi:type="dcterms:W3CDTF">2019-05-09T08:15:53Z</dcterms:created>
  <dcterms:modified xsi:type="dcterms:W3CDTF">2021-05-18T10:38:44Z</dcterms:modified>
</cp:coreProperties>
</file>