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300" r:id="rId3"/>
    <p:sldId id="421" r:id="rId4"/>
    <p:sldId id="422" r:id="rId5"/>
    <p:sldId id="423" r:id="rId6"/>
    <p:sldId id="424" r:id="rId7"/>
    <p:sldId id="425" r:id="rId8"/>
    <p:sldId id="426" r:id="rId9"/>
    <p:sldId id="427" r:id="rId10"/>
    <p:sldId id="414" r:id="rId11"/>
    <p:sldId id="428" r:id="rId12"/>
    <p:sldId id="429" r:id="rId13"/>
    <p:sldId id="430" r:id="rId14"/>
    <p:sldId id="431" r:id="rId15"/>
    <p:sldId id="432" r:id="rId16"/>
    <p:sldId id="433" r:id="rId17"/>
    <p:sldId id="435" r:id="rId18"/>
    <p:sldId id="434" r:id="rId19"/>
    <p:sldId id="476" r:id="rId20"/>
    <p:sldId id="436" r:id="rId21"/>
    <p:sldId id="438" r:id="rId22"/>
    <p:sldId id="480" r:id="rId23"/>
    <p:sldId id="439" r:id="rId24"/>
    <p:sldId id="441" r:id="rId25"/>
    <p:sldId id="442" r:id="rId26"/>
    <p:sldId id="443" r:id="rId27"/>
    <p:sldId id="444" r:id="rId28"/>
    <p:sldId id="445" r:id="rId29"/>
    <p:sldId id="446" r:id="rId30"/>
    <p:sldId id="447" r:id="rId31"/>
    <p:sldId id="448" r:id="rId32"/>
    <p:sldId id="482" r:id="rId33"/>
    <p:sldId id="449" r:id="rId34"/>
    <p:sldId id="475" r:id="rId35"/>
    <p:sldId id="450" r:id="rId36"/>
    <p:sldId id="483" r:id="rId37"/>
    <p:sldId id="477" r:id="rId38"/>
    <p:sldId id="455" r:id="rId39"/>
    <p:sldId id="472" r:id="rId40"/>
    <p:sldId id="458" r:id="rId41"/>
    <p:sldId id="460" r:id="rId42"/>
    <p:sldId id="459" r:id="rId43"/>
    <p:sldId id="453" r:id="rId44"/>
    <p:sldId id="463" r:id="rId45"/>
    <p:sldId id="462" r:id="rId46"/>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ne Skovgaard Schmidt" initials="s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D86A8-43FE-403D-9123-7F2A29B662D9}" v="2" dt="2019-03-28T20:52:41.65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7" autoAdjust="0"/>
    <p:restoredTop sz="84886" autoAdjust="0"/>
  </p:normalViewPr>
  <p:slideViewPr>
    <p:cSldViewPr>
      <p:cViewPr varScale="1">
        <p:scale>
          <a:sx n="77" d="100"/>
          <a:sy n="77" d="100"/>
        </p:scale>
        <p:origin x="888" y="64"/>
      </p:cViewPr>
      <p:guideLst>
        <p:guide orient="horz" pos="2160"/>
        <p:guide pos="2880"/>
      </p:guideLst>
    </p:cSldViewPr>
  </p:slideViewPr>
  <p:outlineViewPr>
    <p:cViewPr>
      <p:scale>
        <a:sx n="33" d="100"/>
        <a:sy n="33" d="100"/>
      </p:scale>
      <p:origin x="0" y="-75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regneark.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B038583\Desktop\Anbringelsesstatesti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err="1">
                <a:solidFill>
                  <a:schemeClr val="tx1"/>
                </a:solidFill>
              </a:rPr>
              <a:t>Fordeling</a:t>
            </a:r>
            <a:r>
              <a:rPr lang="en-US" sz="1600" dirty="0">
                <a:solidFill>
                  <a:schemeClr val="tx1"/>
                </a:solidFill>
              </a:rPr>
              <a:t> </a:t>
            </a:r>
            <a:r>
              <a:rPr lang="en-US" sz="1600" dirty="0" err="1">
                <a:solidFill>
                  <a:schemeClr val="tx1"/>
                </a:solidFill>
              </a:rPr>
              <a:t>på</a:t>
            </a:r>
            <a:r>
              <a:rPr lang="en-US" sz="1600" dirty="0">
                <a:solidFill>
                  <a:schemeClr val="tx1"/>
                </a:solidFill>
              </a:rPr>
              <a:t> </a:t>
            </a:r>
            <a:r>
              <a:rPr lang="en-US" sz="1600" dirty="0" err="1" smtClean="0">
                <a:solidFill>
                  <a:schemeClr val="tx1"/>
                </a:solidFill>
              </a:rPr>
              <a:t>anbringelsesform</a:t>
            </a:r>
            <a:r>
              <a:rPr lang="en-US" sz="1600" baseline="0" dirty="0" smtClean="0">
                <a:solidFill>
                  <a:schemeClr val="tx1"/>
                </a:solidFill>
              </a:rPr>
              <a:t> </a:t>
            </a:r>
            <a:r>
              <a:rPr lang="en-US" sz="1600" baseline="0" dirty="0">
                <a:solidFill>
                  <a:schemeClr val="tx1"/>
                </a:solidFill>
              </a:rPr>
              <a:t>pr. 31.12.18. </a:t>
            </a:r>
            <a:r>
              <a:rPr lang="en-US" sz="1600" baseline="0" dirty="0" err="1">
                <a:solidFill>
                  <a:schemeClr val="tx1"/>
                </a:solidFill>
              </a:rPr>
              <a:t>Kilde</a:t>
            </a:r>
            <a:r>
              <a:rPr lang="en-US" sz="1600" baseline="0" dirty="0">
                <a:solidFill>
                  <a:schemeClr val="tx1"/>
                </a:solidFill>
              </a:rPr>
              <a:t>: </a:t>
            </a:r>
            <a:r>
              <a:rPr lang="en-US" sz="1600" baseline="0" dirty="0" err="1">
                <a:solidFill>
                  <a:schemeClr val="tx1"/>
                </a:solidFill>
              </a:rPr>
              <a:t>Danmarks</a:t>
            </a:r>
            <a:r>
              <a:rPr lang="en-US" sz="1600" baseline="0" dirty="0">
                <a:solidFill>
                  <a:schemeClr val="tx1"/>
                </a:solidFill>
              </a:rPr>
              <a:t> </a:t>
            </a:r>
            <a:r>
              <a:rPr lang="en-US" sz="1600" baseline="0" dirty="0" err="1">
                <a:solidFill>
                  <a:schemeClr val="tx1"/>
                </a:solidFill>
              </a:rPr>
              <a:t>Statistik</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da-DK" sz="1600" dirty="0" smtClean="0"/>
              <a:t>0-17</a:t>
            </a:r>
            <a:r>
              <a:rPr lang="da-DK" sz="1600" baseline="0" dirty="0" smtClean="0"/>
              <a:t> </a:t>
            </a:r>
            <a:r>
              <a:rPr lang="da-DK" sz="1600" baseline="0" dirty="0"/>
              <a:t>årige anbragt uden for hjemmet pr. 31.12.2021. </a:t>
            </a:r>
            <a:endParaRPr lang="da-DK" sz="1600" baseline="0" dirty="0" smtClean="0"/>
          </a:p>
          <a:p>
            <a:pPr>
              <a:defRPr/>
            </a:pPr>
            <a:r>
              <a:rPr lang="da-DK" sz="1600" baseline="0" dirty="0" smtClean="0"/>
              <a:t>Kilde</a:t>
            </a:r>
            <a:r>
              <a:rPr lang="da-DK" sz="1600" baseline="0" dirty="0"/>
              <a:t>: Social.dk</a:t>
            </a:r>
            <a:endParaRPr lang="da-DK" sz="1600"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da-DK"/>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31D8-4CDC-8E8F-A51C198412E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1D8-4CDC-8E8F-A51C198412E4}"/>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31D8-4CDC-8E8F-A51C198412E4}"/>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31D8-4CDC-8E8F-A51C198412E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'Ark1'!$A$1:$A$5</c:f>
              <c:strCache>
                <c:ptCount val="4"/>
                <c:pt idx="0">
                  <c:v>Plejefamilie</c:v>
                </c:pt>
                <c:pt idx="1">
                  <c:v>Netværksfamilie</c:v>
                </c:pt>
                <c:pt idx="2">
                  <c:v>Børne- og ungehjem</c:v>
                </c:pt>
                <c:pt idx="3">
                  <c:v>Eget værelse, kollegium, efterskole mv.</c:v>
                </c:pt>
              </c:strCache>
              <c:extLst/>
            </c:strRef>
          </c:cat>
          <c:val>
            <c:numRef>
              <c:f>'Ark1'!$B$1:$B$5</c:f>
              <c:numCache>
                <c:formatCode>General</c:formatCode>
                <c:ptCount val="4"/>
                <c:pt idx="0" formatCode="#,##0">
                  <c:v>6349</c:v>
                </c:pt>
                <c:pt idx="1">
                  <c:v>912</c:v>
                </c:pt>
                <c:pt idx="2">
                  <c:v>3474</c:v>
                </c:pt>
                <c:pt idx="3">
                  <c:v>422</c:v>
                </c:pt>
              </c:numCache>
              <c:extLst/>
            </c:numRef>
          </c:val>
          <c:extLst>
            <c:ext xmlns:c16="http://schemas.microsoft.com/office/drawing/2014/chart" uri="{C3380CC4-5D6E-409C-BE32-E72D297353CC}">
              <c16:uniqueId val="{00000008-31D8-4CDC-8E8F-A51C198412E4}"/>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a-DK"/>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0.54375</cdr:x>
      <cdr:y>0.35634</cdr:y>
    </cdr:from>
    <cdr:to>
      <cdr:x>0.66625</cdr:x>
      <cdr:y>0.41998</cdr:y>
    </cdr:to>
    <cdr:sp macro="" textlink="">
      <cdr:nvSpPr>
        <cdr:cNvPr id="2" name="Tekstfelt 1"/>
        <cdr:cNvSpPr txBox="1"/>
      </cdr:nvSpPr>
      <cdr:spPr>
        <a:xfrm xmlns:a="http://schemas.openxmlformats.org/drawingml/2006/main">
          <a:off x="4474840" y="1612776"/>
          <a:ext cx="1008112"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a-DK" sz="1100" dirty="0"/>
        </a:p>
      </cdr:txBody>
    </cdr:sp>
  </cdr:relSizeAnchor>
  <cdr:relSizeAnchor xmlns:cdr="http://schemas.openxmlformats.org/drawingml/2006/chartDrawing">
    <cdr:from>
      <cdr:x>0.5875</cdr:x>
      <cdr:y>0.45227</cdr:y>
    </cdr:from>
    <cdr:to>
      <cdr:x>0.675</cdr:x>
      <cdr:y>0.54773</cdr:y>
    </cdr:to>
    <cdr:sp macro="" textlink="">
      <cdr:nvSpPr>
        <cdr:cNvPr id="3" name="Tekstfelt 2"/>
        <cdr:cNvSpPr txBox="1"/>
      </cdr:nvSpPr>
      <cdr:spPr>
        <a:xfrm xmlns:a="http://schemas.openxmlformats.org/drawingml/2006/main">
          <a:off x="4834880" y="2046957"/>
          <a:ext cx="720080"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2000" dirty="0" smtClean="0">
              <a:solidFill>
                <a:schemeClr val="bg1"/>
              </a:solidFill>
            </a:rPr>
            <a:t>63 %</a:t>
          </a:r>
          <a:endParaRPr lang="da-DK" sz="2000" dirty="0">
            <a:solidFill>
              <a:schemeClr val="bg1"/>
            </a:solidFill>
          </a:endParaRPr>
        </a:p>
      </cdr:txBody>
    </cdr:sp>
  </cdr:relSizeAnchor>
  <cdr:relSizeAnchor xmlns:cdr="http://schemas.openxmlformats.org/drawingml/2006/chartDrawing">
    <cdr:from>
      <cdr:x>0.3075</cdr:x>
      <cdr:y>0.4518</cdr:y>
    </cdr:from>
    <cdr:to>
      <cdr:x>0.38625</cdr:x>
      <cdr:y>0.54726</cdr:y>
    </cdr:to>
    <cdr:sp macro="" textlink="">
      <cdr:nvSpPr>
        <cdr:cNvPr id="4" name="Tekstfelt 3"/>
        <cdr:cNvSpPr txBox="1"/>
      </cdr:nvSpPr>
      <cdr:spPr>
        <a:xfrm xmlns:a="http://schemas.openxmlformats.org/drawingml/2006/main">
          <a:off x="2530624" y="2044824"/>
          <a:ext cx="648072"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a-DK" sz="1100" dirty="0"/>
        </a:p>
      </cdr:txBody>
    </cdr:sp>
  </cdr:relSizeAnchor>
  <cdr:relSizeAnchor xmlns:cdr="http://schemas.openxmlformats.org/drawingml/2006/chartDrawing">
    <cdr:from>
      <cdr:x>0.325</cdr:x>
      <cdr:y>0.48362</cdr:y>
    </cdr:from>
    <cdr:to>
      <cdr:x>0.42125</cdr:x>
      <cdr:y>0.6109</cdr:y>
    </cdr:to>
    <cdr:sp macro="" textlink="">
      <cdr:nvSpPr>
        <cdr:cNvPr id="5" name="Tekstfelt 4"/>
        <cdr:cNvSpPr txBox="1"/>
      </cdr:nvSpPr>
      <cdr:spPr>
        <a:xfrm xmlns:a="http://schemas.openxmlformats.org/drawingml/2006/main">
          <a:off x="2674640" y="2188840"/>
          <a:ext cx="79208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2000" dirty="0" smtClean="0">
              <a:solidFill>
                <a:schemeClr val="bg1"/>
              </a:solidFill>
            </a:rPr>
            <a:t>17 %</a:t>
          </a:r>
          <a:endParaRPr lang="da-DK" sz="2000" dirty="0">
            <a:solidFill>
              <a:schemeClr val="bg1"/>
            </a:solidFill>
          </a:endParaRPr>
        </a:p>
      </cdr:txBody>
    </cdr:sp>
  </cdr:relSizeAnchor>
  <cdr:relSizeAnchor xmlns:cdr="http://schemas.openxmlformats.org/drawingml/2006/chartDrawing">
    <cdr:from>
      <cdr:x>0.35125</cdr:x>
      <cdr:y>0.26088</cdr:y>
    </cdr:from>
    <cdr:to>
      <cdr:x>0.4475</cdr:x>
      <cdr:y>0.37225</cdr:y>
    </cdr:to>
    <cdr:sp macro="" textlink="">
      <cdr:nvSpPr>
        <cdr:cNvPr id="6" name="Tekstfelt 5"/>
        <cdr:cNvSpPr txBox="1"/>
      </cdr:nvSpPr>
      <cdr:spPr>
        <a:xfrm xmlns:a="http://schemas.openxmlformats.org/drawingml/2006/main">
          <a:off x="2890664" y="1180728"/>
          <a:ext cx="792088"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a-DK" sz="1100" dirty="0"/>
        </a:p>
      </cdr:txBody>
    </cdr:sp>
  </cdr:relSizeAnchor>
  <cdr:relSizeAnchor xmlns:cdr="http://schemas.openxmlformats.org/drawingml/2006/chartDrawing">
    <cdr:from>
      <cdr:x>0.35125</cdr:x>
      <cdr:y>0.26088</cdr:y>
    </cdr:from>
    <cdr:to>
      <cdr:x>0.43875</cdr:x>
      <cdr:y>0.35634</cdr:y>
    </cdr:to>
    <cdr:sp macro="" textlink="">
      <cdr:nvSpPr>
        <cdr:cNvPr id="7" name="Tekstfelt 6"/>
        <cdr:cNvSpPr txBox="1"/>
      </cdr:nvSpPr>
      <cdr:spPr>
        <a:xfrm xmlns:a="http://schemas.openxmlformats.org/drawingml/2006/main">
          <a:off x="2890664" y="1180728"/>
          <a:ext cx="720080"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2000" dirty="0" smtClean="0">
              <a:solidFill>
                <a:schemeClr val="bg1"/>
              </a:solidFill>
            </a:rPr>
            <a:t>14 %</a:t>
          </a:r>
          <a:endParaRPr lang="da-DK" sz="2000" dirty="0">
            <a:solidFill>
              <a:schemeClr val="bg1"/>
            </a:solidFill>
          </a:endParaRPr>
        </a:p>
      </cdr:txBody>
    </cdr:sp>
  </cdr:relSizeAnchor>
  <cdr:relSizeAnchor xmlns:cdr="http://schemas.openxmlformats.org/drawingml/2006/chartDrawing">
    <cdr:from>
      <cdr:x>0.43875</cdr:x>
      <cdr:y>0.16542</cdr:y>
    </cdr:from>
    <cdr:to>
      <cdr:x>0.5</cdr:x>
      <cdr:y>0.27679</cdr:y>
    </cdr:to>
    <cdr:sp macro="" textlink="">
      <cdr:nvSpPr>
        <cdr:cNvPr id="8" name="Tekstfelt 7"/>
        <cdr:cNvSpPr txBox="1"/>
      </cdr:nvSpPr>
      <cdr:spPr>
        <a:xfrm xmlns:a="http://schemas.openxmlformats.org/drawingml/2006/main">
          <a:off x="3610744" y="748680"/>
          <a:ext cx="504056"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2000" dirty="0" smtClean="0">
              <a:solidFill>
                <a:schemeClr val="bg1"/>
              </a:solidFill>
            </a:rPr>
            <a:t>6%</a:t>
          </a:r>
          <a:endParaRPr lang="da-DK" sz="20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A787A-8A31-458B-862E-E5EC85AD1421}" type="datetimeFigureOut">
              <a:rPr lang="da-DK" smtClean="0"/>
              <a:t>05-07-2024</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88CEB-ED4F-4C29-BBBF-027436DB5B3A}" type="slidenum">
              <a:rPr lang="da-DK" smtClean="0"/>
              <a:t>‹nr.›</a:t>
            </a:fld>
            <a:endParaRPr lang="da-DK"/>
          </a:p>
        </p:txBody>
      </p:sp>
    </p:spTree>
    <p:extLst>
      <p:ext uri="{BB962C8B-B14F-4D97-AF65-F5344CB8AC3E}">
        <p14:creationId xmlns:p14="http://schemas.microsoft.com/office/powerpoint/2010/main" val="129343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1</a:t>
            </a:fld>
            <a:endParaRPr lang="da-DK" dirty="0"/>
          </a:p>
        </p:txBody>
      </p:sp>
    </p:spTree>
    <p:extLst>
      <p:ext uri="{BB962C8B-B14F-4D97-AF65-F5344CB8AC3E}">
        <p14:creationId xmlns:p14="http://schemas.microsoft.com/office/powerpoint/2010/main" val="154724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41</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42</a:t>
            </a:fld>
            <a:endParaRPr lang="da-DK"/>
          </a:p>
        </p:txBody>
      </p:sp>
    </p:spTree>
    <p:extLst>
      <p:ext uri="{BB962C8B-B14F-4D97-AF65-F5344CB8AC3E}">
        <p14:creationId xmlns:p14="http://schemas.microsoft.com/office/powerpoint/2010/main" val="87114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3A388CEB-ED4F-4C29-BBBF-027436DB5B3A}" type="slidenum">
              <a:rPr lang="da-DK" smtClean="0"/>
              <a:t>44</a:t>
            </a:fld>
            <a:endParaRPr lang="da-DK"/>
          </a:p>
        </p:txBody>
      </p:sp>
    </p:spTree>
    <p:extLst>
      <p:ext uri="{BB962C8B-B14F-4D97-AF65-F5344CB8AC3E}">
        <p14:creationId xmlns:p14="http://schemas.microsoft.com/office/powerpoint/2010/main" val="117539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a:t>
            </a:fld>
            <a:endParaRPr lang="da-DK"/>
          </a:p>
        </p:txBody>
      </p:sp>
    </p:spTree>
    <p:extLst>
      <p:ext uri="{BB962C8B-B14F-4D97-AF65-F5344CB8AC3E}">
        <p14:creationId xmlns:p14="http://schemas.microsoft.com/office/powerpoint/2010/main" val="291698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9</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27</a:t>
            </a:fld>
            <a:endParaRPr lang="da-DK"/>
          </a:p>
        </p:txBody>
      </p:sp>
    </p:spTree>
    <p:extLst>
      <p:ext uri="{BB962C8B-B14F-4D97-AF65-F5344CB8AC3E}">
        <p14:creationId xmlns:p14="http://schemas.microsoft.com/office/powerpoint/2010/main" val="176696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34</a:t>
            </a:fld>
            <a:endParaRPr lang="da-DK"/>
          </a:p>
        </p:txBody>
      </p:sp>
    </p:spTree>
    <p:extLst>
      <p:ext uri="{BB962C8B-B14F-4D97-AF65-F5344CB8AC3E}">
        <p14:creationId xmlns:p14="http://schemas.microsoft.com/office/powerpoint/2010/main" val="786287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35</a:t>
            </a:fld>
            <a:endParaRPr lang="da-DK"/>
          </a:p>
        </p:txBody>
      </p:sp>
    </p:spTree>
    <p:extLst>
      <p:ext uri="{BB962C8B-B14F-4D97-AF65-F5344CB8AC3E}">
        <p14:creationId xmlns:p14="http://schemas.microsoft.com/office/powerpoint/2010/main" val="3322334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37</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3A388CEB-ED4F-4C29-BBBF-027436DB5B3A}" type="slidenum">
              <a:rPr lang="da-DK" smtClean="0"/>
              <a:t>39</a:t>
            </a:fld>
            <a:endParaRPr lang="da-DK"/>
          </a:p>
        </p:txBody>
      </p:sp>
    </p:spTree>
    <p:extLst>
      <p:ext uri="{BB962C8B-B14F-4D97-AF65-F5344CB8AC3E}">
        <p14:creationId xmlns:p14="http://schemas.microsoft.com/office/powerpoint/2010/main" val="222700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3A388CEB-ED4F-4C29-BBBF-027436DB5B3A}" type="slidenum">
              <a:rPr lang="da-DK" smtClean="0"/>
              <a:t>40</a:t>
            </a:fld>
            <a:endParaRPr lang="da-DK"/>
          </a:p>
        </p:txBody>
      </p:sp>
    </p:spTree>
    <p:extLst>
      <p:ext uri="{BB962C8B-B14F-4D97-AF65-F5344CB8AC3E}">
        <p14:creationId xmlns:p14="http://schemas.microsoft.com/office/powerpoint/2010/main" val="1273187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9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0491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62934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90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90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31337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0661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3888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1113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489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10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403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430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5067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80485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350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7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05-07-2024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9742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984ED1-B1E7-452C-A6D8-83BADD4BEA94}" type="datetimeFigureOut">
              <a:rPr lang="da-DK" smtClean="0"/>
              <a:t>05-07-2024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26472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1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1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984ED1-B1E7-452C-A6D8-83BADD4BEA94}" type="datetimeFigureOut">
              <a:rPr lang="da-DK" smtClean="0"/>
              <a:t>05-07-2024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59507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984ED1-B1E7-452C-A6D8-83BADD4BEA94}" type="datetimeFigureOut">
              <a:rPr lang="da-DK" smtClean="0"/>
              <a:t>05-07-2024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5806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984ED1-B1E7-452C-A6D8-83BADD4BEA94}" type="datetimeFigureOut">
              <a:rPr lang="da-DK" smtClean="0"/>
              <a:t>05-07-2024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44123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3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05-07-2024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6868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05-07-2024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287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84ED1-B1E7-452C-A6D8-83BADD4BEA94}" type="datetimeFigureOut">
              <a:rPr lang="da-DK" smtClean="0"/>
              <a:t>05-07-2024</a:t>
            </a:fld>
            <a:endParaRPr lang="da-DK"/>
          </a:p>
        </p:txBody>
      </p:sp>
      <p:sp>
        <p:nvSpPr>
          <p:cNvPr id="5" name="Pladsholder til sidefod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0219-1135-468A-B982-FCDE2151C07A}" type="slidenum">
              <a:rPr lang="da-DK" smtClean="0"/>
              <a:t>‹nr.›</a:t>
            </a:fld>
            <a:endParaRPr lang="da-DK"/>
          </a:p>
        </p:txBody>
      </p:sp>
    </p:spTree>
    <p:extLst>
      <p:ext uri="{BB962C8B-B14F-4D97-AF65-F5344CB8AC3E}">
        <p14:creationId xmlns:p14="http://schemas.microsoft.com/office/powerpoint/2010/main" val="285912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1"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2"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7/5/2024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463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C0BA-E987-44BF-B462-A451A599FBE6}"/>
              </a:ext>
            </a:extLst>
          </p:cNvPr>
          <p:cNvSpPr>
            <a:spLocks noGrp="1"/>
          </p:cNvSpPr>
          <p:nvPr>
            <p:ph type="ctrTitle"/>
          </p:nvPr>
        </p:nvSpPr>
        <p:spPr>
          <a:xfrm>
            <a:off x="107504" y="3694896"/>
            <a:ext cx="9036496" cy="1463040"/>
          </a:xfrm>
        </p:spPr>
        <p:txBody>
          <a:bodyPr/>
          <a:lstStyle/>
          <a:p>
            <a:r>
              <a:rPr lang="da-DK" cap="all" dirty="0"/>
              <a:t>Grundkursus i at være plejefamilie</a:t>
            </a:r>
          </a:p>
        </p:txBody>
      </p:sp>
      <p:sp>
        <p:nvSpPr>
          <p:cNvPr id="4" name="Titel 1">
            <a:extLst>
              <a:ext uri="{FF2B5EF4-FFF2-40B4-BE49-F238E27FC236}">
                <a16:creationId xmlns:a16="http://schemas.microsoft.com/office/drawing/2014/main" id="{488E466E-EE63-4CD4-A060-306A1C22BC85}"/>
              </a:ext>
            </a:extLst>
          </p:cNvPr>
          <p:cNvSpPr txBox="1">
            <a:spLocks/>
          </p:cNvSpPr>
          <p:nvPr/>
        </p:nvSpPr>
        <p:spPr>
          <a:xfrm>
            <a:off x="768096" y="1898133"/>
            <a:ext cx="7290054" cy="1796807"/>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a-DK" sz="6600" b="1" dirty="0"/>
              <a:t>Kursusdag 1</a:t>
            </a:r>
          </a:p>
        </p:txBody>
      </p:sp>
    </p:spTree>
    <p:extLst>
      <p:ext uri="{BB962C8B-B14F-4D97-AF65-F5344CB8AC3E}">
        <p14:creationId xmlns:p14="http://schemas.microsoft.com/office/powerpoint/2010/main" val="2113082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DEN NYE FAMILIE</a:t>
            </a:r>
          </a:p>
        </p:txBody>
      </p:sp>
      <p:sp>
        <p:nvSpPr>
          <p:cNvPr id="5" name="Undertitel 4"/>
          <p:cNvSpPr>
            <a:spLocks noGrp="1"/>
          </p:cNvSpPr>
          <p:nvPr>
            <p:ph type="subTitle" idx="1"/>
          </p:nvPr>
        </p:nvSpPr>
        <p:spPr/>
        <p:txBody>
          <a:bodyPr/>
          <a:lstStyle/>
          <a:p>
            <a:r>
              <a:rPr lang="da-DK" dirty="0"/>
              <a:t>Grundkursus i at være plejefamilie </a:t>
            </a:r>
          </a:p>
          <a:p>
            <a:r>
              <a:rPr lang="da-DK" dirty="0"/>
              <a:t>Grundkursusdag 1</a:t>
            </a:r>
          </a:p>
        </p:txBody>
      </p:sp>
    </p:spTree>
    <p:extLst>
      <p:ext uri="{BB962C8B-B14F-4D97-AF65-F5344CB8AC3E}">
        <p14:creationId xmlns:p14="http://schemas.microsoft.com/office/powerpoint/2010/main" val="109839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DAGENS LÆRINGSMÅL</a:t>
            </a:r>
          </a:p>
        </p:txBody>
      </p:sp>
      <p:sp>
        <p:nvSpPr>
          <p:cNvPr id="3" name="Pladsholder til indhold 2"/>
          <p:cNvSpPr>
            <a:spLocks noGrp="1"/>
          </p:cNvSpPr>
          <p:nvPr>
            <p:ph idx="1"/>
          </p:nvPr>
        </p:nvSpPr>
        <p:spPr/>
        <p:txBody>
          <a:bodyPr/>
          <a:lstStyle/>
          <a:p>
            <a:r>
              <a:rPr lang="da-DK" dirty="0"/>
              <a:t>Har indsigt i, hvad det vil sige at være plejefamilie. </a:t>
            </a:r>
          </a:p>
          <a:p>
            <a:r>
              <a:rPr lang="da-DK" dirty="0"/>
              <a:t>Har forståelse </a:t>
            </a:r>
            <a:r>
              <a:rPr lang="da-DK" dirty="0" smtClean="0"/>
              <a:t>for, at det giver forandringer i </a:t>
            </a:r>
            <a:r>
              <a:rPr lang="da-DK" dirty="0"/>
              <a:t>familiestrukturen og </a:t>
            </a:r>
            <a:r>
              <a:rPr lang="da-DK" dirty="0" smtClean="0"/>
              <a:t>familiedynamikken at blive plejefamilie. </a:t>
            </a:r>
            <a:endParaRPr lang="da-DK" dirty="0"/>
          </a:p>
          <a:p>
            <a:r>
              <a:rPr lang="da-DK" dirty="0"/>
              <a:t>Har indsigt i egne ressourcer og begrænsninger i forhold til at skabe trygge og stabile rammer for et </a:t>
            </a:r>
            <a:r>
              <a:rPr lang="da-DK" dirty="0" smtClean="0"/>
              <a:t>barn eller en ung. </a:t>
            </a:r>
            <a:endParaRPr lang="da-DK" dirty="0"/>
          </a:p>
        </p:txBody>
      </p:sp>
    </p:spTree>
    <p:extLst>
      <p:ext uri="{BB962C8B-B14F-4D97-AF65-F5344CB8AC3E}">
        <p14:creationId xmlns:p14="http://schemas.microsoft.com/office/powerpoint/2010/main" val="1380237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PROGRAM</a:t>
            </a:r>
          </a:p>
        </p:txBody>
      </p:sp>
      <p:graphicFrame>
        <p:nvGraphicFramePr>
          <p:cNvPr id="7" name="Pladsholder til indhold 4">
            <a:extLst>
              <a:ext uri="{FF2B5EF4-FFF2-40B4-BE49-F238E27FC236}">
                <a16:creationId xmlns:a16="http://schemas.microsoft.com/office/drawing/2014/main" id="{CE7F9860-61C9-4CA4-AC6D-80164E9FB58C}"/>
              </a:ext>
            </a:extLst>
          </p:cNvPr>
          <p:cNvGraphicFramePr>
            <a:graphicFrameLocks noGrp="1"/>
          </p:cNvGraphicFramePr>
          <p:nvPr>
            <p:ph idx="1"/>
            <p:extLst>
              <p:ext uri="{D42A27DB-BD31-4B8C-83A1-F6EECF244321}">
                <p14:modId xmlns:p14="http://schemas.microsoft.com/office/powerpoint/2010/main" val="2341563509"/>
              </p:ext>
            </p:extLst>
          </p:nvPr>
        </p:nvGraphicFramePr>
        <p:xfrm>
          <a:off x="457200" y="1600200"/>
          <a:ext cx="8229600" cy="43484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759201673"/>
                    </a:ext>
                  </a:extLst>
                </a:gridCol>
                <a:gridCol w="4114800">
                  <a:extLst>
                    <a:ext uri="{9D8B030D-6E8A-4147-A177-3AD203B41FA5}">
                      <a16:colId xmlns:a16="http://schemas.microsoft.com/office/drawing/2014/main" val="3831509717"/>
                    </a:ext>
                  </a:extLst>
                </a:gridCol>
              </a:tblGrid>
              <a:tr h="370840">
                <a:tc>
                  <a:txBody>
                    <a:bodyPr/>
                    <a:lstStyle/>
                    <a:p>
                      <a:r>
                        <a:rPr lang="da-DK"/>
                        <a:t>Tid</a:t>
                      </a:r>
                      <a:endParaRPr lang="da-DK" dirty="0"/>
                    </a:p>
                  </a:txBody>
                  <a:tcPr/>
                </a:tc>
                <a:tc>
                  <a:txBody>
                    <a:bodyPr/>
                    <a:lstStyle/>
                    <a:p>
                      <a:r>
                        <a:rPr lang="da-DK" dirty="0"/>
                        <a:t>Indhold</a:t>
                      </a:r>
                    </a:p>
                  </a:txBody>
                  <a:tcPr/>
                </a:tc>
                <a:extLst>
                  <a:ext uri="{0D108BD9-81ED-4DB2-BD59-A6C34878D82A}">
                    <a16:rowId xmlns:a16="http://schemas.microsoft.com/office/drawing/2014/main" val="965950038"/>
                  </a:ext>
                </a:extLst>
              </a:tr>
              <a:tr h="370840">
                <a:tc>
                  <a:txBody>
                    <a:bodyPr/>
                    <a:lstStyle/>
                    <a:p>
                      <a:r>
                        <a:rPr lang="da-DK" dirty="0"/>
                        <a:t>08:30-10:00</a:t>
                      </a:r>
                    </a:p>
                  </a:txBody>
                  <a:tcPr/>
                </a:tc>
                <a:tc>
                  <a:txBody>
                    <a:bodyPr/>
                    <a:lstStyle/>
                    <a:p>
                      <a:r>
                        <a:rPr lang="da-DK" dirty="0"/>
                        <a:t>Velkomst</a:t>
                      </a:r>
                    </a:p>
                  </a:txBody>
                  <a:tcPr/>
                </a:tc>
                <a:extLst>
                  <a:ext uri="{0D108BD9-81ED-4DB2-BD59-A6C34878D82A}">
                    <a16:rowId xmlns:a16="http://schemas.microsoft.com/office/drawing/2014/main" val="14962836"/>
                  </a:ext>
                </a:extLst>
              </a:tr>
              <a:tr h="370840">
                <a:tc>
                  <a:txBody>
                    <a:bodyPr/>
                    <a:lstStyle/>
                    <a:p>
                      <a:r>
                        <a:rPr lang="da-DK" dirty="0"/>
                        <a:t>10:00-10:15</a:t>
                      </a:r>
                    </a:p>
                  </a:txBody>
                  <a:tcPr/>
                </a:tc>
                <a:tc>
                  <a:txBody>
                    <a:bodyPr/>
                    <a:lstStyle/>
                    <a:p>
                      <a:r>
                        <a:rPr lang="da-DK"/>
                        <a:t>Pause</a:t>
                      </a:r>
                      <a:endParaRPr lang="da-DK" dirty="0"/>
                    </a:p>
                  </a:txBody>
                  <a:tcPr/>
                </a:tc>
                <a:extLst>
                  <a:ext uri="{0D108BD9-81ED-4DB2-BD59-A6C34878D82A}">
                    <a16:rowId xmlns:a16="http://schemas.microsoft.com/office/drawing/2014/main" val="3889431010"/>
                  </a:ext>
                </a:extLst>
              </a:tr>
              <a:tr h="370840">
                <a:tc>
                  <a:txBody>
                    <a:bodyPr/>
                    <a:lstStyle/>
                    <a:p>
                      <a:r>
                        <a:rPr lang="da-DK" dirty="0"/>
                        <a:t>10:45-12:00</a:t>
                      </a:r>
                    </a:p>
                  </a:txBody>
                  <a:tcPr/>
                </a:tc>
                <a:tc>
                  <a:txBody>
                    <a:bodyPr/>
                    <a:lstStyle/>
                    <a:p>
                      <a:r>
                        <a:rPr lang="da-DK" dirty="0"/>
                        <a:t>Hvad skal en plejefamilie kunne</a:t>
                      </a:r>
                    </a:p>
                  </a:txBody>
                  <a:tcPr/>
                </a:tc>
                <a:extLst>
                  <a:ext uri="{0D108BD9-81ED-4DB2-BD59-A6C34878D82A}">
                    <a16:rowId xmlns:a16="http://schemas.microsoft.com/office/drawing/2014/main" val="3519366842"/>
                  </a:ext>
                </a:extLst>
              </a:tr>
              <a:tr h="370840">
                <a:tc>
                  <a:txBody>
                    <a:bodyPr/>
                    <a:lstStyle/>
                    <a:p>
                      <a:r>
                        <a:rPr lang="da-DK" dirty="0"/>
                        <a:t>12:00-12:45</a:t>
                      </a:r>
                    </a:p>
                  </a:txBody>
                  <a:tcPr/>
                </a:tc>
                <a:tc>
                  <a:txBody>
                    <a:bodyPr/>
                    <a:lstStyle/>
                    <a:p>
                      <a:r>
                        <a:rPr lang="da-DK" dirty="0"/>
                        <a:t>Frokost</a:t>
                      </a:r>
                    </a:p>
                  </a:txBody>
                  <a:tcPr/>
                </a:tc>
                <a:extLst>
                  <a:ext uri="{0D108BD9-81ED-4DB2-BD59-A6C34878D82A}">
                    <a16:rowId xmlns:a16="http://schemas.microsoft.com/office/drawing/2014/main" val="4189359235"/>
                  </a:ext>
                </a:extLst>
              </a:tr>
              <a:tr h="370840">
                <a:tc>
                  <a:txBody>
                    <a:bodyPr/>
                    <a:lstStyle/>
                    <a:p>
                      <a:r>
                        <a:rPr lang="da-DK" dirty="0"/>
                        <a:t>12:45-14:00</a:t>
                      </a:r>
                    </a:p>
                  </a:txBody>
                  <a:tcPr/>
                </a:tc>
                <a:tc>
                  <a:txBody>
                    <a:bodyPr/>
                    <a:lstStyle/>
                    <a:p>
                      <a:r>
                        <a:rPr lang="da-DK" dirty="0"/>
                        <a:t>Forandringer for familien</a:t>
                      </a:r>
                    </a:p>
                  </a:txBody>
                  <a:tcPr/>
                </a:tc>
                <a:extLst>
                  <a:ext uri="{0D108BD9-81ED-4DB2-BD59-A6C34878D82A}">
                    <a16:rowId xmlns:a16="http://schemas.microsoft.com/office/drawing/2014/main" val="1326592717"/>
                  </a:ext>
                </a:extLst>
              </a:tr>
              <a:tr h="370840">
                <a:tc>
                  <a:txBody>
                    <a:bodyPr/>
                    <a:lstStyle/>
                    <a:p>
                      <a:r>
                        <a:rPr lang="da-DK" dirty="0"/>
                        <a:t>14:00-14:15</a:t>
                      </a:r>
                    </a:p>
                  </a:txBody>
                  <a:tcPr/>
                </a:tc>
                <a:tc>
                  <a:txBody>
                    <a:bodyPr/>
                    <a:lstStyle/>
                    <a:p>
                      <a:r>
                        <a:rPr lang="da-DK" dirty="0"/>
                        <a:t>Pause</a:t>
                      </a:r>
                    </a:p>
                  </a:txBody>
                  <a:tcPr/>
                </a:tc>
                <a:extLst>
                  <a:ext uri="{0D108BD9-81ED-4DB2-BD59-A6C34878D82A}">
                    <a16:rowId xmlns:a16="http://schemas.microsoft.com/office/drawing/2014/main" val="2408020229"/>
                  </a:ext>
                </a:extLst>
              </a:tr>
              <a:tr h="370840">
                <a:tc>
                  <a:txBody>
                    <a:bodyPr/>
                    <a:lstStyle/>
                    <a:p>
                      <a:r>
                        <a:rPr lang="da-DK" dirty="0"/>
                        <a:t>14:15-15:15</a:t>
                      </a:r>
                    </a:p>
                  </a:txBody>
                  <a:tcPr/>
                </a:tc>
                <a:tc>
                  <a:txBody>
                    <a:bodyPr/>
                    <a:lstStyle/>
                    <a:p>
                      <a:r>
                        <a:rPr lang="da-DK" dirty="0"/>
                        <a:t>Forandringer</a:t>
                      </a:r>
                      <a:r>
                        <a:rPr lang="da-DK" baseline="0" dirty="0"/>
                        <a:t> for familien (fortsat)</a:t>
                      </a:r>
                      <a:endParaRPr lang="da-DK" dirty="0"/>
                    </a:p>
                  </a:txBody>
                  <a:tcPr/>
                </a:tc>
                <a:extLst>
                  <a:ext uri="{0D108BD9-81ED-4DB2-BD59-A6C34878D82A}">
                    <a16:rowId xmlns:a16="http://schemas.microsoft.com/office/drawing/2014/main" val="1867601671"/>
                  </a:ext>
                </a:extLst>
              </a:tr>
              <a:tr h="370840">
                <a:tc>
                  <a:txBody>
                    <a:bodyPr/>
                    <a:lstStyle/>
                    <a:p>
                      <a:r>
                        <a:rPr lang="da-DK" dirty="0"/>
                        <a:t>15:15-15:25</a:t>
                      </a:r>
                    </a:p>
                  </a:txBody>
                  <a:tcPr/>
                </a:tc>
                <a:tc>
                  <a:txBody>
                    <a:bodyPr/>
                    <a:lstStyle/>
                    <a:p>
                      <a:r>
                        <a:rPr lang="da-DK" dirty="0"/>
                        <a:t>Pause</a:t>
                      </a:r>
                    </a:p>
                  </a:txBody>
                  <a:tcPr/>
                </a:tc>
                <a:extLst>
                  <a:ext uri="{0D108BD9-81ED-4DB2-BD59-A6C34878D82A}">
                    <a16:rowId xmlns:a16="http://schemas.microsoft.com/office/drawing/2014/main" val="1990825019"/>
                  </a:ext>
                </a:extLst>
              </a:tr>
              <a:tr h="370840">
                <a:tc>
                  <a:txBody>
                    <a:bodyPr/>
                    <a:lstStyle/>
                    <a:p>
                      <a:r>
                        <a:rPr lang="da-DK" dirty="0"/>
                        <a:t>15:25-15:40</a:t>
                      </a:r>
                    </a:p>
                  </a:txBody>
                  <a:tcPr/>
                </a:tc>
                <a:tc>
                  <a:txBody>
                    <a:bodyPr/>
                    <a:lstStyle/>
                    <a:p>
                      <a:r>
                        <a:rPr lang="da-DK" dirty="0"/>
                        <a:t>Hjemmeopgave ”Familiepakken” – hvem er I som familie</a:t>
                      </a:r>
                    </a:p>
                  </a:txBody>
                  <a:tcPr/>
                </a:tc>
                <a:extLst>
                  <a:ext uri="{0D108BD9-81ED-4DB2-BD59-A6C34878D82A}">
                    <a16:rowId xmlns:a16="http://schemas.microsoft.com/office/drawing/2014/main" val="434026136"/>
                  </a:ext>
                </a:extLst>
              </a:tr>
              <a:tr h="370840">
                <a:tc>
                  <a:txBody>
                    <a:bodyPr/>
                    <a:lstStyle/>
                    <a:p>
                      <a:r>
                        <a:rPr lang="da-DK" dirty="0"/>
                        <a:t>15:40-16:00</a:t>
                      </a:r>
                    </a:p>
                  </a:txBody>
                  <a:tcPr/>
                </a:tc>
                <a:tc>
                  <a:txBody>
                    <a:bodyPr/>
                    <a:lstStyle/>
                    <a:p>
                      <a:r>
                        <a:rPr lang="da-DK" dirty="0"/>
                        <a:t>Afrunding</a:t>
                      </a:r>
                      <a:r>
                        <a:rPr lang="da-DK" baseline="0" dirty="0"/>
                        <a:t> af dagen</a:t>
                      </a:r>
                      <a:endParaRPr lang="da-DK" dirty="0"/>
                    </a:p>
                  </a:txBody>
                  <a:tcPr/>
                </a:tc>
                <a:extLst>
                  <a:ext uri="{0D108BD9-81ED-4DB2-BD59-A6C34878D82A}">
                    <a16:rowId xmlns:a16="http://schemas.microsoft.com/office/drawing/2014/main" val="4272233305"/>
                  </a:ext>
                </a:extLst>
              </a:tr>
            </a:tbl>
          </a:graphicData>
        </a:graphic>
      </p:graphicFrame>
    </p:spTree>
    <p:extLst>
      <p:ext uri="{BB962C8B-B14F-4D97-AF65-F5344CB8AC3E}">
        <p14:creationId xmlns:p14="http://schemas.microsoft.com/office/powerpoint/2010/main" val="76381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da-DK" sz="4000" dirty="0"/>
              <a:t>HVAD SKAL EN PLEJEFAMILIE KUNNE</a:t>
            </a:r>
          </a:p>
        </p:txBody>
      </p:sp>
      <p:sp>
        <p:nvSpPr>
          <p:cNvPr id="5" name="Undertitel 4"/>
          <p:cNvSpPr>
            <a:spLocks noGrp="1"/>
          </p:cNvSpPr>
          <p:nvPr>
            <p:ph type="subTitle" idx="1"/>
          </p:nvPr>
        </p:nvSpPr>
        <p:spPr/>
        <p:txBody>
          <a:bodyPr/>
          <a:lstStyle/>
          <a:p>
            <a:r>
              <a:rPr lang="da-DK" dirty="0"/>
              <a:t>Den nye familie </a:t>
            </a:r>
          </a:p>
        </p:txBody>
      </p:sp>
    </p:spTree>
    <p:extLst>
      <p:ext uri="{BB962C8B-B14F-4D97-AF65-F5344CB8AC3E}">
        <p14:creationId xmlns:p14="http://schemas.microsoft.com/office/powerpoint/2010/main" val="2824646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da-DK" dirty="0" smtClean="0"/>
              <a:t>HVAD </a:t>
            </a:r>
            <a:r>
              <a:rPr lang="da-DK" dirty="0"/>
              <a:t>SKAL EN PLEJEFAMILIE </a:t>
            </a:r>
            <a:r>
              <a:rPr lang="da-DK" dirty="0" smtClean="0"/>
              <a:t>KUNNE – BØRN OG UNGES </a:t>
            </a:r>
            <a:r>
              <a:rPr lang="da-DK" dirty="0"/>
              <a:t>PERSPEKTIVER </a:t>
            </a:r>
          </a:p>
        </p:txBody>
      </p:sp>
      <p:sp>
        <p:nvSpPr>
          <p:cNvPr id="5" name="Undertitel 4"/>
          <p:cNvSpPr>
            <a:spLocks noGrp="1"/>
          </p:cNvSpPr>
          <p:nvPr>
            <p:ph type="subTitle" idx="1"/>
          </p:nvPr>
        </p:nvSpPr>
        <p:spPr/>
        <p:txBody>
          <a:bodyPr/>
          <a:lstStyle/>
          <a:p>
            <a:r>
              <a:rPr lang="da-DK" dirty="0" smtClean="0"/>
              <a:t>Den </a:t>
            </a:r>
            <a:r>
              <a:rPr lang="da-DK" dirty="0"/>
              <a:t>nye familie</a:t>
            </a:r>
          </a:p>
        </p:txBody>
      </p:sp>
    </p:spTree>
    <p:extLst>
      <p:ext uri="{BB962C8B-B14F-4D97-AF65-F5344CB8AC3E}">
        <p14:creationId xmlns:p14="http://schemas.microsoft.com/office/powerpoint/2010/main" val="1022563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88"/>
            <a:ext cx="8229600" cy="1143000"/>
          </a:xfrm>
        </p:spPr>
        <p:txBody>
          <a:bodyPr>
            <a:normAutofit fontScale="90000"/>
          </a:bodyPr>
          <a:lstStyle/>
          <a:p>
            <a:r>
              <a:rPr lang="da-DK" dirty="0"/>
              <a:t>REFLEKSIONSØVELSE </a:t>
            </a:r>
            <a:br>
              <a:rPr lang="da-DK" dirty="0"/>
            </a:br>
            <a:r>
              <a:rPr lang="da-DK" dirty="0"/>
              <a:t>HVAD ER VIGTIGT FOR </a:t>
            </a:r>
            <a:r>
              <a:rPr lang="da-DK" dirty="0" smtClean="0"/>
              <a:t>BØRN OG UNGE DER BOR I PLEJEFAMILIE?</a:t>
            </a:r>
            <a:endParaRPr lang="da-DK" dirty="0"/>
          </a:p>
        </p:txBody>
      </p:sp>
      <p:sp>
        <p:nvSpPr>
          <p:cNvPr id="3" name="Pladsholder til indhold 2"/>
          <p:cNvSpPr>
            <a:spLocks noGrp="1"/>
          </p:cNvSpPr>
          <p:nvPr>
            <p:ph idx="1"/>
          </p:nvPr>
        </p:nvSpPr>
        <p:spPr/>
        <p:txBody>
          <a:bodyPr/>
          <a:lstStyle/>
          <a:p>
            <a:endParaRPr lang="da-DK" dirty="0"/>
          </a:p>
          <a:p>
            <a:endParaRPr lang="da-DK" dirty="0" smtClean="0"/>
          </a:p>
          <a:p>
            <a:r>
              <a:rPr lang="da-DK" dirty="0" smtClean="0"/>
              <a:t>Hvad</a:t>
            </a:r>
            <a:r>
              <a:rPr lang="da-DK" dirty="0"/>
              <a:t>, tænker I, er vigtigt for et </a:t>
            </a:r>
            <a:r>
              <a:rPr lang="da-DK" dirty="0" smtClean="0"/>
              <a:t>barn eller ung, </a:t>
            </a:r>
            <a:r>
              <a:rPr lang="da-DK" dirty="0"/>
              <a:t>at plejeforældre kan/gør?</a:t>
            </a:r>
          </a:p>
          <a:p>
            <a:r>
              <a:rPr lang="da-DK" dirty="0"/>
              <a:t>Hvilke krav stiller det til jeres familie?</a:t>
            </a:r>
          </a:p>
        </p:txBody>
      </p:sp>
    </p:spTree>
    <p:extLst>
      <p:ext uri="{BB962C8B-B14F-4D97-AF65-F5344CB8AC3E}">
        <p14:creationId xmlns:p14="http://schemas.microsoft.com/office/powerpoint/2010/main" val="764392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HVAD SKAL EN PLEJEFAMILIE KUNNE – </a:t>
            </a:r>
            <a:r>
              <a:rPr lang="da-DK" dirty="0" smtClean="0"/>
              <a:t> BØRN OG UNGES </a:t>
            </a:r>
            <a:r>
              <a:rPr lang="da-DK" dirty="0"/>
              <a:t>PERSPEKTIVER</a:t>
            </a:r>
          </a:p>
        </p:txBody>
      </p:sp>
      <p:sp>
        <p:nvSpPr>
          <p:cNvPr id="3" name="Pladsholder til indhold 2"/>
          <p:cNvSpPr>
            <a:spLocks noGrp="1"/>
          </p:cNvSpPr>
          <p:nvPr>
            <p:ph idx="1"/>
          </p:nvPr>
        </p:nvSpPr>
        <p:spPr/>
        <p:txBody>
          <a:bodyPr>
            <a:normAutofit fontScale="85000" lnSpcReduction="20000"/>
          </a:bodyPr>
          <a:lstStyle/>
          <a:p>
            <a:pPr marL="0" indent="0">
              <a:buNone/>
            </a:pPr>
            <a:r>
              <a:rPr lang="da-DK" sz="3000" dirty="0"/>
              <a:t>Det er vigtigt for </a:t>
            </a:r>
            <a:r>
              <a:rPr lang="da-DK" sz="3000" dirty="0" smtClean="0"/>
              <a:t>børn og unge, der bor i en plejefamilie, </a:t>
            </a:r>
            <a:r>
              <a:rPr lang="da-DK" sz="3000" dirty="0"/>
              <a:t>at plejefamilien:</a:t>
            </a:r>
          </a:p>
          <a:p>
            <a:pPr lvl="0"/>
            <a:endParaRPr lang="da-DK" sz="3000" dirty="0"/>
          </a:p>
          <a:p>
            <a:pPr lvl="0"/>
            <a:r>
              <a:rPr lang="da-DK" sz="3000" dirty="0"/>
              <a:t>Behandler barnet som en del af familien</a:t>
            </a:r>
            <a:r>
              <a:rPr lang="da-DK" sz="3000" dirty="0" smtClean="0"/>
              <a:t>. </a:t>
            </a:r>
          </a:p>
          <a:p>
            <a:pPr lvl="0"/>
            <a:r>
              <a:rPr lang="da-DK" sz="3000" dirty="0" smtClean="0"/>
              <a:t>Støtter </a:t>
            </a:r>
            <a:r>
              <a:rPr lang="da-DK" sz="3000" dirty="0"/>
              <a:t>barnet i sin relation til forældre, søskende og netværk, herunder venner.</a:t>
            </a:r>
          </a:p>
          <a:p>
            <a:pPr lvl="0"/>
            <a:r>
              <a:rPr lang="da-DK" sz="3000" dirty="0"/>
              <a:t>Støtter barnet i forhold til skolegang.</a:t>
            </a:r>
          </a:p>
          <a:p>
            <a:pPr lvl="0"/>
            <a:r>
              <a:rPr lang="da-DK" sz="3000" dirty="0"/>
              <a:t>Er lyttende, forstående og støttende.</a:t>
            </a:r>
          </a:p>
          <a:p>
            <a:pPr lvl="0"/>
            <a:r>
              <a:rPr lang="da-DK" sz="3000" dirty="0"/>
              <a:t>Er en familie ”for altid”.</a:t>
            </a:r>
          </a:p>
          <a:p>
            <a:endParaRPr lang="da-DK" dirty="0"/>
          </a:p>
          <a:p>
            <a:pPr marL="0" indent="0">
              <a:buNone/>
            </a:pPr>
            <a:r>
              <a:rPr lang="da-DK" dirty="0"/>
              <a:t>					</a:t>
            </a:r>
            <a:r>
              <a:rPr lang="da-DK" sz="3000" dirty="0"/>
              <a:t>(Børnerådet, 2012)</a:t>
            </a:r>
          </a:p>
          <a:p>
            <a:endParaRPr lang="da-DK" dirty="0"/>
          </a:p>
        </p:txBody>
      </p:sp>
    </p:spTree>
    <p:extLst>
      <p:ext uri="{BB962C8B-B14F-4D97-AF65-F5344CB8AC3E}">
        <p14:creationId xmlns:p14="http://schemas.microsoft.com/office/powerpoint/2010/main" val="957408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da-DK" dirty="0"/>
              <a:t>HVAD SKAL EN PLEJEFAMILIE </a:t>
            </a:r>
            <a:r>
              <a:rPr lang="da-DK" dirty="0" smtClean="0"/>
              <a:t>KUNNE - PLEJEFAMILIERS </a:t>
            </a:r>
            <a:r>
              <a:rPr lang="da-DK" dirty="0"/>
              <a:t>PERSPEKTIVER </a:t>
            </a:r>
          </a:p>
        </p:txBody>
      </p:sp>
      <p:sp>
        <p:nvSpPr>
          <p:cNvPr id="5" name="Undertitel 4"/>
          <p:cNvSpPr>
            <a:spLocks noGrp="1"/>
          </p:cNvSpPr>
          <p:nvPr>
            <p:ph type="subTitle" idx="1"/>
          </p:nvPr>
        </p:nvSpPr>
        <p:spPr/>
        <p:txBody>
          <a:bodyPr/>
          <a:lstStyle/>
          <a:p>
            <a:r>
              <a:rPr lang="da-DK" dirty="0" smtClean="0"/>
              <a:t>Den </a:t>
            </a:r>
            <a:r>
              <a:rPr lang="da-DK" dirty="0"/>
              <a:t>nye familie</a:t>
            </a:r>
          </a:p>
        </p:txBody>
      </p:sp>
    </p:spTree>
    <p:extLst>
      <p:ext uri="{BB962C8B-B14F-4D97-AF65-F5344CB8AC3E}">
        <p14:creationId xmlns:p14="http://schemas.microsoft.com/office/powerpoint/2010/main" val="3619637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755576" y="1417638"/>
            <a:ext cx="7632848" cy="5107706"/>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sz="3200" dirty="0">
                <a:solidFill>
                  <a:prstClr val="black"/>
                </a:solidFill>
              </a:rPr>
              <a:t>FILM - PLEJEFAMILIENS ROLLER OG OPGAVER</a:t>
            </a:r>
            <a:endParaRPr lang="da-DK" dirty="0"/>
          </a:p>
        </p:txBody>
      </p:sp>
      <p:pic>
        <p:nvPicPr>
          <p:cNvPr id="5" name="Pladsholder til indhold 4"/>
          <p:cNvPicPr>
            <a:picLocks noGrp="1" noChangeAspect="1"/>
          </p:cNvPicPr>
          <p:nvPr>
            <p:ph idx="1"/>
          </p:nvPr>
        </p:nvPicPr>
        <p:blipFill>
          <a:blip r:embed="rId2"/>
          <a:stretch>
            <a:fillRect/>
          </a:stretch>
        </p:blipFill>
        <p:spPr>
          <a:xfrm>
            <a:off x="1257986" y="1708509"/>
            <a:ext cx="3015638" cy="4525963"/>
          </a:xfrm>
          <a:prstGeom prst="rect">
            <a:avLst/>
          </a:prstGeom>
        </p:spPr>
      </p:pic>
      <p:pic>
        <p:nvPicPr>
          <p:cNvPr id="7" name="Billede 6"/>
          <p:cNvPicPr>
            <a:picLocks noChangeAspect="1"/>
          </p:cNvPicPr>
          <p:nvPr/>
        </p:nvPicPr>
        <p:blipFill>
          <a:blip r:embed="rId3"/>
          <a:stretch>
            <a:fillRect/>
          </a:stretch>
        </p:blipFill>
        <p:spPr>
          <a:xfrm>
            <a:off x="4587315" y="1708509"/>
            <a:ext cx="3264617" cy="2172607"/>
          </a:xfrm>
          <a:prstGeom prst="rect">
            <a:avLst/>
          </a:prstGeom>
        </p:spPr>
      </p:pic>
      <p:pic>
        <p:nvPicPr>
          <p:cNvPr id="8" name="Billede 7"/>
          <p:cNvPicPr>
            <a:picLocks noChangeAspect="1"/>
          </p:cNvPicPr>
          <p:nvPr/>
        </p:nvPicPr>
        <p:blipFill>
          <a:blip r:embed="rId4"/>
          <a:stretch>
            <a:fillRect/>
          </a:stretch>
        </p:blipFill>
        <p:spPr>
          <a:xfrm>
            <a:off x="4572000" y="4045818"/>
            <a:ext cx="3279932" cy="2188654"/>
          </a:xfrm>
          <a:prstGeom prst="rect">
            <a:avLst/>
          </a:prstGeom>
        </p:spPr>
      </p:pic>
    </p:spTree>
    <p:extLst>
      <p:ext uri="{BB962C8B-B14F-4D97-AF65-F5344CB8AC3E}">
        <p14:creationId xmlns:p14="http://schemas.microsoft.com/office/powerpoint/2010/main" val="413718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REFLEKSIONSØVELSE </a:t>
            </a:r>
            <a:r>
              <a:rPr lang="da-DK" dirty="0" smtClean="0"/>
              <a:t>PLEJEFAMILIERS PERSPEKTIVER</a:t>
            </a:r>
            <a:endParaRPr lang="da-DK" dirty="0"/>
          </a:p>
        </p:txBody>
      </p:sp>
      <p:sp>
        <p:nvSpPr>
          <p:cNvPr id="3" name="Pladsholder til indhold 2"/>
          <p:cNvSpPr>
            <a:spLocks noGrp="1"/>
          </p:cNvSpPr>
          <p:nvPr>
            <p:ph idx="1"/>
          </p:nvPr>
        </p:nvSpPr>
        <p:spPr/>
        <p:txBody>
          <a:bodyPr/>
          <a:lstStyle/>
          <a:p>
            <a:pPr marL="0" indent="0">
              <a:buNone/>
            </a:pPr>
            <a:endParaRPr lang="da-DK" dirty="0"/>
          </a:p>
          <a:p>
            <a:r>
              <a:rPr lang="da-DK" dirty="0"/>
              <a:t>Hvad hæfter I jer ved i filmen?</a:t>
            </a:r>
          </a:p>
          <a:p>
            <a:r>
              <a:rPr lang="da-DK" dirty="0" smtClean="0"/>
              <a:t>Hvilke tematikker </a:t>
            </a:r>
            <a:r>
              <a:rPr lang="da-DK" dirty="0"/>
              <a:t>bliver I </a:t>
            </a:r>
            <a:r>
              <a:rPr lang="da-DK" dirty="0" smtClean="0"/>
              <a:t>optaget </a:t>
            </a:r>
            <a:r>
              <a:rPr lang="da-DK" dirty="0"/>
              <a:t>af?</a:t>
            </a:r>
          </a:p>
          <a:p>
            <a:r>
              <a:rPr lang="da-DK" dirty="0"/>
              <a:t>Hvilke </a:t>
            </a:r>
            <a:r>
              <a:rPr lang="da-DK" dirty="0" smtClean="0"/>
              <a:t>glæder og </a:t>
            </a:r>
            <a:r>
              <a:rPr lang="da-DK" dirty="0"/>
              <a:t>udfordringer bliver I opmærksomme på?</a:t>
            </a:r>
          </a:p>
        </p:txBody>
      </p:sp>
    </p:spTree>
    <p:extLst>
      <p:ext uri="{BB962C8B-B14F-4D97-AF65-F5344CB8AC3E}">
        <p14:creationId xmlns:p14="http://schemas.microsoft.com/office/powerpoint/2010/main" val="1841059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da-DK" dirty="0"/>
              <a:t>GRUNDKURSUS I AT VÆRE PLEJEFAMILIE</a:t>
            </a:r>
          </a:p>
        </p:txBody>
      </p:sp>
      <p:sp>
        <p:nvSpPr>
          <p:cNvPr id="5" name="Undertitel 4"/>
          <p:cNvSpPr>
            <a:spLocks noGrp="1"/>
          </p:cNvSpPr>
          <p:nvPr>
            <p:ph type="subTitle" idx="1"/>
          </p:nvPr>
        </p:nvSpPr>
        <p:spPr/>
        <p:txBody>
          <a:bodyPr/>
          <a:lstStyle/>
          <a:p>
            <a:r>
              <a:rPr lang="da-DK" dirty="0"/>
              <a:t>Velkommen </a:t>
            </a:r>
          </a:p>
        </p:txBody>
      </p:sp>
    </p:spTree>
    <p:extLst>
      <p:ext uri="{BB962C8B-B14F-4D97-AF65-F5344CB8AC3E}">
        <p14:creationId xmlns:p14="http://schemas.microsoft.com/office/powerpoint/2010/main" val="2933008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da-DK" sz="4000" dirty="0"/>
              <a:t>HVAD SKAL EN PLEJEFAMILIE KUNNE – VIDEN FRA FORSKNING</a:t>
            </a:r>
          </a:p>
        </p:txBody>
      </p:sp>
      <p:sp>
        <p:nvSpPr>
          <p:cNvPr id="5" name="Undertitel 4"/>
          <p:cNvSpPr>
            <a:spLocks noGrp="1"/>
          </p:cNvSpPr>
          <p:nvPr>
            <p:ph type="subTitle" idx="1"/>
          </p:nvPr>
        </p:nvSpPr>
        <p:spPr/>
        <p:txBody>
          <a:bodyPr/>
          <a:lstStyle/>
          <a:p>
            <a:r>
              <a:rPr lang="da-DK" dirty="0" smtClean="0"/>
              <a:t>Den </a:t>
            </a:r>
            <a:r>
              <a:rPr lang="da-DK" dirty="0"/>
              <a:t>nye familie</a:t>
            </a:r>
          </a:p>
        </p:txBody>
      </p:sp>
    </p:spTree>
    <p:extLst>
      <p:ext uri="{BB962C8B-B14F-4D97-AF65-F5344CB8AC3E}">
        <p14:creationId xmlns:p14="http://schemas.microsoft.com/office/powerpoint/2010/main" val="1442028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ANBRINGELSESSTATISTIK </a:t>
            </a:r>
            <a:endParaRPr lang="da-DK" dirty="0"/>
          </a:p>
        </p:txBody>
      </p:sp>
      <p:graphicFrame>
        <p:nvGraphicFramePr>
          <p:cNvPr id="4" name="Pladsholder til indhold 3"/>
          <p:cNvGraphicFramePr>
            <a:graphicFrameLocks noGrp="1"/>
          </p:cNvGraphicFramePr>
          <p:nvPr>
            <p:ph idx="1"/>
            <p:extLst>
              <p:ext uri="{D42A27DB-BD31-4B8C-83A1-F6EECF244321}">
                <p14:modId xmlns:p14="http://schemas.microsoft.com/office/powerpoint/2010/main" val="40140317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p:cNvGraphicFramePr>
            <a:graphicFrameLocks/>
          </p:cNvGraphicFramePr>
          <p:nvPr>
            <p:extLst>
              <p:ext uri="{D42A27DB-BD31-4B8C-83A1-F6EECF244321}">
                <p14:modId xmlns:p14="http://schemas.microsoft.com/office/powerpoint/2010/main" val="601267711"/>
              </p:ext>
            </p:extLst>
          </p:nvPr>
        </p:nvGraphicFramePr>
        <p:xfrm>
          <a:off x="992981" y="1417638"/>
          <a:ext cx="7158038" cy="51038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7116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Autofit/>
          </a:bodyPr>
          <a:lstStyle/>
          <a:p>
            <a:r>
              <a:rPr lang="da-DK" sz="4000" dirty="0"/>
              <a:t>HVAD SKAL EN PLEJEFAMILIE KUNNE </a:t>
            </a:r>
            <a:r>
              <a:rPr lang="da-DK" sz="4000" dirty="0" smtClean="0"/>
              <a:t>- LOVGIVNINGSMÆSSIGE </a:t>
            </a:r>
            <a:r>
              <a:rPr lang="da-DK" sz="4000" dirty="0"/>
              <a:t>RAMMER</a:t>
            </a:r>
          </a:p>
        </p:txBody>
      </p:sp>
      <p:sp>
        <p:nvSpPr>
          <p:cNvPr id="5" name="Undertitel 4"/>
          <p:cNvSpPr>
            <a:spLocks noGrp="1"/>
          </p:cNvSpPr>
          <p:nvPr>
            <p:ph type="subTitle" idx="1"/>
          </p:nvPr>
        </p:nvSpPr>
        <p:spPr/>
        <p:txBody>
          <a:bodyPr/>
          <a:lstStyle/>
          <a:p>
            <a:r>
              <a:rPr lang="da-DK" dirty="0"/>
              <a:t>Emne: Den nye familie</a:t>
            </a:r>
          </a:p>
        </p:txBody>
      </p:sp>
    </p:spTree>
    <p:extLst>
      <p:ext uri="{BB962C8B-B14F-4D97-AF65-F5344CB8AC3E}">
        <p14:creationId xmlns:p14="http://schemas.microsoft.com/office/powerpoint/2010/main" val="811700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BARNETS LOV</a:t>
            </a:r>
            <a:endParaRPr lang="da-DK" dirty="0"/>
          </a:p>
        </p:txBody>
      </p:sp>
      <p:sp>
        <p:nvSpPr>
          <p:cNvPr id="3" name="Pladsholder til indhold 2"/>
          <p:cNvSpPr>
            <a:spLocks noGrp="1"/>
          </p:cNvSpPr>
          <p:nvPr>
            <p:ph idx="1"/>
          </p:nvPr>
        </p:nvSpPr>
        <p:spPr/>
        <p:txBody>
          <a:bodyPr>
            <a:normAutofit fontScale="92500" lnSpcReduction="20000"/>
          </a:bodyPr>
          <a:lstStyle/>
          <a:p>
            <a:pPr marL="0" indent="0">
              <a:buNone/>
            </a:pPr>
            <a:r>
              <a:rPr lang="da-DK" dirty="0" smtClean="0"/>
              <a:t>§§1-2 og §44: Formålet med loven og indsatsen</a:t>
            </a:r>
          </a:p>
          <a:p>
            <a:r>
              <a:rPr lang="da-DK" sz="1600" dirty="0" smtClean="0"/>
              <a:t>At </a:t>
            </a:r>
            <a:r>
              <a:rPr lang="da-DK" sz="1600" dirty="0"/>
              <a:t>tilbyde børn og unge og deres familier rådgivning, hjælp og støtte for at forebygge sociale problemer. </a:t>
            </a:r>
            <a:endParaRPr lang="da-DK" sz="1600" dirty="0" smtClean="0"/>
          </a:p>
          <a:p>
            <a:r>
              <a:rPr lang="da-DK" sz="1600" dirty="0" smtClean="0"/>
              <a:t>At </a:t>
            </a:r>
            <a:r>
              <a:rPr lang="da-DK" sz="1600" dirty="0"/>
              <a:t>tilgodese særlige behov, der følger af nedsat fysisk eller psykisk funktionsevne eller særlige sociale problemer hos et barn eller en ung</a:t>
            </a:r>
            <a:r>
              <a:rPr lang="da-DK" sz="1600" dirty="0" smtClean="0"/>
              <a:t>.</a:t>
            </a:r>
          </a:p>
          <a:p>
            <a:pPr>
              <a:buAutoNum type="arabicPeriod"/>
            </a:pPr>
            <a:endParaRPr lang="da-DK" sz="1600" dirty="0"/>
          </a:p>
          <a:p>
            <a:r>
              <a:rPr lang="da-DK" sz="1600" dirty="0" smtClean="0"/>
              <a:t>Hjælp </a:t>
            </a:r>
            <a:r>
              <a:rPr lang="da-DK" sz="1600" dirty="0"/>
              <a:t>og støtte </a:t>
            </a:r>
            <a:r>
              <a:rPr lang="da-DK" sz="1600" dirty="0" smtClean="0"/>
              <a:t>efter </a:t>
            </a:r>
            <a:r>
              <a:rPr lang="da-DK" sz="1600" dirty="0"/>
              <a:t>denne lov bygger på forældres ansvar for deres børn, jf. § 1, stk. 2. </a:t>
            </a:r>
            <a:endParaRPr lang="da-DK" sz="1600" dirty="0" smtClean="0"/>
          </a:p>
          <a:p>
            <a:r>
              <a:rPr lang="da-DK" sz="1600" dirty="0" smtClean="0"/>
              <a:t>Hjælp </a:t>
            </a:r>
            <a:r>
              <a:rPr lang="da-DK" sz="1600" dirty="0"/>
              <a:t>og støtte </a:t>
            </a:r>
            <a:r>
              <a:rPr lang="da-DK" sz="1600" dirty="0" smtClean="0"/>
              <a:t>efter </a:t>
            </a:r>
            <a:r>
              <a:rPr lang="da-DK" sz="1600" dirty="0"/>
              <a:t>denne lov tilrettelægges </a:t>
            </a:r>
            <a:r>
              <a:rPr lang="da-DK" sz="1600" dirty="0" smtClean="0"/>
              <a:t>efter </a:t>
            </a:r>
            <a:r>
              <a:rPr lang="da-DK" sz="1600" dirty="0"/>
              <a:t>en konkret og individuel vurdering af det enkelte barns eller den enkelte unges og familiens behov, forhold og forudsætninger, jf. § 1, stk. 3</a:t>
            </a:r>
            <a:r>
              <a:rPr lang="da-DK" sz="1600" dirty="0" smtClean="0"/>
              <a:t>.</a:t>
            </a:r>
          </a:p>
          <a:p>
            <a:r>
              <a:rPr lang="da-DK" sz="1600" dirty="0" smtClean="0"/>
              <a:t>Hjælp </a:t>
            </a:r>
            <a:r>
              <a:rPr lang="da-DK" sz="1600" dirty="0"/>
              <a:t>og støtte skal tilrettelægges med henblik på at understøtte, at alle børn med behov for støtte kan opnå samme muligheder for omsorg, læring, personlig udvikling, trivsel, sundhed og selvstændigt voksenliv som deres jævnaldrende. Hjælp og støtte kan også iværksættes med henblik på at lette den daglige tilværelse og forbedre livskvaliteten for barnet, den unge eller familien, jf. § 2, stk. 1. </a:t>
            </a:r>
            <a:endParaRPr lang="da-DK" sz="1600" dirty="0" smtClean="0"/>
          </a:p>
          <a:p>
            <a:r>
              <a:rPr lang="da-DK" sz="1600" dirty="0" smtClean="0"/>
              <a:t>Hjælp </a:t>
            </a:r>
            <a:r>
              <a:rPr lang="da-DK" sz="1600" dirty="0"/>
              <a:t>og støtte altid skal ydes med afsæt i barnets eller den unges perspektiv, ressourcer og behov, jf. § 2, stk. 2</a:t>
            </a:r>
            <a:r>
              <a:rPr lang="da-DK" sz="1600" dirty="0" smtClean="0"/>
              <a:t>.</a:t>
            </a:r>
          </a:p>
          <a:p>
            <a:r>
              <a:rPr lang="da-DK" sz="1600" dirty="0" smtClean="0"/>
              <a:t>Indsatsen på anbringelsessteder er, at sikre omsorg og sikre tryghed, trivsel og udvikling for de anbragte børn og unge. Anbringelsessteder skal arbejde målrettet med at understøtte udvikling i gode sociale fællesskaber, læring, uddannelse og beskæftigelse og forebygge kriminalitet for de anbragte børn og unge, Jf. § 44.</a:t>
            </a:r>
            <a:endParaRPr lang="da-DK" sz="1600" dirty="0"/>
          </a:p>
        </p:txBody>
      </p:sp>
    </p:spTree>
    <p:extLst>
      <p:ext uri="{BB962C8B-B14F-4D97-AF65-F5344CB8AC3E}">
        <p14:creationId xmlns:p14="http://schemas.microsoft.com/office/powerpoint/2010/main" val="3349433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LOV OM SOCIALTILSYN </a:t>
            </a:r>
          </a:p>
        </p:txBody>
      </p:sp>
      <p:sp>
        <p:nvSpPr>
          <p:cNvPr id="3" name="Pladsholder til indhold 2"/>
          <p:cNvSpPr>
            <a:spLocks noGrp="1"/>
          </p:cNvSpPr>
          <p:nvPr>
            <p:ph idx="1"/>
          </p:nvPr>
        </p:nvSpPr>
        <p:spPr/>
        <p:txBody>
          <a:bodyPr>
            <a:normAutofit fontScale="70000" lnSpcReduction="20000"/>
          </a:bodyPr>
          <a:lstStyle/>
          <a:p>
            <a:pPr marL="0" indent="0">
              <a:buNone/>
            </a:pPr>
            <a:r>
              <a:rPr lang="da-DK" dirty="0"/>
              <a:t>§ 6. Det er en betingelse for godkendelse af tilbud, som er nævnt i § 4, stk. 1, at tilbuddet efter en samlet vurdering har den fornødne kvalitet.</a:t>
            </a:r>
          </a:p>
          <a:p>
            <a:pPr marL="0" indent="0">
              <a:buNone/>
            </a:pPr>
            <a:endParaRPr lang="da-DK" dirty="0"/>
          </a:p>
          <a:p>
            <a:pPr marL="0" indent="0">
              <a:buNone/>
            </a:pPr>
            <a:r>
              <a:rPr lang="da-DK" dirty="0"/>
              <a:t>Stk. 2. Tilbuddenes kvalitet vurderes inden for følgende temaer:</a:t>
            </a:r>
          </a:p>
          <a:p>
            <a:pPr marL="0" indent="0">
              <a:buNone/>
            </a:pPr>
            <a:endParaRPr lang="da-DK" dirty="0"/>
          </a:p>
          <a:p>
            <a:pPr marL="0" indent="0">
              <a:buNone/>
            </a:pPr>
            <a:r>
              <a:rPr lang="da-DK" dirty="0"/>
              <a:t>1) Uddannelse og beskæftigelse.</a:t>
            </a:r>
          </a:p>
          <a:p>
            <a:pPr marL="0" indent="0">
              <a:buNone/>
            </a:pPr>
            <a:r>
              <a:rPr lang="da-DK" dirty="0"/>
              <a:t>2) Selvstændighed og relationer.</a:t>
            </a:r>
          </a:p>
          <a:p>
            <a:pPr marL="0" indent="0">
              <a:buNone/>
            </a:pPr>
            <a:r>
              <a:rPr lang="da-DK" dirty="0"/>
              <a:t>3) Målgrupper, metoder og resultater.</a:t>
            </a:r>
          </a:p>
          <a:p>
            <a:pPr marL="0" indent="0">
              <a:buNone/>
            </a:pPr>
            <a:r>
              <a:rPr lang="da-DK" dirty="0"/>
              <a:t>4) Sundhed og trivsel.</a:t>
            </a:r>
          </a:p>
          <a:p>
            <a:pPr marL="0" indent="0">
              <a:buNone/>
            </a:pPr>
            <a:r>
              <a:rPr lang="da-DK" dirty="0"/>
              <a:t>5) Familiestruktur og familiedynamik (Organisation og ledelse).</a:t>
            </a:r>
          </a:p>
          <a:p>
            <a:pPr marL="0" indent="0">
              <a:buNone/>
            </a:pPr>
            <a:r>
              <a:rPr lang="da-DK" dirty="0"/>
              <a:t>6) Kompetencer.</a:t>
            </a:r>
          </a:p>
          <a:p>
            <a:pPr marL="0" indent="0">
              <a:buNone/>
            </a:pPr>
            <a:r>
              <a:rPr lang="da-DK" dirty="0"/>
              <a:t>7) Økonomi.</a:t>
            </a:r>
          </a:p>
          <a:p>
            <a:pPr marL="0" indent="0">
              <a:buNone/>
            </a:pPr>
            <a:r>
              <a:rPr lang="da-DK" dirty="0"/>
              <a:t>8) Fysiske rammer.</a:t>
            </a:r>
          </a:p>
          <a:p>
            <a:pPr marL="0" indent="0">
              <a:buNone/>
            </a:pPr>
            <a:endParaRPr lang="da-DK" dirty="0"/>
          </a:p>
        </p:txBody>
      </p:sp>
    </p:spTree>
    <p:extLst>
      <p:ext uri="{BB962C8B-B14F-4D97-AF65-F5344CB8AC3E}">
        <p14:creationId xmlns:p14="http://schemas.microsoft.com/office/powerpoint/2010/main" val="445759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KVALITETSKRITERIER </a:t>
            </a:r>
          </a:p>
        </p:txBody>
      </p:sp>
      <p:sp>
        <p:nvSpPr>
          <p:cNvPr id="3" name="Pladsholder til indhold 2"/>
          <p:cNvSpPr>
            <a:spLocks noGrp="1"/>
          </p:cNvSpPr>
          <p:nvPr>
            <p:ph idx="1"/>
          </p:nvPr>
        </p:nvSpPr>
        <p:spPr/>
        <p:txBody>
          <a:bodyPr>
            <a:normAutofit/>
          </a:bodyPr>
          <a:lstStyle/>
          <a:p>
            <a:pPr marL="180000" lvl="0" indent="-180000" defTabSz="685800">
              <a:spcBef>
                <a:spcPts val="750"/>
              </a:spcBef>
            </a:pPr>
            <a:r>
              <a:rPr lang="da-DK" sz="1600" dirty="0">
                <a:solidFill>
                  <a:prstClr val="black"/>
                </a:solidFill>
              </a:rPr>
              <a:t>Plejefamilien støtter barnet i at udnytte sit fulde potentiale i forhold til </a:t>
            </a:r>
            <a:r>
              <a:rPr lang="da-DK" sz="1600" b="1" dirty="0">
                <a:solidFill>
                  <a:prstClr val="black"/>
                </a:solidFill>
              </a:rPr>
              <a:t>skolegang, uddannelse og beskæftigelse. </a:t>
            </a:r>
          </a:p>
          <a:p>
            <a:pPr marL="180000" lvl="0" indent="-180000" defTabSz="685800">
              <a:spcBef>
                <a:spcPts val="750"/>
              </a:spcBef>
            </a:pPr>
            <a:r>
              <a:rPr lang="da-DK" sz="1600" dirty="0">
                <a:solidFill>
                  <a:prstClr val="black"/>
                </a:solidFill>
              </a:rPr>
              <a:t>Plejefamilien styrker barnets kompetencer til at indgå i </a:t>
            </a:r>
            <a:r>
              <a:rPr lang="da-DK" sz="1600" b="1" dirty="0">
                <a:solidFill>
                  <a:prstClr val="black"/>
                </a:solidFill>
              </a:rPr>
              <a:t>sociale relationer og opnå selvstændighed.</a:t>
            </a:r>
          </a:p>
          <a:p>
            <a:pPr marL="180000" lvl="0" indent="-180000" defTabSz="685800">
              <a:spcBef>
                <a:spcPts val="750"/>
              </a:spcBef>
            </a:pPr>
            <a:r>
              <a:rPr lang="da-DK" sz="1600" dirty="0">
                <a:solidFill>
                  <a:prstClr val="black"/>
                </a:solidFill>
              </a:rPr>
              <a:t>Plejefamilien støtter barnet i at skabe og opretholde </a:t>
            </a:r>
            <a:r>
              <a:rPr lang="da-DK" sz="1600" b="1" dirty="0">
                <a:solidFill>
                  <a:prstClr val="black"/>
                </a:solidFill>
              </a:rPr>
              <a:t>stabile og konstruktive relationer til familie og netværk. </a:t>
            </a:r>
          </a:p>
          <a:p>
            <a:pPr marL="180000" lvl="0" indent="-180000" defTabSz="685800">
              <a:spcBef>
                <a:spcPts val="750"/>
              </a:spcBef>
            </a:pPr>
            <a:r>
              <a:rPr lang="da-DK" sz="1600" b="1" dirty="0">
                <a:solidFill>
                  <a:prstClr val="black"/>
                </a:solidFill>
              </a:rPr>
              <a:t>Plejefamilien bidrager aktivt til at opnå de mål, der er for barnets</a:t>
            </a:r>
            <a:r>
              <a:rPr lang="da-DK" sz="1600" dirty="0">
                <a:solidFill>
                  <a:prstClr val="black"/>
                </a:solidFill>
              </a:rPr>
              <a:t> ophold i plejefamilien. </a:t>
            </a:r>
          </a:p>
          <a:p>
            <a:pPr marL="180000" lvl="0" indent="-180000" defTabSz="685800">
              <a:spcBef>
                <a:spcPts val="750"/>
              </a:spcBef>
            </a:pPr>
            <a:r>
              <a:rPr lang="da-DK" sz="1600" dirty="0">
                <a:solidFill>
                  <a:prstClr val="black"/>
                </a:solidFill>
              </a:rPr>
              <a:t>Plejefamilien understøtter </a:t>
            </a:r>
            <a:r>
              <a:rPr lang="da-DK" sz="1600" b="1" dirty="0">
                <a:solidFill>
                  <a:prstClr val="black"/>
                </a:solidFill>
              </a:rPr>
              <a:t>barnets medbestemmelse og indflydelse </a:t>
            </a:r>
            <a:r>
              <a:rPr lang="da-DK" sz="1600" dirty="0">
                <a:solidFill>
                  <a:prstClr val="black"/>
                </a:solidFill>
              </a:rPr>
              <a:t>på eget liv og hverdagen i plejefamilien. </a:t>
            </a:r>
          </a:p>
          <a:p>
            <a:pPr marL="180000" lvl="0" indent="-180000" defTabSz="685800">
              <a:spcBef>
                <a:spcPts val="750"/>
              </a:spcBef>
            </a:pPr>
            <a:r>
              <a:rPr lang="da-DK" sz="1600" dirty="0">
                <a:solidFill>
                  <a:prstClr val="black"/>
                </a:solidFill>
              </a:rPr>
              <a:t>Plejefamilien understøtter barnets fysiske og mentale </a:t>
            </a:r>
            <a:r>
              <a:rPr lang="da-DK" sz="1600" b="1" dirty="0">
                <a:solidFill>
                  <a:prstClr val="black"/>
                </a:solidFill>
              </a:rPr>
              <a:t>sundhed og trivsel. </a:t>
            </a:r>
          </a:p>
          <a:p>
            <a:pPr marL="180000" lvl="0" indent="-180000" defTabSz="685800">
              <a:spcBef>
                <a:spcPts val="750"/>
              </a:spcBef>
            </a:pPr>
            <a:r>
              <a:rPr lang="da-DK" sz="1600" dirty="0">
                <a:solidFill>
                  <a:prstClr val="black"/>
                </a:solidFill>
              </a:rPr>
              <a:t>Plejefamilien tilbyder barnet </a:t>
            </a:r>
            <a:r>
              <a:rPr lang="da-DK" sz="1600" b="1" dirty="0">
                <a:solidFill>
                  <a:prstClr val="black"/>
                </a:solidFill>
              </a:rPr>
              <a:t>trygge og stabile rammer.</a:t>
            </a:r>
          </a:p>
          <a:p>
            <a:pPr marL="180000" lvl="0" indent="-180000" defTabSz="685800">
              <a:spcBef>
                <a:spcPts val="750"/>
              </a:spcBef>
            </a:pPr>
            <a:r>
              <a:rPr lang="da-DK" sz="1600" dirty="0">
                <a:solidFill>
                  <a:prstClr val="black"/>
                </a:solidFill>
              </a:rPr>
              <a:t>Plejefamilien har </a:t>
            </a:r>
            <a:r>
              <a:rPr lang="da-DK" sz="1600" b="1" dirty="0">
                <a:solidFill>
                  <a:prstClr val="black"/>
                </a:solidFill>
              </a:rPr>
              <a:t>relevante kompetencer </a:t>
            </a:r>
            <a:r>
              <a:rPr lang="da-DK" sz="1600" dirty="0">
                <a:solidFill>
                  <a:prstClr val="black"/>
                </a:solidFill>
              </a:rPr>
              <a:t>i forhold til at varetage opgaven som plejefamilie. </a:t>
            </a:r>
          </a:p>
          <a:p>
            <a:pPr marL="180000" lvl="0" indent="-180000" defTabSz="685800">
              <a:spcBef>
                <a:spcPts val="750"/>
              </a:spcBef>
            </a:pPr>
            <a:r>
              <a:rPr lang="da-DK" sz="1600" dirty="0">
                <a:solidFill>
                  <a:prstClr val="black"/>
                </a:solidFill>
              </a:rPr>
              <a:t>De </a:t>
            </a:r>
            <a:r>
              <a:rPr lang="da-DK" sz="1600" b="1" dirty="0">
                <a:solidFill>
                  <a:prstClr val="black"/>
                </a:solidFill>
              </a:rPr>
              <a:t>fysiske rammer </a:t>
            </a:r>
            <a:r>
              <a:rPr lang="da-DK" sz="1600" dirty="0">
                <a:solidFill>
                  <a:prstClr val="black"/>
                </a:solidFill>
              </a:rPr>
              <a:t>understøtter barnets udvikling og trivsel.</a:t>
            </a:r>
          </a:p>
          <a:p>
            <a:pPr marL="0" indent="0">
              <a:buNone/>
            </a:pPr>
            <a:endParaRPr lang="da-DK" dirty="0"/>
          </a:p>
        </p:txBody>
      </p:sp>
      <p:pic>
        <p:nvPicPr>
          <p:cNvPr id="5" name="Billede 4"/>
          <p:cNvPicPr>
            <a:picLocks noChangeAspect="1"/>
          </p:cNvPicPr>
          <p:nvPr/>
        </p:nvPicPr>
        <p:blipFill>
          <a:blip r:embed="rId2"/>
          <a:stretch>
            <a:fillRect/>
          </a:stretch>
        </p:blipFill>
        <p:spPr>
          <a:xfrm>
            <a:off x="7524328" y="5373216"/>
            <a:ext cx="1389906" cy="1303653"/>
          </a:xfrm>
          <a:prstGeom prst="rect">
            <a:avLst/>
          </a:prstGeom>
        </p:spPr>
      </p:pic>
    </p:spTree>
    <p:extLst>
      <p:ext uri="{BB962C8B-B14F-4D97-AF65-F5344CB8AC3E}">
        <p14:creationId xmlns:p14="http://schemas.microsoft.com/office/powerpoint/2010/main" val="903703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FORSKELLIGE TYPER AF PLEJEFAMILIER</a:t>
            </a:r>
          </a:p>
        </p:txBody>
      </p:sp>
      <p:sp>
        <p:nvSpPr>
          <p:cNvPr id="3" name="Pladsholder til indhold 2"/>
          <p:cNvSpPr>
            <a:spLocks noGrp="1"/>
          </p:cNvSpPr>
          <p:nvPr>
            <p:ph idx="1"/>
          </p:nvPr>
        </p:nvSpPr>
        <p:spPr/>
        <p:txBody>
          <a:bodyPr/>
          <a:lstStyle/>
          <a:p>
            <a:pPr marL="0" indent="0">
              <a:buNone/>
            </a:pPr>
            <a:r>
              <a:rPr lang="da-DK" dirty="0"/>
              <a:t>Jf. b</a:t>
            </a:r>
            <a:r>
              <a:rPr lang="da-DK" dirty="0" smtClean="0"/>
              <a:t>arnets lov § 57</a:t>
            </a:r>
            <a:endParaRPr lang="da-DK" dirty="0"/>
          </a:p>
          <a:p>
            <a:pPr marL="0" indent="0">
              <a:buNone/>
            </a:pPr>
            <a:endParaRPr lang="da-DK" dirty="0"/>
          </a:p>
          <a:p>
            <a:r>
              <a:rPr lang="da-DK" dirty="0" smtClean="0"/>
              <a:t>Almene plejefamilier </a:t>
            </a:r>
            <a:endParaRPr lang="da-DK" dirty="0"/>
          </a:p>
          <a:p>
            <a:endParaRPr lang="da-DK" dirty="0"/>
          </a:p>
          <a:p>
            <a:r>
              <a:rPr lang="da-DK" dirty="0" smtClean="0"/>
              <a:t>Forstærkede plejefamilier</a:t>
            </a:r>
            <a:endParaRPr lang="da-DK" dirty="0"/>
          </a:p>
          <a:p>
            <a:endParaRPr lang="da-DK" dirty="0"/>
          </a:p>
          <a:p>
            <a:r>
              <a:rPr lang="da-DK" dirty="0" smtClean="0"/>
              <a:t>Specialiserede plejefamilier </a:t>
            </a:r>
            <a:endParaRPr lang="da-DK" dirty="0"/>
          </a:p>
        </p:txBody>
      </p:sp>
    </p:spTree>
    <p:extLst>
      <p:ext uri="{BB962C8B-B14F-4D97-AF65-F5344CB8AC3E}">
        <p14:creationId xmlns:p14="http://schemas.microsoft.com/office/powerpoint/2010/main" val="542986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Autofit/>
          </a:bodyPr>
          <a:lstStyle/>
          <a:p>
            <a:r>
              <a:rPr lang="da-DK" sz="4000" dirty="0"/>
              <a:t>ALMEN PLEJEFAMILIE </a:t>
            </a:r>
            <a:r>
              <a:rPr lang="da-DK" sz="4000" dirty="0" smtClean="0"/>
              <a:t/>
            </a:r>
            <a:br>
              <a:rPr lang="da-DK" sz="4000" dirty="0" smtClean="0"/>
            </a:br>
            <a:endParaRPr lang="da-DK" sz="4000" dirty="0"/>
          </a:p>
        </p:txBody>
      </p:sp>
      <p:sp>
        <p:nvSpPr>
          <p:cNvPr id="3" name="Pladsholder til indhold 2"/>
          <p:cNvSpPr>
            <a:spLocks noGrp="1"/>
          </p:cNvSpPr>
          <p:nvPr>
            <p:ph idx="1"/>
          </p:nvPr>
        </p:nvSpPr>
        <p:spPr>
          <a:xfrm>
            <a:off x="457200" y="1052736"/>
            <a:ext cx="8229600" cy="4525963"/>
          </a:xfrm>
        </p:spPr>
        <p:txBody>
          <a:bodyPr>
            <a:noAutofit/>
          </a:bodyPr>
          <a:lstStyle/>
          <a:p>
            <a:pPr marL="0" indent="0">
              <a:buNone/>
            </a:pPr>
            <a:r>
              <a:rPr lang="da-DK" sz="2200" dirty="0" smtClean="0"/>
              <a:t>Almene plejefamilier godkendes til at varetage omsorgen og sikre udvikling og trivsel for børn og unge med lette til moderate støttebehov, jf. barnets lov § 57, stk. 1, nr. 1.</a:t>
            </a:r>
          </a:p>
          <a:p>
            <a:pPr marL="0" indent="0">
              <a:buNone/>
            </a:pPr>
            <a:endParaRPr lang="da-DK" sz="800" dirty="0" smtClean="0"/>
          </a:p>
          <a:p>
            <a:r>
              <a:rPr lang="da-DK" sz="1800" dirty="0" smtClean="0"/>
              <a:t>Almene plejefamilier kan levere en grundlæggende indsats bl.a. i form af et omsorgsfuldt familieliv, en forudsigelig hverdagsstruktur og et stort engagement til et barn eller ung med lettere til moderate støttebehov.</a:t>
            </a:r>
          </a:p>
          <a:p>
            <a:endParaRPr lang="da-DK" sz="800" dirty="0" smtClean="0"/>
          </a:p>
          <a:p>
            <a:r>
              <a:rPr lang="da-DK" sz="1800" i="1" dirty="0" smtClean="0"/>
              <a:t>Almene Plejefamilier kan fx. modtage et barn, der har forsinket sproglig og motorisk udvikling som følge af forældrenes fysiske helbred, og hvor der periodevis har været begrænset overskud til omsorg og stimulering af barnet. Plejefamilien har kompetencer til at yde omsorg for barnet og yde en målrettet indsats, der bringer barnet hen imod en alderssvarende udvikling bl.a. i form af støtte til skolegang og ledsagelse til fritidsaktiviteter.</a:t>
            </a:r>
          </a:p>
          <a:p>
            <a:r>
              <a:rPr lang="da-DK" sz="1800" i="1" dirty="0" smtClean="0"/>
              <a:t>Almene plejefamilier kan fx modtage et barn, der har været udsat for omsorgssvigt pga. forældrenes begrænsede overskud til stabil omsorg og stimulering fx pga. misbrug eller psykiske vanskeligheder. Plejefamilien har almene kompetencer til at yde omsorg og støtte til barnet fx i form af en struktureret og forudsigelig hverdag, der understøtter skolegang og samvær med jævnaldrene børn. </a:t>
            </a:r>
          </a:p>
        </p:txBody>
      </p:sp>
    </p:spTree>
    <p:extLst>
      <p:ext uri="{BB962C8B-B14F-4D97-AF65-F5344CB8AC3E}">
        <p14:creationId xmlns:p14="http://schemas.microsoft.com/office/powerpoint/2010/main" val="2828580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Autofit/>
          </a:bodyPr>
          <a:lstStyle/>
          <a:p>
            <a:r>
              <a:rPr lang="da-DK" sz="4000" dirty="0"/>
              <a:t>FORSTÆRKET PLEJEFAMILIE </a:t>
            </a:r>
            <a:br>
              <a:rPr lang="da-DK" sz="4000" dirty="0"/>
            </a:br>
            <a:endParaRPr lang="da-DK" sz="4000" dirty="0"/>
          </a:p>
        </p:txBody>
      </p:sp>
      <p:sp>
        <p:nvSpPr>
          <p:cNvPr id="3" name="Pladsholder til indhold 2"/>
          <p:cNvSpPr>
            <a:spLocks noGrp="1"/>
          </p:cNvSpPr>
          <p:nvPr>
            <p:ph idx="1"/>
          </p:nvPr>
        </p:nvSpPr>
        <p:spPr>
          <a:xfrm>
            <a:off x="457200" y="1268760"/>
            <a:ext cx="8229600" cy="4525963"/>
          </a:xfrm>
        </p:spPr>
        <p:txBody>
          <a:bodyPr>
            <a:normAutofit fontScale="77500" lnSpcReduction="20000"/>
          </a:bodyPr>
          <a:lstStyle/>
          <a:p>
            <a:pPr marL="0" indent="0">
              <a:buNone/>
            </a:pPr>
            <a:r>
              <a:rPr lang="da-DK" sz="2800" dirty="0" smtClean="0"/>
              <a:t>Forstærkede plejefamilier godkendes </a:t>
            </a:r>
            <a:r>
              <a:rPr lang="da-DK" sz="2800" dirty="0"/>
              <a:t>til at varetage omsorg og sikre udvikling og trivsel for børn og unge med moderate til svære </a:t>
            </a:r>
            <a:r>
              <a:rPr lang="da-DK" sz="2800" dirty="0" smtClean="0"/>
              <a:t>støttebehov, jf. barnets lov § 57, stk. 1, nr. 2.</a:t>
            </a:r>
          </a:p>
          <a:p>
            <a:pPr marL="0" indent="0">
              <a:buNone/>
            </a:pPr>
            <a:endParaRPr lang="da-DK" sz="1100" dirty="0"/>
          </a:p>
          <a:p>
            <a:r>
              <a:rPr lang="da-DK" sz="2300" dirty="0" smtClean="0"/>
              <a:t>Forstærkede </a:t>
            </a:r>
            <a:r>
              <a:rPr lang="da-DK" sz="2300" dirty="0"/>
              <a:t>plejefamilier kan i kraft af deres personlige og faglige kompetencer sikre barnet eller den unge udvikling og trivsel samt samarbejde med eksterne fagpersoner og medvirke til, at en evt. iværksat supplerende støtte eller behandlingsindsats i forhold til </a:t>
            </a:r>
            <a:r>
              <a:rPr lang="da-DK" sz="2300" dirty="0" smtClean="0"/>
              <a:t>barnet/den unge </a:t>
            </a:r>
            <a:r>
              <a:rPr lang="da-DK" sz="2300" dirty="0"/>
              <a:t>følges op i </a:t>
            </a:r>
            <a:r>
              <a:rPr lang="da-DK" sz="2300" dirty="0" smtClean="0"/>
              <a:t>hjemmet</a:t>
            </a:r>
          </a:p>
          <a:p>
            <a:endParaRPr lang="da-DK" sz="1100" dirty="0" smtClean="0"/>
          </a:p>
          <a:p>
            <a:r>
              <a:rPr lang="da-DK" sz="2300" i="1" dirty="0"/>
              <a:t>En forstærket plejefamilie kan </a:t>
            </a:r>
            <a:r>
              <a:rPr lang="da-DK" sz="2300" i="1" dirty="0" smtClean="0"/>
              <a:t>fx </a:t>
            </a:r>
            <a:r>
              <a:rPr lang="da-DK" sz="2300" i="1" dirty="0"/>
              <a:t>være en familie, der kan modtage en omsorgsvigtet ung med angstproblematikker og højt skolefravær. Plejefamilien har erfaring med og viden om unge, som har været udsat for omsorgssvigt, og kan tilrettelægge en struktureret hverdag, der tilgodeser den unge i tæt samarbejde med den unges skoletilbud og behandlingstilbud/psykolog. </a:t>
            </a:r>
            <a:endParaRPr lang="da-DK" sz="2300" i="1" dirty="0" smtClean="0"/>
          </a:p>
          <a:p>
            <a:r>
              <a:rPr lang="da-DK" sz="2300" i="1" dirty="0" smtClean="0"/>
              <a:t>En </a:t>
            </a:r>
            <a:r>
              <a:rPr lang="da-DK" sz="2300" i="1" dirty="0"/>
              <a:t>forstærket plejefamilie kan </a:t>
            </a:r>
            <a:r>
              <a:rPr lang="da-DK" sz="2300" i="1" dirty="0" smtClean="0"/>
              <a:t>være </a:t>
            </a:r>
            <a:r>
              <a:rPr lang="da-DK" sz="2300" i="1" dirty="0"/>
              <a:t>en familie, der kan modtage et </a:t>
            </a:r>
            <a:r>
              <a:rPr lang="da-DK" sz="2300" i="1" dirty="0" smtClean="0"/>
              <a:t>barn, der har været udsat for omsorgssvigt, og som har </a:t>
            </a:r>
            <a:r>
              <a:rPr lang="da-DK" sz="2300" i="1" dirty="0"/>
              <a:t>selvskadende adfærd og selvmordstanker. Plejefamilien har erfaring og viden om børn, der har været udsat for omsorgssvigt, og kan tilrettelægge en hverdag, der tilgodeser barnet i tæt samarbejde med </a:t>
            </a:r>
            <a:r>
              <a:rPr lang="da-DK" sz="2300" i="1" dirty="0" smtClean="0"/>
              <a:t>fx. </a:t>
            </a:r>
            <a:r>
              <a:rPr lang="da-DK" sz="2300" i="1" dirty="0"/>
              <a:t>en psykolog. </a:t>
            </a:r>
          </a:p>
        </p:txBody>
      </p:sp>
    </p:spTree>
    <p:extLst>
      <p:ext uri="{BB962C8B-B14F-4D97-AF65-F5344CB8AC3E}">
        <p14:creationId xmlns:p14="http://schemas.microsoft.com/office/powerpoint/2010/main" val="1050649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a:t>SPECIALISERET PLEJEFAMILIE </a:t>
            </a:r>
            <a:br>
              <a:rPr lang="da-DK" sz="4000" dirty="0"/>
            </a:br>
            <a:endParaRPr lang="da-DK" sz="4000" dirty="0"/>
          </a:p>
        </p:txBody>
      </p:sp>
      <p:sp>
        <p:nvSpPr>
          <p:cNvPr id="3" name="Pladsholder til indhold 2"/>
          <p:cNvSpPr>
            <a:spLocks noGrp="1"/>
          </p:cNvSpPr>
          <p:nvPr>
            <p:ph idx="1"/>
          </p:nvPr>
        </p:nvSpPr>
        <p:spPr>
          <a:xfrm>
            <a:off x="457200" y="1052736"/>
            <a:ext cx="8229600" cy="5544616"/>
          </a:xfrm>
        </p:spPr>
        <p:txBody>
          <a:bodyPr>
            <a:normAutofit fontScale="62500" lnSpcReduction="20000"/>
          </a:bodyPr>
          <a:lstStyle/>
          <a:p>
            <a:pPr marL="0" indent="0">
              <a:buNone/>
            </a:pPr>
            <a:r>
              <a:rPr lang="da-DK" sz="3500" dirty="0" smtClean="0"/>
              <a:t>Specialiserede plejefamilier godkendes </a:t>
            </a:r>
            <a:r>
              <a:rPr lang="da-DK" sz="3500" dirty="0"/>
              <a:t>til at varetage omsorg og sikre udvikling og trivsel for børn og unge med svære </a:t>
            </a:r>
            <a:r>
              <a:rPr lang="da-DK" sz="3500" dirty="0" smtClean="0"/>
              <a:t>støttebehov, jf. §57, stk. 1, nr. 3.</a:t>
            </a:r>
          </a:p>
          <a:p>
            <a:pPr marL="0" indent="0">
              <a:buNone/>
            </a:pPr>
            <a:endParaRPr lang="da-DK" sz="1300" dirty="0"/>
          </a:p>
          <a:p>
            <a:r>
              <a:rPr lang="da-DK" sz="2900" dirty="0"/>
              <a:t>Specialiserede plejefamilier kan sikre barnet eller den unge udvikling og trivsel og har særlige kompetencer og kvalifikationer, som gør dem i stand til at </a:t>
            </a:r>
            <a:r>
              <a:rPr lang="da-DK" sz="2900" dirty="0" smtClean="0"/>
              <a:t>samarbejde med </a:t>
            </a:r>
            <a:r>
              <a:rPr lang="da-DK" sz="2900" dirty="0"/>
              <a:t>eksterne fagpersoner og tilbud samt indgå i </a:t>
            </a:r>
            <a:r>
              <a:rPr lang="da-DK" sz="2900" dirty="0" smtClean="0"/>
              <a:t>supplerende støtte </a:t>
            </a:r>
            <a:r>
              <a:rPr lang="da-DK" sz="2900" dirty="0"/>
              <a:t>og behandling i forhold til </a:t>
            </a:r>
            <a:r>
              <a:rPr lang="da-DK" sz="2900" dirty="0" smtClean="0"/>
              <a:t>barnet/den unge.</a:t>
            </a:r>
          </a:p>
          <a:p>
            <a:r>
              <a:rPr lang="da-DK" sz="2900" dirty="0"/>
              <a:t>Specialiserede plejefamilier kan håndtere et kompliceret </a:t>
            </a:r>
            <a:r>
              <a:rPr lang="da-DK" sz="2900" dirty="0" smtClean="0"/>
              <a:t>forældresamarbejde</a:t>
            </a:r>
          </a:p>
          <a:p>
            <a:endParaRPr lang="da-DK" sz="1300" dirty="0"/>
          </a:p>
          <a:p>
            <a:r>
              <a:rPr lang="da-DK" sz="2900" i="1" dirty="0"/>
              <a:t>En specialiseret plejefamilie kan </a:t>
            </a:r>
            <a:r>
              <a:rPr lang="da-DK" sz="2900" i="1" dirty="0" smtClean="0"/>
              <a:t>fx </a:t>
            </a:r>
            <a:r>
              <a:rPr lang="da-DK" sz="2900" i="1" dirty="0"/>
              <a:t>være en familie, der kan modtage et barn med fysisk og psykisk funktionsnedsættelse. </a:t>
            </a:r>
            <a:r>
              <a:rPr lang="da-DK" sz="2900" i="1" dirty="0" smtClean="0"/>
              <a:t>Fx et </a:t>
            </a:r>
            <a:r>
              <a:rPr lang="da-DK" sz="2900" i="1" dirty="0"/>
              <a:t>barn med mental retardering og epileptiske anfald, hvor barnet bliver </a:t>
            </a:r>
            <a:r>
              <a:rPr lang="da-DK" sz="2900" i="1" dirty="0" err="1"/>
              <a:t>udadreagerende</a:t>
            </a:r>
            <a:r>
              <a:rPr lang="da-DK" sz="2900" i="1" dirty="0"/>
              <a:t>. Plejefamilien har måske en særlig socialpædagogisk og sundhedsfaglig uddannelse eller indsigt i og erfaring med målgruppen, og plejefamilien kan skabe særlige skærmende rammer samt overvåge barnets epileptiske anfald. </a:t>
            </a:r>
            <a:endParaRPr lang="da-DK" sz="2900" i="1" dirty="0" smtClean="0"/>
          </a:p>
          <a:p>
            <a:r>
              <a:rPr lang="da-DK" sz="2900" i="1" dirty="0" smtClean="0"/>
              <a:t>En </a:t>
            </a:r>
            <a:r>
              <a:rPr lang="da-DK" sz="2900" i="1" dirty="0"/>
              <a:t>specialiseret plejefamilie kan </a:t>
            </a:r>
            <a:r>
              <a:rPr lang="da-DK" sz="2900" i="1" dirty="0" smtClean="0"/>
              <a:t>fx være </a:t>
            </a:r>
            <a:r>
              <a:rPr lang="da-DK" sz="2900" i="1" dirty="0"/>
              <a:t>en familie, der kan modtage et </a:t>
            </a:r>
            <a:r>
              <a:rPr lang="da-DK" sz="2900" i="1" dirty="0" smtClean="0"/>
              <a:t>barn eller ung, </a:t>
            </a:r>
            <a:r>
              <a:rPr lang="da-DK" sz="2900" i="1" dirty="0"/>
              <a:t>der har været udsat for massivt omsorgssvigt, og hvor der er behov for akutanbringelse. Plejefamilien har eksempelvis solid erfaring, pædagogisk uddannelse eller indsigt i målgruppen, herunder særlig viden/ erfaring med sorg- og krisereaktioner og svært forældresamarbejde. Plejefamilien har særlige kompetencer, som gør dem i stand til at samarbejde med andre eksterne fagpersoner, </a:t>
            </a:r>
            <a:r>
              <a:rPr lang="da-DK" sz="2900" i="1" dirty="0" smtClean="0"/>
              <a:t>fx. </a:t>
            </a:r>
            <a:r>
              <a:rPr lang="da-DK" sz="2900" i="1" dirty="0"/>
              <a:t>børnehusene i forhold til at afdække </a:t>
            </a:r>
            <a:r>
              <a:rPr lang="da-DK" sz="2900" i="1" dirty="0" smtClean="0"/>
              <a:t>barnet eller den unges </a:t>
            </a:r>
            <a:r>
              <a:rPr lang="da-DK" sz="2900" i="1" dirty="0"/>
              <a:t>støttebehov</a:t>
            </a:r>
          </a:p>
        </p:txBody>
      </p:sp>
    </p:spTree>
    <p:extLst>
      <p:ext uri="{BB962C8B-B14F-4D97-AF65-F5344CB8AC3E}">
        <p14:creationId xmlns:p14="http://schemas.microsoft.com/office/powerpoint/2010/main" val="2830698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FORMÅLET MED GRUNDKURSET </a:t>
            </a:r>
          </a:p>
        </p:txBody>
      </p:sp>
      <p:sp>
        <p:nvSpPr>
          <p:cNvPr id="3" name="Pladsholder til indhold 2"/>
          <p:cNvSpPr>
            <a:spLocks noGrp="1"/>
          </p:cNvSpPr>
          <p:nvPr>
            <p:ph idx="1"/>
          </p:nvPr>
        </p:nvSpPr>
        <p:spPr/>
        <p:txBody>
          <a:bodyPr>
            <a:normAutofit fontScale="92500" lnSpcReduction="10000"/>
          </a:bodyPr>
          <a:lstStyle/>
          <a:p>
            <a:r>
              <a:rPr lang="da-DK" sz="2600" dirty="0"/>
              <a:t>At ruste ansøgerne til opgaven.</a:t>
            </a:r>
          </a:p>
          <a:p>
            <a:pPr lvl="0">
              <a:buFontTx/>
              <a:buChar char="-"/>
            </a:pPr>
            <a:r>
              <a:rPr lang="da-DK" sz="2600" dirty="0"/>
              <a:t>Viden om rollen som plejefamilie.</a:t>
            </a:r>
          </a:p>
          <a:p>
            <a:pPr lvl="0">
              <a:buFontTx/>
              <a:buChar char="-"/>
            </a:pPr>
            <a:r>
              <a:rPr lang="da-DK" sz="2600" dirty="0"/>
              <a:t>Viden om </a:t>
            </a:r>
            <a:r>
              <a:rPr lang="da-DK" sz="2600" dirty="0" smtClean="0"/>
              <a:t>børn og unge i udsatte positioner </a:t>
            </a:r>
            <a:r>
              <a:rPr lang="da-DK" sz="2600" dirty="0"/>
              <a:t>og viden om, hvordan de skaber positive interaktioner </a:t>
            </a:r>
            <a:r>
              <a:rPr lang="da-DK" sz="2600" dirty="0" smtClean="0"/>
              <a:t>og </a:t>
            </a:r>
            <a:r>
              <a:rPr lang="da-DK" sz="2600" dirty="0"/>
              <a:t>støtter </a:t>
            </a:r>
            <a:r>
              <a:rPr lang="da-DK" sz="2600" dirty="0" smtClean="0"/>
              <a:t>barnet eller den unge </a:t>
            </a:r>
            <a:r>
              <a:rPr lang="da-DK" sz="2600" dirty="0"/>
              <a:t>i en positiv udvikling. </a:t>
            </a:r>
          </a:p>
          <a:p>
            <a:pPr lvl="0">
              <a:buFontTx/>
              <a:buChar char="-"/>
            </a:pPr>
            <a:r>
              <a:rPr lang="da-DK" sz="2600" dirty="0"/>
              <a:t>Blive følelsesmæssigt og mentalt forberedt på opgaven.</a:t>
            </a:r>
          </a:p>
          <a:p>
            <a:pPr lvl="0">
              <a:buFontTx/>
              <a:buChar char="-"/>
            </a:pPr>
            <a:endParaRPr lang="da-DK" sz="2600" dirty="0"/>
          </a:p>
          <a:p>
            <a:r>
              <a:rPr lang="da-DK" sz="2600" dirty="0"/>
              <a:t>Give socialtilsynet viden om ansøgeres kompetencer.</a:t>
            </a:r>
          </a:p>
          <a:p>
            <a:pPr marL="0" indent="0">
              <a:buNone/>
            </a:pPr>
            <a:endParaRPr lang="da-DK" sz="2600" dirty="0"/>
          </a:p>
          <a:p>
            <a:pPr marL="0" indent="0">
              <a:buNone/>
            </a:pPr>
            <a:r>
              <a:rPr lang="da-DK" sz="2600" i="1" dirty="0"/>
              <a:t>- Gennem øvelser, oplæg, drøftelser, film m.v. – dialog, inddragelse, refleksion og interaktion.</a:t>
            </a:r>
          </a:p>
          <a:p>
            <a:endParaRPr lang="da-DK" dirty="0"/>
          </a:p>
        </p:txBody>
      </p:sp>
    </p:spTree>
    <p:extLst>
      <p:ext uri="{BB962C8B-B14F-4D97-AF65-F5344CB8AC3E}">
        <p14:creationId xmlns:p14="http://schemas.microsoft.com/office/powerpoint/2010/main" val="2574391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FORANDRINGER </a:t>
            </a:r>
            <a:r>
              <a:rPr lang="da-DK" dirty="0" smtClean="0"/>
              <a:t>FOR </a:t>
            </a:r>
            <a:r>
              <a:rPr lang="da-DK" dirty="0"/>
              <a:t>FAMILIEN</a:t>
            </a:r>
          </a:p>
        </p:txBody>
      </p:sp>
      <p:sp>
        <p:nvSpPr>
          <p:cNvPr id="5" name="Undertitel 4"/>
          <p:cNvSpPr>
            <a:spLocks noGrp="1"/>
          </p:cNvSpPr>
          <p:nvPr>
            <p:ph type="subTitle" idx="1"/>
          </p:nvPr>
        </p:nvSpPr>
        <p:spPr/>
        <p:txBody>
          <a:bodyPr/>
          <a:lstStyle/>
          <a:p>
            <a:r>
              <a:rPr lang="da-DK" dirty="0"/>
              <a:t>Den nye familie</a:t>
            </a:r>
          </a:p>
          <a:p>
            <a:endParaRPr lang="da-DK" dirty="0"/>
          </a:p>
          <a:p>
            <a:endParaRPr lang="da-DK" dirty="0"/>
          </a:p>
          <a:p>
            <a:endParaRPr lang="da-DK" dirty="0"/>
          </a:p>
        </p:txBody>
      </p:sp>
    </p:spTree>
    <p:extLst>
      <p:ext uri="{BB962C8B-B14F-4D97-AF65-F5344CB8AC3E}">
        <p14:creationId xmlns:p14="http://schemas.microsoft.com/office/powerpoint/2010/main" val="1414388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FAMILIER ER FORSKELLIGE </a:t>
            </a:r>
          </a:p>
        </p:txBody>
      </p:sp>
      <p:sp>
        <p:nvSpPr>
          <p:cNvPr id="3" name="Pladsholder til indhold 2"/>
          <p:cNvSpPr>
            <a:spLocks noGrp="1"/>
          </p:cNvSpPr>
          <p:nvPr>
            <p:ph idx="1"/>
          </p:nvPr>
        </p:nvSpPr>
        <p:spPr/>
        <p:txBody>
          <a:bodyPr/>
          <a:lstStyle/>
          <a:p>
            <a:r>
              <a:rPr lang="da-DK" dirty="0"/>
              <a:t>Alle familier spiller forskelligt ind i </a:t>
            </a:r>
            <a:r>
              <a:rPr lang="da-DK" dirty="0" smtClean="0"/>
              <a:t>rollen </a:t>
            </a:r>
            <a:r>
              <a:rPr lang="da-DK" dirty="0"/>
              <a:t>som plejefamilie.</a:t>
            </a:r>
          </a:p>
          <a:p>
            <a:r>
              <a:rPr lang="da-DK" dirty="0"/>
              <a:t>Alle familier har forskellige muligheder og begrænsninger som plejefamilie.</a:t>
            </a:r>
          </a:p>
          <a:p>
            <a:r>
              <a:rPr lang="da-DK" dirty="0"/>
              <a:t>Alle familier har forskellige ressourcer på forskellige tidspunkter af deres liv.</a:t>
            </a:r>
          </a:p>
          <a:p>
            <a:endParaRPr lang="da-DK" dirty="0"/>
          </a:p>
        </p:txBody>
      </p:sp>
    </p:spTree>
    <p:extLst>
      <p:ext uri="{BB962C8B-B14F-4D97-AF65-F5344CB8AC3E}">
        <p14:creationId xmlns:p14="http://schemas.microsoft.com/office/powerpoint/2010/main" val="2437934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FAMILIESTRUKTUR OG FAMILIEDYNAMIK REFLEKSIONSØVELSE </a:t>
            </a:r>
          </a:p>
        </p:txBody>
      </p:sp>
      <p:sp>
        <p:nvSpPr>
          <p:cNvPr id="3" name="Pladsholder til indhold 2"/>
          <p:cNvSpPr>
            <a:spLocks noGrp="1"/>
          </p:cNvSpPr>
          <p:nvPr>
            <p:ph idx="1"/>
          </p:nvPr>
        </p:nvSpPr>
        <p:spPr/>
        <p:txBody>
          <a:bodyPr>
            <a:normAutofit fontScale="92500" lnSpcReduction="10000"/>
          </a:bodyPr>
          <a:lstStyle/>
          <a:p>
            <a:pPr marL="0" indent="0">
              <a:buNone/>
            </a:pPr>
            <a:r>
              <a:rPr lang="da-DK" sz="2800" dirty="0"/>
              <a:t>At være plejefamilie 24/7 – hvordan passer det ind i vores familie?</a:t>
            </a:r>
          </a:p>
          <a:p>
            <a:pPr marL="0" indent="0">
              <a:buNone/>
            </a:pPr>
            <a:endParaRPr lang="da-DK" sz="2800" dirty="0"/>
          </a:p>
          <a:p>
            <a:r>
              <a:rPr lang="da-DK" sz="2800" dirty="0"/>
              <a:t>Familie og netværk: Bakker de op, og kan vi få hjælp og støtte.</a:t>
            </a:r>
          </a:p>
          <a:p>
            <a:r>
              <a:rPr lang="da-DK" sz="2800" dirty="0"/>
              <a:t>Egne børn: Er de robuste nok og klar til at blive en offentlig familie?</a:t>
            </a:r>
          </a:p>
          <a:p>
            <a:r>
              <a:rPr lang="da-DK" sz="2800" dirty="0"/>
              <a:t>Fritid og ferier: Er der tid og plads til et </a:t>
            </a:r>
            <a:r>
              <a:rPr lang="da-DK" sz="2800" dirty="0" smtClean="0"/>
              <a:t>barn eller ung, der har behov for et støtteophold eller en anbringelse?</a:t>
            </a:r>
            <a:endParaRPr lang="da-DK" sz="2800" dirty="0"/>
          </a:p>
          <a:p>
            <a:endParaRPr lang="da-DK" sz="2800" dirty="0"/>
          </a:p>
          <a:p>
            <a:pPr marL="0" indent="0">
              <a:buNone/>
            </a:pPr>
            <a:r>
              <a:rPr lang="da-DK" sz="2800" dirty="0"/>
              <a:t>Hvor er der ressourcer, og hvor kan der være barrierer?</a:t>
            </a:r>
          </a:p>
          <a:p>
            <a:pPr marL="0" indent="0">
              <a:buNone/>
            </a:pPr>
            <a:endParaRPr lang="da-DK" sz="2700" dirty="0"/>
          </a:p>
          <a:p>
            <a:pPr marL="0" indent="0">
              <a:buNone/>
            </a:pPr>
            <a:endParaRPr lang="da-DK" sz="2700" dirty="0"/>
          </a:p>
        </p:txBody>
      </p:sp>
    </p:spTree>
    <p:extLst>
      <p:ext uri="{BB962C8B-B14F-4D97-AF65-F5344CB8AC3E}">
        <p14:creationId xmlns:p14="http://schemas.microsoft.com/office/powerpoint/2010/main" val="708357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p:cNvSpPr/>
          <p:nvPr/>
        </p:nvSpPr>
        <p:spPr>
          <a:xfrm>
            <a:off x="755576" y="1470677"/>
            <a:ext cx="7632848" cy="51125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sz="3200" dirty="0">
                <a:solidFill>
                  <a:prstClr val="black"/>
                </a:solidFill>
              </a:rPr>
              <a:t>FILM - FORANDRINGER FOR PARFOHOLDET OG ENLIGE PLEJEFORÆLDRE</a:t>
            </a:r>
            <a:endParaRPr lang="da-DK" dirty="0"/>
          </a:p>
        </p:txBody>
      </p:sp>
      <p:pic>
        <p:nvPicPr>
          <p:cNvPr id="5" name="Pladsholder til indhold 4"/>
          <p:cNvPicPr>
            <a:picLocks noGrp="1" noChangeAspect="1"/>
          </p:cNvPicPr>
          <p:nvPr>
            <p:ph idx="1"/>
          </p:nvPr>
        </p:nvPicPr>
        <p:blipFill>
          <a:blip r:embed="rId2"/>
          <a:stretch>
            <a:fillRect/>
          </a:stretch>
        </p:blipFill>
        <p:spPr>
          <a:xfrm>
            <a:off x="1203740" y="1743891"/>
            <a:ext cx="3044092" cy="4566139"/>
          </a:xfrm>
          <a:prstGeom prst="rect">
            <a:avLst/>
          </a:prstGeom>
        </p:spPr>
      </p:pic>
      <p:pic>
        <p:nvPicPr>
          <p:cNvPr id="8" name="Billede 7"/>
          <p:cNvPicPr>
            <a:picLocks noChangeAspect="1"/>
          </p:cNvPicPr>
          <p:nvPr/>
        </p:nvPicPr>
        <p:blipFill>
          <a:blip r:embed="rId3"/>
          <a:stretch>
            <a:fillRect/>
          </a:stretch>
        </p:blipFill>
        <p:spPr>
          <a:xfrm>
            <a:off x="4623988" y="4120759"/>
            <a:ext cx="3283906" cy="2189271"/>
          </a:xfrm>
          <a:prstGeom prst="rect">
            <a:avLst/>
          </a:prstGeom>
        </p:spPr>
      </p:pic>
      <p:pic>
        <p:nvPicPr>
          <p:cNvPr id="13" name="Billede 12"/>
          <p:cNvPicPr>
            <a:picLocks noChangeAspect="1"/>
          </p:cNvPicPr>
          <p:nvPr/>
        </p:nvPicPr>
        <p:blipFill>
          <a:blip r:embed="rId4"/>
          <a:stretch>
            <a:fillRect/>
          </a:stretch>
        </p:blipFill>
        <p:spPr>
          <a:xfrm>
            <a:off x="4623988" y="1752113"/>
            <a:ext cx="3283907" cy="2217100"/>
          </a:xfrm>
          <a:prstGeom prst="rect">
            <a:avLst/>
          </a:prstGeom>
        </p:spPr>
      </p:pic>
    </p:spTree>
    <p:extLst>
      <p:ext uri="{BB962C8B-B14F-4D97-AF65-F5344CB8AC3E}">
        <p14:creationId xmlns:p14="http://schemas.microsoft.com/office/powerpoint/2010/main" val="4258347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t>FORANDRINGER FOR </a:t>
            </a:r>
            <a:r>
              <a:rPr lang="da-DK" sz="3200" dirty="0" smtClean="0"/>
              <a:t>PARFORHOLDET OG ENLIGE PLEJEFORÆLDRE</a:t>
            </a:r>
            <a:endParaRPr lang="da-DK" sz="3200" dirty="0"/>
          </a:p>
        </p:txBody>
      </p:sp>
      <p:sp>
        <p:nvSpPr>
          <p:cNvPr id="3" name="Pladsholder til indhold 2"/>
          <p:cNvSpPr>
            <a:spLocks noGrp="1"/>
          </p:cNvSpPr>
          <p:nvPr>
            <p:ph idx="1"/>
          </p:nvPr>
        </p:nvSpPr>
        <p:spPr/>
        <p:txBody>
          <a:bodyPr>
            <a:normAutofit/>
          </a:bodyPr>
          <a:lstStyle/>
          <a:p>
            <a:r>
              <a:rPr lang="da-DK" dirty="0" smtClean="0"/>
              <a:t>Hvad </a:t>
            </a:r>
            <a:r>
              <a:rPr lang="da-DK" dirty="0"/>
              <a:t>hæfter du/I jer særligt ved i filmen?</a:t>
            </a:r>
          </a:p>
          <a:p>
            <a:r>
              <a:rPr lang="da-DK" dirty="0" smtClean="0"/>
              <a:t>Hvad </a:t>
            </a:r>
            <a:r>
              <a:rPr lang="da-DK" dirty="0"/>
              <a:t>består dit/jeres fundament af? </a:t>
            </a:r>
          </a:p>
          <a:p>
            <a:r>
              <a:rPr lang="da-DK" dirty="0" smtClean="0"/>
              <a:t>Hvordan sikrer </a:t>
            </a:r>
            <a:r>
              <a:rPr lang="da-DK" dirty="0"/>
              <a:t>du/I at fundamentet forbliver solidt?</a:t>
            </a:r>
          </a:p>
          <a:p>
            <a:r>
              <a:rPr lang="da-DK" dirty="0" smtClean="0"/>
              <a:t>Er </a:t>
            </a:r>
            <a:r>
              <a:rPr lang="da-DK" dirty="0"/>
              <a:t>I enige om ovenstående</a:t>
            </a:r>
            <a:r>
              <a:rPr lang="da-DK" dirty="0" smtClean="0"/>
              <a:t>?</a:t>
            </a:r>
          </a:p>
          <a:p>
            <a:pPr marL="0" indent="0" algn="r">
              <a:buNone/>
            </a:pPr>
            <a:endParaRPr lang="da-DK" dirty="0" smtClean="0"/>
          </a:p>
          <a:p>
            <a:pPr marL="0" indent="0" algn="r">
              <a:buNone/>
            </a:pPr>
            <a:endParaRPr lang="da-DK" sz="2400" dirty="0" smtClean="0"/>
          </a:p>
          <a:p>
            <a:pPr marL="0" indent="0" algn="r">
              <a:buNone/>
            </a:pPr>
            <a:r>
              <a:rPr lang="da-DK" sz="2400" dirty="0" smtClean="0"/>
              <a:t>(</a:t>
            </a:r>
            <a:r>
              <a:rPr lang="da-DK" sz="2400" dirty="0"/>
              <a:t>Noter spørgsmålene i notesbogen og drøft videre hjemme)</a:t>
            </a:r>
          </a:p>
          <a:p>
            <a:endParaRPr lang="da-DK" dirty="0"/>
          </a:p>
          <a:p>
            <a:endParaRPr lang="da-DK" dirty="0"/>
          </a:p>
        </p:txBody>
      </p:sp>
    </p:spTree>
    <p:extLst>
      <p:ext uri="{BB962C8B-B14F-4D97-AF65-F5344CB8AC3E}">
        <p14:creationId xmlns:p14="http://schemas.microsoft.com/office/powerpoint/2010/main" val="19452751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FORANDRINGER </a:t>
            </a:r>
            <a:r>
              <a:rPr lang="da-DK" dirty="0" smtClean="0"/>
              <a:t>FOR </a:t>
            </a:r>
            <a:r>
              <a:rPr lang="da-DK" dirty="0"/>
              <a:t>EGNE BØRN</a:t>
            </a:r>
          </a:p>
        </p:txBody>
      </p:sp>
      <p:sp>
        <p:nvSpPr>
          <p:cNvPr id="3" name="Pladsholder til indhold 2"/>
          <p:cNvSpPr>
            <a:spLocks noGrp="1"/>
          </p:cNvSpPr>
          <p:nvPr>
            <p:ph idx="1"/>
          </p:nvPr>
        </p:nvSpPr>
        <p:spPr/>
        <p:txBody>
          <a:bodyPr/>
          <a:lstStyle/>
          <a:p>
            <a:pPr marL="0" indent="0">
              <a:buNone/>
            </a:pPr>
            <a:endParaRPr lang="da-DK" dirty="0"/>
          </a:p>
          <a:p>
            <a:r>
              <a:rPr lang="da-DK" dirty="0"/>
              <a:t>Det påvirker egne børn at blive plejefamilie.</a:t>
            </a:r>
          </a:p>
          <a:p>
            <a:r>
              <a:rPr lang="da-DK" dirty="0" smtClean="0"/>
              <a:t>Det medfører mange </a:t>
            </a:r>
            <a:r>
              <a:rPr lang="da-DK" dirty="0"/>
              <a:t>positive forhold, men også udfordringer</a:t>
            </a:r>
          </a:p>
          <a:p>
            <a:pPr lvl="1"/>
            <a:r>
              <a:rPr lang="da-DK" sz="3200" dirty="0"/>
              <a:t>som leder til negative erfaringer, hvis </a:t>
            </a:r>
            <a:r>
              <a:rPr lang="da-DK" sz="3200" dirty="0" smtClean="0"/>
              <a:t>egne børn </a:t>
            </a:r>
            <a:r>
              <a:rPr lang="da-DK" sz="3200" dirty="0"/>
              <a:t>ikke forberedes og inddrages. </a:t>
            </a:r>
          </a:p>
        </p:txBody>
      </p:sp>
    </p:spTree>
    <p:extLst>
      <p:ext uri="{BB962C8B-B14F-4D97-AF65-F5344CB8AC3E}">
        <p14:creationId xmlns:p14="http://schemas.microsoft.com/office/powerpoint/2010/main" val="3313547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755576" y="1484784"/>
            <a:ext cx="7632848" cy="511256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rmAutofit/>
          </a:bodyPr>
          <a:lstStyle/>
          <a:p>
            <a:r>
              <a:rPr lang="da-DK" sz="3600" dirty="0"/>
              <a:t>FILM – FORANDRINGER FOR EGNE BØRN</a:t>
            </a:r>
          </a:p>
        </p:txBody>
      </p:sp>
      <p:pic>
        <p:nvPicPr>
          <p:cNvPr id="4" name="Pladsholder til indhold 3"/>
          <p:cNvPicPr>
            <a:picLocks noGrp="1" noChangeAspect="1"/>
          </p:cNvPicPr>
          <p:nvPr>
            <p:ph idx="1"/>
          </p:nvPr>
        </p:nvPicPr>
        <p:blipFill>
          <a:blip r:embed="rId2"/>
          <a:stretch>
            <a:fillRect/>
          </a:stretch>
        </p:blipFill>
        <p:spPr>
          <a:xfrm>
            <a:off x="1331640" y="1880175"/>
            <a:ext cx="2880319" cy="4321783"/>
          </a:xfrm>
          <a:prstGeom prst="rect">
            <a:avLst/>
          </a:prstGeom>
        </p:spPr>
      </p:pic>
      <p:pic>
        <p:nvPicPr>
          <p:cNvPr id="5" name="Billede 4"/>
          <p:cNvPicPr>
            <a:picLocks noChangeAspect="1"/>
          </p:cNvPicPr>
          <p:nvPr/>
        </p:nvPicPr>
        <p:blipFill rotWithShape="1">
          <a:blip r:embed="rId3"/>
          <a:srcRect r="3063"/>
          <a:stretch/>
        </p:blipFill>
        <p:spPr>
          <a:xfrm>
            <a:off x="4572000" y="1880175"/>
            <a:ext cx="3269102" cy="4321783"/>
          </a:xfrm>
          <a:prstGeom prst="rect">
            <a:avLst/>
          </a:prstGeom>
        </p:spPr>
      </p:pic>
    </p:spTree>
    <p:extLst>
      <p:ext uri="{BB962C8B-B14F-4D97-AF65-F5344CB8AC3E}">
        <p14:creationId xmlns:p14="http://schemas.microsoft.com/office/powerpoint/2010/main" val="196948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2226154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GRUPPEDRØFTELSE: FORANDRINGER FOR EGNE BØRN</a:t>
            </a:r>
            <a:endParaRPr lang="da-DK" dirty="0"/>
          </a:p>
        </p:txBody>
      </p:sp>
      <p:sp>
        <p:nvSpPr>
          <p:cNvPr id="3" name="Pladsholder til indhold 2"/>
          <p:cNvSpPr>
            <a:spLocks noGrp="1"/>
          </p:cNvSpPr>
          <p:nvPr>
            <p:ph idx="1"/>
          </p:nvPr>
        </p:nvSpPr>
        <p:spPr/>
        <p:txBody>
          <a:bodyPr/>
          <a:lstStyle/>
          <a:p>
            <a:endParaRPr lang="da-DK" dirty="0" smtClean="0"/>
          </a:p>
          <a:p>
            <a:r>
              <a:rPr lang="da-DK" dirty="0" smtClean="0"/>
              <a:t>Hvad </a:t>
            </a:r>
            <a:r>
              <a:rPr lang="da-DK" dirty="0"/>
              <a:t>er det vigtigt at være særlig opmærksomme på i forhold til egne børn?</a:t>
            </a:r>
          </a:p>
          <a:p>
            <a:endParaRPr lang="da-DK" dirty="0"/>
          </a:p>
          <a:p>
            <a:r>
              <a:rPr lang="da-DK" dirty="0" smtClean="0"/>
              <a:t>Giv </a:t>
            </a:r>
            <a:r>
              <a:rPr lang="da-DK" dirty="0"/>
              <a:t>tre konkrete eksempler på, hvad du/I vil gøre for at sikre egne børns behov og trivsel.</a:t>
            </a:r>
          </a:p>
        </p:txBody>
      </p:sp>
    </p:spTree>
    <p:extLst>
      <p:ext uri="{BB962C8B-B14F-4D97-AF65-F5344CB8AC3E}">
        <p14:creationId xmlns:p14="http://schemas.microsoft.com/office/powerpoint/2010/main" val="2005312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AF9E8-9BA3-4232-9C18-0C1C3DBA81A5}"/>
              </a:ext>
            </a:extLst>
          </p:cNvPr>
          <p:cNvSpPr>
            <a:spLocks noGrp="1"/>
          </p:cNvSpPr>
          <p:nvPr>
            <p:ph type="title"/>
          </p:nvPr>
        </p:nvSpPr>
        <p:spPr>
          <a:xfrm>
            <a:off x="720075" y="978102"/>
            <a:ext cx="7941325" cy="1062644"/>
          </a:xfrm>
        </p:spPr>
        <p:txBody>
          <a:bodyPr anchor="b">
            <a:normAutofit/>
          </a:bodyPr>
          <a:lstStyle/>
          <a:p>
            <a:pPr algn="l"/>
            <a:r>
              <a:rPr lang="da-DK" dirty="0"/>
              <a:t>AT VÆRE EN OFFENTLIG FAMILIE</a:t>
            </a:r>
          </a:p>
        </p:txBody>
      </p:sp>
      <p:pic>
        <p:nvPicPr>
          <p:cNvPr id="3" name="Billede 2" descr="En cirkel omkranser 5 personer, hvoraf en person ses igennem et forstørrelsesgla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939" y="2682433"/>
            <a:ext cx="2889576" cy="2889576"/>
          </a:xfrm>
          <a:prstGeom prst="rect">
            <a:avLst/>
          </a:prstGeom>
        </p:spPr>
      </p:pic>
      <p:sp>
        <p:nvSpPr>
          <p:cNvPr id="10" name="Content Placeholder 9">
            <a:extLst>
              <a:ext uri="{FF2B5EF4-FFF2-40B4-BE49-F238E27FC236}">
                <a16:creationId xmlns:a16="http://schemas.microsoft.com/office/drawing/2014/main" id="{BEA7AEC0-E04E-4D89-BBDA-B1CF1E44D340}"/>
              </a:ext>
            </a:extLst>
          </p:cNvPr>
          <p:cNvSpPr>
            <a:spLocks noGrp="1"/>
          </p:cNvSpPr>
          <p:nvPr>
            <p:ph idx="1"/>
          </p:nvPr>
        </p:nvSpPr>
        <p:spPr>
          <a:xfrm>
            <a:off x="3716515" y="2682433"/>
            <a:ext cx="4711627" cy="3215749"/>
          </a:xfrm>
        </p:spPr>
        <p:txBody>
          <a:bodyPr>
            <a:normAutofit/>
          </a:bodyPr>
          <a:lstStyle/>
          <a:p>
            <a:pPr marL="0" indent="0">
              <a:buNone/>
            </a:pPr>
            <a:r>
              <a:rPr lang="da-DK" sz="2100" dirty="0"/>
              <a:t>Med rollen som plejefamilie får I:</a:t>
            </a:r>
          </a:p>
          <a:p>
            <a:r>
              <a:rPr lang="da-DK" sz="2100" dirty="0"/>
              <a:t>Mange forskellige samarbejdspartnere.</a:t>
            </a:r>
          </a:p>
          <a:p>
            <a:r>
              <a:rPr lang="da-DK" sz="2100" dirty="0"/>
              <a:t>Mange i jeres hjem.</a:t>
            </a:r>
          </a:p>
          <a:p>
            <a:r>
              <a:rPr lang="da-DK" sz="2100" dirty="0"/>
              <a:t>Mange holdninger og meninger fra andre.</a:t>
            </a:r>
          </a:p>
          <a:p>
            <a:endParaRPr lang="en-US" sz="2100" dirty="0"/>
          </a:p>
        </p:txBody>
      </p:sp>
      <p:cxnSp>
        <p:nvCxnSpPr>
          <p:cNvPr id="15" name="Straight Connector 14">
            <a:extLst>
              <a:ext uri="{FF2B5EF4-FFF2-40B4-BE49-F238E27FC236}">
                <a16:creationId xmlns:a16="http://schemas.microsoft.com/office/drawing/2014/main" id="{39B7FDC9-F0CE-43A7-9F2A-83DD09DC345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747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EMNER PÅ GRUNDKURSETS 4 DAGE</a:t>
            </a:r>
          </a:p>
        </p:txBody>
      </p:sp>
      <p:sp>
        <p:nvSpPr>
          <p:cNvPr id="3" name="Pladsholder til indhold 2"/>
          <p:cNvSpPr>
            <a:spLocks noGrp="1"/>
          </p:cNvSpPr>
          <p:nvPr>
            <p:ph idx="1"/>
          </p:nvPr>
        </p:nvSpPr>
        <p:spPr/>
        <p:txBody>
          <a:bodyPr>
            <a:normAutofit fontScale="62500" lnSpcReduction="20000"/>
          </a:bodyPr>
          <a:lstStyle/>
          <a:p>
            <a:r>
              <a:rPr lang="da-DK" sz="3600" dirty="0"/>
              <a:t>Kursusdag 1: Den nye familie.</a:t>
            </a:r>
          </a:p>
          <a:p>
            <a:endParaRPr lang="da-DK" sz="3600" dirty="0"/>
          </a:p>
          <a:p>
            <a:r>
              <a:rPr lang="da-DK" sz="3600" dirty="0"/>
              <a:t>Kursusdag 2: Børns udvikling og identitetsdannelse, Omsorgssvigt og udviklingstraumer, Tilknytning og mentalisering.</a:t>
            </a:r>
          </a:p>
          <a:p>
            <a:endParaRPr lang="da-DK" sz="3600" dirty="0"/>
          </a:p>
          <a:p>
            <a:r>
              <a:rPr lang="da-DK" sz="3600" dirty="0"/>
              <a:t>Kursusdag 3: Tab, sorg og krise, </a:t>
            </a:r>
            <a:r>
              <a:rPr lang="da-DK" sz="3600" dirty="0" smtClean="0"/>
              <a:t>barnet eller den unges </a:t>
            </a:r>
            <a:r>
              <a:rPr lang="da-DK" sz="3600" dirty="0"/>
              <a:t>familie og netværk – kontakt, samvær og samarbejde, </a:t>
            </a:r>
            <a:r>
              <a:rPr lang="da-DK" sz="3600" dirty="0" smtClean="0"/>
              <a:t>inddragelse</a:t>
            </a:r>
            <a:r>
              <a:rPr lang="da-DK" sz="3600" dirty="0"/>
              <a:t>, selv- og medbestemmelse, Kommunikation og konfliktforståelse, </a:t>
            </a:r>
            <a:r>
              <a:rPr lang="da-DK" sz="3600" dirty="0" smtClean="0"/>
              <a:t>understøttelse </a:t>
            </a:r>
            <a:r>
              <a:rPr lang="da-DK" sz="3600" dirty="0"/>
              <a:t>af plejebarnets skolegang og </a:t>
            </a:r>
            <a:r>
              <a:rPr lang="da-DK" sz="3600" dirty="0" smtClean="0"/>
              <a:t>fællesskaber </a:t>
            </a:r>
            <a:r>
              <a:rPr lang="da-DK" sz="3600" dirty="0"/>
              <a:t>og relationer.</a:t>
            </a:r>
          </a:p>
          <a:p>
            <a:endParaRPr lang="da-DK" sz="3600" dirty="0"/>
          </a:p>
          <a:p>
            <a:r>
              <a:rPr lang="da-DK" sz="3600" dirty="0"/>
              <a:t>Kursusdag 4: Samarbejde med anbringende kommune, Samarbejde med socialtilsynet, Matchning.</a:t>
            </a:r>
          </a:p>
          <a:p>
            <a:pPr marL="0" indent="0">
              <a:buNone/>
            </a:pPr>
            <a:endParaRPr lang="da-DK" dirty="0"/>
          </a:p>
        </p:txBody>
      </p:sp>
    </p:spTree>
    <p:extLst>
      <p:ext uri="{BB962C8B-B14F-4D97-AF65-F5344CB8AC3E}">
        <p14:creationId xmlns:p14="http://schemas.microsoft.com/office/powerpoint/2010/main" val="2276337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7BC3A54-BE2E-4CED-8CD8-56DFFCB25A51}"/>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kern="1200" dirty="0">
                <a:solidFill>
                  <a:srgbClr val="FFFFFF"/>
                </a:solidFill>
                <a:latin typeface="+mj-lt"/>
                <a:ea typeface="+mj-ea"/>
                <a:cs typeface="+mj-cs"/>
              </a:rPr>
              <a:t>Kald versus profession</a:t>
            </a:r>
          </a:p>
        </p:txBody>
      </p:sp>
      <p:sp>
        <p:nvSpPr>
          <p:cNvPr id="3" name="Pladsholder til indhold 2">
            <a:extLst>
              <a:ext uri="{FF2B5EF4-FFF2-40B4-BE49-F238E27FC236}">
                <a16:creationId xmlns:a16="http://schemas.microsoft.com/office/drawing/2014/main" id="{520E34D3-363C-42CB-8BD7-AF266DFEED14}"/>
              </a:ext>
            </a:extLst>
          </p:cNvPr>
          <p:cNvSpPr>
            <a:spLocks noGrp="1"/>
          </p:cNvSpPr>
          <p:nvPr>
            <p:ph idx="1"/>
          </p:nvPr>
        </p:nvSpPr>
        <p:spPr>
          <a:xfrm>
            <a:off x="505677" y="4170501"/>
            <a:ext cx="2743200" cy="1525597"/>
          </a:xfrm>
        </p:spPr>
        <p:txBody>
          <a:bodyPr vert="horz" lIns="91440" tIns="45720" rIns="91440" bIns="45720" rtlCol="0">
            <a:normAutofit/>
          </a:bodyPr>
          <a:lstStyle/>
          <a:p>
            <a:pPr marL="0" indent="0" algn="ctr">
              <a:lnSpc>
                <a:spcPct val="90000"/>
              </a:lnSpc>
              <a:spcBef>
                <a:spcPts val="1000"/>
              </a:spcBef>
              <a:buNone/>
            </a:pPr>
            <a:r>
              <a:rPr lang="en-US" kern="1200" dirty="0" err="1">
                <a:solidFill>
                  <a:srgbClr val="FFFFFF"/>
                </a:solidFill>
                <a:latin typeface="+mn-lt"/>
                <a:ea typeface="+mn-ea"/>
                <a:cs typeface="+mn-cs"/>
              </a:rPr>
              <a:t>Øvelse</a:t>
            </a:r>
            <a:endParaRPr lang="en-US" kern="1200" dirty="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879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1645629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TIL VIDERE DRØFTELSE DERHJEMME</a:t>
            </a:r>
          </a:p>
        </p:txBody>
      </p:sp>
      <p:sp>
        <p:nvSpPr>
          <p:cNvPr id="3" name="Pladsholder til indhold 2"/>
          <p:cNvSpPr>
            <a:spLocks noGrp="1"/>
          </p:cNvSpPr>
          <p:nvPr>
            <p:ph idx="1"/>
          </p:nvPr>
        </p:nvSpPr>
        <p:spPr/>
        <p:txBody>
          <a:bodyPr/>
          <a:lstStyle/>
          <a:p>
            <a:endParaRPr lang="da-DK" dirty="0" smtClean="0"/>
          </a:p>
          <a:p>
            <a:r>
              <a:rPr lang="da-DK" dirty="0" smtClean="0"/>
              <a:t>Hvilke </a:t>
            </a:r>
            <a:r>
              <a:rPr lang="da-DK" dirty="0"/>
              <a:t>opmærksomheder er vigtige at have, når/inden valget om at blive plejefamilie træffes?</a:t>
            </a:r>
          </a:p>
          <a:p>
            <a:r>
              <a:rPr lang="da-DK" dirty="0"/>
              <a:t>Hvilke forandringer kan det få for vores familiestruktur og familiedynamik?</a:t>
            </a:r>
          </a:p>
        </p:txBody>
      </p:sp>
    </p:spTree>
    <p:extLst>
      <p:ext uri="{BB962C8B-B14F-4D97-AF65-F5344CB8AC3E}">
        <p14:creationId xmlns:p14="http://schemas.microsoft.com/office/powerpoint/2010/main" val="848190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FAMILIEPAKKEN</a:t>
            </a:r>
            <a:endParaRPr lang="da-DK" dirty="0"/>
          </a:p>
        </p:txBody>
      </p:sp>
      <p:pic>
        <p:nvPicPr>
          <p:cNvPr id="4" name="Pladsholder til indhold 3" descr="Familie på fire personer der står rundt om to store papkasse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69492" y="1628800"/>
            <a:ext cx="3017308" cy="4525963"/>
          </a:xfrm>
        </p:spPr>
      </p:pic>
      <p:sp>
        <p:nvSpPr>
          <p:cNvPr id="5" name="Rektangel 4"/>
          <p:cNvSpPr/>
          <p:nvPr/>
        </p:nvSpPr>
        <p:spPr>
          <a:xfrm>
            <a:off x="899592" y="2204864"/>
            <a:ext cx="5184576" cy="1815882"/>
          </a:xfrm>
          <a:prstGeom prst="rect">
            <a:avLst/>
          </a:prstGeom>
        </p:spPr>
        <p:txBody>
          <a:bodyPr wrap="square">
            <a:spAutoFit/>
          </a:bodyPr>
          <a:lstStyle/>
          <a:p>
            <a:pPr marL="285750" indent="-285750">
              <a:buFont typeface="Arial" panose="020B0604020202020204" pitchFamily="34" charset="0"/>
              <a:buChar char="•"/>
            </a:pPr>
            <a:r>
              <a:rPr lang="da-DK" sz="2800" dirty="0"/>
              <a:t>Repræsenterer hvem I er</a:t>
            </a:r>
          </a:p>
          <a:p>
            <a:pPr marL="285750" indent="-285750">
              <a:buFont typeface="Arial" panose="020B0604020202020204" pitchFamily="34" charset="0"/>
              <a:buChar char="•"/>
            </a:pPr>
            <a:r>
              <a:rPr lang="da-DK" sz="2800" dirty="0"/>
              <a:t>Bliver forskellig fra familie til familie</a:t>
            </a:r>
          </a:p>
          <a:p>
            <a:pPr marL="285750" indent="-285750">
              <a:buFont typeface="Arial" panose="020B0604020202020204" pitchFamily="34" charset="0"/>
              <a:buChar char="•"/>
            </a:pPr>
            <a:r>
              <a:rPr lang="da-DK" sz="2800" dirty="0"/>
              <a:t>Er en familie-opgave</a:t>
            </a:r>
          </a:p>
        </p:txBody>
      </p:sp>
    </p:spTree>
    <p:extLst>
      <p:ext uri="{BB962C8B-B14F-4D97-AF65-F5344CB8AC3E}">
        <p14:creationId xmlns:p14="http://schemas.microsoft.com/office/powerpoint/2010/main" val="353059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AFRUNDING AF DAGEN</a:t>
            </a:r>
          </a:p>
        </p:txBody>
      </p:sp>
      <p:sp>
        <p:nvSpPr>
          <p:cNvPr id="3" name="Pladsholder til indhold 2"/>
          <p:cNvSpPr>
            <a:spLocks noGrp="1"/>
          </p:cNvSpPr>
          <p:nvPr>
            <p:ph idx="1"/>
          </p:nvPr>
        </p:nvSpPr>
        <p:spPr/>
        <p:txBody>
          <a:bodyPr>
            <a:normAutofit fontScale="25000" lnSpcReduction="20000"/>
          </a:bodyPr>
          <a:lstStyle/>
          <a:p>
            <a:r>
              <a:rPr lang="da-DK" sz="9600" dirty="0"/>
              <a:t>Brug 5 minutter til at notere i notesbogen: </a:t>
            </a:r>
          </a:p>
          <a:p>
            <a:pPr>
              <a:buFontTx/>
              <a:buChar char="-"/>
            </a:pPr>
            <a:r>
              <a:rPr lang="da-DK" sz="9600" dirty="0"/>
              <a:t>Hvad tager jeg med mig?</a:t>
            </a:r>
          </a:p>
          <a:p>
            <a:pPr>
              <a:buFontTx/>
              <a:buChar char="-"/>
            </a:pPr>
            <a:r>
              <a:rPr lang="da-DK" sz="9600" dirty="0"/>
              <a:t>Hvad var de vigtigste begreber i dag?</a:t>
            </a:r>
          </a:p>
          <a:p>
            <a:pPr>
              <a:buFontTx/>
              <a:buChar char="-"/>
            </a:pPr>
            <a:r>
              <a:rPr lang="da-DK" sz="9600" dirty="0"/>
              <a:t>Hvad skal jeg tænke videre over?</a:t>
            </a:r>
          </a:p>
          <a:p>
            <a:endParaRPr lang="da-DK" sz="9600" dirty="0"/>
          </a:p>
          <a:p>
            <a:r>
              <a:rPr lang="da-DK" sz="9600" dirty="0"/>
              <a:t>Feedback på undervisningen: Hvordan har det været?</a:t>
            </a:r>
          </a:p>
          <a:p>
            <a:endParaRPr lang="da-DK" sz="9600" dirty="0"/>
          </a:p>
          <a:p>
            <a:r>
              <a:rPr lang="da-DK" sz="9600" dirty="0"/>
              <a:t>Artikel af Anne </a:t>
            </a:r>
            <a:r>
              <a:rPr lang="da-DK" sz="9600"/>
              <a:t>Blom Corlin, ”</a:t>
            </a:r>
            <a:r>
              <a:rPr lang="da-DK" sz="9600" dirty="0"/>
              <a:t>Tilknytning mellem plejebørn og plejeforældre”, skal være læst.</a:t>
            </a:r>
          </a:p>
          <a:p>
            <a:pPr lvl="0"/>
            <a:endParaRPr lang="da-DK" sz="9600" dirty="0"/>
          </a:p>
          <a:p>
            <a:pPr lvl="0"/>
            <a:r>
              <a:rPr lang="da-DK" sz="9600" dirty="0"/>
              <a:t>Hjemmeopgaven ”Familiepakken” til næste kursusmodul.</a:t>
            </a:r>
          </a:p>
          <a:p>
            <a:pPr marL="0" indent="0" algn="ctr">
              <a:buNone/>
            </a:pPr>
            <a:endParaRPr lang="da-DK" sz="8000" dirty="0"/>
          </a:p>
          <a:p>
            <a:pPr marL="0" indent="0" algn="ctr">
              <a:buNone/>
            </a:pPr>
            <a:r>
              <a:rPr lang="da-DK" sz="8000" dirty="0"/>
              <a:t>Tak for i dag</a:t>
            </a:r>
          </a:p>
          <a:p>
            <a:pPr marL="0" indent="0">
              <a:buNone/>
            </a:pPr>
            <a:endParaRPr lang="da-DK" dirty="0"/>
          </a:p>
        </p:txBody>
      </p:sp>
    </p:spTree>
    <p:extLst>
      <p:ext uri="{BB962C8B-B14F-4D97-AF65-F5344CB8AC3E}">
        <p14:creationId xmlns:p14="http://schemas.microsoft.com/office/powerpoint/2010/main" val="151356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GENSIDIG PRÆSENTATION</a:t>
            </a:r>
          </a:p>
        </p:txBody>
      </p:sp>
      <p:sp>
        <p:nvSpPr>
          <p:cNvPr id="3" name="Pladsholder til indhold 2"/>
          <p:cNvSpPr>
            <a:spLocks noGrp="1"/>
          </p:cNvSpPr>
          <p:nvPr>
            <p:ph idx="1"/>
          </p:nvPr>
        </p:nvSpPr>
        <p:spPr/>
        <p:txBody>
          <a:bodyPr>
            <a:normAutofit/>
          </a:bodyPr>
          <a:lstStyle/>
          <a:p>
            <a:pPr marL="0" indent="0">
              <a:buNone/>
            </a:pPr>
            <a:r>
              <a:rPr lang="da-DK" sz="2700" dirty="0"/>
              <a:t>Velkommen – hvem er vi?</a:t>
            </a:r>
          </a:p>
          <a:p>
            <a:r>
              <a:rPr lang="da-DK" sz="2700" dirty="0"/>
              <a:t>Præsentation af underviserne.</a:t>
            </a:r>
            <a:br>
              <a:rPr lang="da-DK" sz="2700" dirty="0"/>
            </a:br>
            <a:r>
              <a:rPr lang="da-DK" sz="2700" dirty="0"/>
              <a:t>Hvem er vi? Hvad er vores motivation for at arbejde med tilsyn og undervise?</a:t>
            </a:r>
            <a:br>
              <a:rPr lang="da-DK" sz="2700" dirty="0"/>
            </a:br>
            <a:r>
              <a:rPr lang="da-DK" sz="2700" dirty="0"/>
              <a:t>Hvad er vores erfaring?</a:t>
            </a:r>
          </a:p>
          <a:p>
            <a:r>
              <a:rPr lang="da-DK" sz="2700" dirty="0"/>
              <a:t>Præsentation af kursister.</a:t>
            </a:r>
            <a:br>
              <a:rPr lang="da-DK" sz="2700" dirty="0"/>
            </a:br>
            <a:r>
              <a:rPr lang="da-DK" sz="2700" dirty="0"/>
              <a:t>Hvem er du? Hvor kommer du fra?</a:t>
            </a:r>
            <a:br>
              <a:rPr lang="da-DK" sz="2700" dirty="0"/>
            </a:br>
            <a:r>
              <a:rPr lang="da-DK" sz="2700" dirty="0"/>
              <a:t>Hvad er din motivation for at blive plejefamilie? Hvad er din erfaring med </a:t>
            </a:r>
            <a:r>
              <a:rPr lang="da-DK" sz="2700" dirty="0" smtClean="0"/>
              <a:t>børn og unge med </a:t>
            </a:r>
            <a:r>
              <a:rPr lang="da-DK" sz="2700" dirty="0"/>
              <a:t>særligt behov for støtte?</a:t>
            </a:r>
          </a:p>
          <a:p>
            <a:endParaRPr lang="da-DK" dirty="0"/>
          </a:p>
          <a:p>
            <a:endParaRPr lang="da-DK" dirty="0"/>
          </a:p>
        </p:txBody>
      </p:sp>
    </p:spTree>
    <p:extLst>
      <p:ext uri="{BB962C8B-B14F-4D97-AF65-F5344CB8AC3E}">
        <p14:creationId xmlns:p14="http://schemas.microsoft.com/office/powerpoint/2010/main" val="398858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ETISKE SPILLEREGLER</a:t>
            </a:r>
          </a:p>
        </p:txBody>
      </p:sp>
      <p:sp>
        <p:nvSpPr>
          <p:cNvPr id="3" name="Pladsholder til indhold 2"/>
          <p:cNvSpPr>
            <a:spLocks noGrp="1"/>
          </p:cNvSpPr>
          <p:nvPr>
            <p:ph idx="1"/>
          </p:nvPr>
        </p:nvSpPr>
        <p:spPr/>
        <p:txBody>
          <a:bodyPr>
            <a:noAutofit/>
          </a:bodyPr>
          <a:lstStyle/>
          <a:p>
            <a:r>
              <a:rPr lang="da-DK" sz="2800" dirty="0"/>
              <a:t>Vi er, som vi er. Vi betragter hinandens forskelligheder som ressourcer. </a:t>
            </a:r>
          </a:p>
          <a:p>
            <a:r>
              <a:rPr lang="da-DK" sz="2800" dirty="0"/>
              <a:t>Den viden og erfaring, som vi deler med hinanden her, deler vi ikke med udenforstående. </a:t>
            </a:r>
          </a:p>
          <a:p>
            <a:r>
              <a:rPr lang="da-DK" sz="2800" dirty="0"/>
              <a:t>Det er tilladt at værne om sit privatliv. Vi skal arbejde med meget personlige referencer, så det er ok at passe på sig selv. </a:t>
            </a:r>
          </a:p>
          <a:p>
            <a:r>
              <a:rPr lang="da-DK" sz="2800" dirty="0"/>
              <a:t>Alle træningsøvelser er et tilbud. Ingen tvinges til at stille sig frem for andre. </a:t>
            </a:r>
          </a:p>
        </p:txBody>
      </p:sp>
    </p:spTree>
    <p:extLst>
      <p:ext uri="{BB962C8B-B14F-4D97-AF65-F5344CB8AC3E}">
        <p14:creationId xmlns:p14="http://schemas.microsoft.com/office/powerpoint/2010/main" val="282938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FORVENTNINGSAFSTEMNING </a:t>
            </a:r>
          </a:p>
        </p:txBody>
      </p:sp>
      <p:sp>
        <p:nvSpPr>
          <p:cNvPr id="3" name="Pladsholder til indhold 2"/>
          <p:cNvSpPr>
            <a:spLocks noGrp="1"/>
          </p:cNvSpPr>
          <p:nvPr>
            <p:ph idx="1"/>
          </p:nvPr>
        </p:nvSpPr>
        <p:spPr/>
        <p:txBody>
          <a:bodyPr>
            <a:normAutofit/>
          </a:bodyPr>
          <a:lstStyle/>
          <a:p>
            <a:r>
              <a:rPr lang="da-DK" dirty="0"/>
              <a:t>Hvilke forventninger har jeg til grundkurset?</a:t>
            </a:r>
          </a:p>
          <a:p>
            <a:r>
              <a:rPr lang="da-DK" dirty="0"/>
              <a:t>Hvad vil jeg gerne have med herfra?</a:t>
            </a:r>
          </a:p>
        </p:txBody>
      </p:sp>
    </p:spTree>
    <p:extLst>
      <p:ext uri="{BB962C8B-B14F-4D97-AF65-F5344CB8AC3E}">
        <p14:creationId xmlns:p14="http://schemas.microsoft.com/office/powerpoint/2010/main" val="26126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NOTESBOGEN</a:t>
            </a:r>
          </a:p>
        </p:txBody>
      </p:sp>
      <p:sp>
        <p:nvSpPr>
          <p:cNvPr id="3" name="Pladsholder til indhold 2"/>
          <p:cNvSpPr>
            <a:spLocks noGrp="1"/>
          </p:cNvSpPr>
          <p:nvPr>
            <p:ph idx="1"/>
          </p:nvPr>
        </p:nvSpPr>
        <p:spPr/>
        <p:txBody>
          <a:bodyPr/>
          <a:lstStyle/>
          <a:p>
            <a:r>
              <a:rPr lang="da-DK" dirty="0"/>
              <a:t>Noter til oplæg, film, øvelser og cases.</a:t>
            </a:r>
          </a:p>
          <a:p>
            <a:r>
              <a:rPr lang="da-DK" dirty="0"/>
              <a:t>Hvad har du lært siden sidst?</a:t>
            </a:r>
          </a:p>
          <a:p>
            <a:r>
              <a:rPr lang="da-DK" dirty="0"/>
              <a:t>Hvad har overrasket dig?</a:t>
            </a:r>
          </a:p>
          <a:p>
            <a:r>
              <a:rPr lang="da-DK" dirty="0"/>
              <a:t>Ting, som du skal huske.</a:t>
            </a:r>
          </a:p>
          <a:p>
            <a:r>
              <a:rPr lang="da-DK" dirty="0"/>
              <a:t>Vigtigste begreb i dag.</a:t>
            </a:r>
          </a:p>
          <a:p>
            <a:r>
              <a:rPr lang="da-DK" dirty="0"/>
              <a:t>Mål, som du sætter for dig selv.</a:t>
            </a:r>
          </a:p>
          <a:p>
            <a:pPr marL="0" indent="0">
              <a:buNone/>
            </a:pPr>
            <a:endParaRPr lang="da-DK" dirty="0"/>
          </a:p>
        </p:txBody>
      </p:sp>
    </p:spTree>
    <p:extLst>
      <p:ext uri="{BB962C8B-B14F-4D97-AF65-F5344CB8AC3E}">
        <p14:creationId xmlns:p14="http://schemas.microsoft.com/office/powerpoint/2010/main" val="2561555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316609550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TM01859866[[fn=Makro]]</Template>
  <TotalTime>8718</TotalTime>
  <Words>2327</Words>
  <Application>Microsoft Office PowerPoint</Application>
  <PresentationFormat>Skærmshow (4:3)</PresentationFormat>
  <Paragraphs>250</Paragraphs>
  <Slides>44</Slides>
  <Notes>12</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44</vt:i4>
      </vt:variant>
    </vt:vector>
  </HeadingPairs>
  <TitlesOfParts>
    <vt:vector size="51" baseType="lpstr">
      <vt:lpstr>Arial</vt:lpstr>
      <vt:lpstr>Calibri</vt:lpstr>
      <vt:lpstr>Tw Cen MT</vt:lpstr>
      <vt:lpstr>Tw Cen MT Condensed</vt:lpstr>
      <vt:lpstr>Wingdings 3</vt:lpstr>
      <vt:lpstr>Kontortema</vt:lpstr>
      <vt:lpstr>Integral</vt:lpstr>
      <vt:lpstr>Grundkursus i at være plejefamilie</vt:lpstr>
      <vt:lpstr>GRUNDKURSUS I AT VÆRE PLEJEFAMILIE</vt:lpstr>
      <vt:lpstr>FORMÅLET MED GRUNDKURSET </vt:lpstr>
      <vt:lpstr>EMNER PÅ GRUNDKURSETS 4 DAGE</vt:lpstr>
      <vt:lpstr>GENSIDIG PRÆSENTATION</vt:lpstr>
      <vt:lpstr>ETISKE SPILLEREGLER</vt:lpstr>
      <vt:lpstr>FORVENTNINGSAFSTEMNING </vt:lpstr>
      <vt:lpstr>NOTESBOGEN</vt:lpstr>
      <vt:lpstr>Pause</vt:lpstr>
      <vt:lpstr>DEN NYE FAMILIE</vt:lpstr>
      <vt:lpstr>DAGENS LÆRINGSMÅL</vt:lpstr>
      <vt:lpstr>PROGRAM</vt:lpstr>
      <vt:lpstr>HVAD SKAL EN PLEJEFAMILIE KUNNE</vt:lpstr>
      <vt:lpstr>HVAD SKAL EN PLEJEFAMILIE KUNNE – BØRN OG UNGES PERSPEKTIVER </vt:lpstr>
      <vt:lpstr>REFLEKSIONSØVELSE  HVAD ER VIGTIGT FOR BØRN OG UNGE DER BOR I PLEJEFAMILIE?</vt:lpstr>
      <vt:lpstr>HVAD SKAL EN PLEJEFAMILIE KUNNE –  BØRN OG UNGES PERSPEKTIVER</vt:lpstr>
      <vt:lpstr>HVAD SKAL EN PLEJEFAMILIE KUNNE - PLEJEFAMILIERS PERSPEKTIVER </vt:lpstr>
      <vt:lpstr>FILM - PLEJEFAMILIENS ROLLER OG OPGAVER</vt:lpstr>
      <vt:lpstr>REFLEKSIONSØVELSE PLEJEFAMILIERS PERSPEKTIVER</vt:lpstr>
      <vt:lpstr>HVAD SKAL EN PLEJEFAMILIE KUNNE – VIDEN FRA FORSKNING</vt:lpstr>
      <vt:lpstr>ANBRINGELSESSTATISTIK </vt:lpstr>
      <vt:lpstr>HVAD SKAL EN PLEJEFAMILIE KUNNE - LOVGIVNINGSMÆSSIGE RAMMER</vt:lpstr>
      <vt:lpstr>BARNETS LOV</vt:lpstr>
      <vt:lpstr>LOV OM SOCIALTILSYN </vt:lpstr>
      <vt:lpstr>KVALITETSKRITERIER </vt:lpstr>
      <vt:lpstr>FORSKELLIGE TYPER AF PLEJEFAMILIER</vt:lpstr>
      <vt:lpstr>ALMEN PLEJEFAMILIE  </vt:lpstr>
      <vt:lpstr>FORSTÆRKET PLEJEFAMILIE  </vt:lpstr>
      <vt:lpstr>SPECIALISERET PLEJEFAMILIE  </vt:lpstr>
      <vt:lpstr>FORANDRINGER FOR FAMILIEN</vt:lpstr>
      <vt:lpstr>FAMILIER ER FORSKELLIGE </vt:lpstr>
      <vt:lpstr>FAMILIESTRUKTUR OG FAMILIEDYNAMIK REFLEKSIONSØVELSE </vt:lpstr>
      <vt:lpstr>FILM - FORANDRINGER FOR PARFOHOLDET OG ENLIGE PLEJEFORÆLDRE</vt:lpstr>
      <vt:lpstr>FORANDRINGER FOR PARFORHOLDET OG ENLIGE PLEJEFORÆLDRE</vt:lpstr>
      <vt:lpstr>FORANDRINGER FOR EGNE BØRN</vt:lpstr>
      <vt:lpstr>FILM – FORANDRINGER FOR EGNE BØRN</vt:lpstr>
      <vt:lpstr>Pause</vt:lpstr>
      <vt:lpstr>GRUPPEDRØFTELSE: FORANDRINGER FOR EGNE BØRN</vt:lpstr>
      <vt:lpstr>AT VÆRE EN OFFENTLIG FAMILIE</vt:lpstr>
      <vt:lpstr>Kald versus profession</vt:lpstr>
      <vt:lpstr>Pause</vt:lpstr>
      <vt:lpstr>TIL VIDERE DRØFTELSE DERHJEMME</vt:lpstr>
      <vt:lpstr>FAMILIEPAKKEN</vt:lpstr>
      <vt:lpstr>AFRUNDING AF DAGEN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til Emne 3.1</dc:title>
  <dc:creator>Anja Wismann Bechgaard</dc:creator>
  <cp:lastModifiedBy>Mette Flindt Høyberg</cp:lastModifiedBy>
  <cp:revision>345</cp:revision>
  <dcterms:created xsi:type="dcterms:W3CDTF">2019-05-09T08:15:53Z</dcterms:created>
  <dcterms:modified xsi:type="dcterms:W3CDTF">2024-07-05T07:58:36Z</dcterms:modified>
</cp:coreProperties>
</file>