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5"/>
  </p:notesMasterIdLst>
  <p:sldIdLst>
    <p:sldId id="300" r:id="rId3"/>
    <p:sldId id="417" r:id="rId4"/>
    <p:sldId id="418" r:id="rId5"/>
    <p:sldId id="419" r:id="rId6"/>
    <p:sldId id="420" r:id="rId7"/>
    <p:sldId id="421" r:id="rId8"/>
    <p:sldId id="422" r:id="rId9"/>
    <p:sldId id="423" r:id="rId10"/>
    <p:sldId id="424" r:id="rId11"/>
    <p:sldId id="425" r:id="rId12"/>
    <p:sldId id="426" r:id="rId13"/>
    <p:sldId id="427" r:id="rId14"/>
    <p:sldId id="480" r:id="rId15"/>
    <p:sldId id="414" r:id="rId16"/>
    <p:sldId id="428" r:id="rId17"/>
    <p:sldId id="430" r:id="rId18"/>
    <p:sldId id="431" r:id="rId19"/>
    <p:sldId id="432" r:id="rId20"/>
    <p:sldId id="433" r:id="rId21"/>
    <p:sldId id="434" r:id="rId22"/>
    <p:sldId id="435" r:id="rId23"/>
    <p:sldId id="436" r:id="rId24"/>
    <p:sldId id="476" r:id="rId25"/>
    <p:sldId id="437" r:id="rId26"/>
    <p:sldId id="439" r:id="rId27"/>
    <p:sldId id="440" r:id="rId28"/>
    <p:sldId id="441" r:id="rId29"/>
    <p:sldId id="477" r:id="rId30"/>
    <p:sldId id="478" r:id="rId31"/>
    <p:sldId id="442" r:id="rId32"/>
    <p:sldId id="416" r:id="rId33"/>
    <p:sldId id="444" r:id="rId34"/>
    <p:sldId id="445" r:id="rId35"/>
    <p:sldId id="446" r:id="rId36"/>
    <p:sldId id="447" r:id="rId37"/>
    <p:sldId id="448" r:id="rId38"/>
    <p:sldId id="449" r:id="rId39"/>
    <p:sldId id="450" r:id="rId40"/>
    <p:sldId id="451" r:id="rId41"/>
    <p:sldId id="452" r:id="rId42"/>
    <p:sldId id="453" r:id="rId43"/>
    <p:sldId id="454" r:id="rId44"/>
    <p:sldId id="455" r:id="rId45"/>
    <p:sldId id="456" r:id="rId46"/>
    <p:sldId id="458" r:id="rId47"/>
    <p:sldId id="460" r:id="rId48"/>
    <p:sldId id="457" r:id="rId49"/>
    <p:sldId id="461" r:id="rId50"/>
    <p:sldId id="462" r:id="rId51"/>
    <p:sldId id="463" r:id="rId52"/>
    <p:sldId id="464" r:id="rId53"/>
    <p:sldId id="465" r:id="rId54"/>
    <p:sldId id="466" r:id="rId55"/>
    <p:sldId id="467" r:id="rId56"/>
    <p:sldId id="468" r:id="rId57"/>
    <p:sldId id="469" r:id="rId58"/>
    <p:sldId id="470" r:id="rId59"/>
    <p:sldId id="471" r:id="rId60"/>
    <p:sldId id="472" r:id="rId61"/>
    <p:sldId id="473" r:id="rId62"/>
    <p:sldId id="475" r:id="rId63"/>
    <p:sldId id="474" r:id="rId64"/>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igne Skovgaard Schmidt" initials="ss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emlayout 2 - Marker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4" autoAdjust="0"/>
    <p:restoredTop sz="86443" autoAdjust="0"/>
  </p:normalViewPr>
  <p:slideViewPr>
    <p:cSldViewPr>
      <p:cViewPr varScale="1">
        <p:scale>
          <a:sx n="69" d="100"/>
          <a:sy n="69" d="100"/>
        </p:scale>
        <p:origin x="520" y="44"/>
      </p:cViewPr>
      <p:guideLst>
        <p:guide orient="horz" pos="2160"/>
        <p:guide pos="2880"/>
      </p:guideLst>
    </p:cSldViewPr>
  </p:slideViewPr>
  <p:outlineViewPr>
    <p:cViewPr>
      <p:scale>
        <a:sx n="33" d="100"/>
        <a:sy n="33" d="100"/>
      </p:scale>
      <p:origin x="0" y="-3691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2A787A-8A31-458B-862E-E5EC85AD1421}" type="datetimeFigureOut">
              <a:rPr lang="da-DK" smtClean="0"/>
              <a:t>08-04-2024</a:t>
            </a:fld>
            <a:endParaRPr lang="da-DK"/>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388CEB-ED4F-4C29-BBBF-027436DB5B3A}" type="slidenum">
              <a:rPr lang="da-DK" smtClean="0"/>
              <a:t>‹nr.›</a:t>
            </a:fld>
            <a:endParaRPr lang="da-DK"/>
          </a:p>
        </p:txBody>
      </p:sp>
    </p:spTree>
    <p:extLst>
      <p:ext uri="{BB962C8B-B14F-4D97-AF65-F5344CB8AC3E}">
        <p14:creationId xmlns:p14="http://schemas.microsoft.com/office/powerpoint/2010/main" val="1293438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AC36CCB-2A78-48A1-A815-188C4F75D1C6}" type="slidenum">
              <a:rPr lang="da-DK" smtClean="0"/>
              <a:t>1</a:t>
            </a:fld>
            <a:endParaRPr lang="da-DK" dirty="0"/>
          </a:p>
        </p:txBody>
      </p:sp>
    </p:spTree>
    <p:extLst>
      <p:ext uri="{BB962C8B-B14F-4D97-AF65-F5344CB8AC3E}">
        <p14:creationId xmlns:p14="http://schemas.microsoft.com/office/powerpoint/2010/main" val="1547247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54</a:t>
            </a:fld>
            <a:endParaRPr lang="da-DK"/>
          </a:p>
        </p:txBody>
      </p:sp>
    </p:spTree>
    <p:extLst>
      <p:ext uri="{BB962C8B-B14F-4D97-AF65-F5344CB8AC3E}">
        <p14:creationId xmlns:p14="http://schemas.microsoft.com/office/powerpoint/2010/main" val="1570224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7DD4F4-FF35-440E-99BF-CB0BF5E8BDDB}" type="slidenum">
              <a:rPr lang="da-DK" smtClean="0"/>
              <a:t>57</a:t>
            </a:fld>
            <a:endParaRPr lang="da-DK"/>
          </a:p>
        </p:txBody>
      </p:sp>
    </p:spTree>
    <p:extLst>
      <p:ext uri="{BB962C8B-B14F-4D97-AF65-F5344CB8AC3E}">
        <p14:creationId xmlns:p14="http://schemas.microsoft.com/office/powerpoint/2010/main" val="3705738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7</a:t>
            </a:fld>
            <a:endParaRPr lang="da-DK"/>
          </a:p>
        </p:txBody>
      </p:sp>
    </p:spTree>
    <p:extLst>
      <p:ext uri="{BB962C8B-B14F-4D97-AF65-F5344CB8AC3E}">
        <p14:creationId xmlns:p14="http://schemas.microsoft.com/office/powerpoint/2010/main" val="3201919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7DD4F4-FF35-440E-99BF-CB0BF5E8BDDB}" type="slidenum">
              <a:rPr lang="da-DK" smtClean="0"/>
              <a:t>14</a:t>
            </a:fld>
            <a:endParaRPr lang="da-DK"/>
          </a:p>
        </p:txBody>
      </p:sp>
    </p:spTree>
    <p:extLst>
      <p:ext uri="{BB962C8B-B14F-4D97-AF65-F5344CB8AC3E}">
        <p14:creationId xmlns:p14="http://schemas.microsoft.com/office/powerpoint/2010/main" val="3705738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16</a:t>
            </a:fld>
            <a:endParaRPr lang="da-DK"/>
          </a:p>
        </p:txBody>
      </p:sp>
    </p:spTree>
    <p:extLst>
      <p:ext uri="{BB962C8B-B14F-4D97-AF65-F5344CB8AC3E}">
        <p14:creationId xmlns:p14="http://schemas.microsoft.com/office/powerpoint/2010/main" val="437456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smtClean="0"/>
          </a:p>
        </p:txBody>
      </p:sp>
      <p:sp>
        <p:nvSpPr>
          <p:cNvPr id="4" name="Pladsholder til slidenummer 3"/>
          <p:cNvSpPr>
            <a:spLocks noGrp="1"/>
          </p:cNvSpPr>
          <p:nvPr>
            <p:ph type="sldNum" sz="quarter" idx="10"/>
          </p:nvPr>
        </p:nvSpPr>
        <p:spPr/>
        <p:txBody>
          <a:bodyPr/>
          <a:lstStyle/>
          <a:p>
            <a:fld id="{3A388CEB-ED4F-4C29-BBBF-027436DB5B3A}" type="slidenum">
              <a:rPr lang="da-DK" smtClean="0"/>
              <a:t>23</a:t>
            </a:fld>
            <a:endParaRPr lang="da-DK"/>
          </a:p>
        </p:txBody>
      </p:sp>
    </p:spTree>
    <p:extLst>
      <p:ext uri="{BB962C8B-B14F-4D97-AF65-F5344CB8AC3E}">
        <p14:creationId xmlns:p14="http://schemas.microsoft.com/office/powerpoint/2010/main" val="1378578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3A388CEB-ED4F-4C29-BBBF-027436DB5B3A}" type="slidenum">
              <a:rPr lang="da-DK" smtClean="0"/>
              <a:t>24</a:t>
            </a:fld>
            <a:endParaRPr lang="da-DK"/>
          </a:p>
        </p:txBody>
      </p:sp>
    </p:spTree>
    <p:extLst>
      <p:ext uri="{BB962C8B-B14F-4D97-AF65-F5344CB8AC3E}">
        <p14:creationId xmlns:p14="http://schemas.microsoft.com/office/powerpoint/2010/main" val="2020170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aseline="0" dirty="0" smtClean="0"/>
          </a:p>
        </p:txBody>
      </p:sp>
      <p:sp>
        <p:nvSpPr>
          <p:cNvPr id="4" name="Pladsholder til slidenummer 3"/>
          <p:cNvSpPr>
            <a:spLocks noGrp="1"/>
          </p:cNvSpPr>
          <p:nvPr>
            <p:ph type="sldNum" sz="quarter" idx="10"/>
          </p:nvPr>
        </p:nvSpPr>
        <p:spPr/>
        <p:txBody>
          <a:bodyPr/>
          <a:lstStyle/>
          <a:p>
            <a:fld id="{3A388CEB-ED4F-4C29-BBBF-027436DB5B3A}" type="slidenum">
              <a:rPr lang="da-DK" smtClean="0"/>
              <a:t>28</a:t>
            </a:fld>
            <a:endParaRPr lang="da-DK"/>
          </a:p>
        </p:txBody>
      </p:sp>
    </p:spTree>
    <p:extLst>
      <p:ext uri="{BB962C8B-B14F-4D97-AF65-F5344CB8AC3E}">
        <p14:creationId xmlns:p14="http://schemas.microsoft.com/office/powerpoint/2010/main" val="2746431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3A388CEB-ED4F-4C29-BBBF-027436DB5B3A}" type="slidenum">
              <a:rPr lang="da-DK" smtClean="0"/>
              <a:t>29</a:t>
            </a:fld>
            <a:endParaRPr lang="da-DK"/>
          </a:p>
        </p:txBody>
      </p:sp>
    </p:spTree>
    <p:extLst>
      <p:ext uri="{BB962C8B-B14F-4D97-AF65-F5344CB8AC3E}">
        <p14:creationId xmlns:p14="http://schemas.microsoft.com/office/powerpoint/2010/main" val="1828571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7DD4F4-FF35-440E-99BF-CB0BF5E8BDDB}" type="slidenum">
              <a:rPr lang="da-DK" smtClean="0"/>
              <a:t>39</a:t>
            </a:fld>
            <a:endParaRPr lang="da-DK"/>
          </a:p>
        </p:txBody>
      </p:sp>
    </p:spTree>
    <p:extLst>
      <p:ext uri="{BB962C8B-B14F-4D97-AF65-F5344CB8AC3E}">
        <p14:creationId xmlns:p14="http://schemas.microsoft.com/office/powerpoint/2010/main" val="3705738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695"/>
            <a:ext cx="7772400" cy="1470025"/>
          </a:xfrm>
        </p:spPr>
        <p:txBody>
          <a:bodyPr/>
          <a:lstStyle/>
          <a:p>
            <a:r>
              <a:rPr lang="da-DK"/>
              <a:t>Klik for at redigere i master</a:t>
            </a:r>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p>
        </p:txBody>
      </p:sp>
      <p:sp>
        <p:nvSpPr>
          <p:cNvPr id="4" name="Pladsholder til dato 3"/>
          <p:cNvSpPr>
            <a:spLocks noGrp="1"/>
          </p:cNvSpPr>
          <p:nvPr>
            <p:ph type="dt" sz="half" idx="10"/>
          </p:nvPr>
        </p:nvSpPr>
        <p:spPr/>
        <p:txBody>
          <a:bodyPr/>
          <a:lstStyle/>
          <a:p>
            <a:fld id="{53984ED1-B1E7-452C-A6D8-83BADD4BEA94}" type="datetimeFigureOut">
              <a:rPr lang="da-DK" smtClean="0"/>
              <a:t>08-04-2024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049152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3984ED1-B1E7-452C-A6D8-83BADD4BEA94}" type="datetimeFigureOut">
              <a:rPr lang="da-DK" smtClean="0"/>
              <a:t>08-04-2024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1629345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908"/>
            <a:ext cx="2057400" cy="5851525"/>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457200" y="274908"/>
            <a:ext cx="6019800" cy="5851525"/>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3984ED1-B1E7-452C-A6D8-83BADD4BEA94}" type="datetimeFigureOut">
              <a:rPr lang="da-DK" smtClean="0"/>
              <a:t>08-04-2024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1313376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4960137"/>
            <a:ext cx="5829300" cy="1463040"/>
          </a:xfrm>
        </p:spPr>
        <p:txBody>
          <a:bodyPr anchor="ctr">
            <a:normAutofit/>
          </a:bodyPr>
          <a:lstStyle>
            <a:lvl1pPr algn="r">
              <a:defRPr sz="5000" spc="200" baseline="0"/>
            </a:lvl1pPr>
          </a:lstStyle>
          <a:p>
            <a:r>
              <a:rPr lang="da-DK" dirty="0"/>
              <a:t>Klik for at redigere i master</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lvl1pPr algn="l">
              <a:defRPr/>
            </a:lvl1pPr>
          </a:lstStyle>
          <a:p>
            <a:fld id="{0457DEB0-994C-43D6-9B19-8090E25B637C}" type="datetime1">
              <a:rPr lang="en-US" smtClean="0">
                <a:solidFill>
                  <a:prstClr val="black">
                    <a:lumMod val="95000"/>
                    <a:lumOff val="5000"/>
                  </a:prstClr>
                </a:solidFill>
              </a:rPr>
              <a:pPr/>
              <a:t>4/8/2024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1C1491F5-52CC-4498-AA3F-F2B6B56064F4}"/>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006611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41DE866-8F56-4E25-9541-8AC6670421BF}" type="datetime1">
              <a:rPr lang="en-US" smtClean="0">
                <a:solidFill>
                  <a:prstClr val="black">
                    <a:lumMod val="95000"/>
                    <a:lumOff val="5000"/>
                  </a:prstClr>
                </a:solidFill>
              </a:rPr>
              <a:pPr/>
              <a:t>4/8/2024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038885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da-DK"/>
              <a:t>Klik for at redigere i master</a:t>
            </a:r>
            <a:endParaRPr lang="en-US" dirty="0"/>
          </a:p>
        </p:txBody>
      </p:sp>
      <p:sp>
        <p:nvSpPr>
          <p:cNvPr id="3" name="Content Placeholder 2"/>
          <p:cNvSpPr>
            <a:spLocks noGrp="1"/>
          </p:cNvSpPr>
          <p:nvPr>
            <p:ph sz="half" idx="1"/>
          </p:nvPr>
        </p:nvSpPr>
        <p:spPr>
          <a:xfrm>
            <a:off x="768095"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4F85B17-3DFC-4980-8075-90A616621ACB}" type="datetime1">
              <a:rPr lang="en-US" smtClean="0">
                <a:solidFill>
                  <a:prstClr val="black">
                    <a:lumMod val="95000"/>
                    <a:lumOff val="5000"/>
                  </a:prstClr>
                </a:solidFill>
              </a:rPr>
              <a:pPr/>
              <a:t>4/8/2024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8" name="Slide Number Placeholder 5">
            <a:extLst>
              <a:ext uri="{FF2B5EF4-FFF2-40B4-BE49-F238E27FC236}">
                <a16:creationId xmlns:a16="http://schemas.microsoft.com/office/drawing/2014/main" id="{FFA928B6-1FFC-4BDA-AD02-100CCFD6FF8F}"/>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111131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a:t>Klik for at redigere i master</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Content Placeholder 3"/>
          <p:cNvSpPr>
            <a:spLocks noGrp="1"/>
          </p:cNvSpPr>
          <p:nvPr>
            <p:ph sz="half" idx="2"/>
          </p:nvPr>
        </p:nvSpPr>
        <p:spPr>
          <a:xfrm>
            <a:off x="76809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493166" y="2179636"/>
            <a:ext cx="356616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da-DK"/>
              <a:t>Rediger typografien i masterens</a:t>
            </a:r>
          </a:p>
        </p:txBody>
      </p:sp>
      <p:sp>
        <p:nvSpPr>
          <p:cNvPr id="6" name="Content Placeholder 5"/>
          <p:cNvSpPr>
            <a:spLocks noGrp="1"/>
          </p:cNvSpPr>
          <p:nvPr>
            <p:ph sz="quarter" idx="4"/>
          </p:nvPr>
        </p:nvSpPr>
        <p:spPr>
          <a:xfrm>
            <a:off x="449316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11FDD9E5-AF44-4C70-856D-7C0325C3047D}" type="datetime1">
              <a:rPr lang="en-US" smtClean="0">
                <a:solidFill>
                  <a:prstClr val="black">
                    <a:lumMod val="95000"/>
                    <a:lumOff val="5000"/>
                  </a:prstClr>
                </a:solidFill>
              </a:rPr>
              <a:pPr/>
              <a:t>4/8/2024</a:t>
            </a:fld>
            <a:endParaRPr lang="en-US" dirty="0">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5000"/>
                  <a:lumOff val="5000"/>
                </a:prstClr>
              </a:solidFill>
            </a:endParaRPr>
          </a:p>
        </p:txBody>
      </p:sp>
      <p:sp>
        <p:nvSpPr>
          <p:cNvPr id="11" name="Slide Number Placeholder 5">
            <a:extLst>
              <a:ext uri="{FF2B5EF4-FFF2-40B4-BE49-F238E27FC236}">
                <a16:creationId xmlns:a16="http://schemas.microsoft.com/office/drawing/2014/main" id="{CF4391D0-3CAE-45DA-8DE0-A75834EC43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848909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Date Placeholder 2"/>
          <p:cNvSpPr>
            <a:spLocks noGrp="1"/>
          </p:cNvSpPr>
          <p:nvPr>
            <p:ph type="dt" sz="half" idx="10"/>
          </p:nvPr>
        </p:nvSpPr>
        <p:spPr/>
        <p:txBody>
          <a:bodyPr/>
          <a:lstStyle/>
          <a:p>
            <a:fld id="{CB2904F1-CDDA-4BDF-8B81-60182D95A1A9}" type="datetime1">
              <a:rPr lang="en-US" smtClean="0">
                <a:solidFill>
                  <a:prstClr val="black">
                    <a:lumMod val="95000"/>
                    <a:lumOff val="5000"/>
                  </a:prstClr>
                </a:solidFill>
              </a:rPr>
              <a:pPr/>
              <a:t>4/8/2024</a:t>
            </a:fld>
            <a:endParaRPr lang="en-US" dirty="0">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a:extLst>
              <a:ext uri="{FF2B5EF4-FFF2-40B4-BE49-F238E27FC236}">
                <a16:creationId xmlns:a16="http://schemas.microsoft.com/office/drawing/2014/main" id="{D1C5A3B6-3F4B-4734-B733-3F8303D9F1C8}"/>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486107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DC8C9A-689E-4C2A-9D19-DA6A92AF6011}" type="datetime1">
              <a:rPr lang="en-US" smtClean="0">
                <a:solidFill>
                  <a:prstClr val="black">
                    <a:lumMod val="95000"/>
                    <a:lumOff val="5000"/>
                  </a:prstClr>
                </a:solidFill>
              </a:rPr>
              <a:pPr/>
              <a:t>4/8/2024</a:t>
            </a:fld>
            <a:endParaRPr lang="en-US" dirty="0">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5000"/>
                  <a:lumOff val="5000"/>
                </a:prstClr>
              </a:solidFill>
            </a:endParaRPr>
          </a:p>
        </p:txBody>
      </p:sp>
      <p:sp>
        <p:nvSpPr>
          <p:cNvPr id="5" name="Slide Number Placeholder 5">
            <a:extLst>
              <a:ext uri="{FF2B5EF4-FFF2-40B4-BE49-F238E27FC236}">
                <a16:creationId xmlns:a16="http://schemas.microsoft.com/office/drawing/2014/main" id="{3943757C-BA0B-4ADA-97DA-84D87301D99E}"/>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74038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4000"/>
            </a:lvl1pPr>
          </a:lstStyle>
          <a:p>
            <a:r>
              <a:rPr lang="da-DK"/>
              <a:t>Klik for at redigere i master</a:t>
            </a:r>
            <a:endParaRPr lang="en-US" dirty="0"/>
          </a:p>
        </p:txBody>
      </p:sp>
      <p:sp>
        <p:nvSpPr>
          <p:cNvPr id="3" name="Content Placeholder 2"/>
          <p:cNvSpPr>
            <a:spLocks noGrp="1"/>
          </p:cNvSpPr>
          <p:nvPr>
            <p:ph idx="1"/>
          </p:nvPr>
        </p:nvSpPr>
        <p:spPr>
          <a:xfrm>
            <a:off x="4286250" y="822960"/>
            <a:ext cx="4258818"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typografien i masterens</a:t>
            </a:r>
          </a:p>
        </p:txBody>
      </p:sp>
      <p:sp>
        <p:nvSpPr>
          <p:cNvPr id="5" name="Date Placeholder 4"/>
          <p:cNvSpPr>
            <a:spLocks noGrp="1"/>
          </p:cNvSpPr>
          <p:nvPr>
            <p:ph type="dt" sz="half" idx="10"/>
          </p:nvPr>
        </p:nvSpPr>
        <p:spPr/>
        <p:txBody>
          <a:bodyPr/>
          <a:lstStyle/>
          <a:p>
            <a:fld id="{7BE81CAD-9611-465E-9DCB-0A668BE85CAB}" type="datetime1">
              <a:rPr lang="en-US" smtClean="0">
                <a:solidFill>
                  <a:prstClr val="black">
                    <a:lumMod val="95000"/>
                    <a:lumOff val="5000"/>
                  </a:prstClr>
                </a:solidFill>
              </a:rPr>
              <a:pPr/>
              <a:t>4/8/2024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9" name="Slide Number Placeholder 5">
            <a:extLst>
              <a:ext uri="{FF2B5EF4-FFF2-40B4-BE49-F238E27FC236}">
                <a16:creationId xmlns:a16="http://schemas.microsoft.com/office/drawing/2014/main" id="{8D16AE6D-1D14-4C85-AEA8-95900D7D2A66}"/>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744308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5000" spc="200" baseline="0"/>
            </a:lvl1pPr>
          </a:lstStyle>
          <a:p>
            <a:r>
              <a:rPr lang="da-DK"/>
              <a:t>Klik for at redigere i master</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Date Placeholder 4"/>
          <p:cNvSpPr>
            <a:spLocks noGrp="1"/>
          </p:cNvSpPr>
          <p:nvPr>
            <p:ph type="dt" sz="half" idx="10"/>
          </p:nvPr>
        </p:nvSpPr>
        <p:spPr/>
        <p:txBody>
          <a:bodyPr/>
          <a:lstStyle/>
          <a:p>
            <a:fld id="{B6CE0A1E-F562-4797-9BD3-7D469AB2C281}" type="datetime1">
              <a:rPr lang="en-US" smtClean="0">
                <a:solidFill>
                  <a:prstClr val="black">
                    <a:lumMod val="95000"/>
                    <a:lumOff val="5000"/>
                  </a:prstClr>
                </a:solidFill>
              </a:rPr>
              <a:pPr/>
              <a:t>4/8/2024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0E3F7306-CB1D-4D3E-BA3E-57F4A5097B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450676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3984ED1-B1E7-452C-A6D8-83BADD4BEA94}" type="datetimeFigureOut">
              <a:rPr lang="da-DK" smtClean="0"/>
              <a:t>08-04-2024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8048505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Vertical Text Placeholder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7E487FA7-BF2A-4BA7-8837-F4A67A2E7AD2}" type="datetime1">
              <a:rPr lang="en-US" smtClean="0">
                <a:solidFill>
                  <a:prstClr val="black">
                    <a:lumMod val="95000"/>
                    <a:lumOff val="5000"/>
                  </a:prstClr>
                </a:solidFill>
              </a:rPr>
              <a:pPr/>
              <a:t>4/8/2024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5">
            <a:extLst>
              <a:ext uri="{FF2B5EF4-FFF2-40B4-BE49-F238E27FC236}">
                <a16:creationId xmlns:a16="http://schemas.microsoft.com/office/drawing/2014/main" id="{89CAFE4B-E9C1-434E-AAD6-3CB1D7805201}"/>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18237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da-DK"/>
              <a:t>Klik for at redigere i master</a:t>
            </a:r>
            <a:endParaRPr lang="en-US" dirty="0"/>
          </a:p>
        </p:txBody>
      </p:sp>
      <p:sp>
        <p:nvSpPr>
          <p:cNvPr id="3" name="Vertical Text Placeholder 2"/>
          <p:cNvSpPr>
            <a:spLocks noGrp="1"/>
          </p:cNvSpPr>
          <p:nvPr>
            <p:ph type="body" orient="vert" idx="1"/>
          </p:nvPr>
        </p:nvSpPr>
        <p:spPr>
          <a:xfrm>
            <a:off x="742952" y="762000"/>
            <a:ext cx="5686425" cy="5410200"/>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1CD4B379-2655-46A8-ADEE-CCDFDBD053CD}" type="datetime1">
              <a:rPr lang="en-US" smtClean="0">
                <a:solidFill>
                  <a:prstClr val="black">
                    <a:lumMod val="95000"/>
                    <a:lumOff val="5000"/>
                  </a:prstClr>
                </a:solidFill>
              </a:rPr>
              <a:pPr/>
              <a:t>4/8/2024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6013F9AF-8A10-4FFB-89CE-C3F8E50462AE}"/>
              </a:ext>
            </a:extLst>
          </p:cNvPr>
          <p:cNvSpPr>
            <a:spLocks noGrp="1"/>
          </p:cNvSpPr>
          <p:nvPr>
            <p:ph type="sldNum" sz="quarter" idx="12"/>
          </p:nvPr>
        </p:nvSpPr>
        <p:spPr>
          <a:xfrm>
            <a:off x="8257399" y="6470704"/>
            <a:ext cx="730250" cy="274320"/>
          </a:xfr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613507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7170"/>
            <a:ext cx="7772400" cy="1362075"/>
          </a:xfrm>
        </p:spPr>
        <p:txBody>
          <a:bodyPr anchor="t"/>
          <a:lstStyle>
            <a:lvl1pPr algn="l">
              <a:defRPr sz="4000" b="1" cap="all"/>
            </a:lvl1pPr>
          </a:lstStyle>
          <a:p>
            <a:r>
              <a:rPr lang="da-DK"/>
              <a:t>Klik for at redigere i master</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53984ED1-B1E7-452C-A6D8-83BADD4BEA94}" type="datetimeFigureOut">
              <a:rPr lang="da-DK" smtClean="0"/>
              <a:t>08-04-2024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997423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53984ED1-B1E7-452C-A6D8-83BADD4BEA94}" type="datetimeFigureOut">
              <a:rPr lang="da-DK" smtClean="0"/>
              <a:t>08-04-2024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3264723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i master</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16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46451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53984ED1-B1E7-452C-A6D8-83BADD4BEA94}" type="datetimeFigureOut">
              <a:rPr lang="da-DK" smtClean="0"/>
              <a:t>08-04-2024</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1595077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53984ED1-B1E7-452C-A6D8-83BADD4BEA94}" type="datetimeFigureOut">
              <a:rPr lang="da-DK" smtClean="0"/>
              <a:t>08-04-2024</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958067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53984ED1-B1E7-452C-A6D8-83BADD4BEA94}" type="datetimeFigureOut">
              <a:rPr lang="da-DK" smtClean="0"/>
              <a:t>08-04-2024</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3441233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da-DK"/>
              <a:t>Klik for at redigere i master</a:t>
            </a:r>
          </a:p>
        </p:txBody>
      </p:sp>
      <p:sp>
        <p:nvSpPr>
          <p:cNvPr id="3" name="Pladsholder til indhold 2"/>
          <p:cNvSpPr>
            <a:spLocks noGrp="1"/>
          </p:cNvSpPr>
          <p:nvPr>
            <p:ph idx="1"/>
          </p:nvPr>
        </p:nvSpPr>
        <p:spPr>
          <a:xfrm>
            <a:off x="3575050" y="27332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53984ED1-B1E7-452C-A6D8-83BADD4BEA94}" type="datetimeFigureOut">
              <a:rPr lang="da-DK" smtClean="0"/>
              <a:t>08-04-2024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4068687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i master</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53984ED1-B1E7-452C-A6D8-83BADD4BEA94}" type="datetimeFigureOut">
              <a:rPr lang="da-DK" smtClean="0"/>
              <a:t>08-04-2024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4028752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457200" y="635662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984ED1-B1E7-452C-A6D8-83BADD4BEA94}" type="datetimeFigureOut">
              <a:rPr lang="da-DK" smtClean="0"/>
              <a:t>08-04-2024</a:t>
            </a:fld>
            <a:endParaRPr lang="da-DK"/>
          </a:p>
        </p:txBody>
      </p:sp>
      <p:sp>
        <p:nvSpPr>
          <p:cNvPr id="5" name="Pladsholder til sidefod 4"/>
          <p:cNvSpPr>
            <a:spLocks noGrp="1"/>
          </p:cNvSpPr>
          <p:nvPr>
            <p:ph type="ftr" sz="quarter" idx="3"/>
          </p:nvPr>
        </p:nvSpPr>
        <p:spPr>
          <a:xfrm>
            <a:off x="3124200" y="635662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6553200" y="635662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750219-1135-468A-B982-FCDE2151C07A}" type="slidenum">
              <a:rPr lang="da-DK" smtClean="0"/>
              <a:t>‹nr.›</a:t>
            </a:fld>
            <a:endParaRPr lang="da-DK"/>
          </a:p>
        </p:txBody>
      </p:sp>
    </p:spTree>
    <p:extLst>
      <p:ext uri="{BB962C8B-B14F-4D97-AF65-F5344CB8AC3E}">
        <p14:creationId xmlns:p14="http://schemas.microsoft.com/office/powerpoint/2010/main" val="2859129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da-DK"/>
              <a:t>Klik for at redigere i master</a:t>
            </a:r>
            <a:endParaRPr lang="en-US" dirty="0"/>
          </a:p>
        </p:txBody>
      </p:sp>
      <p:sp>
        <p:nvSpPr>
          <p:cNvPr id="3" name="Text Placeholder 2"/>
          <p:cNvSpPr>
            <a:spLocks noGrp="1"/>
          </p:cNvSpPr>
          <p:nvPr>
            <p:ph type="body" idx="1"/>
          </p:nvPr>
        </p:nvSpPr>
        <p:spPr>
          <a:xfrm>
            <a:off x="768231" y="2286000"/>
            <a:ext cx="7290055" cy="4023360"/>
          </a:xfrm>
          <a:prstGeom prst="rect">
            <a:avLst/>
          </a:prstGeom>
        </p:spPr>
        <p:txBody>
          <a:bodyPr vert="horz" lIns="45720" tIns="45720" rIns="4572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68232"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47E4F3F-DF11-4B4B-8291-E27080FF49F4}" type="datetime1">
              <a:rPr lang="en-US" smtClean="0">
                <a:solidFill>
                  <a:prstClr val="black">
                    <a:lumMod val="95000"/>
                    <a:lumOff val="5000"/>
                  </a:prstClr>
                </a:solidFill>
              </a:rPr>
              <a:pPr/>
              <a:t>4/8/2024</a:t>
            </a:fld>
            <a:endParaRPr lang="en-US" dirty="0">
              <a:solidFill>
                <a:prstClr val="black">
                  <a:lumMod val="95000"/>
                  <a:lumOff val="5000"/>
                </a:prstClr>
              </a:solidFill>
            </a:endParaRP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solidFill>
                <a:prstClr val="black">
                  <a:lumMod val="95000"/>
                  <a:lumOff val="5000"/>
                </a:prstClr>
              </a:solidFill>
            </a:endParaRPr>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8CAA8663-FE9C-4032-9FAE-94899EE77B1B}"/>
              </a:ext>
            </a:extLst>
          </p:cNvPr>
          <p:cNvSpPr>
            <a:spLocks noGrp="1"/>
          </p:cNvSpPr>
          <p:nvPr>
            <p:ph type="sldNum" sz="quarter" idx="4"/>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934636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08C0BA-E987-44BF-B462-A451A599FBE6}"/>
              </a:ext>
            </a:extLst>
          </p:cNvPr>
          <p:cNvSpPr>
            <a:spLocks noGrp="1"/>
          </p:cNvSpPr>
          <p:nvPr>
            <p:ph type="ctrTitle"/>
          </p:nvPr>
        </p:nvSpPr>
        <p:spPr>
          <a:xfrm>
            <a:off x="107504" y="3694896"/>
            <a:ext cx="9036496" cy="1463040"/>
          </a:xfrm>
        </p:spPr>
        <p:txBody>
          <a:bodyPr/>
          <a:lstStyle/>
          <a:p>
            <a:r>
              <a:rPr lang="da-DK" cap="all" dirty="0"/>
              <a:t>Grundkursus i at være plejefamilie</a:t>
            </a:r>
          </a:p>
        </p:txBody>
      </p:sp>
      <p:sp>
        <p:nvSpPr>
          <p:cNvPr id="4" name="Titel 1">
            <a:extLst>
              <a:ext uri="{FF2B5EF4-FFF2-40B4-BE49-F238E27FC236}">
                <a16:creationId xmlns:a16="http://schemas.microsoft.com/office/drawing/2014/main" id="{488E466E-EE63-4CD4-A060-306A1C22BC85}"/>
              </a:ext>
            </a:extLst>
          </p:cNvPr>
          <p:cNvSpPr txBox="1">
            <a:spLocks/>
          </p:cNvSpPr>
          <p:nvPr/>
        </p:nvSpPr>
        <p:spPr>
          <a:xfrm>
            <a:off x="768096" y="1898133"/>
            <a:ext cx="7290054" cy="1796807"/>
          </a:xfrm>
          <a:prstGeom prst="rect">
            <a:avLst/>
          </a:prstGeom>
        </p:spPr>
        <p:txBody>
          <a:bodyPr vert="horz" lIns="91440" tIns="45720" rIns="91440" bIns="45720" rtlCol="0" anchor="ctr">
            <a:normAutofit/>
          </a:bodyPr>
          <a:lstStyle>
            <a:lvl1pPr algn="r" defTabSz="914400" rtl="0" eaLnBrk="1" latinLnBrk="0" hangingPunct="1">
              <a:lnSpc>
                <a:spcPct val="80000"/>
              </a:lnSpc>
              <a:spcBef>
                <a:spcPct val="0"/>
              </a:spcBef>
              <a:buNone/>
              <a:defRPr sz="5000" kern="1200" cap="all" spc="200" baseline="0">
                <a:solidFill>
                  <a:schemeClr val="tx1">
                    <a:lumMod val="95000"/>
                    <a:lumOff val="5000"/>
                  </a:schemeClr>
                </a:solidFill>
                <a:latin typeface="+mj-lt"/>
                <a:ea typeface="+mj-ea"/>
                <a:cs typeface="+mj-cs"/>
              </a:defRPr>
            </a:lvl1pPr>
          </a:lstStyle>
          <a:p>
            <a:pPr algn="ctr"/>
            <a:r>
              <a:rPr lang="da-DK" sz="6600" b="1" dirty="0"/>
              <a:t>Kursusdag 3</a:t>
            </a:r>
          </a:p>
        </p:txBody>
      </p:sp>
    </p:spTree>
    <p:extLst>
      <p:ext uri="{BB962C8B-B14F-4D97-AF65-F5344CB8AC3E}">
        <p14:creationId xmlns:p14="http://schemas.microsoft.com/office/powerpoint/2010/main" val="2113082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3200" dirty="0"/>
              <a:t>OMSORG FOR </a:t>
            </a:r>
            <a:r>
              <a:rPr lang="da-DK" sz="3200" dirty="0" smtClean="0"/>
              <a:t>BØRN/UNGE </a:t>
            </a:r>
            <a:r>
              <a:rPr lang="da-DK" sz="3200" dirty="0"/>
              <a:t>I SORG OG KRISE – HJÆLP TIL AT HÅNDTERE SVÆRE FØLELSER</a:t>
            </a:r>
          </a:p>
        </p:txBody>
      </p:sp>
      <p:sp>
        <p:nvSpPr>
          <p:cNvPr id="3" name="Pladsholder til indhold 2"/>
          <p:cNvSpPr>
            <a:spLocks noGrp="1"/>
          </p:cNvSpPr>
          <p:nvPr>
            <p:ph idx="1"/>
          </p:nvPr>
        </p:nvSpPr>
        <p:spPr>
          <a:xfrm>
            <a:off x="457200" y="1700808"/>
            <a:ext cx="8229600" cy="4525963"/>
          </a:xfrm>
        </p:spPr>
        <p:txBody>
          <a:bodyPr>
            <a:noAutofit/>
          </a:bodyPr>
          <a:lstStyle/>
          <a:p>
            <a:r>
              <a:rPr lang="da-DK" sz="2300" dirty="0"/>
              <a:t>Sæt ord på </a:t>
            </a:r>
            <a:r>
              <a:rPr lang="da-DK" sz="2300" dirty="0" smtClean="0"/>
              <a:t>barnet/den unges </a:t>
            </a:r>
            <a:r>
              <a:rPr lang="da-DK" sz="2300" dirty="0"/>
              <a:t>følelser, fx ved at sige: ”Jeg kan se, at du er vred/ked af det”. </a:t>
            </a:r>
          </a:p>
          <a:p>
            <a:r>
              <a:rPr lang="da-DK" sz="2300" dirty="0"/>
              <a:t>Lyt og hjælp </a:t>
            </a:r>
            <a:r>
              <a:rPr lang="da-DK" sz="2300" dirty="0" smtClean="0"/>
              <a:t>barnet/den unge </a:t>
            </a:r>
            <a:r>
              <a:rPr lang="da-DK" sz="2300" dirty="0"/>
              <a:t>til selv at reflektere over situationen. </a:t>
            </a:r>
          </a:p>
          <a:p>
            <a:r>
              <a:rPr lang="da-DK" sz="2300" dirty="0"/>
              <a:t>Hvis </a:t>
            </a:r>
            <a:r>
              <a:rPr lang="da-DK" sz="2300" dirty="0" smtClean="0"/>
              <a:t>barnet/den unge </a:t>
            </a:r>
            <a:r>
              <a:rPr lang="da-DK" sz="2300" dirty="0"/>
              <a:t>er låst fast i det ene spor, så træk forsigtigt barnet lidt over i det andet spor. </a:t>
            </a:r>
            <a:r>
              <a:rPr lang="da-DK" sz="2300" dirty="0" smtClean="0"/>
              <a:t>Hvis det tænker </a:t>
            </a:r>
            <a:r>
              <a:rPr lang="da-DK" sz="2300" dirty="0"/>
              <a:t>på tabet hele tiden, skal måske have hjælp til at tænke på noget andet. </a:t>
            </a:r>
            <a:r>
              <a:rPr lang="da-DK" sz="2300" dirty="0" smtClean="0"/>
              <a:t>Hvis det ikke </a:t>
            </a:r>
            <a:r>
              <a:rPr lang="da-DK" sz="2300" dirty="0"/>
              <a:t>tænker på tabet, har måske brug for hjælp til, at de voksne hjælper med at berøre emnet. </a:t>
            </a:r>
          </a:p>
          <a:p>
            <a:r>
              <a:rPr lang="da-DK" sz="2300" dirty="0"/>
              <a:t>Bøger, der kan anvendes til at tale om tabet, er fx: ”Nadia og Magnus flytter hjemmefra” (Børnerådet), ”Lillefrø” (Jacob Martin Strid) og ”Når man bor i en anden familie” (Center for Familiepleje).</a:t>
            </a:r>
          </a:p>
        </p:txBody>
      </p:sp>
    </p:spTree>
    <p:extLst>
      <p:ext uri="{BB962C8B-B14F-4D97-AF65-F5344CB8AC3E}">
        <p14:creationId xmlns:p14="http://schemas.microsoft.com/office/powerpoint/2010/main" val="2092718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3200" dirty="0"/>
              <a:t>OMSORG FOR </a:t>
            </a:r>
            <a:r>
              <a:rPr lang="da-DK" sz="3200" dirty="0" smtClean="0"/>
              <a:t>BØRN/UNGE </a:t>
            </a:r>
            <a:r>
              <a:rPr lang="da-DK" sz="3200" dirty="0"/>
              <a:t>I SORG OG KRISE</a:t>
            </a:r>
            <a:br>
              <a:rPr lang="da-DK" sz="3200" dirty="0"/>
            </a:br>
            <a:r>
              <a:rPr lang="da-DK" sz="3200" dirty="0"/>
              <a:t>TRYGHED OG KONTINUITET </a:t>
            </a:r>
          </a:p>
        </p:txBody>
      </p:sp>
      <p:sp>
        <p:nvSpPr>
          <p:cNvPr id="3" name="Pladsholder til indhold 2"/>
          <p:cNvSpPr>
            <a:spLocks noGrp="1"/>
          </p:cNvSpPr>
          <p:nvPr>
            <p:ph idx="1"/>
          </p:nvPr>
        </p:nvSpPr>
        <p:spPr>
          <a:xfrm>
            <a:off x="457200" y="1916832"/>
            <a:ext cx="8229600" cy="4525963"/>
          </a:xfrm>
        </p:spPr>
        <p:txBody>
          <a:bodyPr/>
          <a:lstStyle/>
          <a:p>
            <a:r>
              <a:rPr lang="da-DK" dirty="0"/>
              <a:t>Bevare kontinuiteten i hverdagen, i skolen, børnehaven, med venner (hvis det er muligt). </a:t>
            </a:r>
          </a:p>
          <a:p>
            <a:r>
              <a:rPr lang="da-DK" dirty="0"/>
              <a:t>Hjælpe </a:t>
            </a:r>
            <a:r>
              <a:rPr lang="da-DK" dirty="0" smtClean="0"/>
              <a:t>med </a:t>
            </a:r>
            <a:r>
              <a:rPr lang="da-DK" dirty="0"/>
              <a:t>at bevare kontakten til forældrene, søskende og netværket. </a:t>
            </a:r>
          </a:p>
          <a:p>
            <a:r>
              <a:rPr lang="da-DK" dirty="0"/>
              <a:t>Etablere rutiner og regelmæssighed i hverdagen; det har en beroligende effekt. </a:t>
            </a:r>
          </a:p>
        </p:txBody>
      </p:sp>
    </p:spTree>
    <p:extLst>
      <p:ext uri="{BB962C8B-B14F-4D97-AF65-F5344CB8AC3E}">
        <p14:creationId xmlns:p14="http://schemas.microsoft.com/office/powerpoint/2010/main" val="1960160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3200" dirty="0"/>
              <a:t>OMSORG FOR </a:t>
            </a:r>
            <a:r>
              <a:rPr lang="da-DK" sz="3200" dirty="0" smtClean="0"/>
              <a:t>BØRN OG UNGE </a:t>
            </a:r>
            <a:r>
              <a:rPr lang="da-DK" sz="3200" dirty="0"/>
              <a:t>I SORG OG KRISE</a:t>
            </a:r>
            <a:br>
              <a:rPr lang="da-DK" sz="3200" dirty="0"/>
            </a:br>
            <a:r>
              <a:rPr lang="da-DK" sz="3200" dirty="0"/>
              <a:t>ÅBEN OG </a:t>
            </a:r>
            <a:r>
              <a:rPr lang="da-DK" sz="3200" dirty="0" smtClean="0"/>
              <a:t>TROVÆRDIG </a:t>
            </a:r>
            <a:r>
              <a:rPr lang="da-DK" sz="3200" dirty="0"/>
              <a:t>KOMMUNIKATON</a:t>
            </a:r>
          </a:p>
        </p:txBody>
      </p:sp>
      <p:sp>
        <p:nvSpPr>
          <p:cNvPr id="3" name="Pladsholder til indhold 2"/>
          <p:cNvSpPr>
            <a:spLocks noGrp="1"/>
          </p:cNvSpPr>
          <p:nvPr>
            <p:ph idx="1"/>
          </p:nvPr>
        </p:nvSpPr>
        <p:spPr/>
        <p:txBody>
          <a:bodyPr>
            <a:normAutofit fontScale="92500"/>
          </a:bodyPr>
          <a:lstStyle/>
          <a:p>
            <a:pPr marL="0" indent="0">
              <a:buNone/>
            </a:pPr>
            <a:r>
              <a:rPr lang="da-DK" dirty="0"/>
              <a:t>Åben </a:t>
            </a:r>
            <a:r>
              <a:rPr lang="da-DK" dirty="0" smtClean="0"/>
              <a:t>og troværdig </a:t>
            </a:r>
            <a:r>
              <a:rPr lang="da-DK" dirty="0"/>
              <a:t>kommunikation omkring tabet i forbindelse med anbringelsen: </a:t>
            </a:r>
            <a:r>
              <a:rPr lang="da-DK" dirty="0" smtClean="0"/>
              <a:t/>
            </a:r>
            <a:br>
              <a:rPr lang="da-DK" dirty="0" smtClean="0"/>
            </a:br>
            <a:endParaRPr lang="da-DK" dirty="0"/>
          </a:p>
          <a:p>
            <a:r>
              <a:rPr lang="da-DK" dirty="0"/>
              <a:t>Vær tilgængelig, </a:t>
            </a:r>
            <a:r>
              <a:rPr lang="da-DK" dirty="0" smtClean="0"/>
              <a:t>troværdig </a:t>
            </a:r>
            <a:r>
              <a:rPr lang="da-DK" dirty="0"/>
              <a:t>og tal åbent om tabet. </a:t>
            </a:r>
          </a:p>
          <a:p>
            <a:r>
              <a:rPr lang="da-DK" dirty="0"/>
              <a:t>Giv alderssvarende forklaringer. Reducer forvirring, og undgå abstrakte forklaringer. </a:t>
            </a:r>
          </a:p>
          <a:p>
            <a:r>
              <a:rPr lang="da-DK" dirty="0"/>
              <a:t>Brug familieplejekonsulenten og </a:t>
            </a:r>
            <a:r>
              <a:rPr lang="da-DK" dirty="0" smtClean="0"/>
              <a:t>børne- ungerådgiveren </a:t>
            </a:r>
            <a:r>
              <a:rPr lang="da-DK" dirty="0"/>
              <a:t>til at finde samme forklaringer for at undgå forvirring og mistillid. </a:t>
            </a:r>
          </a:p>
        </p:txBody>
      </p:sp>
    </p:spTree>
    <p:extLst>
      <p:ext uri="{BB962C8B-B14F-4D97-AF65-F5344CB8AC3E}">
        <p14:creationId xmlns:p14="http://schemas.microsoft.com/office/powerpoint/2010/main" val="1879876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ØVELSE: WALK AND TALK</a:t>
            </a:r>
          </a:p>
        </p:txBody>
      </p:sp>
      <p:sp>
        <p:nvSpPr>
          <p:cNvPr id="3" name="Pladsholder til indhold 2"/>
          <p:cNvSpPr>
            <a:spLocks noGrp="1"/>
          </p:cNvSpPr>
          <p:nvPr>
            <p:ph idx="1"/>
          </p:nvPr>
        </p:nvSpPr>
        <p:spPr/>
        <p:txBody>
          <a:bodyPr/>
          <a:lstStyle/>
          <a:p>
            <a:pPr marL="0" lvl="0" indent="0">
              <a:buNone/>
            </a:pPr>
            <a:r>
              <a:rPr lang="da-DK" sz="1800" b="1" dirty="0">
                <a:solidFill>
                  <a:prstClr val="black"/>
                </a:solidFill>
              </a:rPr>
              <a:t>Fortæller: </a:t>
            </a:r>
          </a:p>
          <a:p>
            <a:pPr lvl="0"/>
            <a:r>
              <a:rPr lang="da-DK" sz="1800" dirty="0">
                <a:solidFill>
                  <a:prstClr val="black"/>
                </a:solidFill>
              </a:rPr>
              <a:t>Vælg en svær situation. Beskriv den detaljeret. Hvem indgik, hvad skete der, hvad var det værste, hvordan kom jeg videre, og hvordan lever jeg med sorgen/tabet i dag?</a:t>
            </a:r>
          </a:p>
          <a:p>
            <a:pPr marL="0" lvl="0" indent="0">
              <a:buNone/>
            </a:pPr>
            <a:endParaRPr lang="da-DK" sz="1800" b="1" dirty="0">
              <a:solidFill>
                <a:prstClr val="black"/>
              </a:solidFill>
            </a:endParaRPr>
          </a:p>
          <a:p>
            <a:pPr marL="0" lvl="0" indent="0">
              <a:buNone/>
            </a:pPr>
            <a:r>
              <a:rPr lang="da-DK" sz="1800" b="1" dirty="0">
                <a:solidFill>
                  <a:prstClr val="black"/>
                </a:solidFill>
              </a:rPr>
              <a:t>Lytter: </a:t>
            </a:r>
          </a:p>
          <a:p>
            <a:pPr lvl="0"/>
            <a:r>
              <a:rPr lang="da-DK" sz="1800" dirty="0">
                <a:solidFill>
                  <a:prstClr val="black"/>
                </a:solidFill>
              </a:rPr>
              <a:t>Støt ved at lytte aktivt, stil åbne, fordomsfri spørgsmål, undgå at diskutere og henvise til egne erfaringer.</a:t>
            </a:r>
          </a:p>
          <a:p>
            <a:pPr marL="0" lvl="0" indent="0">
              <a:buNone/>
            </a:pPr>
            <a:endParaRPr lang="da-DK" sz="1800" b="1" dirty="0">
              <a:solidFill>
                <a:prstClr val="black"/>
              </a:solidFill>
            </a:endParaRPr>
          </a:p>
          <a:p>
            <a:pPr marL="0" lvl="0" indent="0">
              <a:buNone/>
            </a:pPr>
            <a:r>
              <a:rPr lang="da-DK" sz="1800" b="1" dirty="0">
                <a:solidFill>
                  <a:prstClr val="black"/>
                </a:solidFill>
              </a:rPr>
              <a:t>Plenum: </a:t>
            </a:r>
          </a:p>
          <a:p>
            <a:pPr lvl="0"/>
            <a:r>
              <a:rPr lang="da-DK" sz="1800" dirty="0">
                <a:solidFill>
                  <a:prstClr val="black"/>
                </a:solidFill>
              </a:rPr>
              <a:t>Historien er jeres egen og skal ikke deles i plenum.</a:t>
            </a:r>
          </a:p>
          <a:p>
            <a:pPr lvl="0"/>
            <a:r>
              <a:rPr lang="da-DK" sz="1800" dirty="0">
                <a:solidFill>
                  <a:prstClr val="black"/>
                </a:solidFill>
              </a:rPr>
              <a:t>Fortæl, hvordan det var at fortælle historien, blev fortælleren klogere på sig selv gennem historien? Gjorde lytteren noget for at støtte processen?</a:t>
            </a:r>
          </a:p>
          <a:p>
            <a:endParaRPr lang="da-DK" dirty="0"/>
          </a:p>
        </p:txBody>
      </p:sp>
    </p:spTree>
    <p:extLst>
      <p:ext uri="{BB962C8B-B14F-4D97-AF65-F5344CB8AC3E}">
        <p14:creationId xmlns:p14="http://schemas.microsoft.com/office/powerpoint/2010/main" val="3276495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12FA4F3-25BF-42E3-9625-E48D0E2380FD}"/>
              </a:ext>
            </a:extLst>
          </p:cNvPr>
          <p:cNvSpPr>
            <a:spLocks noGrp="1"/>
          </p:cNvSpPr>
          <p:nvPr>
            <p:ph type="title"/>
          </p:nvPr>
        </p:nvSpPr>
        <p:spPr>
          <a:xfrm>
            <a:off x="505678" y="914401"/>
            <a:ext cx="27432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Pause</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ladsholder til indhold 4" descr="Smilende ansigt med massiv udfyldning">
            <a:extLst>
              <a:ext uri="{FF2B5EF4-FFF2-40B4-BE49-F238E27FC236}">
                <a16:creationId xmlns:a16="http://schemas.microsoft.com/office/drawing/2014/main" id="{D156248C-0885-4483-BF3D-70ED3B7435FE}"/>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117647" y="492573"/>
            <a:ext cx="4410597" cy="5880796"/>
          </a:xfrm>
          <a:prstGeom prst="rect">
            <a:avLst/>
          </a:prstGeom>
        </p:spPr>
      </p:pic>
    </p:spTree>
    <p:extLst>
      <p:ext uri="{BB962C8B-B14F-4D97-AF65-F5344CB8AC3E}">
        <p14:creationId xmlns:p14="http://schemas.microsoft.com/office/powerpoint/2010/main" val="3166095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normAutofit fontScale="90000"/>
          </a:bodyPr>
          <a:lstStyle/>
          <a:p>
            <a:r>
              <a:rPr lang="da-DK" sz="3600" dirty="0" smtClean="0"/>
              <a:t>BARNETS/DEN UNGES </a:t>
            </a:r>
            <a:r>
              <a:rPr lang="da-DK" sz="3600" dirty="0"/>
              <a:t>FAMILIE OG NETVÆRK – KONTAKT, SAMVÆR OG SAMARBEJDE</a:t>
            </a:r>
          </a:p>
        </p:txBody>
      </p:sp>
      <p:sp>
        <p:nvSpPr>
          <p:cNvPr id="5" name="Undertitel 4"/>
          <p:cNvSpPr>
            <a:spLocks noGrp="1"/>
          </p:cNvSpPr>
          <p:nvPr>
            <p:ph type="subTitle" idx="1"/>
          </p:nvPr>
        </p:nvSpPr>
        <p:spPr/>
        <p:txBody>
          <a:bodyPr/>
          <a:lstStyle/>
          <a:p>
            <a:endParaRPr lang="da-DK"/>
          </a:p>
        </p:txBody>
      </p:sp>
    </p:spTree>
    <p:extLst>
      <p:ext uri="{BB962C8B-B14F-4D97-AF65-F5344CB8AC3E}">
        <p14:creationId xmlns:p14="http://schemas.microsoft.com/office/powerpoint/2010/main" val="587572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KONTAKT, SAMVÆR OG SAMARBEJDE – </a:t>
            </a:r>
            <a:br>
              <a:rPr lang="da-DK" dirty="0"/>
            </a:br>
            <a:r>
              <a:rPr lang="da-DK" dirty="0"/>
              <a:t>HVORFOR ER DET VIGTIGT</a:t>
            </a:r>
          </a:p>
        </p:txBody>
      </p:sp>
      <p:sp>
        <p:nvSpPr>
          <p:cNvPr id="3" name="Pladsholder til indhold 2"/>
          <p:cNvSpPr>
            <a:spLocks noGrp="1"/>
          </p:cNvSpPr>
          <p:nvPr>
            <p:ph idx="1"/>
          </p:nvPr>
        </p:nvSpPr>
        <p:spPr/>
        <p:txBody>
          <a:bodyPr>
            <a:noAutofit/>
          </a:bodyPr>
          <a:lstStyle/>
          <a:p>
            <a:pPr marL="0" indent="0">
              <a:buNone/>
            </a:pPr>
            <a:r>
              <a:rPr lang="da-DK" sz="2800" dirty="0"/>
              <a:t>Vigtigheden af et godt forældresamarbejde: </a:t>
            </a:r>
          </a:p>
          <a:p>
            <a:r>
              <a:rPr lang="da-DK" sz="2800" dirty="0"/>
              <a:t>Et godt samarbejde mellem plejeforældre og forældre/netværk modvirker loyalitetskonflikter for </a:t>
            </a:r>
            <a:r>
              <a:rPr lang="da-DK" sz="2800" dirty="0" smtClean="0"/>
              <a:t>barnet/den unge. </a:t>
            </a:r>
            <a:endParaRPr lang="da-DK" sz="2800" dirty="0"/>
          </a:p>
          <a:p>
            <a:r>
              <a:rPr lang="da-DK" sz="2800" dirty="0"/>
              <a:t>Et godt samarbejde mellem plejeforældre og forældre skaber større sammenhæng i </a:t>
            </a:r>
            <a:r>
              <a:rPr lang="da-DK" sz="2800" dirty="0" smtClean="0"/>
              <a:t>barnets/den unges </a:t>
            </a:r>
            <a:r>
              <a:rPr lang="da-DK" sz="2800" dirty="0"/>
              <a:t>liv og bidrager til stabile anbringelser. </a:t>
            </a:r>
          </a:p>
          <a:p>
            <a:r>
              <a:rPr lang="da-DK" sz="2800" dirty="0"/>
              <a:t>Et godt samarbejde er en af de vigtigste komponenter for at sikre </a:t>
            </a:r>
            <a:r>
              <a:rPr lang="da-DK" sz="2800" dirty="0" smtClean="0"/>
              <a:t>barnets/den unges </a:t>
            </a:r>
            <a:r>
              <a:rPr lang="da-DK" sz="2800" dirty="0"/>
              <a:t>udvikling og trivsel – og dermed at anbringelsen lykkes. </a:t>
            </a:r>
          </a:p>
        </p:txBody>
      </p:sp>
    </p:spTree>
    <p:extLst>
      <p:ext uri="{BB962C8B-B14F-4D97-AF65-F5344CB8AC3E}">
        <p14:creationId xmlns:p14="http://schemas.microsoft.com/office/powerpoint/2010/main" val="2049372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3799" y="260648"/>
            <a:ext cx="8229600" cy="1143000"/>
          </a:xfrm>
        </p:spPr>
        <p:txBody>
          <a:bodyPr>
            <a:noAutofit/>
          </a:bodyPr>
          <a:lstStyle/>
          <a:p>
            <a:r>
              <a:rPr lang="da-DK" sz="3600" dirty="0"/>
              <a:t>KONTAKT, SAMVÆR OG SAMARBEJDE – </a:t>
            </a:r>
            <a:r>
              <a:rPr lang="da-DK" sz="3600" dirty="0" smtClean="0"/>
              <a:t>FRA BARNETS ELLER DEN UNGES PERSPEKTIV</a:t>
            </a:r>
            <a:endParaRPr lang="da-DK" sz="3600" dirty="0"/>
          </a:p>
        </p:txBody>
      </p:sp>
      <p:sp>
        <p:nvSpPr>
          <p:cNvPr id="3" name="Pladsholder til indhold 2"/>
          <p:cNvSpPr>
            <a:spLocks noGrp="1"/>
          </p:cNvSpPr>
          <p:nvPr>
            <p:ph idx="1"/>
          </p:nvPr>
        </p:nvSpPr>
        <p:spPr/>
        <p:txBody>
          <a:bodyPr>
            <a:noAutofit/>
          </a:bodyPr>
          <a:lstStyle/>
          <a:p>
            <a:pPr marL="0" indent="0">
              <a:buNone/>
            </a:pPr>
            <a:r>
              <a:rPr lang="da-DK" sz="2300" dirty="0"/>
              <a:t>Det virker for børnene: </a:t>
            </a:r>
          </a:p>
          <a:p>
            <a:r>
              <a:rPr lang="da-DK" sz="2300" dirty="0"/>
              <a:t>NÅR MAN har medindflydelse på, hvor ofte man kan se sine forældre og søskende. </a:t>
            </a:r>
          </a:p>
          <a:p>
            <a:r>
              <a:rPr lang="da-DK" sz="2300" dirty="0"/>
              <a:t>NÅR FORÆLDRENE og de voksne på anbringelsesstederne viser hinanden respekt, fx i måden, som de taler om hinanden på. </a:t>
            </a:r>
          </a:p>
          <a:p>
            <a:r>
              <a:rPr lang="da-DK" sz="2300" dirty="0"/>
              <a:t>NÅR DE VOKSNE på anbringelsesstederne bakker op om børnenes beslutninger om at se – eller om ikke at se – forældrene.</a:t>
            </a:r>
          </a:p>
          <a:p>
            <a:r>
              <a:rPr lang="da-DK" sz="2300" dirty="0"/>
              <a:t>NÅR FORÆLDRENE også får støtte til at få det bedre, mens man er anbragt. </a:t>
            </a:r>
          </a:p>
          <a:p>
            <a:r>
              <a:rPr lang="da-DK" sz="2300" dirty="0"/>
              <a:t>NÅR MAN bliver støttet i at få et bedre forhold til sine forældre. </a:t>
            </a:r>
          </a:p>
          <a:p>
            <a:pPr marL="0" indent="0">
              <a:buNone/>
            </a:pPr>
            <a:r>
              <a:rPr lang="da-DK" sz="1800" dirty="0"/>
              <a:t>(Børnerådet, 2012)</a:t>
            </a:r>
          </a:p>
        </p:txBody>
      </p:sp>
    </p:spTree>
    <p:extLst>
      <p:ext uri="{BB962C8B-B14F-4D97-AF65-F5344CB8AC3E}">
        <p14:creationId xmlns:p14="http://schemas.microsoft.com/office/powerpoint/2010/main" val="2863774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KONTAKT, SAMVÆR OG SAMARBEJDE – FORÆLDRES </a:t>
            </a:r>
            <a:r>
              <a:rPr lang="da-DK" dirty="0" smtClean="0"/>
              <a:t>PERSPEKTIVER</a:t>
            </a:r>
            <a:endParaRPr lang="da-DK" dirty="0"/>
          </a:p>
        </p:txBody>
      </p:sp>
      <p:sp>
        <p:nvSpPr>
          <p:cNvPr id="3" name="Pladsholder til indhold 2"/>
          <p:cNvSpPr>
            <a:spLocks noGrp="1"/>
          </p:cNvSpPr>
          <p:nvPr>
            <p:ph idx="1"/>
          </p:nvPr>
        </p:nvSpPr>
        <p:spPr/>
        <p:txBody>
          <a:bodyPr>
            <a:normAutofit fontScale="77500" lnSpcReduction="20000"/>
          </a:bodyPr>
          <a:lstStyle/>
          <a:p>
            <a:pPr marL="0" indent="0">
              <a:buNone/>
            </a:pPr>
            <a:r>
              <a:rPr lang="da-DK" sz="3100" dirty="0"/>
              <a:t>Forældrene ønsker: </a:t>
            </a:r>
          </a:p>
          <a:p>
            <a:r>
              <a:rPr lang="da-DK" sz="3100" dirty="0"/>
              <a:t>Forståelse for deres krisereaktioner, efter at </a:t>
            </a:r>
            <a:r>
              <a:rPr lang="da-DK" sz="3100" dirty="0" smtClean="0"/>
              <a:t>barnet/den unge </a:t>
            </a:r>
            <a:r>
              <a:rPr lang="da-DK" sz="3100" dirty="0"/>
              <a:t>er flyttet. </a:t>
            </a:r>
          </a:p>
          <a:p>
            <a:r>
              <a:rPr lang="da-DK" sz="3100" dirty="0"/>
              <a:t>En respektfuld tilgang og en åben og ikke-fordømmende holdning fra de sociale tjenester.</a:t>
            </a:r>
          </a:p>
          <a:p>
            <a:r>
              <a:rPr lang="da-DK" sz="3100" dirty="0"/>
              <a:t>Godt samarbejde med plejefamilien. </a:t>
            </a:r>
          </a:p>
          <a:p>
            <a:r>
              <a:rPr lang="da-DK" sz="3100" dirty="0"/>
              <a:t>Deltagelse i beslutninger vedrørende </a:t>
            </a:r>
            <a:r>
              <a:rPr lang="da-DK" sz="3100" dirty="0" smtClean="0"/>
              <a:t>barnet/den unge. </a:t>
            </a:r>
            <a:endParaRPr lang="da-DK" sz="3100" dirty="0"/>
          </a:p>
          <a:p>
            <a:r>
              <a:rPr lang="da-DK" sz="3100" dirty="0"/>
              <a:t>Oplysninger om </a:t>
            </a:r>
            <a:r>
              <a:rPr lang="da-DK" sz="3100" dirty="0" smtClean="0"/>
              <a:t>barnets/den unges </a:t>
            </a:r>
            <a:r>
              <a:rPr lang="da-DK" sz="3100" dirty="0"/>
              <a:t>hverdag. </a:t>
            </a:r>
          </a:p>
          <a:p>
            <a:r>
              <a:rPr lang="da-DK" sz="3100" dirty="0"/>
              <a:t>Støtte i samspillet med </a:t>
            </a:r>
            <a:r>
              <a:rPr lang="da-DK" sz="3100" dirty="0" smtClean="0"/>
              <a:t>barnet/den unge. </a:t>
            </a:r>
            <a:endParaRPr lang="da-DK" sz="3100" dirty="0"/>
          </a:p>
          <a:p>
            <a:r>
              <a:rPr lang="da-DK" sz="3100" dirty="0"/>
              <a:t>Hjælp og støtte til at lære nye forældrestrategier. </a:t>
            </a:r>
          </a:p>
          <a:p>
            <a:r>
              <a:rPr lang="da-DK" sz="3100" dirty="0"/>
              <a:t>Støtte, når </a:t>
            </a:r>
            <a:r>
              <a:rPr lang="da-DK" sz="3100" dirty="0" smtClean="0"/>
              <a:t>barnet/den unge </a:t>
            </a:r>
            <a:r>
              <a:rPr lang="da-DK" sz="3100" dirty="0"/>
              <a:t>skal flytte hjem. </a:t>
            </a:r>
            <a:endParaRPr lang="da-DK" sz="4600" dirty="0"/>
          </a:p>
          <a:p>
            <a:pPr marL="0" indent="0">
              <a:buNone/>
            </a:pPr>
            <a:endParaRPr lang="da-DK" sz="2000" dirty="0"/>
          </a:p>
          <a:p>
            <a:pPr marL="0" indent="0">
              <a:buNone/>
            </a:pPr>
            <a:r>
              <a:rPr lang="da-DK" sz="2600" dirty="0"/>
              <a:t>(</a:t>
            </a:r>
            <a:r>
              <a:rPr lang="da-DK" sz="2600" dirty="0" err="1"/>
              <a:t>Höjer</a:t>
            </a:r>
            <a:r>
              <a:rPr lang="da-DK" sz="2600" dirty="0"/>
              <a:t>, 2007)</a:t>
            </a:r>
          </a:p>
        </p:txBody>
      </p:sp>
    </p:spTree>
    <p:extLst>
      <p:ext uri="{BB962C8B-B14F-4D97-AF65-F5344CB8AC3E}">
        <p14:creationId xmlns:p14="http://schemas.microsoft.com/office/powerpoint/2010/main" val="1518657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normAutofit fontScale="90000"/>
          </a:bodyPr>
          <a:lstStyle/>
          <a:p>
            <a:r>
              <a:rPr lang="da-DK" dirty="0"/>
              <a:t>KONTAKT OG SAMVÆR – LOVGIVNINGSMÆSSIGE RAMMER</a:t>
            </a:r>
          </a:p>
        </p:txBody>
      </p:sp>
      <p:sp>
        <p:nvSpPr>
          <p:cNvPr id="5" name="Undertitel 4"/>
          <p:cNvSpPr>
            <a:spLocks noGrp="1"/>
          </p:cNvSpPr>
          <p:nvPr>
            <p:ph type="subTitle" idx="1"/>
          </p:nvPr>
        </p:nvSpPr>
        <p:spPr/>
        <p:txBody>
          <a:bodyPr/>
          <a:lstStyle/>
          <a:p>
            <a:r>
              <a:rPr lang="da-DK" dirty="0"/>
              <a:t>Emne: </a:t>
            </a:r>
            <a:r>
              <a:rPr lang="da-DK" dirty="0" smtClean="0"/>
              <a:t>Barnets/den unges familie </a:t>
            </a:r>
            <a:r>
              <a:rPr lang="da-DK" dirty="0"/>
              <a:t>og netværk – kontakt, samvær og samarbejde</a:t>
            </a:r>
          </a:p>
        </p:txBody>
      </p:sp>
    </p:spTree>
    <p:extLst>
      <p:ext uri="{BB962C8B-B14F-4D97-AF65-F5344CB8AC3E}">
        <p14:creationId xmlns:p14="http://schemas.microsoft.com/office/powerpoint/2010/main" val="1899967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DAGENS LÆRINGSMÅL</a:t>
            </a:r>
          </a:p>
        </p:txBody>
      </p:sp>
      <p:sp>
        <p:nvSpPr>
          <p:cNvPr id="3" name="Pladsholder til indhold 2"/>
          <p:cNvSpPr>
            <a:spLocks noGrp="1"/>
          </p:cNvSpPr>
          <p:nvPr>
            <p:ph idx="1"/>
          </p:nvPr>
        </p:nvSpPr>
        <p:spPr/>
        <p:txBody>
          <a:bodyPr>
            <a:normAutofit/>
          </a:bodyPr>
          <a:lstStyle/>
          <a:p>
            <a:r>
              <a:rPr lang="da-DK" sz="2400" dirty="0"/>
              <a:t>Har viden om forståelse for betydningen af at støtte et </a:t>
            </a:r>
            <a:r>
              <a:rPr lang="da-DK" sz="2400" dirty="0" smtClean="0"/>
              <a:t>barn eller en ung </a:t>
            </a:r>
            <a:r>
              <a:rPr lang="da-DK" sz="2400" dirty="0"/>
              <a:t>i kontakten til </a:t>
            </a:r>
            <a:r>
              <a:rPr lang="da-DK" sz="2400" dirty="0" smtClean="0"/>
              <a:t>forældrene </a:t>
            </a:r>
            <a:r>
              <a:rPr lang="da-DK" sz="2400" dirty="0"/>
              <a:t>og øvrige relationer. </a:t>
            </a:r>
          </a:p>
          <a:p>
            <a:r>
              <a:rPr lang="da-DK" sz="2400" dirty="0"/>
              <a:t>Har viden om og forståelse for betydningen af at understøtte et </a:t>
            </a:r>
            <a:r>
              <a:rPr lang="da-DK" sz="2400" dirty="0" smtClean="0"/>
              <a:t>barn eller en ung i </a:t>
            </a:r>
            <a:r>
              <a:rPr lang="da-DK" sz="2400" dirty="0"/>
              <a:t>inddragelse, selv- og medbestemmelse. </a:t>
            </a:r>
          </a:p>
          <a:p>
            <a:r>
              <a:rPr lang="da-DK" sz="2400" dirty="0"/>
              <a:t>Har viden om og forståelse for betydningen af at støtte et </a:t>
            </a:r>
            <a:r>
              <a:rPr lang="da-DK" sz="2400" dirty="0" smtClean="0"/>
              <a:t>barn eller en ung </a:t>
            </a:r>
            <a:r>
              <a:rPr lang="da-DK" sz="2400" dirty="0"/>
              <a:t>i forhold til skolegang, uddannelse og beskæftigelse.</a:t>
            </a:r>
          </a:p>
          <a:p>
            <a:r>
              <a:rPr lang="da-DK" sz="2400" dirty="0"/>
              <a:t>Har viden om og forståelse for betydningen af at støtte et </a:t>
            </a:r>
            <a:r>
              <a:rPr lang="da-DK" sz="2400" dirty="0" smtClean="0"/>
              <a:t>barn eller en ung </a:t>
            </a:r>
            <a:r>
              <a:rPr lang="da-DK" sz="2400" dirty="0"/>
              <a:t>i at blive en del af fællesskaber og netværk i dagligdagen.  </a:t>
            </a:r>
          </a:p>
        </p:txBody>
      </p:sp>
    </p:spTree>
    <p:extLst>
      <p:ext uri="{BB962C8B-B14F-4D97-AF65-F5344CB8AC3E}">
        <p14:creationId xmlns:p14="http://schemas.microsoft.com/office/powerpoint/2010/main" val="2711145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5516" y="404664"/>
            <a:ext cx="8712968" cy="1143000"/>
          </a:xfrm>
        </p:spPr>
        <p:txBody>
          <a:bodyPr>
            <a:noAutofit/>
          </a:bodyPr>
          <a:lstStyle/>
          <a:p>
            <a:r>
              <a:rPr lang="da-DK" sz="2800" dirty="0" smtClean="0"/>
              <a:t>BARNET ELLER DEN UNGES </a:t>
            </a:r>
            <a:r>
              <a:rPr lang="da-DK" sz="2800" dirty="0"/>
              <a:t>RET TIL KONTAKT OG SAMVÆR </a:t>
            </a:r>
            <a:r>
              <a:rPr lang="da-DK" sz="2800" dirty="0" smtClean="0"/>
              <a:t/>
            </a:r>
            <a:br>
              <a:rPr lang="da-DK" sz="2800" dirty="0" smtClean="0"/>
            </a:br>
            <a:r>
              <a:rPr lang="da-DK" sz="2800" dirty="0" smtClean="0"/>
              <a:t>MED FAMILIE </a:t>
            </a:r>
            <a:r>
              <a:rPr lang="da-DK" sz="2800" dirty="0"/>
              <a:t>OG </a:t>
            </a:r>
            <a:r>
              <a:rPr lang="da-DK" sz="2800" dirty="0" smtClean="0"/>
              <a:t>NETVÆRK</a:t>
            </a:r>
            <a:br>
              <a:rPr lang="da-DK" sz="2800" dirty="0" smtClean="0"/>
            </a:br>
            <a:endParaRPr lang="da-DK" sz="2800" dirty="0"/>
          </a:p>
        </p:txBody>
      </p:sp>
      <p:sp>
        <p:nvSpPr>
          <p:cNvPr id="3" name="Pladsholder til indhold 2"/>
          <p:cNvSpPr>
            <a:spLocks noGrp="1"/>
          </p:cNvSpPr>
          <p:nvPr>
            <p:ph idx="1"/>
          </p:nvPr>
        </p:nvSpPr>
        <p:spPr>
          <a:xfrm>
            <a:off x="457200" y="1547664"/>
            <a:ext cx="8229600" cy="4525963"/>
          </a:xfrm>
        </p:spPr>
        <p:txBody>
          <a:bodyPr>
            <a:normAutofit fontScale="32500" lnSpcReduction="20000"/>
          </a:bodyPr>
          <a:lstStyle/>
          <a:p>
            <a:pPr marL="0" lvl="0" indent="0">
              <a:buNone/>
            </a:pPr>
            <a:r>
              <a:rPr lang="da-DK" sz="5800" b="1" dirty="0"/>
              <a:t>Barnet og den unge har </a:t>
            </a:r>
            <a:r>
              <a:rPr lang="da-DK" sz="5800" b="1" dirty="0" smtClean="0"/>
              <a:t>ret </a:t>
            </a:r>
            <a:r>
              <a:rPr lang="da-DK" sz="5800" b="1" dirty="0"/>
              <a:t>til</a:t>
            </a:r>
            <a:r>
              <a:rPr lang="da-DK" sz="5800" b="1" dirty="0" smtClean="0"/>
              <a:t>:</a:t>
            </a:r>
            <a:br>
              <a:rPr lang="da-DK" sz="5800" b="1" dirty="0" smtClean="0"/>
            </a:br>
            <a:endParaRPr lang="da-DK" sz="5800" dirty="0"/>
          </a:p>
          <a:p>
            <a:pPr lvl="0"/>
            <a:r>
              <a:rPr lang="da-DK" sz="5800" dirty="0"/>
              <a:t>At have samvær og kontakt med forældre og netværk, herunder søskende, bedsteforældre, øvrige familiemedlemmer og venner.</a:t>
            </a:r>
          </a:p>
          <a:p>
            <a:pPr lvl="0"/>
            <a:r>
              <a:rPr lang="da-DK" sz="5800" dirty="0"/>
              <a:t>At kommunalbestyrelsen inddrager barnets eller den unges holdning til omfang, rammer og sted for samværet m.v.</a:t>
            </a:r>
          </a:p>
          <a:p>
            <a:pPr lvl="0"/>
            <a:r>
              <a:rPr lang="da-DK" sz="5800" dirty="0" smtClean="0"/>
              <a:t>At anmode om at samværet </a:t>
            </a:r>
            <a:r>
              <a:rPr lang="da-DK" sz="5800" dirty="0"/>
              <a:t>alene kan finde sted med tilstedeværelse af en støtteperson til barnet eller den unge, eller om at få suspenderet samværet med forældrene eller netværket i en periode på op til 8 uger.</a:t>
            </a:r>
          </a:p>
          <a:p>
            <a:pPr lvl="0"/>
            <a:r>
              <a:rPr lang="da-DK" sz="5800" dirty="0"/>
              <a:t>At anmode om mere samvær med forældre, anden familie og netværk.</a:t>
            </a:r>
          </a:p>
          <a:p>
            <a:pPr lvl="0"/>
            <a:r>
              <a:rPr lang="da-DK" sz="5800" dirty="0"/>
              <a:t>At der tages hensyn til barnets eller den unges bedste og til beskyttelsen af barnets eller den unges sundhed og udvikling og beskyttelsen af barnet eller den unge mod overgreb.</a:t>
            </a:r>
          </a:p>
          <a:p>
            <a:pPr lvl="0"/>
            <a:r>
              <a:rPr lang="da-DK" sz="5800" dirty="0"/>
              <a:t>At der tages hensyn til barnets eller den unges bedste og samtidig understøtte, at forældrene kan spille en positiv rolle i barnets eller den unges liv</a:t>
            </a:r>
            <a:r>
              <a:rPr lang="da-DK" sz="5800" dirty="0" smtClean="0"/>
              <a:t>. </a:t>
            </a:r>
          </a:p>
          <a:p>
            <a:pPr marL="0" lvl="0" indent="0">
              <a:buNone/>
            </a:pPr>
            <a:r>
              <a:rPr lang="da-DK" sz="5800" dirty="0"/>
              <a:t> </a:t>
            </a:r>
            <a:endParaRPr lang="da-DK" sz="5800" dirty="0" smtClean="0"/>
          </a:p>
          <a:p>
            <a:pPr marL="0" lvl="0" indent="0">
              <a:buNone/>
            </a:pPr>
            <a:r>
              <a:rPr lang="da-DK" sz="5800" dirty="0" smtClean="0"/>
              <a:t>(Barnets lov, </a:t>
            </a:r>
            <a:r>
              <a:rPr lang="da-DK" sz="5800" dirty="0"/>
              <a:t>§§ </a:t>
            </a:r>
            <a:r>
              <a:rPr lang="da-DK" sz="5800" dirty="0" smtClean="0"/>
              <a:t>103-106)</a:t>
            </a:r>
          </a:p>
          <a:p>
            <a:pPr lvl="0"/>
            <a:endParaRPr lang="da-DK" dirty="0"/>
          </a:p>
        </p:txBody>
      </p:sp>
    </p:spTree>
    <p:extLst>
      <p:ext uri="{BB962C8B-B14F-4D97-AF65-F5344CB8AC3E}">
        <p14:creationId xmlns:p14="http://schemas.microsoft.com/office/powerpoint/2010/main" val="1351236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FORMER FOR SAMVÆR</a:t>
            </a:r>
          </a:p>
        </p:txBody>
      </p:sp>
      <p:sp>
        <p:nvSpPr>
          <p:cNvPr id="3" name="Pladsholder til indhold 2"/>
          <p:cNvSpPr>
            <a:spLocks noGrp="1"/>
          </p:cNvSpPr>
          <p:nvPr>
            <p:ph idx="1"/>
          </p:nvPr>
        </p:nvSpPr>
        <p:spPr/>
        <p:txBody>
          <a:bodyPr>
            <a:normAutofit/>
          </a:bodyPr>
          <a:lstStyle/>
          <a:p>
            <a:r>
              <a:rPr lang="da-DK" sz="2800" dirty="0"/>
              <a:t>Samvær i forældres hjem med eller uden overnatning. </a:t>
            </a:r>
          </a:p>
          <a:p>
            <a:r>
              <a:rPr lang="da-DK" sz="2800" dirty="0"/>
              <a:t>Samvær hos plejefamilie. </a:t>
            </a:r>
          </a:p>
          <a:p>
            <a:r>
              <a:rPr lang="da-DK" sz="2800" dirty="0"/>
              <a:t>Samvær på neutralt sted. </a:t>
            </a:r>
          </a:p>
          <a:p>
            <a:r>
              <a:rPr lang="da-DK" sz="2800" dirty="0"/>
              <a:t>Støttet samvær hos plejefamilie, i forældres hjem eller neutralt sted. </a:t>
            </a:r>
          </a:p>
          <a:p>
            <a:r>
              <a:rPr lang="da-DK" sz="2800" dirty="0"/>
              <a:t>Overvåget samvær i plejefamilie, i forældres hjem eller på neutralt sted. </a:t>
            </a:r>
          </a:p>
          <a:p>
            <a:r>
              <a:rPr lang="da-DK" sz="2800" dirty="0"/>
              <a:t>(Afbrydelse af samvær). </a:t>
            </a:r>
          </a:p>
        </p:txBody>
      </p:sp>
    </p:spTree>
    <p:extLst>
      <p:ext uri="{BB962C8B-B14F-4D97-AF65-F5344CB8AC3E}">
        <p14:creationId xmlns:p14="http://schemas.microsoft.com/office/powerpoint/2010/main" val="524021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SAMARBEJDE MED KOMMUNEN OM </a:t>
            </a:r>
            <a:r>
              <a:rPr lang="da-DK" dirty="0" smtClean="0"/>
              <a:t>KONTAKT </a:t>
            </a:r>
            <a:r>
              <a:rPr lang="da-DK" dirty="0"/>
              <a:t>OG SAMVÆR</a:t>
            </a:r>
          </a:p>
        </p:txBody>
      </p:sp>
      <p:sp>
        <p:nvSpPr>
          <p:cNvPr id="3" name="Pladsholder til indhold 2"/>
          <p:cNvSpPr>
            <a:spLocks noGrp="1"/>
          </p:cNvSpPr>
          <p:nvPr>
            <p:ph idx="1"/>
          </p:nvPr>
        </p:nvSpPr>
        <p:spPr/>
        <p:txBody>
          <a:bodyPr>
            <a:normAutofit lnSpcReduction="10000"/>
          </a:bodyPr>
          <a:lstStyle/>
          <a:p>
            <a:r>
              <a:rPr lang="da-DK" dirty="0"/>
              <a:t>Hensynet til </a:t>
            </a:r>
            <a:r>
              <a:rPr lang="da-DK" dirty="0" smtClean="0"/>
              <a:t>barnets/den unges </a:t>
            </a:r>
            <a:r>
              <a:rPr lang="da-DK" dirty="0"/>
              <a:t>bedste er i fokus. </a:t>
            </a:r>
          </a:p>
          <a:p>
            <a:r>
              <a:rPr lang="da-DK" dirty="0"/>
              <a:t>Plejeforældrene har pligt til at efterleve afgørelser om kontakt og samvær.</a:t>
            </a:r>
          </a:p>
          <a:p>
            <a:r>
              <a:rPr lang="da-DK" dirty="0"/>
              <a:t>Afgørelser træffes ud fra den givne lovgivning, </a:t>
            </a:r>
            <a:r>
              <a:rPr lang="da-DK" dirty="0" smtClean="0"/>
              <a:t>barnets/den unges historie</a:t>
            </a:r>
            <a:r>
              <a:rPr lang="da-DK" dirty="0"/>
              <a:t>, forældrekompetencer, kendskab til familien. </a:t>
            </a:r>
          </a:p>
          <a:p>
            <a:r>
              <a:rPr lang="da-DK" dirty="0"/>
              <a:t>Det er udelukkende sagsbehandler, der kan træffe afgørelser om samvær. </a:t>
            </a:r>
          </a:p>
        </p:txBody>
      </p:sp>
    </p:spTree>
    <p:extLst>
      <p:ext uri="{BB962C8B-B14F-4D97-AF65-F5344CB8AC3E}">
        <p14:creationId xmlns:p14="http://schemas.microsoft.com/office/powerpoint/2010/main" val="2960562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899592" y="1417637"/>
            <a:ext cx="7488832" cy="5162885"/>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p:txBody>
          <a:bodyPr>
            <a:normAutofit/>
          </a:bodyPr>
          <a:lstStyle/>
          <a:p>
            <a:r>
              <a:rPr lang="da-DK" sz="3200" dirty="0" smtClean="0"/>
              <a:t>FILM – SAMARBEJDE MED BARNETS ELLER DEN UNGES FAMILIE OG NETVÆRK</a:t>
            </a:r>
            <a:endParaRPr lang="da-DK" sz="3200" dirty="0"/>
          </a:p>
        </p:txBody>
      </p:sp>
      <p:pic>
        <p:nvPicPr>
          <p:cNvPr id="11" name="Billede 10"/>
          <p:cNvPicPr>
            <a:picLocks noChangeAspect="1"/>
          </p:cNvPicPr>
          <p:nvPr/>
        </p:nvPicPr>
        <p:blipFill>
          <a:blip r:embed="rId3"/>
          <a:stretch>
            <a:fillRect/>
          </a:stretch>
        </p:blipFill>
        <p:spPr>
          <a:xfrm>
            <a:off x="1311762" y="1728628"/>
            <a:ext cx="3017782" cy="4523624"/>
          </a:xfrm>
          <a:prstGeom prst="rect">
            <a:avLst/>
          </a:prstGeom>
        </p:spPr>
      </p:pic>
      <p:pic>
        <p:nvPicPr>
          <p:cNvPr id="15" name="Pladsholder til indhold 14"/>
          <p:cNvPicPr>
            <a:picLocks noGrp="1" noChangeAspect="1"/>
          </p:cNvPicPr>
          <p:nvPr>
            <p:ph idx="1"/>
          </p:nvPr>
        </p:nvPicPr>
        <p:blipFill>
          <a:blip r:embed="rId4"/>
          <a:stretch>
            <a:fillRect/>
          </a:stretch>
        </p:blipFill>
        <p:spPr>
          <a:xfrm>
            <a:off x="4646951" y="1733988"/>
            <a:ext cx="3237417" cy="2158278"/>
          </a:xfrm>
          <a:prstGeom prst="rect">
            <a:avLst/>
          </a:prstGeom>
        </p:spPr>
      </p:pic>
      <p:pic>
        <p:nvPicPr>
          <p:cNvPr id="16" name="Billede 15"/>
          <p:cNvPicPr>
            <a:picLocks noChangeAspect="1"/>
          </p:cNvPicPr>
          <p:nvPr/>
        </p:nvPicPr>
        <p:blipFill>
          <a:blip r:embed="rId5"/>
          <a:stretch>
            <a:fillRect/>
          </a:stretch>
        </p:blipFill>
        <p:spPr>
          <a:xfrm>
            <a:off x="4645479" y="4105486"/>
            <a:ext cx="3240360" cy="2145342"/>
          </a:xfrm>
          <a:prstGeom prst="rect">
            <a:avLst/>
          </a:prstGeom>
        </p:spPr>
      </p:pic>
    </p:spTree>
    <p:extLst>
      <p:ext uri="{BB962C8B-B14F-4D97-AF65-F5344CB8AC3E}">
        <p14:creationId xmlns:p14="http://schemas.microsoft.com/office/powerpoint/2010/main" val="2836141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76672"/>
            <a:ext cx="8229600" cy="1123534"/>
          </a:xfrm>
        </p:spPr>
        <p:txBody>
          <a:bodyPr>
            <a:noAutofit/>
          </a:bodyPr>
          <a:lstStyle/>
          <a:p>
            <a:r>
              <a:rPr lang="da-DK" sz="3200" dirty="0" smtClean="0"/>
              <a:t>REFLEKSIONSØVELSE: </a:t>
            </a:r>
            <a:r>
              <a:rPr lang="da-DK" sz="3200" dirty="0"/>
              <a:t/>
            </a:r>
            <a:br>
              <a:rPr lang="da-DK" sz="3200" dirty="0"/>
            </a:br>
            <a:r>
              <a:rPr lang="da-DK" sz="3200" dirty="0" smtClean="0"/>
              <a:t>SAMARBEJDE MED BARNETS/DEN UNGES FAMILIE OG NETVÆRK</a:t>
            </a:r>
            <a:endParaRPr lang="da-DK" sz="3200" dirty="0"/>
          </a:p>
        </p:txBody>
      </p:sp>
      <p:sp>
        <p:nvSpPr>
          <p:cNvPr id="3" name="Pladsholder til indhold 2"/>
          <p:cNvSpPr>
            <a:spLocks noGrp="1"/>
          </p:cNvSpPr>
          <p:nvPr>
            <p:ph idx="1"/>
          </p:nvPr>
        </p:nvSpPr>
        <p:spPr>
          <a:xfrm>
            <a:off x="457200" y="1844824"/>
            <a:ext cx="8229600" cy="4281345"/>
          </a:xfrm>
        </p:spPr>
        <p:txBody>
          <a:bodyPr>
            <a:normAutofit fontScale="92500" lnSpcReduction="10000"/>
          </a:bodyPr>
          <a:lstStyle/>
          <a:p>
            <a:endParaRPr lang="da-DK" dirty="0" smtClean="0"/>
          </a:p>
          <a:p>
            <a:r>
              <a:rPr lang="da-DK" dirty="0"/>
              <a:t>Hvordan kan plejefamilierne træffe positive valg i samarbejdet</a:t>
            </a:r>
            <a:r>
              <a:rPr lang="da-DK" dirty="0" smtClean="0"/>
              <a:t>?</a:t>
            </a:r>
          </a:p>
          <a:p>
            <a:r>
              <a:rPr lang="da-DK" dirty="0" smtClean="0"/>
              <a:t>Hvad </a:t>
            </a:r>
            <a:r>
              <a:rPr lang="da-DK" dirty="0"/>
              <a:t>får </a:t>
            </a:r>
            <a:r>
              <a:rPr lang="da-DK" dirty="0" smtClean="0"/>
              <a:t>barnet/den unge, </a:t>
            </a:r>
            <a:r>
              <a:rPr lang="da-DK" dirty="0"/>
              <a:t>forældrene og plejefamilierne ud af </a:t>
            </a:r>
            <a:r>
              <a:rPr lang="da-DK" dirty="0" smtClean="0"/>
              <a:t>samarbejdet?</a:t>
            </a:r>
            <a:endParaRPr lang="da-DK" dirty="0"/>
          </a:p>
          <a:p>
            <a:r>
              <a:rPr lang="da-DK" dirty="0"/>
              <a:t>Hvad kan være svært for </a:t>
            </a:r>
            <a:r>
              <a:rPr lang="da-DK" dirty="0" smtClean="0"/>
              <a:t>barnet/den unge, forældrene og plejefamilien?</a:t>
            </a:r>
          </a:p>
          <a:p>
            <a:r>
              <a:rPr lang="da-DK" dirty="0"/>
              <a:t>Hvilke overvejelser giver det anledning til i forhold til din/jeres </a:t>
            </a:r>
            <a:r>
              <a:rPr lang="da-DK" dirty="0" smtClean="0"/>
              <a:t>rolle som </a:t>
            </a:r>
            <a:r>
              <a:rPr lang="da-DK" dirty="0"/>
              <a:t>plejefamilie?</a:t>
            </a:r>
          </a:p>
          <a:p>
            <a:endParaRPr lang="da-DK" dirty="0"/>
          </a:p>
        </p:txBody>
      </p:sp>
    </p:spTree>
    <p:extLst>
      <p:ext uri="{BB962C8B-B14F-4D97-AF65-F5344CB8AC3E}">
        <p14:creationId xmlns:p14="http://schemas.microsoft.com/office/powerpoint/2010/main" val="3368172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SAMARBEJDE OMKRING </a:t>
            </a:r>
            <a:r>
              <a:rPr lang="da-DK" dirty="0" smtClean="0"/>
              <a:t>BARNET/DEN UNGE </a:t>
            </a:r>
            <a:r>
              <a:rPr lang="da-DK" dirty="0"/>
              <a:t>I HVERDAGEN</a:t>
            </a:r>
          </a:p>
        </p:txBody>
      </p:sp>
      <p:sp>
        <p:nvSpPr>
          <p:cNvPr id="3" name="Pladsholder til indhold 2"/>
          <p:cNvSpPr>
            <a:spLocks noGrp="1"/>
          </p:cNvSpPr>
          <p:nvPr>
            <p:ph idx="1"/>
          </p:nvPr>
        </p:nvSpPr>
        <p:spPr/>
        <p:txBody>
          <a:bodyPr>
            <a:normAutofit/>
          </a:bodyPr>
          <a:lstStyle/>
          <a:p>
            <a:pPr marL="0" indent="0">
              <a:buNone/>
            </a:pPr>
            <a:r>
              <a:rPr lang="da-DK" sz="2800" dirty="0"/>
              <a:t>Jeg er usikker, ved ikke</a:t>
            </a:r>
          </a:p>
          <a:p>
            <a:pPr marL="0" indent="0">
              <a:buNone/>
            </a:pPr>
            <a:r>
              <a:rPr lang="da-DK" sz="2800" dirty="0"/>
              <a:t>Hvordan jeg skal være mor for dig nu</a:t>
            </a:r>
          </a:p>
          <a:p>
            <a:pPr marL="0" indent="0">
              <a:buNone/>
            </a:pPr>
            <a:r>
              <a:rPr lang="da-DK" sz="2800" dirty="0"/>
              <a:t>Uden krav om, at jeg er der</a:t>
            </a:r>
          </a:p>
          <a:p>
            <a:pPr marL="0" indent="0">
              <a:buNone/>
            </a:pPr>
            <a:r>
              <a:rPr lang="da-DK" sz="2800" dirty="0"/>
              <a:t>Uden forventninger til, at jeg kan gi´ dig noget, </a:t>
            </a:r>
          </a:p>
          <a:p>
            <a:pPr marL="0" indent="0">
              <a:buNone/>
            </a:pPr>
            <a:r>
              <a:rPr lang="da-DK" sz="2800" dirty="0"/>
              <a:t>Uden indsigt i, hvad du har brug for, </a:t>
            </a:r>
          </a:p>
          <a:p>
            <a:pPr marL="0" indent="0">
              <a:buNone/>
            </a:pPr>
            <a:r>
              <a:rPr lang="da-DK" sz="2800" dirty="0"/>
              <a:t>Uden mål for vores adskilte fremtid </a:t>
            </a:r>
          </a:p>
          <a:p>
            <a:pPr marL="0" indent="0">
              <a:buNone/>
            </a:pPr>
            <a:r>
              <a:rPr lang="da-DK" sz="2800" dirty="0"/>
              <a:t>Udenfor </a:t>
            </a:r>
          </a:p>
          <a:p>
            <a:pPr marL="0" indent="0">
              <a:buNone/>
            </a:pPr>
            <a:r>
              <a:rPr lang="da-DK" sz="2800" dirty="0"/>
              <a:t>Derfor fik du kun min hånd til farvel </a:t>
            </a:r>
          </a:p>
          <a:p>
            <a:pPr marL="0" indent="0">
              <a:buNone/>
            </a:pPr>
            <a:r>
              <a:rPr lang="da-DK" sz="2000" dirty="0"/>
              <a:t>(Foss, J. &amp; Guldborg, P., 1994: BRUDSTYKKER, Når barnet bor et andet sted)</a:t>
            </a:r>
          </a:p>
          <a:p>
            <a:pPr marL="0" indent="0">
              <a:buNone/>
            </a:pPr>
            <a:endParaRPr lang="da-DK" sz="3000" dirty="0"/>
          </a:p>
        </p:txBody>
      </p:sp>
    </p:spTree>
    <p:extLst>
      <p:ext uri="{BB962C8B-B14F-4D97-AF65-F5344CB8AC3E}">
        <p14:creationId xmlns:p14="http://schemas.microsoft.com/office/powerpoint/2010/main" val="2144311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SAMARBEJDETS DILEMMAER </a:t>
            </a:r>
          </a:p>
        </p:txBody>
      </p:sp>
      <p:sp>
        <p:nvSpPr>
          <p:cNvPr id="3" name="Pladsholder til indhold 2"/>
          <p:cNvSpPr>
            <a:spLocks noGrp="1"/>
          </p:cNvSpPr>
          <p:nvPr>
            <p:ph idx="1"/>
          </p:nvPr>
        </p:nvSpPr>
        <p:spPr/>
        <p:txBody>
          <a:bodyPr>
            <a:normAutofit lnSpcReduction="10000"/>
          </a:bodyPr>
          <a:lstStyle/>
          <a:p>
            <a:r>
              <a:rPr lang="da-DK" dirty="0"/>
              <a:t>Rumme </a:t>
            </a:r>
            <a:r>
              <a:rPr lang="da-DK" dirty="0" smtClean="0"/>
              <a:t>barnets/den unges </a:t>
            </a:r>
            <a:r>
              <a:rPr lang="da-DK" dirty="0"/>
              <a:t>følelser af svigt og skuffelser – og samtidig have en anerkendende tilgang til forældrene. </a:t>
            </a:r>
          </a:p>
          <a:p>
            <a:r>
              <a:rPr lang="da-DK" dirty="0"/>
              <a:t>Ønske om at beskytte </a:t>
            </a:r>
            <a:r>
              <a:rPr lang="da-DK" dirty="0" smtClean="0"/>
              <a:t>barnet/den unge </a:t>
            </a:r>
            <a:r>
              <a:rPr lang="da-DK" dirty="0"/>
              <a:t>– opgaven er at støtte </a:t>
            </a:r>
            <a:r>
              <a:rPr lang="da-DK" dirty="0" smtClean="0"/>
              <a:t>i </a:t>
            </a:r>
            <a:r>
              <a:rPr lang="da-DK" dirty="0"/>
              <a:t>at mestre netop deres baggrund og familiesituation. </a:t>
            </a:r>
          </a:p>
          <a:p>
            <a:r>
              <a:rPr lang="da-DK" dirty="0"/>
              <a:t>Rumme vrede, kritik, modstand m.v. fra forældre – gå forrest i et konstruktivt samarbejde. </a:t>
            </a:r>
          </a:p>
        </p:txBody>
      </p:sp>
    </p:spTree>
    <p:extLst>
      <p:ext uri="{BB962C8B-B14F-4D97-AF65-F5344CB8AC3E}">
        <p14:creationId xmlns:p14="http://schemas.microsoft.com/office/powerpoint/2010/main" val="2606581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E588DA6-C68F-478E-AC29-E54507349B71}"/>
              </a:ext>
            </a:extLst>
          </p:cNvPr>
          <p:cNvSpPr>
            <a:spLocks noGrp="1"/>
          </p:cNvSpPr>
          <p:nvPr>
            <p:ph type="title"/>
          </p:nvPr>
        </p:nvSpPr>
        <p:spPr>
          <a:xfrm>
            <a:off x="827584" y="1556792"/>
            <a:ext cx="2818656" cy="1143000"/>
          </a:xfrm>
        </p:spPr>
        <p:txBody>
          <a:bodyPr>
            <a:normAutofit/>
          </a:bodyPr>
          <a:lstStyle/>
          <a:p>
            <a:r>
              <a:rPr lang="da-DK" sz="1000" dirty="0"/>
              <a:t>Det første møde med forældrene</a:t>
            </a:r>
          </a:p>
        </p:txBody>
      </p:sp>
      <p:pic>
        <p:nvPicPr>
          <p:cNvPr id="1026" name="Picture 2" descr="Tre smilende forældrepar står med hver deres bar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35938" y="1268759"/>
            <a:ext cx="6709527" cy="5040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388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971600" y="1556792"/>
            <a:ext cx="7272808" cy="4896544"/>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a:xfrm>
            <a:off x="457200" y="188640"/>
            <a:ext cx="8229600" cy="1512168"/>
          </a:xfrm>
        </p:spPr>
        <p:txBody>
          <a:bodyPr>
            <a:normAutofit/>
          </a:bodyPr>
          <a:lstStyle/>
          <a:p>
            <a:r>
              <a:rPr lang="da-DK" sz="3200" dirty="0" smtClean="0"/>
              <a:t>FILM – SAMARBEJDE MED BARNETS/DEN UNGES FORÆLDRE I HVERDAGEN</a:t>
            </a:r>
            <a:endParaRPr lang="da-DK" sz="3200" dirty="0"/>
          </a:p>
        </p:txBody>
      </p:sp>
      <p:pic>
        <p:nvPicPr>
          <p:cNvPr id="10" name="Billede 9"/>
          <p:cNvPicPr>
            <a:picLocks noChangeAspect="1"/>
          </p:cNvPicPr>
          <p:nvPr/>
        </p:nvPicPr>
        <p:blipFill>
          <a:blip r:embed="rId3"/>
          <a:stretch>
            <a:fillRect/>
          </a:stretch>
        </p:blipFill>
        <p:spPr>
          <a:xfrm>
            <a:off x="4765725" y="4163686"/>
            <a:ext cx="3050669" cy="2031954"/>
          </a:xfrm>
          <a:prstGeom prst="rect">
            <a:avLst/>
          </a:prstGeom>
        </p:spPr>
      </p:pic>
      <p:pic>
        <p:nvPicPr>
          <p:cNvPr id="12" name="Pladsholder til indhold 11"/>
          <p:cNvPicPr>
            <a:picLocks noGrp="1" noChangeAspect="1"/>
          </p:cNvPicPr>
          <p:nvPr>
            <p:ph idx="1"/>
          </p:nvPr>
        </p:nvPicPr>
        <p:blipFill>
          <a:blip r:embed="rId4"/>
          <a:stretch>
            <a:fillRect/>
          </a:stretch>
        </p:blipFill>
        <p:spPr>
          <a:xfrm>
            <a:off x="1450402" y="1844824"/>
            <a:ext cx="2876438" cy="4320480"/>
          </a:xfrm>
          <a:prstGeom prst="rect">
            <a:avLst/>
          </a:prstGeom>
        </p:spPr>
      </p:pic>
      <p:pic>
        <p:nvPicPr>
          <p:cNvPr id="13" name="Billede 12"/>
          <p:cNvPicPr>
            <a:picLocks noChangeAspect="1"/>
          </p:cNvPicPr>
          <p:nvPr/>
        </p:nvPicPr>
        <p:blipFill>
          <a:blip r:embed="rId5"/>
          <a:stretch>
            <a:fillRect/>
          </a:stretch>
        </p:blipFill>
        <p:spPr>
          <a:xfrm>
            <a:off x="4760289" y="1878712"/>
            <a:ext cx="3050669" cy="2036274"/>
          </a:xfrm>
          <a:prstGeom prst="rect">
            <a:avLst/>
          </a:prstGeom>
        </p:spPr>
      </p:pic>
    </p:spTree>
    <p:extLst>
      <p:ext uri="{BB962C8B-B14F-4D97-AF65-F5344CB8AC3E}">
        <p14:creationId xmlns:p14="http://schemas.microsoft.com/office/powerpoint/2010/main" val="422053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2146250"/>
          </a:xfrm>
        </p:spPr>
        <p:txBody>
          <a:bodyPr>
            <a:normAutofit/>
          </a:bodyPr>
          <a:lstStyle/>
          <a:p>
            <a:r>
              <a:rPr lang="da-DK" sz="3200" dirty="0" smtClean="0"/>
              <a:t>REFLEKSIONSØVELSE:</a:t>
            </a:r>
            <a:br>
              <a:rPr lang="da-DK" sz="3200" dirty="0" smtClean="0"/>
            </a:br>
            <a:r>
              <a:rPr lang="da-DK" sz="3200" dirty="0" smtClean="0"/>
              <a:t>SAMARBEJDE </a:t>
            </a:r>
            <a:r>
              <a:rPr lang="da-DK" sz="3200" dirty="0"/>
              <a:t>MED </a:t>
            </a:r>
            <a:r>
              <a:rPr lang="da-DK" sz="3200" dirty="0" smtClean="0"/>
              <a:t>BARNETS/DEN UNGES </a:t>
            </a:r>
            <a:r>
              <a:rPr lang="da-DK" sz="3200" dirty="0"/>
              <a:t>FORÆLDRE I HVERDAGEN</a:t>
            </a:r>
          </a:p>
        </p:txBody>
      </p:sp>
      <p:sp>
        <p:nvSpPr>
          <p:cNvPr id="3" name="Pladsholder til indhold 2"/>
          <p:cNvSpPr>
            <a:spLocks noGrp="1"/>
          </p:cNvSpPr>
          <p:nvPr>
            <p:ph idx="1"/>
          </p:nvPr>
        </p:nvSpPr>
        <p:spPr>
          <a:xfrm>
            <a:off x="457200" y="2852936"/>
            <a:ext cx="8229600" cy="3273233"/>
          </a:xfrm>
        </p:spPr>
        <p:txBody>
          <a:bodyPr/>
          <a:lstStyle/>
          <a:p>
            <a:r>
              <a:rPr lang="da-DK" dirty="0"/>
              <a:t>Hvad hæfter du/I jer særligt ved i filmen? </a:t>
            </a:r>
          </a:p>
          <a:p>
            <a:r>
              <a:rPr lang="da-DK" dirty="0"/>
              <a:t>Hvordan kan/vil du/I understøtte et godt samarbejde </a:t>
            </a:r>
            <a:r>
              <a:rPr lang="da-DK" dirty="0" smtClean="0"/>
              <a:t>med barnets/den unges </a:t>
            </a:r>
            <a:r>
              <a:rPr lang="da-DK" dirty="0"/>
              <a:t>familie og netværk?</a:t>
            </a:r>
          </a:p>
          <a:p>
            <a:endParaRPr lang="da-DK" dirty="0"/>
          </a:p>
        </p:txBody>
      </p:sp>
    </p:spTree>
    <p:extLst>
      <p:ext uri="{BB962C8B-B14F-4D97-AF65-F5344CB8AC3E}">
        <p14:creationId xmlns:p14="http://schemas.microsoft.com/office/powerpoint/2010/main" val="1754665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4947" y="-18256"/>
            <a:ext cx="8229600" cy="1143000"/>
          </a:xfrm>
        </p:spPr>
        <p:txBody>
          <a:bodyPr/>
          <a:lstStyle/>
          <a:p>
            <a:r>
              <a:rPr lang="da-DK" dirty="0"/>
              <a:t>PROGRAM TIL KURSUSDAG 3</a:t>
            </a:r>
          </a:p>
        </p:txBody>
      </p:sp>
      <p:graphicFrame>
        <p:nvGraphicFramePr>
          <p:cNvPr id="10" name="Pladsholder til indhold 4">
            <a:extLst>
              <a:ext uri="{FF2B5EF4-FFF2-40B4-BE49-F238E27FC236}">
                <a16:creationId xmlns:a16="http://schemas.microsoft.com/office/drawing/2014/main" id="{6453BC9A-7B3E-4327-91B3-FDF7A578A3C0}"/>
              </a:ext>
            </a:extLst>
          </p:cNvPr>
          <p:cNvGraphicFramePr>
            <a:graphicFrameLocks noGrp="1"/>
          </p:cNvGraphicFramePr>
          <p:nvPr>
            <p:ph idx="1"/>
            <p:extLst>
              <p:ext uri="{D42A27DB-BD31-4B8C-83A1-F6EECF244321}">
                <p14:modId xmlns:p14="http://schemas.microsoft.com/office/powerpoint/2010/main" val="2252503328"/>
              </p:ext>
            </p:extLst>
          </p:nvPr>
        </p:nvGraphicFramePr>
        <p:xfrm>
          <a:off x="251519" y="836712"/>
          <a:ext cx="8676455" cy="5801677"/>
        </p:xfrm>
        <a:graphic>
          <a:graphicData uri="http://schemas.openxmlformats.org/drawingml/2006/table">
            <a:tbl>
              <a:tblPr firstRow="1" bandRow="1">
                <a:tableStyleId>{5C22544A-7EE6-4342-B048-85BDC9FD1C3A}</a:tableStyleId>
              </a:tblPr>
              <a:tblGrid>
                <a:gridCol w="2659852">
                  <a:extLst>
                    <a:ext uri="{9D8B030D-6E8A-4147-A177-3AD203B41FA5}">
                      <a16:colId xmlns:a16="http://schemas.microsoft.com/office/drawing/2014/main" val="1407421370"/>
                    </a:ext>
                  </a:extLst>
                </a:gridCol>
                <a:gridCol w="6016603">
                  <a:extLst>
                    <a:ext uri="{9D8B030D-6E8A-4147-A177-3AD203B41FA5}">
                      <a16:colId xmlns:a16="http://schemas.microsoft.com/office/drawing/2014/main" val="231892167"/>
                    </a:ext>
                  </a:extLst>
                </a:gridCol>
              </a:tblGrid>
              <a:tr h="350198">
                <a:tc>
                  <a:txBody>
                    <a:bodyPr/>
                    <a:lstStyle/>
                    <a:p>
                      <a:r>
                        <a:rPr lang="da-DK" dirty="0"/>
                        <a:t>Tid</a:t>
                      </a:r>
                    </a:p>
                  </a:txBody>
                  <a:tcPr/>
                </a:tc>
                <a:tc>
                  <a:txBody>
                    <a:bodyPr/>
                    <a:lstStyle/>
                    <a:p>
                      <a:r>
                        <a:rPr lang="da-DK"/>
                        <a:t>Indhold</a:t>
                      </a:r>
                      <a:endParaRPr lang="da-DK" dirty="0"/>
                    </a:p>
                  </a:txBody>
                  <a:tcPr/>
                </a:tc>
                <a:extLst>
                  <a:ext uri="{0D108BD9-81ED-4DB2-BD59-A6C34878D82A}">
                    <a16:rowId xmlns:a16="http://schemas.microsoft.com/office/drawing/2014/main" val="2384695227"/>
                  </a:ext>
                </a:extLst>
              </a:tr>
              <a:tr h="350198">
                <a:tc>
                  <a:txBody>
                    <a:bodyPr/>
                    <a:lstStyle/>
                    <a:p>
                      <a:r>
                        <a:rPr lang="da-DK" dirty="0"/>
                        <a:t>9:00-9:15</a:t>
                      </a:r>
                    </a:p>
                  </a:txBody>
                  <a:tcPr/>
                </a:tc>
                <a:tc>
                  <a:txBody>
                    <a:bodyPr/>
                    <a:lstStyle/>
                    <a:p>
                      <a:r>
                        <a:rPr lang="da-DK" dirty="0"/>
                        <a:t>Velkomst</a:t>
                      </a:r>
                    </a:p>
                  </a:txBody>
                  <a:tcPr/>
                </a:tc>
                <a:extLst>
                  <a:ext uri="{0D108BD9-81ED-4DB2-BD59-A6C34878D82A}">
                    <a16:rowId xmlns:a16="http://schemas.microsoft.com/office/drawing/2014/main" val="3928723953"/>
                  </a:ext>
                </a:extLst>
              </a:tr>
              <a:tr h="350198">
                <a:tc>
                  <a:txBody>
                    <a:bodyPr/>
                    <a:lstStyle/>
                    <a:p>
                      <a:r>
                        <a:rPr lang="da-DK" dirty="0"/>
                        <a:t>9:15-10:30</a:t>
                      </a:r>
                    </a:p>
                  </a:txBody>
                  <a:tcPr/>
                </a:tc>
                <a:tc>
                  <a:txBody>
                    <a:bodyPr/>
                    <a:lstStyle/>
                    <a:p>
                      <a:r>
                        <a:rPr lang="da-DK" dirty="0"/>
                        <a:t>Tab, sorg og krise</a:t>
                      </a:r>
                    </a:p>
                  </a:txBody>
                  <a:tcPr/>
                </a:tc>
                <a:extLst>
                  <a:ext uri="{0D108BD9-81ED-4DB2-BD59-A6C34878D82A}">
                    <a16:rowId xmlns:a16="http://schemas.microsoft.com/office/drawing/2014/main" val="1481408683"/>
                  </a:ext>
                </a:extLst>
              </a:tr>
              <a:tr h="350198">
                <a:tc>
                  <a:txBody>
                    <a:bodyPr/>
                    <a:lstStyle/>
                    <a:p>
                      <a:r>
                        <a:rPr lang="da-DK" dirty="0"/>
                        <a:t>10:30-10:45</a:t>
                      </a:r>
                    </a:p>
                  </a:txBody>
                  <a:tcPr/>
                </a:tc>
                <a:tc>
                  <a:txBody>
                    <a:bodyPr/>
                    <a:lstStyle/>
                    <a:p>
                      <a:r>
                        <a:rPr lang="da-DK" dirty="0"/>
                        <a:t>Pause</a:t>
                      </a:r>
                    </a:p>
                  </a:txBody>
                  <a:tcPr/>
                </a:tc>
                <a:extLst>
                  <a:ext uri="{0D108BD9-81ED-4DB2-BD59-A6C34878D82A}">
                    <a16:rowId xmlns:a16="http://schemas.microsoft.com/office/drawing/2014/main" val="260070366"/>
                  </a:ext>
                </a:extLst>
              </a:tr>
              <a:tr h="612847">
                <a:tc>
                  <a:txBody>
                    <a:bodyPr/>
                    <a:lstStyle/>
                    <a:p>
                      <a:r>
                        <a:rPr lang="da-DK" dirty="0"/>
                        <a:t>10.45 – 12.00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smtClean="0"/>
                        <a:t>Barnet/den unges </a:t>
                      </a:r>
                      <a:r>
                        <a:rPr lang="da-DK" dirty="0"/>
                        <a:t>familie og netværk – kontakt, samvær og samarbejde</a:t>
                      </a:r>
                    </a:p>
                    <a:p>
                      <a:endParaRPr lang="da-DK" dirty="0"/>
                    </a:p>
                  </a:txBody>
                  <a:tcPr/>
                </a:tc>
                <a:extLst>
                  <a:ext uri="{0D108BD9-81ED-4DB2-BD59-A6C34878D82A}">
                    <a16:rowId xmlns:a16="http://schemas.microsoft.com/office/drawing/2014/main" val="10004"/>
                  </a:ext>
                </a:extLst>
              </a:tr>
              <a:tr h="350198">
                <a:tc>
                  <a:txBody>
                    <a:bodyPr/>
                    <a:lstStyle/>
                    <a:p>
                      <a:r>
                        <a:rPr lang="da-DK" dirty="0"/>
                        <a:t>12:00-12:45</a:t>
                      </a:r>
                    </a:p>
                  </a:txBody>
                  <a:tcPr/>
                </a:tc>
                <a:tc>
                  <a:txBody>
                    <a:bodyPr/>
                    <a:lstStyle/>
                    <a:p>
                      <a:r>
                        <a:rPr lang="da-DK" dirty="0"/>
                        <a:t>Frokost</a:t>
                      </a:r>
                    </a:p>
                  </a:txBody>
                  <a:tcPr/>
                </a:tc>
                <a:extLst>
                  <a:ext uri="{0D108BD9-81ED-4DB2-BD59-A6C34878D82A}">
                    <a16:rowId xmlns:a16="http://schemas.microsoft.com/office/drawing/2014/main" val="4074181166"/>
                  </a:ext>
                </a:extLst>
              </a:tr>
              <a:tr h="612847">
                <a:tc>
                  <a:txBody>
                    <a:bodyPr/>
                    <a:lstStyle/>
                    <a:p>
                      <a:r>
                        <a:rPr lang="da-DK" dirty="0"/>
                        <a:t>12:45-14:00</a:t>
                      </a:r>
                    </a:p>
                  </a:txBody>
                  <a:tcPr/>
                </a:tc>
                <a:tc>
                  <a:txBody>
                    <a:bodyPr/>
                    <a:lstStyle/>
                    <a:p>
                      <a:r>
                        <a:rPr lang="da-DK" dirty="0"/>
                        <a:t>Inddragelse, selv- og medbestemmelse</a:t>
                      </a:r>
                      <a:br>
                        <a:rPr lang="da-DK" dirty="0"/>
                      </a:br>
                      <a:r>
                        <a:rPr lang="da-DK" dirty="0"/>
                        <a:t>Konfliktforståelse og kommunikation</a:t>
                      </a:r>
                    </a:p>
                  </a:txBody>
                  <a:tcPr/>
                </a:tc>
                <a:extLst>
                  <a:ext uri="{0D108BD9-81ED-4DB2-BD59-A6C34878D82A}">
                    <a16:rowId xmlns:a16="http://schemas.microsoft.com/office/drawing/2014/main" val="1974072248"/>
                  </a:ext>
                </a:extLst>
              </a:tr>
              <a:tr h="350198">
                <a:tc>
                  <a:txBody>
                    <a:bodyPr/>
                    <a:lstStyle/>
                    <a:p>
                      <a:r>
                        <a:rPr lang="da-DK" dirty="0"/>
                        <a:t>14:00-14:15</a:t>
                      </a:r>
                    </a:p>
                  </a:txBody>
                  <a:tcPr/>
                </a:tc>
                <a:tc>
                  <a:txBody>
                    <a:bodyPr/>
                    <a:lstStyle/>
                    <a:p>
                      <a:r>
                        <a:rPr lang="da-DK" dirty="0"/>
                        <a:t>Pause</a:t>
                      </a:r>
                    </a:p>
                  </a:txBody>
                  <a:tcPr/>
                </a:tc>
                <a:extLst>
                  <a:ext uri="{0D108BD9-81ED-4DB2-BD59-A6C34878D82A}">
                    <a16:rowId xmlns:a16="http://schemas.microsoft.com/office/drawing/2014/main" val="1509323359"/>
                  </a:ext>
                </a:extLst>
              </a:tr>
              <a:tr h="772477">
                <a:tc>
                  <a:txBody>
                    <a:bodyPr/>
                    <a:lstStyle/>
                    <a:p>
                      <a:r>
                        <a:rPr lang="da-DK" dirty="0"/>
                        <a:t>14:15-15:15</a:t>
                      </a:r>
                    </a:p>
                  </a:txBody>
                  <a:tcPr/>
                </a:tc>
                <a:tc>
                  <a:txBody>
                    <a:bodyPr/>
                    <a:lstStyle/>
                    <a:p>
                      <a:r>
                        <a:rPr lang="da-DK" dirty="0"/>
                        <a:t>Understøttelse af </a:t>
                      </a:r>
                      <a:r>
                        <a:rPr lang="da-DK" dirty="0" smtClean="0"/>
                        <a:t>barnets og den unges </a:t>
                      </a:r>
                      <a:r>
                        <a:rPr lang="da-DK" dirty="0"/>
                        <a:t>skolegang</a:t>
                      </a:r>
                    </a:p>
                    <a:p>
                      <a:r>
                        <a:rPr lang="da-DK" dirty="0"/>
                        <a:t>Fællesskaber og relationer</a:t>
                      </a:r>
                    </a:p>
                  </a:txBody>
                  <a:tcPr/>
                </a:tc>
                <a:extLst>
                  <a:ext uri="{0D108BD9-81ED-4DB2-BD59-A6C34878D82A}">
                    <a16:rowId xmlns:a16="http://schemas.microsoft.com/office/drawing/2014/main" val="711227233"/>
                  </a:ext>
                </a:extLst>
              </a:tr>
              <a:tr h="350198">
                <a:tc>
                  <a:txBody>
                    <a:bodyPr/>
                    <a:lstStyle/>
                    <a:p>
                      <a:r>
                        <a:rPr lang="da-DK" dirty="0"/>
                        <a:t>15:15-15:30</a:t>
                      </a:r>
                    </a:p>
                  </a:txBody>
                  <a:tcPr/>
                </a:tc>
                <a:tc>
                  <a:txBody>
                    <a:bodyPr/>
                    <a:lstStyle/>
                    <a:p>
                      <a:r>
                        <a:rPr lang="da-DK" dirty="0"/>
                        <a:t>Pause</a:t>
                      </a:r>
                    </a:p>
                  </a:txBody>
                  <a:tcPr/>
                </a:tc>
                <a:extLst>
                  <a:ext uri="{0D108BD9-81ED-4DB2-BD59-A6C34878D82A}">
                    <a16:rowId xmlns:a16="http://schemas.microsoft.com/office/drawing/2014/main" val="3324171671"/>
                  </a:ext>
                </a:extLst>
              </a:tr>
              <a:tr h="875496">
                <a:tc>
                  <a:txBody>
                    <a:bodyPr/>
                    <a:lstStyle/>
                    <a:p>
                      <a:r>
                        <a:rPr lang="da-DK" dirty="0"/>
                        <a:t>15.30-16:00</a:t>
                      </a:r>
                    </a:p>
                  </a:txBody>
                  <a:tcPr/>
                </a:tc>
                <a:tc>
                  <a:txBody>
                    <a:bodyPr/>
                    <a:lstStyle/>
                    <a:p>
                      <a:r>
                        <a:rPr lang="da-DK" dirty="0"/>
                        <a:t>Opsamling på dagens emner</a:t>
                      </a:r>
                    </a:p>
                    <a:p>
                      <a:r>
                        <a:rPr lang="da-DK" dirty="0"/>
                        <a:t>Hjemmeopgave til dag</a:t>
                      </a:r>
                      <a:r>
                        <a:rPr lang="da-DK" baseline="0" dirty="0"/>
                        <a:t> 4 – Anbringelse af eget barn</a:t>
                      </a:r>
                    </a:p>
                    <a:p>
                      <a:r>
                        <a:rPr lang="da-DK" dirty="0"/>
                        <a:t>Afslutning og tak for i dag</a:t>
                      </a:r>
                    </a:p>
                  </a:txBody>
                  <a:tcPr/>
                </a:tc>
                <a:extLst>
                  <a:ext uri="{0D108BD9-81ED-4DB2-BD59-A6C34878D82A}">
                    <a16:rowId xmlns:a16="http://schemas.microsoft.com/office/drawing/2014/main" val="1137954993"/>
                  </a:ext>
                </a:extLst>
              </a:tr>
            </a:tbl>
          </a:graphicData>
        </a:graphic>
      </p:graphicFrame>
    </p:spTree>
    <p:extLst>
      <p:ext uri="{BB962C8B-B14F-4D97-AF65-F5344CB8AC3E}">
        <p14:creationId xmlns:p14="http://schemas.microsoft.com/office/powerpoint/2010/main" val="2922832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OPSUMMERING</a:t>
            </a:r>
          </a:p>
        </p:txBody>
      </p:sp>
      <p:sp>
        <p:nvSpPr>
          <p:cNvPr id="3" name="Pladsholder til indhold 2"/>
          <p:cNvSpPr>
            <a:spLocks noGrp="1"/>
          </p:cNvSpPr>
          <p:nvPr>
            <p:ph idx="1"/>
          </p:nvPr>
        </p:nvSpPr>
        <p:spPr/>
        <p:txBody>
          <a:bodyPr>
            <a:normAutofit fontScale="92500"/>
          </a:bodyPr>
          <a:lstStyle/>
          <a:p>
            <a:pPr marL="0" indent="0">
              <a:buNone/>
            </a:pPr>
            <a:r>
              <a:rPr lang="da-DK" dirty="0"/>
              <a:t>Særlige pointer, som I skal tage med jer: </a:t>
            </a:r>
          </a:p>
          <a:p>
            <a:r>
              <a:rPr lang="da-DK" dirty="0"/>
              <a:t>Samarbejdet med forældrene er én af de vigtigste komponenter til at give </a:t>
            </a:r>
            <a:r>
              <a:rPr lang="da-DK" dirty="0" smtClean="0"/>
              <a:t>barnet/den unge </a:t>
            </a:r>
            <a:r>
              <a:rPr lang="da-DK" dirty="0"/>
              <a:t>tryghed – og dermed grund for udvikling og trivsel.</a:t>
            </a:r>
          </a:p>
          <a:p>
            <a:r>
              <a:rPr lang="da-DK" dirty="0"/>
              <a:t>Et godt samarbejde mellem plejeforældre og forældre skaber større sammenhæng i </a:t>
            </a:r>
            <a:r>
              <a:rPr lang="da-DK" dirty="0" smtClean="0"/>
              <a:t>barnet og den unges </a:t>
            </a:r>
            <a:r>
              <a:rPr lang="da-DK" dirty="0"/>
              <a:t>liv og bidrager til stabile anbringelser. </a:t>
            </a:r>
          </a:p>
          <a:p>
            <a:r>
              <a:rPr lang="da-DK" dirty="0" smtClean="0"/>
              <a:t>Forældre </a:t>
            </a:r>
            <a:r>
              <a:rPr lang="da-DK" dirty="0"/>
              <a:t>er ofte én af de mest stabile faktorer i </a:t>
            </a:r>
            <a:r>
              <a:rPr lang="da-DK" dirty="0" smtClean="0"/>
              <a:t>børn og unges </a:t>
            </a:r>
            <a:r>
              <a:rPr lang="da-DK" dirty="0"/>
              <a:t>liv. </a:t>
            </a:r>
          </a:p>
        </p:txBody>
      </p:sp>
    </p:spTree>
    <p:extLst>
      <p:ext uri="{BB962C8B-B14F-4D97-AF65-F5344CB8AC3E}">
        <p14:creationId xmlns:p14="http://schemas.microsoft.com/office/powerpoint/2010/main" val="2634138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0A0677E-86C8-43B7-B106-BC2BBA378ED8}"/>
              </a:ext>
            </a:extLst>
          </p:cNvPr>
          <p:cNvSpPr>
            <a:spLocks noGrp="1"/>
          </p:cNvSpPr>
          <p:nvPr>
            <p:ph type="title"/>
          </p:nvPr>
        </p:nvSpPr>
        <p:spPr>
          <a:xfrm>
            <a:off x="505677" y="914400"/>
            <a:ext cx="2743200" cy="2887579"/>
          </a:xfrm>
        </p:spPr>
        <p:txBody>
          <a:bodyPr vert="horz" lIns="91440" tIns="45720" rIns="91440" bIns="45720" rtlCol="0" anchor="b">
            <a:normAutofit/>
          </a:bodyPr>
          <a:lstStyle/>
          <a:p>
            <a:pPr>
              <a:lnSpc>
                <a:spcPct val="90000"/>
              </a:lnSpc>
            </a:pPr>
            <a:r>
              <a:rPr lang="en-US" sz="4200" kern="1200">
                <a:solidFill>
                  <a:srgbClr val="FFFFFF"/>
                </a:solidFill>
                <a:latin typeface="+mj-lt"/>
                <a:ea typeface="+mj-ea"/>
                <a:cs typeface="+mj-cs"/>
              </a:rPr>
              <a:t>Frokost</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ladsholder til indhold 4" descr="Smilende ansigt med massiv udfyldning">
            <a:extLst>
              <a:ext uri="{FF2B5EF4-FFF2-40B4-BE49-F238E27FC236}">
                <a16:creationId xmlns:a16="http://schemas.microsoft.com/office/drawing/2014/main" id="{68C13A53-31C9-48B6-A2E2-967FFC3EBE32}"/>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865366" y="975391"/>
            <a:ext cx="4915159" cy="4915159"/>
          </a:xfrm>
          <a:prstGeom prst="rect">
            <a:avLst/>
          </a:prstGeom>
        </p:spPr>
      </p:pic>
    </p:spTree>
    <p:extLst>
      <p:ext uri="{BB962C8B-B14F-4D97-AF65-F5344CB8AC3E}">
        <p14:creationId xmlns:p14="http://schemas.microsoft.com/office/powerpoint/2010/main" val="468124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a-DK" dirty="0"/>
              <a:t>INDDRAGELSE, SELV- OG MEDBESTEMMELSE</a:t>
            </a:r>
          </a:p>
        </p:txBody>
      </p:sp>
      <p:sp>
        <p:nvSpPr>
          <p:cNvPr id="5" name="Undertitel 4"/>
          <p:cNvSpPr>
            <a:spLocks noGrp="1"/>
          </p:cNvSpPr>
          <p:nvPr>
            <p:ph type="subTitle" idx="1"/>
          </p:nvPr>
        </p:nvSpPr>
        <p:spPr/>
        <p:txBody>
          <a:bodyPr/>
          <a:lstStyle/>
          <a:p>
            <a:endParaRPr lang="da-DK"/>
          </a:p>
        </p:txBody>
      </p:sp>
    </p:spTree>
    <p:extLst>
      <p:ext uri="{BB962C8B-B14F-4D97-AF65-F5344CB8AC3E}">
        <p14:creationId xmlns:p14="http://schemas.microsoft.com/office/powerpoint/2010/main" val="2754915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25760"/>
            <a:ext cx="8229600" cy="1143000"/>
          </a:xfrm>
        </p:spPr>
        <p:txBody>
          <a:bodyPr/>
          <a:lstStyle/>
          <a:p>
            <a:r>
              <a:rPr lang="da-DK" dirty="0" smtClean="0"/>
              <a:t>INDDRAGELSE AF BØRN OG UNGE</a:t>
            </a:r>
            <a:endParaRPr lang="da-DK" dirty="0"/>
          </a:p>
        </p:txBody>
      </p:sp>
      <p:sp>
        <p:nvSpPr>
          <p:cNvPr id="3" name="Pladsholder til indhold 2"/>
          <p:cNvSpPr>
            <a:spLocks noGrp="1"/>
          </p:cNvSpPr>
          <p:nvPr>
            <p:ph idx="1"/>
          </p:nvPr>
        </p:nvSpPr>
        <p:spPr/>
        <p:txBody>
          <a:bodyPr/>
          <a:lstStyle/>
          <a:p>
            <a:pPr marL="0" indent="0">
              <a:buNone/>
            </a:pPr>
            <a:endParaRPr lang="da-DK" dirty="0"/>
          </a:p>
          <a:p>
            <a:endParaRPr lang="da-DK" dirty="0"/>
          </a:p>
        </p:txBody>
      </p:sp>
      <p:pic>
        <p:nvPicPr>
          <p:cNvPr id="4" name="Billede 3"/>
          <p:cNvPicPr/>
          <p:nvPr/>
        </p:nvPicPr>
        <p:blipFill>
          <a:blip r:embed="rId2"/>
          <a:stretch>
            <a:fillRect/>
          </a:stretch>
        </p:blipFill>
        <p:spPr>
          <a:xfrm>
            <a:off x="1403648" y="1268760"/>
            <a:ext cx="6192688" cy="5565508"/>
          </a:xfrm>
          <a:prstGeom prst="rect">
            <a:avLst/>
          </a:prstGeom>
        </p:spPr>
      </p:pic>
    </p:spTree>
    <p:extLst>
      <p:ext uri="{BB962C8B-B14F-4D97-AF65-F5344CB8AC3E}">
        <p14:creationId xmlns:p14="http://schemas.microsoft.com/office/powerpoint/2010/main" val="4077737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latin typeface="Arial" panose="020B0604020202020204" pitchFamily="34" charset="0"/>
                <a:cs typeface="Arial" panose="020B0604020202020204" pitchFamily="34" charset="0"/>
              </a:rPr>
              <a:t>BARNET OG DEN UNGES RET TIL INDDRAGELSE</a:t>
            </a:r>
            <a:endParaRPr lang="da-DK" dirty="0">
              <a:latin typeface="Arial" panose="020B0604020202020204" pitchFamily="34" charset="0"/>
              <a:cs typeface="Arial" panose="020B0604020202020204" pitchFamily="34" charset="0"/>
            </a:endParaRPr>
          </a:p>
        </p:txBody>
      </p:sp>
      <p:sp>
        <p:nvSpPr>
          <p:cNvPr id="3" name="Pladsholder til indhold 2"/>
          <p:cNvSpPr>
            <a:spLocks noGrp="1"/>
          </p:cNvSpPr>
          <p:nvPr>
            <p:ph idx="1"/>
          </p:nvPr>
        </p:nvSpPr>
        <p:spPr>
          <a:xfrm>
            <a:off x="457200" y="1628800"/>
            <a:ext cx="8229600" cy="4968552"/>
          </a:xfrm>
        </p:spPr>
        <p:txBody>
          <a:bodyPr>
            <a:noAutofit/>
          </a:bodyPr>
          <a:lstStyle/>
          <a:p>
            <a:pPr>
              <a:spcBef>
                <a:spcPts val="1200"/>
              </a:spcBef>
              <a:spcAft>
                <a:spcPts val="600"/>
              </a:spcAft>
            </a:pPr>
            <a:r>
              <a:rPr lang="da-DK" sz="1600" dirty="0" smtClean="0">
                <a:latin typeface="Arial" panose="020B0604020202020204" pitchFamily="34" charset="0"/>
                <a:ea typeface="MS Minngs"/>
                <a:cs typeface="Times New Roman" panose="02020603050405020304" pitchFamily="18" charset="0"/>
              </a:rPr>
              <a:t>Hjælp </a:t>
            </a:r>
            <a:r>
              <a:rPr lang="da-DK" sz="1600" dirty="0">
                <a:latin typeface="Arial" panose="020B0604020202020204" pitchFamily="34" charset="0"/>
                <a:ea typeface="MS Minngs"/>
                <a:cs typeface="Times New Roman" panose="02020603050405020304" pitchFamily="18" charset="0"/>
              </a:rPr>
              <a:t>og støtte altid skal ydes med afsæt i </a:t>
            </a:r>
            <a:r>
              <a:rPr lang="da-DK" sz="1600" dirty="0" smtClean="0">
                <a:latin typeface="Arial" panose="020B0604020202020204" pitchFamily="34" charset="0"/>
                <a:ea typeface="MS Minngs"/>
                <a:cs typeface="Times New Roman" panose="02020603050405020304" pitchFamily="18" charset="0"/>
              </a:rPr>
              <a:t>barnets eller den </a:t>
            </a:r>
            <a:r>
              <a:rPr lang="da-DK" sz="1600" dirty="0">
                <a:latin typeface="Arial" panose="020B0604020202020204" pitchFamily="34" charset="0"/>
                <a:ea typeface="MS Minngs"/>
                <a:cs typeface="Times New Roman" panose="02020603050405020304" pitchFamily="18" charset="0"/>
              </a:rPr>
              <a:t>unges perspektiv, ressourcer og behov, jf. § 2, stk. 2.</a:t>
            </a:r>
          </a:p>
          <a:p>
            <a:pPr>
              <a:spcBef>
                <a:spcPts val="1200"/>
              </a:spcBef>
              <a:spcAft>
                <a:spcPts val="600"/>
              </a:spcAft>
            </a:pPr>
            <a:r>
              <a:rPr lang="da-DK" sz="1600" dirty="0" smtClean="0">
                <a:latin typeface="Arial" panose="020B0604020202020204" pitchFamily="34" charset="0"/>
                <a:ea typeface="MS Minngs"/>
                <a:cs typeface="Times New Roman" panose="02020603050405020304" pitchFamily="18" charset="0"/>
              </a:rPr>
              <a:t>Børn og unge </a:t>
            </a:r>
            <a:r>
              <a:rPr lang="da-DK" sz="1600" dirty="0">
                <a:latin typeface="Arial" panose="020B0604020202020204" pitchFamily="34" charset="0"/>
                <a:ea typeface="MS Minngs"/>
                <a:cs typeface="Times New Roman" panose="02020603050405020304" pitchFamily="18" charset="0"/>
              </a:rPr>
              <a:t>med behov for særlig støtte, herunder </a:t>
            </a:r>
            <a:r>
              <a:rPr lang="da-DK" sz="1600" dirty="0" smtClean="0">
                <a:latin typeface="Arial" panose="020B0604020202020204" pitchFamily="34" charset="0"/>
                <a:ea typeface="MS Minngs"/>
                <a:cs typeface="Times New Roman" panose="02020603050405020304" pitchFamily="18" charset="0"/>
              </a:rPr>
              <a:t>børn og unge </a:t>
            </a:r>
            <a:r>
              <a:rPr lang="da-DK" sz="1600" dirty="0">
                <a:latin typeface="Arial" panose="020B0604020202020204" pitchFamily="34" charset="0"/>
                <a:ea typeface="MS Minngs"/>
                <a:cs typeface="Times New Roman" panose="02020603050405020304" pitchFamily="18" charset="0"/>
              </a:rPr>
              <a:t>med nedsat fysisk eller psykisk funktionsevne, har ret til indflydelse på de forhold, som vedrører dem, jf. § 5 </a:t>
            </a:r>
            <a:r>
              <a:rPr lang="da-DK" sz="1600" dirty="0" err="1">
                <a:latin typeface="Arial" panose="020B0604020202020204" pitchFamily="34" charset="0"/>
                <a:ea typeface="MS Minngs"/>
                <a:cs typeface="Times New Roman" panose="02020603050405020304" pitchFamily="18" charset="0"/>
              </a:rPr>
              <a:t>stk</a:t>
            </a:r>
            <a:r>
              <a:rPr lang="da-DK" sz="1600" dirty="0">
                <a:latin typeface="Arial" panose="020B0604020202020204" pitchFamily="34" charset="0"/>
                <a:ea typeface="MS Minngs"/>
                <a:cs typeface="Times New Roman" panose="02020603050405020304" pitchFamily="18" charset="0"/>
              </a:rPr>
              <a:t> 2.</a:t>
            </a:r>
          </a:p>
          <a:p>
            <a:pPr>
              <a:spcBef>
                <a:spcPts val="1200"/>
              </a:spcBef>
              <a:spcAft>
                <a:spcPts val="600"/>
              </a:spcAft>
            </a:pPr>
            <a:r>
              <a:rPr lang="da-DK" sz="1600" dirty="0" smtClean="0">
                <a:latin typeface="Arial" panose="020B0604020202020204" pitchFamily="34" charset="0"/>
                <a:ea typeface="MS Minngs"/>
                <a:cs typeface="Times New Roman" panose="02020603050405020304" pitchFamily="18" charset="0"/>
              </a:rPr>
              <a:t>Barnets eller den </a:t>
            </a:r>
            <a:r>
              <a:rPr lang="da-DK" sz="1600" dirty="0">
                <a:latin typeface="Arial" panose="020B0604020202020204" pitchFamily="34" charset="0"/>
                <a:ea typeface="MS Minngs"/>
                <a:cs typeface="Times New Roman" panose="02020603050405020304" pitchFamily="18" charset="0"/>
              </a:rPr>
              <a:t>unges holdning og synspunkter skal tilvejebringes og inddrages løbende ved samtaler og anden direkte kontakt, inden der træffes beslutninger eller afgørelser efter loven om </a:t>
            </a:r>
            <a:r>
              <a:rPr lang="da-DK" sz="1600" dirty="0" smtClean="0">
                <a:latin typeface="Arial" panose="020B0604020202020204" pitchFamily="34" charset="0"/>
                <a:ea typeface="MS Minngs"/>
                <a:cs typeface="Times New Roman" panose="02020603050405020304" pitchFamily="18" charset="0"/>
              </a:rPr>
              <a:t>barnets eller den </a:t>
            </a:r>
            <a:r>
              <a:rPr lang="da-DK" sz="1600" dirty="0">
                <a:latin typeface="Arial" panose="020B0604020202020204" pitchFamily="34" charset="0"/>
                <a:ea typeface="MS Minngs"/>
                <a:cs typeface="Times New Roman" panose="02020603050405020304" pitchFamily="18" charset="0"/>
              </a:rPr>
              <a:t>unges forhold, jf. § 5 </a:t>
            </a:r>
            <a:r>
              <a:rPr lang="da-DK" sz="1600" dirty="0" err="1">
                <a:latin typeface="Arial" panose="020B0604020202020204" pitchFamily="34" charset="0"/>
                <a:ea typeface="MS Minngs"/>
                <a:cs typeface="Times New Roman" panose="02020603050405020304" pitchFamily="18" charset="0"/>
              </a:rPr>
              <a:t>stk</a:t>
            </a:r>
            <a:r>
              <a:rPr lang="da-DK" sz="1600" dirty="0">
                <a:latin typeface="Arial" panose="020B0604020202020204" pitchFamily="34" charset="0"/>
                <a:ea typeface="MS Minngs"/>
                <a:cs typeface="Times New Roman" panose="02020603050405020304" pitchFamily="18" charset="0"/>
              </a:rPr>
              <a:t> 3.</a:t>
            </a:r>
          </a:p>
          <a:p>
            <a:pPr>
              <a:spcBef>
                <a:spcPts val="1200"/>
              </a:spcBef>
              <a:spcAft>
                <a:spcPts val="600"/>
              </a:spcAft>
            </a:pPr>
            <a:r>
              <a:rPr lang="da-DK" sz="1600" dirty="0" smtClean="0">
                <a:latin typeface="Arial" panose="020B0604020202020204" pitchFamily="34" charset="0"/>
                <a:ea typeface="MS Minngs"/>
                <a:cs typeface="Times New Roman" panose="02020603050405020304" pitchFamily="18" charset="0"/>
              </a:rPr>
              <a:t>Et </a:t>
            </a:r>
            <a:r>
              <a:rPr lang="da-DK" sz="1600" dirty="0">
                <a:latin typeface="Arial" panose="020B0604020202020204" pitchFamily="34" charset="0"/>
                <a:ea typeface="MS Minngs"/>
                <a:cs typeface="Times New Roman" panose="02020603050405020304" pitchFamily="18" charset="0"/>
              </a:rPr>
              <a:t>barn eller en ung, hvis sag behandles efter barnets lov, har på ethvert tidspunkt af sagens behandling ret til at lade sig bistå af andre, jf. § 6 stk.1.</a:t>
            </a:r>
          </a:p>
          <a:p>
            <a:pPr>
              <a:spcBef>
                <a:spcPts val="1200"/>
              </a:spcBef>
              <a:spcAft>
                <a:spcPts val="600"/>
              </a:spcAft>
            </a:pPr>
            <a:r>
              <a:rPr lang="da-DK" sz="1600" dirty="0" smtClean="0">
                <a:latin typeface="Arial" panose="020B0604020202020204" pitchFamily="34" charset="0"/>
                <a:ea typeface="MS Minngs"/>
                <a:cs typeface="Times New Roman" panose="02020603050405020304" pitchFamily="18" charset="0"/>
              </a:rPr>
              <a:t>Børn </a:t>
            </a:r>
            <a:r>
              <a:rPr lang="da-DK" sz="1600" dirty="0">
                <a:latin typeface="Arial" panose="020B0604020202020204" pitchFamily="34" charset="0"/>
                <a:ea typeface="MS Minngs"/>
                <a:cs typeface="Times New Roman" panose="02020603050405020304" pitchFamily="18" charset="0"/>
              </a:rPr>
              <a:t>og unge, der er fyldt 10 år, har partsbeføjelser bl.a. i forbindelse med anbringelse uden for hjemmet, valg af anbringelsessted, hjemgivelse og hjemgivelsesperiode, samvær og kontakt  </a:t>
            </a:r>
          </a:p>
          <a:p>
            <a:pPr marL="0" indent="0">
              <a:spcBef>
                <a:spcPts val="1200"/>
              </a:spcBef>
              <a:spcAft>
                <a:spcPts val="600"/>
              </a:spcAft>
              <a:buNone/>
            </a:pPr>
            <a:r>
              <a:rPr lang="da-DK" sz="1600" dirty="0">
                <a:latin typeface="Arial" panose="020B0604020202020204" pitchFamily="34" charset="0"/>
                <a:ea typeface="MS Minngs"/>
                <a:cs typeface="Times New Roman" panose="02020603050405020304" pitchFamily="18" charset="0"/>
              </a:rPr>
              <a:t>(Barnets lov)</a:t>
            </a:r>
            <a:endParaRPr lang="da-DK" sz="1600" dirty="0">
              <a:effectLst/>
              <a:latin typeface="Arial" panose="020B0604020202020204" pitchFamily="34" charset="0"/>
              <a:ea typeface="MS Minngs"/>
              <a:cs typeface="Times New Roman" panose="02020603050405020304" pitchFamily="18" charset="0"/>
            </a:endParaRPr>
          </a:p>
        </p:txBody>
      </p:sp>
    </p:spTree>
    <p:extLst>
      <p:ext uri="{BB962C8B-B14F-4D97-AF65-F5344CB8AC3E}">
        <p14:creationId xmlns:p14="http://schemas.microsoft.com/office/powerpoint/2010/main" val="1802348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1268" y="404664"/>
            <a:ext cx="8229600" cy="1143000"/>
          </a:xfrm>
        </p:spPr>
        <p:txBody>
          <a:bodyPr>
            <a:noAutofit/>
          </a:bodyPr>
          <a:lstStyle/>
          <a:p>
            <a:r>
              <a:rPr lang="da-DK" sz="3200" dirty="0" smtClean="0"/>
              <a:t>KVALITETSVURDERING – MEDINDDRAGELSE, MEDBESTEMMELSE OG INDFLYDELSE I HVERDAGEN I PLEJEFAMILIEN</a:t>
            </a:r>
            <a:endParaRPr lang="da-DK" sz="3200" dirty="0"/>
          </a:p>
        </p:txBody>
      </p:sp>
      <p:sp>
        <p:nvSpPr>
          <p:cNvPr id="3" name="Pladsholder til indhold 2"/>
          <p:cNvSpPr>
            <a:spLocks noGrp="1"/>
          </p:cNvSpPr>
          <p:nvPr>
            <p:ph idx="1"/>
          </p:nvPr>
        </p:nvSpPr>
        <p:spPr>
          <a:xfrm>
            <a:off x="471268" y="1916832"/>
            <a:ext cx="8229600" cy="4525963"/>
          </a:xfrm>
        </p:spPr>
        <p:txBody>
          <a:bodyPr>
            <a:normAutofit fontScale="85000" lnSpcReduction="10000"/>
          </a:bodyPr>
          <a:lstStyle/>
          <a:p>
            <a:pPr marL="0" indent="0">
              <a:buNone/>
            </a:pPr>
            <a:r>
              <a:rPr lang="da-DK" dirty="0"/>
              <a:t>Plejefamilien skal sikre: </a:t>
            </a:r>
          </a:p>
          <a:p>
            <a:r>
              <a:rPr lang="da-DK" dirty="0" smtClean="0"/>
              <a:t>Barnets/den unges </a:t>
            </a:r>
            <a:r>
              <a:rPr lang="da-DK" dirty="0"/>
              <a:t>medinddragelse. </a:t>
            </a:r>
          </a:p>
          <a:p>
            <a:r>
              <a:rPr lang="da-DK" dirty="0"/>
              <a:t>Medbestemmelse. </a:t>
            </a:r>
          </a:p>
          <a:p>
            <a:r>
              <a:rPr lang="da-DK" dirty="0"/>
              <a:t>Indflydelse i hverdagen i plejefamilien. </a:t>
            </a:r>
          </a:p>
          <a:p>
            <a:pPr marL="0" indent="0">
              <a:buNone/>
            </a:pPr>
            <a:endParaRPr lang="da-DK" dirty="0"/>
          </a:p>
          <a:p>
            <a:pPr marL="0" indent="0">
              <a:buNone/>
            </a:pPr>
            <a:r>
              <a:rPr lang="da-DK" dirty="0"/>
              <a:t>Plejefamilien skal understøtte </a:t>
            </a:r>
            <a:r>
              <a:rPr lang="da-DK" dirty="0" smtClean="0"/>
              <a:t>barnets/den unges </a:t>
            </a:r>
            <a:r>
              <a:rPr lang="da-DK" dirty="0"/>
              <a:t>selvværd og trivsel, ved at </a:t>
            </a:r>
            <a:r>
              <a:rPr lang="da-DK" dirty="0" smtClean="0"/>
              <a:t>det </a:t>
            </a:r>
            <a:r>
              <a:rPr lang="da-DK" dirty="0"/>
              <a:t>føler sig hørt, respekteret og anerkendt som person og som en del </a:t>
            </a:r>
            <a:r>
              <a:rPr lang="da-DK" dirty="0" smtClean="0"/>
              <a:t>af </a:t>
            </a:r>
            <a:r>
              <a:rPr lang="da-DK" dirty="0"/>
              <a:t>familien. </a:t>
            </a:r>
            <a:endParaRPr lang="da-DK" dirty="0" smtClean="0"/>
          </a:p>
          <a:p>
            <a:pPr marL="0" indent="0">
              <a:buNone/>
            </a:pPr>
            <a:endParaRPr lang="da-DK" dirty="0"/>
          </a:p>
          <a:p>
            <a:pPr marL="0" indent="0">
              <a:buNone/>
            </a:pPr>
            <a:r>
              <a:rPr lang="da-DK" sz="2800" dirty="0" smtClean="0"/>
              <a:t>(Socialtilsynsbekendtgørelsen, Bilag 2 – Kvalitetsmodellen)</a:t>
            </a:r>
            <a:endParaRPr lang="da-DK" sz="2800" dirty="0"/>
          </a:p>
        </p:txBody>
      </p:sp>
    </p:spTree>
    <p:extLst>
      <p:ext uri="{BB962C8B-B14F-4D97-AF65-F5344CB8AC3E}">
        <p14:creationId xmlns:p14="http://schemas.microsoft.com/office/powerpoint/2010/main" val="3464855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2800" dirty="0" smtClean="0"/>
              <a:t>ANVENDELSE AF MAGT OG INDGREB I BARNETS/DEN UNGES SELVBESTEMMELSESRET</a:t>
            </a:r>
            <a:endParaRPr lang="da-DK" sz="2800" dirty="0"/>
          </a:p>
        </p:txBody>
      </p:sp>
      <p:sp>
        <p:nvSpPr>
          <p:cNvPr id="3" name="Pladsholder til indhold 2"/>
          <p:cNvSpPr>
            <a:spLocks noGrp="1"/>
          </p:cNvSpPr>
          <p:nvPr>
            <p:ph idx="1"/>
          </p:nvPr>
        </p:nvSpPr>
        <p:spPr/>
        <p:txBody>
          <a:bodyPr>
            <a:normAutofit fontScale="85000" lnSpcReduction="10000"/>
          </a:bodyPr>
          <a:lstStyle/>
          <a:p>
            <a:r>
              <a:rPr lang="da-DK" sz="2600" dirty="0" smtClean="0"/>
              <a:t>Ansvaret </a:t>
            </a:r>
            <a:r>
              <a:rPr lang="da-DK" sz="2600" dirty="0"/>
              <a:t>for at varetage den daglige omsorg overgår fra forældrene til plejefamilierne, når et barn eller en ung anbringes uden for hjemmet. Dette ansvar indebærer bl.a., at plejefamilierne og personalet som led i varetagelsen af denne omsorg kan foretage nødvendige indgreb i barnets eller den unges selvbestemmelsesret for at sikre barnets eller den unges interesser, herunder sikre, at barnets eller den unges fysiske og psykiske behov opfyldes, og at barnet eller den unge opbygger kompetencer til at indgå i sociale relationer, trives og modtager læring, jf.§ 3 </a:t>
            </a:r>
            <a:r>
              <a:rPr lang="da-DK" sz="2600" dirty="0" err="1"/>
              <a:t>stk</a:t>
            </a:r>
            <a:r>
              <a:rPr lang="da-DK" sz="2600" dirty="0"/>
              <a:t> 1</a:t>
            </a:r>
            <a:r>
              <a:rPr lang="da-DK" sz="2600" dirty="0" smtClean="0"/>
              <a:t>.</a:t>
            </a:r>
            <a:br>
              <a:rPr lang="da-DK" sz="2600" dirty="0" smtClean="0"/>
            </a:br>
            <a:endParaRPr lang="da-DK" sz="2600" dirty="0"/>
          </a:p>
          <a:p>
            <a:r>
              <a:rPr lang="da-DK" sz="2600" dirty="0"/>
              <a:t>I helt særlige tilfælde og undtagelsesvis kan specialiserede plejefamilier anvende fysisk guidning eller afværgehjælp af et barn eller en ung anbragt udenfor hjemmet, jf. § 6-8.</a:t>
            </a:r>
          </a:p>
          <a:p>
            <a:pPr marL="0" indent="0">
              <a:buNone/>
            </a:pPr>
            <a:r>
              <a:rPr lang="da-DK" sz="2600" dirty="0"/>
              <a:t>(Voksenansvarsloven)</a:t>
            </a:r>
          </a:p>
        </p:txBody>
      </p:sp>
    </p:spTree>
    <p:extLst>
      <p:ext uri="{BB962C8B-B14F-4D97-AF65-F5344CB8AC3E}">
        <p14:creationId xmlns:p14="http://schemas.microsoft.com/office/powerpoint/2010/main" val="41594289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48680"/>
            <a:ext cx="8229600" cy="1143000"/>
          </a:xfrm>
        </p:spPr>
        <p:txBody>
          <a:bodyPr>
            <a:noAutofit/>
          </a:bodyPr>
          <a:lstStyle/>
          <a:p>
            <a:r>
              <a:rPr lang="da-DK" sz="3600" dirty="0"/>
              <a:t>BETYDNINGEN AF INDDRAGELSE, SELV- OG MEDBESTEMMELSE – FRA BARNETS </a:t>
            </a:r>
            <a:r>
              <a:rPr lang="da-DK" sz="3600" dirty="0" smtClean="0"/>
              <a:t>/DEN UNGES PERSPEKTIV</a:t>
            </a:r>
            <a:endParaRPr lang="da-DK" sz="3600" dirty="0"/>
          </a:p>
        </p:txBody>
      </p:sp>
      <p:sp>
        <p:nvSpPr>
          <p:cNvPr id="3" name="Pladsholder til indhold 2"/>
          <p:cNvSpPr>
            <a:spLocks noGrp="1"/>
          </p:cNvSpPr>
          <p:nvPr>
            <p:ph idx="1"/>
          </p:nvPr>
        </p:nvSpPr>
        <p:spPr>
          <a:xfrm>
            <a:off x="447749" y="1988840"/>
            <a:ext cx="8229600" cy="4525963"/>
          </a:xfrm>
        </p:spPr>
        <p:txBody>
          <a:bodyPr>
            <a:normAutofit/>
          </a:bodyPr>
          <a:lstStyle/>
          <a:p>
            <a:pPr marL="0" indent="0">
              <a:buNone/>
            </a:pPr>
            <a:endParaRPr lang="da-DK" sz="2600" dirty="0"/>
          </a:p>
          <a:p>
            <a:pPr marL="0" indent="0">
              <a:buNone/>
            </a:pPr>
            <a:r>
              <a:rPr lang="da-DK" sz="2600" dirty="0"/>
              <a:t>”Inddragelsen og oplevelsen af medbestemmelse motiverer børnene og de unge. Det gør dem til medspillere i forhold til den indsats, de bliver givet. Og når </a:t>
            </a:r>
            <a:r>
              <a:rPr lang="da-DK" sz="2600" dirty="0" smtClean="0"/>
              <a:t>børn/unge </a:t>
            </a:r>
            <a:r>
              <a:rPr lang="da-DK" sz="2600" dirty="0"/>
              <a:t>og voksne arbejder sammen mod fælles definerede mål - frem for at gå med oplevelsen af at modarbejde hinanden - er sandsynligheden for, at børnene og de unge opnår en positiv udvikling, langt større”.</a:t>
            </a:r>
          </a:p>
          <a:p>
            <a:pPr marL="0" indent="0">
              <a:buNone/>
            </a:pPr>
            <a:endParaRPr lang="da-DK" sz="2600" dirty="0"/>
          </a:p>
          <a:p>
            <a:pPr marL="0" indent="0">
              <a:buNone/>
            </a:pPr>
            <a:r>
              <a:rPr lang="da-DK" sz="2600" dirty="0"/>
              <a:t>(Børnerådet, 2012)</a:t>
            </a:r>
          </a:p>
          <a:p>
            <a:pPr marL="0" indent="0">
              <a:buNone/>
            </a:pPr>
            <a:endParaRPr lang="da-DK" dirty="0"/>
          </a:p>
        </p:txBody>
      </p:sp>
    </p:spTree>
    <p:extLst>
      <p:ext uri="{BB962C8B-B14F-4D97-AF65-F5344CB8AC3E}">
        <p14:creationId xmlns:p14="http://schemas.microsoft.com/office/powerpoint/2010/main" val="1039825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3200" dirty="0"/>
              <a:t>INDDRAGELSE, SELV- OG MEDBESTEMMELSE – VIDERE DRØFTELSER HJEMME</a:t>
            </a:r>
          </a:p>
        </p:txBody>
      </p:sp>
      <p:sp>
        <p:nvSpPr>
          <p:cNvPr id="3" name="Pladsholder til indhold 2"/>
          <p:cNvSpPr>
            <a:spLocks noGrp="1"/>
          </p:cNvSpPr>
          <p:nvPr>
            <p:ph idx="1"/>
          </p:nvPr>
        </p:nvSpPr>
        <p:spPr/>
        <p:txBody>
          <a:bodyPr>
            <a:normAutofit/>
          </a:bodyPr>
          <a:lstStyle/>
          <a:p>
            <a:pPr marL="0" indent="0">
              <a:buNone/>
            </a:pPr>
            <a:endParaRPr lang="da-DK" sz="2400" dirty="0"/>
          </a:p>
          <a:p>
            <a:pPr marL="0" indent="0">
              <a:buNone/>
            </a:pPr>
            <a:r>
              <a:rPr lang="da-DK" sz="2800" dirty="0"/>
              <a:t>Drøft videre derhjemme: </a:t>
            </a:r>
          </a:p>
          <a:p>
            <a:r>
              <a:rPr lang="da-DK" sz="2800" dirty="0"/>
              <a:t>Hvornår/hvordan er jeres børn inddraget i dagligdagen?</a:t>
            </a:r>
          </a:p>
          <a:p>
            <a:r>
              <a:rPr lang="da-DK" sz="2800" dirty="0"/>
              <a:t>Hvordan/hvornår har jeres børn medbestemmelse i dagligdagen?</a:t>
            </a:r>
          </a:p>
          <a:p>
            <a:r>
              <a:rPr lang="da-DK" sz="2800" dirty="0"/>
              <a:t>Hvordan/hvornår har jeres børn selvbestemmelse i dagligdagen?</a:t>
            </a:r>
          </a:p>
        </p:txBody>
      </p:sp>
    </p:spTree>
    <p:extLst>
      <p:ext uri="{BB962C8B-B14F-4D97-AF65-F5344CB8AC3E}">
        <p14:creationId xmlns:p14="http://schemas.microsoft.com/office/powerpoint/2010/main" val="948711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12FA4F3-25BF-42E3-9625-E48D0E2380FD}"/>
              </a:ext>
            </a:extLst>
          </p:cNvPr>
          <p:cNvSpPr>
            <a:spLocks noGrp="1"/>
          </p:cNvSpPr>
          <p:nvPr>
            <p:ph type="title"/>
          </p:nvPr>
        </p:nvSpPr>
        <p:spPr>
          <a:xfrm>
            <a:off x="505678" y="914401"/>
            <a:ext cx="27432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Pause</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ladsholder til indhold 4" descr="Smilende ansigt med massiv udfyldning">
            <a:extLst>
              <a:ext uri="{FF2B5EF4-FFF2-40B4-BE49-F238E27FC236}">
                <a16:creationId xmlns:a16="http://schemas.microsoft.com/office/drawing/2014/main" id="{D156248C-0885-4483-BF3D-70ED3B7435FE}"/>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117647" y="492573"/>
            <a:ext cx="4410597" cy="5880796"/>
          </a:xfrm>
          <a:prstGeom prst="rect">
            <a:avLst/>
          </a:prstGeom>
        </p:spPr>
      </p:pic>
    </p:spTree>
    <p:extLst>
      <p:ext uri="{BB962C8B-B14F-4D97-AF65-F5344CB8AC3E}">
        <p14:creationId xmlns:p14="http://schemas.microsoft.com/office/powerpoint/2010/main" val="579356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a-DK" dirty="0"/>
              <a:t>TAB, SORG OG KRISE</a:t>
            </a:r>
          </a:p>
        </p:txBody>
      </p:sp>
      <p:sp>
        <p:nvSpPr>
          <p:cNvPr id="5" name="Undertitel 4"/>
          <p:cNvSpPr>
            <a:spLocks noGrp="1"/>
          </p:cNvSpPr>
          <p:nvPr>
            <p:ph type="subTitle" idx="1"/>
          </p:nvPr>
        </p:nvSpPr>
        <p:spPr/>
        <p:txBody>
          <a:bodyPr/>
          <a:lstStyle/>
          <a:p>
            <a:endParaRPr lang="da-DK"/>
          </a:p>
        </p:txBody>
      </p:sp>
    </p:spTree>
    <p:extLst>
      <p:ext uri="{BB962C8B-B14F-4D97-AF65-F5344CB8AC3E}">
        <p14:creationId xmlns:p14="http://schemas.microsoft.com/office/powerpoint/2010/main" val="37664503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a-DK" dirty="0"/>
              <a:t>KONFLIKTFORSTÅELSE OG KOMMUNIKATION </a:t>
            </a:r>
          </a:p>
        </p:txBody>
      </p:sp>
      <p:sp>
        <p:nvSpPr>
          <p:cNvPr id="5" name="Undertitel 4"/>
          <p:cNvSpPr>
            <a:spLocks noGrp="1"/>
          </p:cNvSpPr>
          <p:nvPr>
            <p:ph type="subTitle" idx="1"/>
          </p:nvPr>
        </p:nvSpPr>
        <p:spPr/>
        <p:txBody>
          <a:bodyPr/>
          <a:lstStyle/>
          <a:p>
            <a:endParaRPr lang="da-DK"/>
          </a:p>
        </p:txBody>
      </p:sp>
    </p:spTree>
    <p:extLst>
      <p:ext uri="{BB962C8B-B14F-4D97-AF65-F5344CB8AC3E}">
        <p14:creationId xmlns:p14="http://schemas.microsoft.com/office/powerpoint/2010/main" val="29667385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HVAD ER EN KONFLIKT</a:t>
            </a:r>
          </a:p>
        </p:txBody>
      </p:sp>
      <p:sp>
        <p:nvSpPr>
          <p:cNvPr id="3" name="Pladsholder til indhold 2"/>
          <p:cNvSpPr>
            <a:spLocks noGrp="1"/>
          </p:cNvSpPr>
          <p:nvPr>
            <p:ph idx="1"/>
          </p:nvPr>
        </p:nvSpPr>
        <p:spPr/>
        <p:txBody>
          <a:bodyPr>
            <a:normAutofit fontScale="70000" lnSpcReduction="20000"/>
          </a:bodyPr>
          <a:lstStyle/>
          <a:p>
            <a:r>
              <a:rPr lang="da-DK" sz="4000" dirty="0"/>
              <a:t>En uenighed mellem mennesker, der ikke bliver løst.</a:t>
            </a:r>
          </a:p>
          <a:p>
            <a:r>
              <a:rPr lang="da-DK" sz="4000" dirty="0"/>
              <a:t>Handler om en sag/et problem og påvirker en relation.</a:t>
            </a:r>
          </a:p>
          <a:p>
            <a:r>
              <a:rPr lang="da-DK" sz="4000" dirty="0"/>
              <a:t>Kan ikke undgås – og går hånd i hånd med enhver forandring eller udvikling. Konflikter skaber forandring, og forandringer kan føre konflikter med sig.</a:t>
            </a:r>
          </a:p>
          <a:p>
            <a:r>
              <a:rPr lang="da-DK" sz="4000" dirty="0"/>
              <a:t>Er i sig selv hverken skadelige eller gavnlige. </a:t>
            </a:r>
          </a:p>
          <a:p>
            <a:r>
              <a:rPr lang="da-DK" sz="4000" dirty="0"/>
              <a:t>Konflikter kan dog være ødelæggende for </a:t>
            </a:r>
            <a:r>
              <a:rPr lang="da-DK" sz="4000" dirty="0" smtClean="0"/>
              <a:t>barnet/den unge, </a:t>
            </a:r>
            <a:r>
              <a:rPr lang="da-DK" sz="4000" dirty="0"/>
              <a:t>plejefamilien og relationen mellem dem – hvis de ikke håndteres konstruktivt. </a:t>
            </a:r>
          </a:p>
          <a:p>
            <a:pPr marL="0" indent="0">
              <a:buNone/>
            </a:pPr>
            <a:endParaRPr lang="da-DK" dirty="0"/>
          </a:p>
        </p:txBody>
      </p:sp>
    </p:spTree>
    <p:extLst>
      <p:ext uri="{BB962C8B-B14F-4D97-AF65-F5344CB8AC3E}">
        <p14:creationId xmlns:p14="http://schemas.microsoft.com/office/powerpoint/2010/main" val="2669915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FOREBYGGELSE AF KONFLIKTER </a:t>
            </a:r>
          </a:p>
        </p:txBody>
      </p:sp>
      <p:sp>
        <p:nvSpPr>
          <p:cNvPr id="3" name="Pladsholder til indhold 2"/>
          <p:cNvSpPr>
            <a:spLocks noGrp="1"/>
          </p:cNvSpPr>
          <p:nvPr>
            <p:ph idx="1"/>
          </p:nvPr>
        </p:nvSpPr>
        <p:spPr/>
        <p:txBody>
          <a:bodyPr>
            <a:normAutofit fontScale="85000" lnSpcReduction="10000"/>
          </a:bodyPr>
          <a:lstStyle/>
          <a:p>
            <a:r>
              <a:rPr lang="da-DK" sz="3000" dirty="0"/>
              <a:t>Jo bedre plejefamilien er til at møde børnene eller de unge på en fagligt velfunderet, inddragende og individuelt tilpasset måde, des mindre er sandsynligheden for </a:t>
            </a:r>
            <a:r>
              <a:rPr lang="da-DK" sz="3000" dirty="0" smtClean="0"/>
              <a:t>uhensigtsmæssig </a:t>
            </a:r>
            <a:r>
              <a:rPr lang="da-DK" sz="3000" dirty="0"/>
              <a:t>adfærd hos barnet. </a:t>
            </a:r>
          </a:p>
          <a:p>
            <a:r>
              <a:rPr lang="da-DK" sz="3000" dirty="0"/>
              <a:t>Det er derfor vigtigt, at plejeforældrene i fællesskab reflekterer over årsagen til konfliktfyldt adfærd og forstår, hvorfor barnet eller den unge ikke magter en given situation. </a:t>
            </a:r>
          </a:p>
          <a:p>
            <a:endParaRPr lang="da-DK" sz="3000" dirty="0"/>
          </a:p>
          <a:p>
            <a:pPr marL="0" indent="0">
              <a:buNone/>
            </a:pPr>
            <a:r>
              <a:rPr lang="da-DK" sz="2700" dirty="0"/>
              <a:t>(</a:t>
            </a:r>
            <a:r>
              <a:rPr lang="da-DK" sz="2700" dirty="0" smtClean="0"/>
              <a:t>Social- og Boligstyrelsens </a:t>
            </a:r>
            <a:r>
              <a:rPr lang="da-DK" sz="2700" dirty="0"/>
              <a:t>undervisningsmateriale til plejefamilier om forebyggelse af konflikter og magtanvendelse). </a:t>
            </a:r>
          </a:p>
          <a:p>
            <a:pPr marL="0" indent="0">
              <a:buNone/>
            </a:pPr>
            <a:endParaRPr lang="da-DK" dirty="0"/>
          </a:p>
        </p:txBody>
      </p:sp>
    </p:spTree>
    <p:extLst>
      <p:ext uri="{BB962C8B-B14F-4D97-AF65-F5344CB8AC3E}">
        <p14:creationId xmlns:p14="http://schemas.microsoft.com/office/powerpoint/2010/main" val="36218887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HÅNDTERING AF KONFLIKTER</a:t>
            </a:r>
          </a:p>
        </p:txBody>
      </p:sp>
      <p:sp>
        <p:nvSpPr>
          <p:cNvPr id="3" name="Pladsholder til indhold 2"/>
          <p:cNvSpPr>
            <a:spLocks noGrp="1"/>
          </p:cNvSpPr>
          <p:nvPr>
            <p:ph idx="1"/>
          </p:nvPr>
        </p:nvSpPr>
        <p:spPr/>
        <p:txBody>
          <a:bodyPr>
            <a:normAutofit lnSpcReduction="10000"/>
          </a:bodyPr>
          <a:lstStyle/>
          <a:p>
            <a:r>
              <a:rPr lang="da-DK" sz="3000" dirty="0"/>
              <a:t>Refleksion og en fælles plan for, hvordan man håndterer det, er vigtige konfliktforebyggende elementer. </a:t>
            </a:r>
          </a:p>
          <a:p>
            <a:r>
              <a:rPr lang="da-DK" sz="3000" dirty="0"/>
              <a:t>Megen problemadfærd kan flyttes, gøres mindre eller helt fjernes ved, at omgivelserne opfører sig anderledes over for barnet eller den unge.</a:t>
            </a:r>
          </a:p>
          <a:p>
            <a:pPr lvl="1">
              <a:buFont typeface="Arial" panose="020B0604020202020204" pitchFamily="34" charset="0"/>
              <a:buChar char="•"/>
            </a:pPr>
            <a:r>
              <a:rPr lang="da-DK" sz="2600" dirty="0"/>
              <a:t>Skærpe bevidsthed om egne normer, holdninger og grænser. </a:t>
            </a:r>
          </a:p>
          <a:p>
            <a:pPr lvl="1">
              <a:buFont typeface="Arial" panose="020B0604020202020204" pitchFamily="34" charset="0"/>
              <a:buChar char="•"/>
            </a:pPr>
            <a:r>
              <a:rPr lang="da-DK" sz="2600" dirty="0"/>
              <a:t>At vælge sine kampe.</a:t>
            </a:r>
          </a:p>
          <a:p>
            <a:pPr lvl="1">
              <a:buFont typeface="Arial" panose="020B0604020202020204" pitchFamily="34" charset="0"/>
              <a:buChar char="•"/>
            </a:pPr>
            <a:r>
              <a:rPr lang="da-DK" sz="2600" dirty="0"/>
              <a:t>Konfliktnedtrappende sprog.</a:t>
            </a:r>
          </a:p>
          <a:p>
            <a:pPr marL="0" indent="0">
              <a:buNone/>
            </a:pPr>
            <a:endParaRPr lang="da-DK" dirty="0"/>
          </a:p>
        </p:txBody>
      </p:sp>
    </p:spTree>
    <p:extLst>
      <p:ext uri="{BB962C8B-B14F-4D97-AF65-F5344CB8AC3E}">
        <p14:creationId xmlns:p14="http://schemas.microsoft.com/office/powerpoint/2010/main" val="26158867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REAKTIONER I KONFLIKTER – </a:t>
            </a:r>
            <a:br>
              <a:rPr lang="da-DK" dirty="0"/>
            </a:br>
            <a:r>
              <a:rPr lang="da-DK" dirty="0"/>
              <a:t>KAMP- FLUGT - FRYS</a:t>
            </a:r>
          </a:p>
        </p:txBody>
      </p:sp>
      <p:sp>
        <p:nvSpPr>
          <p:cNvPr id="3" name="Pladsholder til indhold 2"/>
          <p:cNvSpPr>
            <a:spLocks noGrp="1"/>
          </p:cNvSpPr>
          <p:nvPr>
            <p:ph idx="1"/>
          </p:nvPr>
        </p:nvSpPr>
        <p:spPr/>
        <p:txBody>
          <a:bodyPr>
            <a:normAutofit fontScale="85000" lnSpcReduction="20000"/>
          </a:bodyPr>
          <a:lstStyle/>
          <a:p>
            <a:r>
              <a:rPr lang="da-DK" dirty="0"/>
              <a:t>Kamp:</a:t>
            </a:r>
            <a:br>
              <a:rPr lang="da-DK" dirty="0"/>
            </a:br>
            <a:r>
              <a:rPr lang="da-DK" dirty="0"/>
              <a:t>Aggressivitet ved konflikter, truer, bliver voldelig, kritiserer, har afvisende kropssprog, anklager og skaber fjendebilleder.</a:t>
            </a:r>
          </a:p>
          <a:p>
            <a:r>
              <a:rPr lang="da-DK" dirty="0"/>
              <a:t>Flugt:</a:t>
            </a:r>
            <a:br>
              <a:rPr lang="da-DK" dirty="0"/>
            </a:br>
            <a:r>
              <a:rPr lang="da-DK" dirty="0"/>
              <a:t>Tager flugten, når der er konflikter, glatter ud, ignorerer, undskylder, taler udenom, fortrænger og går sin vej.</a:t>
            </a:r>
          </a:p>
          <a:p>
            <a:r>
              <a:rPr lang="da-DK" dirty="0"/>
              <a:t>Frys:</a:t>
            </a:r>
            <a:br>
              <a:rPr lang="da-DK" dirty="0"/>
            </a:br>
            <a:r>
              <a:rPr lang="da-DK" dirty="0"/>
              <a:t>Manglende reaktioner ved konflikter, passivitet, flad i kontakten, upassende reaktioner på situationer, ”Jeg er ligeglad”, ”nå”, ”og hvad så?”</a:t>
            </a:r>
          </a:p>
          <a:p>
            <a:pPr marL="0" indent="0">
              <a:buNone/>
            </a:pPr>
            <a:endParaRPr lang="da-DK" dirty="0"/>
          </a:p>
        </p:txBody>
      </p:sp>
    </p:spTree>
    <p:extLst>
      <p:ext uri="{BB962C8B-B14F-4D97-AF65-F5344CB8AC3E}">
        <p14:creationId xmlns:p14="http://schemas.microsoft.com/office/powerpoint/2010/main" val="34403696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3000" dirty="0"/>
              <a:t>KOMMUNIKATION MED </a:t>
            </a:r>
            <a:r>
              <a:rPr lang="da-DK" sz="3000" dirty="0" smtClean="0"/>
              <a:t>BØRN OG UNGE I SÅRBARE SITUATIONER– </a:t>
            </a:r>
            <a:r>
              <a:rPr lang="da-DK" sz="3000" dirty="0"/>
              <a:t>AT FREMME ET GODT </a:t>
            </a:r>
            <a:r>
              <a:rPr lang="da-DK" sz="3000" dirty="0" smtClean="0"/>
              <a:t>SAMARBEJDE</a:t>
            </a:r>
            <a:endParaRPr lang="da-DK" sz="3000" dirty="0"/>
          </a:p>
        </p:txBody>
      </p:sp>
      <p:sp>
        <p:nvSpPr>
          <p:cNvPr id="5" name="Rektangel 4"/>
          <p:cNvSpPr/>
          <p:nvPr/>
        </p:nvSpPr>
        <p:spPr>
          <a:xfrm>
            <a:off x="4283968" y="1849335"/>
            <a:ext cx="4572000" cy="3970318"/>
          </a:xfrm>
          <a:prstGeom prst="rect">
            <a:avLst/>
          </a:prstGeom>
        </p:spPr>
        <p:txBody>
          <a:bodyPr>
            <a:spAutoFit/>
          </a:bodyPr>
          <a:lstStyle/>
          <a:p>
            <a:pPr lvl="0"/>
            <a:r>
              <a:rPr lang="da-DK" dirty="0"/>
              <a:t>Positivt samvær og god kommunikation fremmer et godt samarbejde med </a:t>
            </a:r>
            <a:r>
              <a:rPr lang="da-DK" dirty="0" smtClean="0"/>
              <a:t>barnet/den unge. </a:t>
            </a:r>
            <a:endParaRPr lang="da-DK" dirty="0"/>
          </a:p>
          <a:p>
            <a:pPr lvl="0"/>
            <a:endParaRPr lang="da-DK" dirty="0"/>
          </a:p>
          <a:p>
            <a:pPr lvl="0"/>
            <a:r>
              <a:rPr lang="da-DK" dirty="0"/>
              <a:t>Positivt samvær</a:t>
            </a:r>
          </a:p>
          <a:p>
            <a:pPr lvl="0">
              <a:buFontTx/>
              <a:buChar char="-"/>
            </a:pPr>
            <a:r>
              <a:rPr lang="da-DK" dirty="0"/>
              <a:t>Fokus på </a:t>
            </a:r>
            <a:r>
              <a:rPr lang="da-DK" dirty="0" smtClean="0"/>
              <a:t>barnet/en unges </a:t>
            </a:r>
            <a:r>
              <a:rPr lang="da-DK" dirty="0"/>
              <a:t>ressourcer og den adfærd, som vi ønsker at se.</a:t>
            </a:r>
          </a:p>
          <a:p>
            <a:pPr lvl="0">
              <a:buFontTx/>
              <a:buChar char="-"/>
            </a:pPr>
            <a:r>
              <a:rPr lang="da-DK" dirty="0" smtClean="0"/>
              <a:t>Leg </a:t>
            </a:r>
            <a:r>
              <a:rPr lang="da-DK" dirty="0"/>
              <a:t>og hyggestunder.</a:t>
            </a:r>
          </a:p>
          <a:p>
            <a:pPr lvl="0">
              <a:buFontTx/>
              <a:buChar char="-"/>
            </a:pPr>
            <a:r>
              <a:rPr lang="da-DK" dirty="0"/>
              <a:t>Balancerede regler.</a:t>
            </a:r>
          </a:p>
          <a:p>
            <a:endParaRPr lang="da-DK" dirty="0"/>
          </a:p>
          <a:p>
            <a:r>
              <a:rPr lang="da-DK" dirty="0"/>
              <a:t>God kommunikation</a:t>
            </a:r>
          </a:p>
          <a:p>
            <a:pPr lvl="0">
              <a:buFontTx/>
              <a:buChar char="-"/>
            </a:pPr>
            <a:r>
              <a:rPr lang="da-DK" dirty="0"/>
              <a:t>Kommunikere ønsker og krav på en klar og tydelig måde.</a:t>
            </a:r>
          </a:p>
          <a:p>
            <a:pPr lvl="0">
              <a:buFontTx/>
              <a:buChar char="-"/>
            </a:pPr>
            <a:r>
              <a:rPr lang="da-DK" dirty="0"/>
              <a:t>Aktiv lytning.</a:t>
            </a:r>
          </a:p>
        </p:txBody>
      </p:sp>
      <p:pic>
        <p:nvPicPr>
          <p:cNvPr id="6" name="Pladsholder til indhold 5" descr="Mand hjælper barn ved PC"/>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9117" y="1844824"/>
            <a:ext cx="3350795" cy="2233863"/>
          </a:xfrm>
        </p:spPr>
      </p:pic>
      <p:pic>
        <p:nvPicPr>
          <p:cNvPr id="7" name="Billede 6" descr="Kvinde taler med en baby"/>
          <p:cNvPicPr>
            <a:picLocks noChangeAspect="1"/>
          </p:cNvPicPr>
          <p:nvPr/>
        </p:nvPicPr>
        <p:blipFill>
          <a:blip r:embed="rId3"/>
          <a:stretch>
            <a:fillRect/>
          </a:stretch>
        </p:blipFill>
        <p:spPr>
          <a:xfrm>
            <a:off x="429117" y="4436082"/>
            <a:ext cx="3350795" cy="2229405"/>
          </a:xfrm>
          <a:prstGeom prst="rect">
            <a:avLst/>
          </a:prstGeom>
        </p:spPr>
      </p:pic>
    </p:spTree>
    <p:extLst>
      <p:ext uri="{BB962C8B-B14F-4D97-AF65-F5344CB8AC3E}">
        <p14:creationId xmlns:p14="http://schemas.microsoft.com/office/powerpoint/2010/main" val="40786477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a-DK" dirty="0"/>
              <a:t>UNDERSTØTTELSE AF </a:t>
            </a:r>
            <a:r>
              <a:rPr lang="da-DK" dirty="0" smtClean="0"/>
              <a:t>SKOLEGANG</a:t>
            </a:r>
            <a:endParaRPr lang="da-DK" dirty="0"/>
          </a:p>
        </p:txBody>
      </p:sp>
      <p:sp>
        <p:nvSpPr>
          <p:cNvPr id="5" name="Undertitel 4"/>
          <p:cNvSpPr>
            <a:spLocks noGrp="1"/>
          </p:cNvSpPr>
          <p:nvPr>
            <p:ph type="subTitle" idx="1"/>
          </p:nvPr>
        </p:nvSpPr>
        <p:spPr/>
        <p:txBody>
          <a:bodyPr/>
          <a:lstStyle/>
          <a:p>
            <a:endParaRPr lang="da-DK" dirty="0"/>
          </a:p>
        </p:txBody>
      </p:sp>
    </p:spTree>
    <p:extLst>
      <p:ext uri="{BB962C8B-B14F-4D97-AF65-F5344CB8AC3E}">
        <p14:creationId xmlns:p14="http://schemas.microsoft.com/office/powerpoint/2010/main" val="2572086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692696"/>
            <a:ext cx="8229600" cy="1143000"/>
          </a:xfrm>
        </p:spPr>
        <p:txBody>
          <a:bodyPr>
            <a:noAutofit/>
          </a:bodyPr>
          <a:lstStyle/>
          <a:p>
            <a:r>
              <a:rPr lang="da-DK" sz="3600" dirty="0"/>
              <a:t>HVILKEN BETYDNING HAR SKOLEGANG FOR </a:t>
            </a:r>
            <a:r>
              <a:rPr lang="da-DK" sz="3600" dirty="0" smtClean="0"/>
              <a:t>BØRN </a:t>
            </a:r>
            <a:r>
              <a:rPr lang="da-DK" sz="3600" dirty="0"/>
              <a:t>OG </a:t>
            </a:r>
            <a:r>
              <a:rPr lang="da-DK" sz="3600" dirty="0" smtClean="0"/>
              <a:t>UNGE ANBRAGT UDEN FOR HJEMMET</a:t>
            </a:r>
            <a:endParaRPr lang="da-DK" sz="3600" dirty="0"/>
          </a:p>
        </p:txBody>
      </p:sp>
      <p:sp>
        <p:nvSpPr>
          <p:cNvPr id="3" name="Pladsholder til indhold 2"/>
          <p:cNvSpPr>
            <a:spLocks noGrp="1"/>
          </p:cNvSpPr>
          <p:nvPr>
            <p:ph idx="1"/>
          </p:nvPr>
        </p:nvSpPr>
        <p:spPr/>
        <p:txBody>
          <a:bodyPr>
            <a:normAutofit fontScale="85000" lnSpcReduction="20000"/>
          </a:bodyPr>
          <a:lstStyle/>
          <a:p>
            <a:pPr marL="0" indent="0">
              <a:buNone/>
            </a:pPr>
            <a:endParaRPr lang="da-DK" dirty="0"/>
          </a:p>
          <a:p>
            <a:pPr marL="0" indent="0">
              <a:buNone/>
            </a:pPr>
            <a:endParaRPr lang="da-DK" dirty="0"/>
          </a:p>
          <a:p>
            <a:pPr marL="0" indent="0">
              <a:buNone/>
            </a:pPr>
            <a:r>
              <a:rPr lang="da-DK" sz="3300" i="1" dirty="0"/>
              <a:t>En god skolegang er noget af det bedste, man kan hjælpe anbragte børn og unge til at få. Det øger deres livschancer og fungerer som en beskyttende faktor mod arbejdsløshed, kriminalitet og misbrug. Det er langt fra det eneste, de har behov for, men det er en af de vigtigste – og letteste – veje til at forebygge nederlag og styrke selvværd.</a:t>
            </a:r>
          </a:p>
          <a:p>
            <a:pPr marL="0" indent="0">
              <a:buNone/>
            </a:pPr>
            <a:endParaRPr lang="da-DK" sz="2800" dirty="0"/>
          </a:p>
          <a:p>
            <a:pPr marL="0" indent="0">
              <a:buNone/>
            </a:pPr>
            <a:r>
              <a:rPr lang="da-DK" sz="2800" dirty="0"/>
              <a:t>(Professor Bo </a:t>
            </a:r>
            <a:r>
              <a:rPr lang="da-DK" sz="2800" dirty="0" err="1"/>
              <a:t>Vinnerljung</a:t>
            </a:r>
            <a:r>
              <a:rPr lang="da-DK" sz="2800" dirty="0"/>
              <a:t> i Egmont-rapporten 2017, ”Vi kan godt! Styrk anbragte børns læring og livsduelighed”)</a:t>
            </a:r>
          </a:p>
          <a:p>
            <a:pPr marL="0" indent="0">
              <a:buNone/>
            </a:pPr>
            <a:endParaRPr lang="da-DK" dirty="0"/>
          </a:p>
        </p:txBody>
      </p:sp>
    </p:spTree>
    <p:extLst>
      <p:ext uri="{BB962C8B-B14F-4D97-AF65-F5344CB8AC3E}">
        <p14:creationId xmlns:p14="http://schemas.microsoft.com/office/powerpoint/2010/main" val="15620075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sz="3600" dirty="0"/>
              <a:t>FORSKNING OM </a:t>
            </a:r>
            <a:r>
              <a:rPr lang="da-DK" sz="3600" dirty="0" smtClean="0"/>
              <a:t>SKOLEGANG FOR BØRN OG UNGE ANBRAGT UDEN FOR HJEMMET</a:t>
            </a:r>
            <a:endParaRPr lang="da-DK" sz="3600" dirty="0"/>
          </a:p>
        </p:txBody>
      </p:sp>
      <p:sp>
        <p:nvSpPr>
          <p:cNvPr id="3" name="Pladsholder til indhold 2"/>
          <p:cNvSpPr>
            <a:spLocks noGrp="1"/>
          </p:cNvSpPr>
          <p:nvPr>
            <p:ph idx="1"/>
          </p:nvPr>
        </p:nvSpPr>
        <p:spPr/>
        <p:txBody>
          <a:bodyPr>
            <a:normAutofit fontScale="62500" lnSpcReduction="20000"/>
          </a:bodyPr>
          <a:lstStyle/>
          <a:p>
            <a:r>
              <a:rPr lang="da-DK" dirty="0"/>
              <a:t>Skolegang er en af de vigtigste beskyttende faktorer i forhold til at klare sig godt – både på kort og lang sigt.  </a:t>
            </a:r>
          </a:p>
          <a:p>
            <a:r>
              <a:rPr lang="da-DK" dirty="0"/>
              <a:t>Samtidig er det veldokumenteret, at </a:t>
            </a:r>
            <a:r>
              <a:rPr lang="da-DK" dirty="0" smtClean="0"/>
              <a:t>børn </a:t>
            </a:r>
            <a:r>
              <a:rPr lang="da-DK" dirty="0"/>
              <a:t>og </a:t>
            </a:r>
            <a:r>
              <a:rPr lang="da-DK" dirty="0" smtClean="0"/>
              <a:t>unge som er anbragt uden for hjemmet </a:t>
            </a:r>
            <a:r>
              <a:rPr lang="da-DK" dirty="0"/>
              <a:t>på en række områder klarer sig dårligere end </a:t>
            </a:r>
            <a:r>
              <a:rPr lang="da-DK" dirty="0" smtClean="0"/>
              <a:t>andre børn </a:t>
            </a:r>
            <a:r>
              <a:rPr lang="da-DK" dirty="0"/>
              <a:t>og unge:   </a:t>
            </a:r>
          </a:p>
          <a:p>
            <a:pPr marL="0" indent="0">
              <a:buNone/>
            </a:pPr>
            <a:endParaRPr lang="da-DK" dirty="0"/>
          </a:p>
          <a:p>
            <a:pPr>
              <a:buFontTx/>
              <a:buChar char="-"/>
            </a:pPr>
            <a:r>
              <a:rPr lang="da-DK" dirty="0"/>
              <a:t>Næsten halvdelen af alle </a:t>
            </a:r>
            <a:r>
              <a:rPr lang="da-DK" dirty="0" smtClean="0"/>
              <a:t>børn </a:t>
            </a:r>
            <a:r>
              <a:rPr lang="da-DK" dirty="0"/>
              <a:t>og </a:t>
            </a:r>
            <a:r>
              <a:rPr lang="da-DK" dirty="0" smtClean="0"/>
              <a:t>unge anbragt uden for hjemmet </a:t>
            </a:r>
            <a:r>
              <a:rPr lang="da-DK" dirty="0"/>
              <a:t>tager ikke folkeskolens afgangseksamen.</a:t>
            </a:r>
          </a:p>
          <a:p>
            <a:pPr>
              <a:buFontTx/>
              <a:buChar char="-"/>
            </a:pPr>
            <a:r>
              <a:rPr lang="da-DK" dirty="0"/>
              <a:t>Under halvdelen går direkte videre på en ungdomsuddannelse.</a:t>
            </a:r>
          </a:p>
          <a:p>
            <a:pPr>
              <a:buFontTx/>
              <a:buChar char="-"/>
            </a:pPr>
            <a:r>
              <a:rPr lang="da-DK" dirty="0"/>
              <a:t>Seks år efter grundskolen har kun hver 5. en ungdomsuddannelse.</a:t>
            </a:r>
          </a:p>
          <a:p>
            <a:pPr>
              <a:buFontTx/>
              <a:buChar char="-"/>
            </a:pPr>
            <a:r>
              <a:rPr lang="da-DK" dirty="0"/>
              <a:t>Som 30-årige står 2 ud af 3 tidligere anbragte uden en kompetencegivende uddannelse.</a:t>
            </a:r>
          </a:p>
          <a:p>
            <a:pPr>
              <a:buFontTx/>
              <a:buChar char="-"/>
            </a:pPr>
            <a:r>
              <a:rPr lang="da-DK" dirty="0"/>
              <a:t>Som 30-årige er halvdelen på offentlig forsørgelse.</a:t>
            </a:r>
          </a:p>
          <a:p>
            <a:pPr marL="0" indent="0">
              <a:buNone/>
            </a:pPr>
            <a:endParaRPr lang="da-DK" dirty="0"/>
          </a:p>
          <a:p>
            <a:pPr marL="0" indent="0">
              <a:buNone/>
            </a:pPr>
            <a:r>
              <a:rPr lang="da-DK" sz="2900" dirty="0"/>
              <a:t>(Egmontfonden, 2017)</a:t>
            </a:r>
          </a:p>
          <a:p>
            <a:pPr marL="0" indent="0">
              <a:buNone/>
            </a:pPr>
            <a:endParaRPr lang="da-DK" dirty="0"/>
          </a:p>
        </p:txBody>
      </p:sp>
    </p:spTree>
    <p:extLst>
      <p:ext uri="{BB962C8B-B14F-4D97-AF65-F5344CB8AC3E}">
        <p14:creationId xmlns:p14="http://schemas.microsoft.com/office/powerpoint/2010/main" val="42129353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9281" y="476672"/>
            <a:ext cx="8229600" cy="1143000"/>
          </a:xfrm>
        </p:spPr>
        <p:txBody>
          <a:bodyPr>
            <a:noAutofit/>
          </a:bodyPr>
          <a:lstStyle/>
          <a:p>
            <a:r>
              <a:rPr lang="da-DK" sz="3600" dirty="0"/>
              <a:t>FORKLARINGER PÅ, HVORFOR </a:t>
            </a:r>
            <a:r>
              <a:rPr lang="da-DK" sz="3600" dirty="0" smtClean="0"/>
              <a:t>BØRN </a:t>
            </a:r>
            <a:r>
              <a:rPr lang="da-DK" sz="3600" dirty="0"/>
              <a:t>OG </a:t>
            </a:r>
            <a:r>
              <a:rPr lang="da-DK" sz="3600" dirty="0" smtClean="0"/>
              <a:t>UNGE ANBRAGT UDEN FOR HJEMMET </a:t>
            </a:r>
            <a:r>
              <a:rPr lang="da-DK" sz="3600" dirty="0"/>
              <a:t>KLARER SIG DÅRLIGERE </a:t>
            </a:r>
          </a:p>
        </p:txBody>
      </p:sp>
      <p:sp>
        <p:nvSpPr>
          <p:cNvPr id="3" name="Pladsholder til indhold 2"/>
          <p:cNvSpPr>
            <a:spLocks noGrp="1"/>
          </p:cNvSpPr>
          <p:nvPr>
            <p:ph idx="1"/>
          </p:nvPr>
        </p:nvSpPr>
        <p:spPr>
          <a:xfrm>
            <a:off x="454089" y="2132856"/>
            <a:ext cx="8229600" cy="4525963"/>
          </a:xfrm>
        </p:spPr>
        <p:txBody>
          <a:bodyPr/>
          <a:lstStyle/>
          <a:p>
            <a:pPr marL="0" indent="0">
              <a:buNone/>
            </a:pPr>
            <a:r>
              <a:rPr lang="da-DK" sz="2800" dirty="0"/>
              <a:t>Noget af det, som forskningen peger på, er: </a:t>
            </a:r>
          </a:p>
          <a:p>
            <a:pPr marL="0" indent="0">
              <a:buNone/>
            </a:pPr>
            <a:endParaRPr lang="da-DK" sz="2800" dirty="0"/>
          </a:p>
          <a:p>
            <a:r>
              <a:rPr lang="da-DK" sz="2800" dirty="0"/>
              <a:t>Manglende fokus på vigtigheden af skolegang. </a:t>
            </a:r>
          </a:p>
          <a:p>
            <a:r>
              <a:rPr lang="da-DK" sz="2800" dirty="0"/>
              <a:t>Skoleskift, fravær, skolepauser. </a:t>
            </a:r>
          </a:p>
          <a:p>
            <a:r>
              <a:rPr lang="da-DK" sz="2800" dirty="0"/>
              <a:t>Lave forventninger.</a:t>
            </a:r>
          </a:p>
          <a:p>
            <a:endParaRPr lang="da-DK" dirty="0"/>
          </a:p>
          <a:p>
            <a:pPr marL="0" indent="0">
              <a:buNone/>
            </a:pPr>
            <a:r>
              <a:rPr lang="da-DK" sz="2400" dirty="0"/>
              <a:t>(se fx Bryderup, 2017, og Egmontfonden, 2017)</a:t>
            </a:r>
          </a:p>
        </p:txBody>
      </p:sp>
    </p:spTree>
    <p:extLst>
      <p:ext uri="{BB962C8B-B14F-4D97-AF65-F5344CB8AC3E}">
        <p14:creationId xmlns:p14="http://schemas.microsoft.com/office/powerpoint/2010/main" val="4205133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dirty="0"/>
              <a:t>TAB, SORG OG KRISE HOS </a:t>
            </a:r>
            <a:r>
              <a:rPr lang="da-DK" sz="3600" dirty="0" smtClean="0"/>
              <a:t>BØRN OG UNGE</a:t>
            </a:r>
            <a:endParaRPr lang="da-DK" sz="3600" dirty="0"/>
          </a:p>
        </p:txBody>
      </p:sp>
      <p:sp>
        <p:nvSpPr>
          <p:cNvPr id="3" name="Pladsholder til indhold 2"/>
          <p:cNvSpPr>
            <a:spLocks noGrp="1"/>
          </p:cNvSpPr>
          <p:nvPr>
            <p:ph idx="1"/>
          </p:nvPr>
        </p:nvSpPr>
        <p:spPr/>
        <p:txBody>
          <a:bodyPr>
            <a:normAutofit/>
          </a:bodyPr>
          <a:lstStyle/>
          <a:p>
            <a:r>
              <a:rPr lang="da-DK" sz="2800" dirty="0" smtClean="0"/>
              <a:t>Barnet/den unge </a:t>
            </a:r>
            <a:r>
              <a:rPr lang="da-DK" sz="2800" dirty="0"/>
              <a:t>vil opleve tab og sorg, når det bliver anbragt, uanset omfanget af svigt fra forældrene. </a:t>
            </a:r>
          </a:p>
          <a:p>
            <a:r>
              <a:rPr lang="da-DK" sz="2800" dirty="0" smtClean="0"/>
              <a:t>Barnet/den unge </a:t>
            </a:r>
            <a:r>
              <a:rPr lang="da-DK" sz="2800" dirty="0"/>
              <a:t>vil derfor ofte være i krise, når det bliver anbragt. </a:t>
            </a:r>
          </a:p>
          <a:p>
            <a:r>
              <a:rPr lang="da-DK" sz="2800" dirty="0"/>
              <a:t>Sorgen og krisen viser sig kropsligt, følelsesmæssigt, tankemæssigt og socialt. </a:t>
            </a:r>
          </a:p>
          <a:p>
            <a:r>
              <a:rPr lang="da-DK" sz="2800" dirty="0"/>
              <a:t>Alle sorg- og kriseoplevelser er unikke, og det samme gælder de skridt, der skal tages for at komme igennem sorgen. </a:t>
            </a:r>
          </a:p>
        </p:txBody>
      </p:sp>
    </p:spTree>
    <p:extLst>
      <p:ext uri="{BB962C8B-B14F-4D97-AF65-F5344CB8AC3E}">
        <p14:creationId xmlns:p14="http://schemas.microsoft.com/office/powerpoint/2010/main" val="22144349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000" dirty="0" smtClean="0"/>
              <a:t>BØRN OG UNGES </a:t>
            </a:r>
            <a:r>
              <a:rPr lang="da-DK" sz="4000" dirty="0"/>
              <a:t>PERSPEKTIVER PÅ SKOLEGANG</a:t>
            </a:r>
          </a:p>
        </p:txBody>
      </p:sp>
      <p:sp>
        <p:nvSpPr>
          <p:cNvPr id="3" name="Pladsholder til indhold 2"/>
          <p:cNvSpPr>
            <a:spLocks noGrp="1"/>
          </p:cNvSpPr>
          <p:nvPr>
            <p:ph idx="1"/>
          </p:nvPr>
        </p:nvSpPr>
        <p:spPr/>
        <p:txBody>
          <a:bodyPr>
            <a:normAutofit fontScale="77500" lnSpcReduction="20000"/>
          </a:bodyPr>
          <a:lstStyle/>
          <a:p>
            <a:pPr lvl="0"/>
            <a:r>
              <a:rPr lang="da-DK" sz="3500" dirty="0"/>
              <a:t>Bliv bedre til at lytte til vores ønsker.</a:t>
            </a:r>
          </a:p>
          <a:p>
            <a:pPr lvl="0"/>
            <a:r>
              <a:rPr lang="da-DK" sz="3500" dirty="0"/>
              <a:t>Stil højere faglige krav, og hav forventninger til os.</a:t>
            </a:r>
          </a:p>
          <a:p>
            <a:pPr lvl="0"/>
            <a:r>
              <a:rPr lang="da-DK" sz="3500" dirty="0"/>
              <a:t>Tro på, at vi kan, og udfordr os – mød os ikke kun med omsorg.</a:t>
            </a:r>
          </a:p>
          <a:p>
            <a:pPr lvl="0"/>
            <a:r>
              <a:rPr lang="da-DK" sz="3500" dirty="0"/>
              <a:t>Støt os i ikke at give op, når noget i skolen føles svært.</a:t>
            </a:r>
          </a:p>
          <a:p>
            <a:pPr lvl="0"/>
            <a:r>
              <a:rPr lang="da-DK" sz="3500" dirty="0"/>
              <a:t>Interessér jer for vores skolegang, og spørg til skoledagen og lektier.</a:t>
            </a:r>
          </a:p>
          <a:p>
            <a:pPr lvl="0"/>
            <a:r>
              <a:rPr lang="da-DK" sz="3500" dirty="0"/>
              <a:t>Læg et mildt pres på os for at gøre en indsats i skolen.</a:t>
            </a:r>
          </a:p>
          <a:p>
            <a:pPr lvl="0"/>
            <a:r>
              <a:rPr lang="da-DK" sz="3500" dirty="0"/>
              <a:t>Skab trygge og faste rammer om skolegang.</a:t>
            </a:r>
          </a:p>
          <a:p>
            <a:pPr marL="0" lvl="0" indent="0">
              <a:buNone/>
            </a:pPr>
            <a:endParaRPr lang="da-DK" dirty="0"/>
          </a:p>
          <a:p>
            <a:pPr marL="0" indent="0">
              <a:buNone/>
            </a:pPr>
            <a:r>
              <a:rPr lang="da-DK" sz="2800" dirty="0"/>
              <a:t>(Egmontfondens børnetopmøde 2017)</a:t>
            </a:r>
          </a:p>
          <a:p>
            <a:endParaRPr lang="da-DK" dirty="0"/>
          </a:p>
        </p:txBody>
      </p:sp>
    </p:spTree>
    <p:extLst>
      <p:ext uri="{BB962C8B-B14F-4D97-AF65-F5344CB8AC3E}">
        <p14:creationId xmlns:p14="http://schemas.microsoft.com/office/powerpoint/2010/main" val="11834756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3200" dirty="0" smtClean="0"/>
              <a:t>PLEJEFAMILIEN SKAL VÆRE OPMÆRKSOM PÅ AT</a:t>
            </a:r>
            <a:endParaRPr lang="da-DK" sz="3200" dirty="0"/>
          </a:p>
        </p:txBody>
      </p:sp>
      <p:sp>
        <p:nvSpPr>
          <p:cNvPr id="3" name="Pladsholder til indhold 2"/>
          <p:cNvSpPr>
            <a:spLocks noGrp="1"/>
          </p:cNvSpPr>
          <p:nvPr>
            <p:ph idx="1"/>
          </p:nvPr>
        </p:nvSpPr>
        <p:spPr>
          <a:xfrm>
            <a:off x="457200" y="1340768"/>
            <a:ext cx="8229600" cy="4968552"/>
          </a:xfrm>
        </p:spPr>
        <p:txBody>
          <a:bodyPr>
            <a:normAutofit fontScale="77500" lnSpcReduction="20000"/>
          </a:bodyPr>
          <a:lstStyle/>
          <a:p>
            <a:r>
              <a:rPr lang="da-DK" dirty="0" smtClean="0"/>
              <a:t>Styrke barnet/den unges </a:t>
            </a:r>
            <a:r>
              <a:rPr lang="da-DK" dirty="0"/>
              <a:t>oplevelse af at høre til i </a:t>
            </a:r>
            <a:r>
              <a:rPr lang="da-DK" dirty="0" smtClean="0"/>
              <a:t>familien</a:t>
            </a:r>
          </a:p>
          <a:p>
            <a:r>
              <a:rPr lang="da-DK" dirty="0" smtClean="0"/>
              <a:t>Sørge for at barnet/den unge kommer stabilt i skole</a:t>
            </a:r>
            <a:endParaRPr lang="da-DK" dirty="0"/>
          </a:p>
          <a:p>
            <a:pPr lvl="0"/>
            <a:r>
              <a:rPr lang="da-DK" dirty="0"/>
              <a:t>Se styrkerne hos barnet, og </a:t>
            </a:r>
            <a:r>
              <a:rPr lang="da-DK" dirty="0" smtClean="0"/>
              <a:t>have </a:t>
            </a:r>
            <a:r>
              <a:rPr lang="da-DK" dirty="0"/>
              <a:t>positive forventninger til </a:t>
            </a:r>
            <a:r>
              <a:rPr lang="da-DK" dirty="0" smtClean="0"/>
              <a:t>evner </a:t>
            </a:r>
            <a:r>
              <a:rPr lang="da-DK" dirty="0"/>
              <a:t>og </a:t>
            </a:r>
            <a:r>
              <a:rPr lang="da-DK" dirty="0" smtClean="0"/>
              <a:t>muligheder</a:t>
            </a:r>
          </a:p>
          <a:p>
            <a:pPr lvl="0"/>
            <a:r>
              <a:rPr lang="da-DK" dirty="0" smtClean="0"/>
              <a:t>Inddrage barnet/den unges ønsker og perspektiver på hvad der er et stimulerende læringsmiljø</a:t>
            </a:r>
          </a:p>
          <a:p>
            <a:pPr lvl="0"/>
            <a:r>
              <a:rPr lang="da-DK" dirty="0" smtClean="0"/>
              <a:t>Bidrage konstruktivt og samarbejde tæt med skole</a:t>
            </a:r>
            <a:endParaRPr lang="da-DK" dirty="0"/>
          </a:p>
          <a:p>
            <a:r>
              <a:rPr lang="da-DK" dirty="0" smtClean="0"/>
              <a:t>Fremhæve </a:t>
            </a:r>
            <a:r>
              <a:rPr lang="da-DK" dirty="0"/>
              <a:t>værdien af at lære noget og gå i </a:t>
            </a:r>
            <a:r>
              <a:rPr lang="da-DK" dirty="0" smtClean="0"/>
              <a:t>skole</a:t>
            </a:r>
            <a:endParaRPr lang="da-DK" dirty="0"/>
          </a:p>
          <a:p>
            <a:pPr lvl="0"/>
            <a:r>
              <a:rPr lang="da-DK" dirty="0"/>
              <a:t>Se og læs nyheder </a:t>
            </a:r>
            <a:r>
              <a:rPr lang="da-DK" dirty="0" smtClean="0"/>
              <a:t>og bøger sammen </a:t>
            </a:r>
            <a:r>
              <a:rPr lang="da-DK" dirty="0"/>
              <a:t>med </a:t>
            </a:r>
            <a:r>
              <a:rPr lang="da-DK" dirty="0" smtClean="0"/>
              <a:t>barnet/den unge og </a:t>
            </a:r>
            <a:r>
              <a:rPr lang="da-DK" dirty="0"/>
              <a:t>interessér jer sammen for </a:t>
            </a:r>
            <a:r>
              <a:rPr lang="da-DK" dirty="0" smtClean="0"/>
              <a:t>samfundet og hvad der aktuelt er fokus på i skolen</a:t>
            </a:r>
          </a:p>
          <a:p>
            <a:pPr lvl="0"/>
            <a:r>
              <a:rPr lang="da-DK" dirty="0" smtClean="0"/>
              <a:t>Lave læringsunderstøttende aktiviteter og lave læringsunderstøttende rammer og strukturer</a:t>
            </a:r>
            <a:endParaRPr lang="da-DK" dirty="0"/>
          </a:p>
          <a:p>
            <a:pPr lvl="0"/>
            <a:r>
              <a:rPr lang="da-DK" dirty="0" smtClean="0"/>
              <a:t>Støtte med lektier eller sørge </a:t>
            </a:r>
            <a:r>
              <a:rPr lang="da-DK" dirty="0"/>
              <a:t>for, at </a:t>
            </a:r>
            <a:r>
              <a:rPr lang="da-DK" dirty="0" smtClean="0"/>
              <a:t>der er </a:t>
            </a:r>
            <a:r>
              <a:rPr lang="da-DK" dirty="0"/>
              <a:t>hjælp fra </a:t>
            </a:r>
            <a:r>
              <a:rPr lang="da-DK" dirty="0" smtClean="0"/>
              <a:t>andre</a:t>
            </a:r>
            <a:endParaRPr lang="da-DK" dirty="0"/>
          </a:p>
          <a:p>
            <a:pPr marL="0" indent="0">
              <a:buNone/>
            </a:pPr>
            <a:endParaRPr lang="da-DK" dirty="0"/>
          </a:p>
        </p:txBody>
      </p:sp>
    </p:spTree>
    <p:extLst>
      <p:ext uri="{BB962C8B-B14F-4D97-AF65-F5344CB8AC3E}">
        <p14:creationId xmlns:p14="http://schemas.microsoft.com/office/powerpoint/2010/main" val="34194698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a-DK" dirty="0"/>
              <a:t>FÆLLESSKABER OG RELATIONER</a:t>
            </a:r>
          </a:p>
        </p:txBody>
      </p:sp>
      <p:sp>
        <p:nvSpPr>
          <p:cNvPr id="5" name="Undertitel 4"/>
          <p:cNvSpPr>
            <a:spLocks noGrp="1"/>
          </p:cNvSpPr>
          <p:nvPr>
            <p:ph type="subTitle" idx="1"/>
          </p:nvPr>
        </p:nvSpPr>
        <p:spPr/>
        <p:txBody>
          <a:bodyPr/>
          <a:lstStyle/>
          <a:p>
            <a:endParaRPr lang="da-DK"/>
          </a:p>
        </p:txBody>
      </p:sp>
    </p:spTree>
    <p:extLst>
      <p:ext uri="{BB962C8B-B14F-4D97-AF65-F5344CB8AC3E}">
        <p14:creationId xmlns:p14="http://schemas.microsoft.com/office/powerpoint/2010/main" val="42811721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VENSKABER OG FRITIDSAKTIVITETER – </a:t>
            </a:r>
            <a:r>
              <a:rPr lang="da-DK" dirty="0" smtClean="0"/>
              <a:t>BØRN OG UNGES </a:t>
            </a:r>
            <a:r>
              <a:rPr lang="da-DK" dirty="0"/>
              <a:t>PERSPEKTIVER</a:t>
            </a:r>
          </a:p>
        </p:txBody>
      </p:sp>
      <p:sp>
        <p:nvSpPr>
          <p:cNvPr id="3" name="Pladsholder til indhold 2"/>
          <p:cNvSpPr>
            <a:spLocks noGrp="1"/>
          </p:cNvSpPr>
          <p:nvPr>
            <p:ph idx="1"/>
          </p:nvPr>
        </p:nvSpPr>
        <p:spPr/>
        <p:txBody>
          <a:bodyPr>
            <a:normAutofit fontScale="92500" lnSpcReduction="20000"/>
          </a:bodyPr>
          <a:lstStyle/>
          <a:p>
            <a:pPr marL="0" lvl="0" indent="0">
              <a:buNone/>
            </a:pPr>
            <a:r>
              <a:rPr lang="da-DK" sz="2800" dirty="0" smtClean="0"/>
              <a:t>Børn </a:t>
            </a:r>
            <a:r>
              <a:rPr lang="da-DK" sz="2800" dirty="0"/>
              <a:t>og </a:t>
            </a:r>
            <a:r>
              <a:rPr lang="da-DK" sz="2800" dirty="0" smtClean="0"/>
              <a:t>unge der bor i plejefamilie </a:t>
            </a:r>
            <a:r>
              <a:rPr lang="da-DK" sz="2800" dirty="0"/>
              <a:t>fremhæver følgende om, hvad der ”virker” for dem i forhold til venskaber og fritidsaktiviteter: </a:t>
            </a:r>
          </a:p>
          <a:p>
            <a:pPr lvl="0"/>
            <a:r>
              <a:rPr lang="da-DK" sz="2800" dirty="0"/>
              <a:t>Når der ikke er for mange regler om besøg udefra.</a:t>
            </a:r>
          </a:p>
          <a:p>
            <a:pPr lvl="0"/>
            <a:r>
              <a:rPr lang="da-DK" sz="2800" dirty="0"/>
              <a:t>Når man får støtte til at bevare kontakten til gamle, gode venner.</a:t>
            </a:r>
          </a:p>
          <a:p>
            <a:pPr lvl="0"/>
            <a:r>
              <a:rPr lang="da-DK" sz="2800" dirty="0"/>
              <a:t>Når man får støtte til at bryde med dårlige venner og vaner.</a:t>
            </a:r>
          </a:p>
          <a:p>
            <a:pPr lvl="0"/>
            <a:r>
              <a:rPr lang="da-DK" sz="2800" dirty="0"/>
              <a:t>Når man har adgang til mobil og internet, så man kan være i kontakt med vennerne.</a:t>
            </a:r>
          </a:p>
          <a:p>
            <a:pPr lvl="0"/>
            <a:r>
              <a:rPr lang="da-DK" sz="2800" dirty="0"/>
              <a:t>Når der er penge nok til fritidsfornøjelser.</a:t>
            </a:r>
          </a:p>
          <a:p>
            <a:pPr marL="0" indent="0">
              <a:buNone/>
            </a:pPr>
            <a:r>
              <a:rPr lang="da-DK" sz="2600" dirty="0"/>
              <a:t>(Børnerådet, 2012)</a:t>
            </a:r>
          </a:p>
          <a:p>
            <a:pPr marL="0" indent="0">
              <a:buNone/>
            </a:pPr>
            <a:endParaRPr lang="da-DK" dirty="0"/>
          </a:p>
        </p:txBody>
      </p:sp>
    </p:spTree>
    <p:extLst>
      <p:ext uri="{BB962C8B-B14F-4D97-AF65-F5344CB8AC3E}">
        <p14:creationId xmlns:p14="http://schemas.microsoft.com/office/powerpoint/2010/main" val="39262843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SOCIALE MEDIERS BETYDNING</a:t>
            </a:r>
          </a:p>
        </p:txBody>
      </p:sp>
      <p:sp>
        <p:nvSpPr>
          <p:cNvPr id="3" name="Pladsholder til indhold 2"/>
          <p:cNvSpPr>
            <a:spLocks noGrp="1"/>
          </p:cNvSpPr>
          <p:nvPr>
            <p:ph idx="1"/>
          </p:nvPr>
        </p:nvSpPr>
        <p:spPr/>
        <p:txBody>
          <a:bodyPr/>
          <a:lstStyle/>
          <a:p>
            <a:r>
              <a:rPr lang="da-DK" dirty="0"/>
              <a:t>Sociale medier spiller en afgørende rolle i børn og unges sociale liv. </a:t>
            </a:r>
          </a:p>
          <a:p>
            <a:r>
              <a:rPr lang="da-DK" dirty="0"/>
              <a:t>Gennem sociale medier kan børn og unge indgå i virtuelle fællesskaber.</a:t>
            </a:r>
          </a:p>
          <a:p>
            <a:r>
              <a:rPr lang="da-DK" dirty="0"/>
              <a:t>Gennem sociale medier kan </a:t>
            </a:r>
            <a:r>
              <a:rPr lang="da-DK" dirty="0" smtClean="0"/>
              <a:t>børn </a:t>
            </a:r>
            <a:r>
              <a:rPr lang="da-DK" dirty="0"/>
              <a:t>og unge </a:t>
            </a:r>
            <a:r>
              <a:rPr lang="da-DK" dirty="0" smtClean="0"/>
              <a:t>anbragt uden for hjemmet holde </a:t>
            </a:r>
            <a:r>
              <a:rPr lang="da-DK" dirty="0"/>
              <a:t>forbindelsen med familie og venner. </a:t>
            </a:r>
          </a:p>
        </p:txBody>
      </p:sp>
    </p:spTree>
    <p:extLst>
      <p:ext uri="{BB962C8B-B14F-4D97-AF65-F5344CB8AC3E}">
        <p14:creationId xmlns:p14="http://schemas.microsoft.com/office/powerpoint/2010/main" val="41481109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dirty="0" smtClean="0"/>
              <a:t>BØRN </a:t>
            </a:r>
            <a:r>
              <a:rPr lang="da-DK" dirty="0"/>
              <a:t>OG UNGE </a:t>
            </a:r>
            <a:r>
              <a:rPr lang="da-DK" dirty="0" smtClean="0"/>
              <a:t>I UDSATTE POSITIONER PÅ </a:t>
            </a:r>
            <a:r>
              <a:rPr lang="da-DK" dirty="0"/>
              <a:t>SOCIALE MEDIER</a:t>
            </a:r>
          </a:p>
        </p:txBody>
      </p:sp>
      <p:sp>
        <p:nvSpPr>
          <p:cNvPr id="3" name="Pladsholder til indhold 2"/>
          <p:cNvSpPr>
            <a:spLocks noGrp="1"/>
          </p:cNvSpPr>
          <p:nvPr>
            <p:ph idx="1"/>
          </p:nvPr>
        </p:nvSpPr>
        <p:spPr/>
        <p:txBody>
          <a:bodyPr>
            <a:normAutofit/>
          </a:bodyPr>
          <a:lstStyle/>
          <a:p>
            <a:endParaRPr lang="da-DK" dirty="0"/>
          </a:p>
          <a:p>
            <a:r>
              <a:rPr lang="da-DK" dirty="0" smtClean="0"/>
              <a:t>For børn og unge i plejefamilier er sociale </a:t>
            </a:r>
            <a:r>
              <a:rPr lang="da-DK" dirty="0"/>
              <a:t>medier </a:t>
            </a:r>
            <a:r>
              <a:rPr lang="da-DK" dirty="0" smtClean="0"/>
              <a:t>både </a:t>
            </a:r>
            <a:r>
              <a:rPr lang="da-DK" dirty="0"/>
              <a:t>en ressource og en </a:t>
            </a:r>
            <a:r>
              <a:rPr lang="da-DK" dirty="0" smtClean="0"/>
              <a:t>risikofaktor. </a:t>
            </a:r>
            <a:endParaRPr lang="da-DK" dirty="0"/>
          </a:p>
          <a:p>
            <a:r>
              <a:rPr lang="da-DK" dirty="0"/>
              <a:t>Børn og unge med ringe adgang til venskaber får gennem sociale medier styrket omgangen med ligesindede. </a:t>
            </a:r>
          </a:p>
          <a:p>
            <a:r>
              <a:rPr lang="da-DK" dirty="0" smtClean="0"/>
              <a:t>Børn </a:t>
            </a:r>
            <a:r>
              <a:rPr lang="da-DK" dirty="0"/>
              <a:t>og </a:t>
            </a:r>
            <a:r>
              <a:rPr lang="da-DK" dirty="0" smtClean="0"/>
              <a:t>unge i udsatte positioner </a:t>
            </a:r>
            <a:r>
              <a:rPr lang="da-DK" dirty="0"/>
              <a:t>har større risiko for at blive krænket på nettet. </a:t>
            </a:r>
          </a:p>
        </p:txBody>
      </p:sp>
    </p:spTree>
    <p:extLst>
      <p:ext uri="{BB962C8B-B14F-4D97-AF65-F5344CB8AC3E}">
        <p14:creationId xmlns:p14="http://schemas.microsoft.com/office/powerpoint/2010/main" val="6430094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3200" dirty="0"/>
              <a:t>SOCIALE MEDIER – HVORDAN KAN </a:t>
            </a:r>
            <a:r>
              <a:rPr lang="da-DK" sz="3200" dirty="0" smtClean="0"/>
              <a:t>PLEJEFORÆLDRE STØTTE BARNET/DEN UNGE</a:t>
            </a:r>
            <a:endParaRPr lang="da-DK" sz="3200" dirty="0"/>
          </a:p>
        </p:txBody>
      </p:sp>
      <p:sp>
        <p:nvSpPr>
          <p:cNvPr id="3" name="Pladsholder til indhold 2"/>
          <p:cNvSpPr>
            <a:spLocks noGrp="1"/>
          </p:cNvSpPr>
          <p:nvPr>
            <p:ph idx="1"/>
          </p:nvPr>
        </p:nvSpPr>
        <p:spPr/>
        <p:txBody>
          <a:bodyPr>
            <a:normAutofit lnSpcReduction="10000"/>
          </a:bodyPr>
          <a:lstStyle/>
          <a:p>
            <a:pPr marL="0" indent="0">
              <a:buNone/>
            </a:pPr>
            <a:endParaRPr lang="da-DK" sz="2800" dirty="0"/>
          </a:p>
          <a:p>
            <a:r>
              <a:rPr lang="da-DK" sz="2800" dirty="0" smtClean="0"/>
              <a:t>Der er brug for ekstra </a:t>
            </a:r>
            <a:r>
              <a:rPr lang="da-DK" sz="2800" dirty="0"/>
              <a:t>opmærksomhed, idet </a:t>
            </a:r>
            <a:r>
              <a:rPr lang="da-DK" sz="2800" dirty="0" smtClean="0"/>
              <a:t>børn og unge der bor i plejefamilie har større risiko </a:t>
            </a:r>
            <a:r>
              <a:rPr lang="da-DK" sz="2800" dirty="0"/>
              <a:t>på </a:t>
            </a:r>
            <a:r>
              <a:rPr lang="da-DK" sz="2800" dirty="0" smtClean="0"/>
              <a:t>nettet. </a:t>
            </a:r>
            <a:endParaRPr lang="da-DK" sz="2800" dirty="0"/>
          </a:p>
          <a:p>
            <a:pPr marL="0" indent="0">
              <a:buNone/>
            </a:pPr>
            <a:endParaRPr lang="da-DK" sz="2800" dirty="0"/>
          </a:p>
          <a:p>
            <a:pPr marL="0" indent="0">
              <a:buNone/>
            </a:pPr>
            <a:r>
              <a:rPr lang="da-DK" sz="2800" dirty="0"/>
              <a:t>Plejeforældre kan: </a:t>
            </a:r>
          </a:p>
          <a:p>
            <a:r>
              <a:rPr lang="da-DK" sz="2800" dirty="0"/>
              <a:t>Engagere sig i og omkring de sociale medier, så de ved, hvad der sker, og kan støtte </a:t>
            </a:r>
            <a:r>
              <a:rPr lang="da-DK" sz="2800" dirty="0" smtClean="0"/>
              <a:t>barnet/den unge, </a:t>
            </a:r>
            <a:r>
              <a:rPr lang="da-DK" sz="2800" dirty="0"/>
              <a:t>når der er behov for det. </a:t>
            </a:r>
          </a:p>
          <a:p>
            <a:r>
              <a:rPr lang="da-DK" sz="2800" dirty="0"/>
              <a:t>Være særlig opmærksom på </a:t>
            </a:r>
            <a:r>
              <a:rPr lang="da-DK" sz="2800" dirty="0" smtClean="0"/>
              <a:t>barnet/den unges </a:t>
            </a:r>
            <a:r>
              <a:rPr lang="da-DK" sz="2800" dirty="0"/>
              <a:t>kommunikation og færden på nettet. </a:t>
            </a:r>
          </a:p>
        </p:txBody>
      </p:sp>
    </p:spTree>
    <p:extLst>
      <p:ext uri="{BB962C8B-B14F-4D97-AF65-F5344CB8AC3E}">
        <p14:creationId xmlns:p14="http://schemas.microsoft.com/office/powerpoint/2010/main" val="37472319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12FA4F3-25BF-42E3-9625-E48D0E2380FD}"/>
              </a:ext>
            </a:extLst>
          </p:cNvPr>
          <p:cNvSpPr>
            <a:spLocks noGrp="1"/>
          </p:cNvSpPr>
          <p:nvPr>
            <p:ph type="title"/>
          </p:nvPr>
        </p:nvSpPr>
        <p:spPr>
          <a:xfrm>
            <a:off x="505678" y="914401"/>
            <a:ext cx="27432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Pause</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ladsholder til indhold 4" descr="Smilende ansigt med massiv udfyldning">
            <a:extLst>
              <a:ext uri="{FF2B5EF4-FFF2-40B4-BE49-F238E27FC236}">
                <a16:creationId xmlns:a16="http://schemas.microsoft.com/office/drawing/2014/main" id="{D156248C-0885-4483-BF3D-70ED3B7435FE}"/>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117647" y="492573"/>
            <a:ext cx="4410597" cy="5880796"/>
          </a:xfrm>
          <a:prstGeom prst="rect">
            <a:avLst/>
          </a:prstGeom>
        </p:spPr>
      </p:pic>
    </p:spTree>
    <p:extLst>
      <p:ext uri="{BB962C8B-B14F-4D97-AF65-F5344CB8AC3E}">
        <p14:creationId xmlns:p14="http://schemas.microsoft.com/office/powerpoint/2010/main" val="11136666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OPSUMMERING AF DAGENS EMNER</a:t>
            </a:r>
          </a:p>
        </p:txBody>
      </p:sp>
      <p:sp>
        <p:nvSpPr>
          <p:cNvPr id="3" name="Pladsholder til indhold 2"/>
          <p:cNvSpPr>
            <a:spLocks noGrp="1"/>
          </p:cNvSpPr>
          <p:nvPr>
            <p:ph idx="1"/>
          </p:nvPr>
        </p:nvSpPr>
        <p:spPr/>
        <p:txBody>
          <a:bodyPr>
            <a:noAutofit/>
          </a:bodyPr>
          <a:lstStyle/>
          <a:p>
            <a:pPr marL="0" indent="0">
              <a:buNone/>
            </a:pPr>
            <a:r>
              <a:rPr lang="da-DK" sz="1800" dirty="0"/>
              <a:t>Tab, sorg og krise:</a:t>
            </a:r>
          </a:p>
          <a:p>
            <a:r>
              <a:rPr lang="da-DK" sz="1800" dirty="0"/>
              <a:t>Mange </a:t>
            </a:r>
            <a:r>
              <a:rPr lang="da-DK" sz="1800" dirty="0" smtClean="0"/>
              <a:t>børn og unge </a:t>
            </a:r>
            <a:r>
              <a:rPr lang="da-DK" sz="1800" dirty="0"/>
              <a:t>vil, ved anbringelsen, være i krise.</a:t>
            </a:r>
          </a:p>
          <a:p>
            <a:r>
              <a:rPr lang="da-DK" sz="1800" dirty="0"/>
              <a:t>Uanset, hvor dårlige erfaringer </a:t>
            </a:r>
            <a:r>
              <a:rPr lang="da-DK" sz="1800" dirty="0" smtClean="0"/>
              <a:t>barnet/den unge </a:t>
            </a:r>
            <a:r>
              <a:rPr lang="da-DK" sz="1800" dirty="0"/>
              <a:t>har med omsorgspersonerne, oplever det tab og sorg i starten af anbringelsen.</a:t>
            </a:r>
          </a:p>
          <a:p>
            <a:pPr lvl="0"/>
            <a:r>
              <a:rPr lang="da-DK" sz="1800" dirty="0"/>
              <a:t>Plejeforældre kan støtte </a:t>
            </a:r>
            <a:r>
              <a:rPr lang="da-DK" sz="1800" dirty="0" smtClean="0"/>
              <a:t>barnet/den unge </a:t>
            </a:r>
            <a:r>
              <a:rPr lang="da-DK" sz="1800" dirty="0"/>
              <a:t>i sorg og krise ved at skabe tryghed og kontinuitet i hverdagen, hjælpe </a:t>
            </a:r>
            <a:r>
              <a:rPr lang="da-DK" sz="1800" dirty="0" smtClean="0"/>
              <a:t>barnet/den unge </a:t>
            </a:r>
            <a:r>
              <a:rPr lang="da-DK" sz="1800" dirty="0"/>
              <a:t>med at håndtere svære følelser og ved en åben og ærlig </a:t>
            </a:r>
            <a:r>
              <a:rPr lang="da-DK" sz="1800" dirty="0" smtClean="0"/>
              <a:t>kommunikation.</a:t>
            </a:r>
            <a:endParaRPr lang="da-DK" sz="1800" dirty="0"/>
          </a:p>
          <a:p>
            <a:endParaRPr lang="da-DK" sz="1800" dirty="0"/>
          </a:p>
          <a:p>
            <a:pPr marL="0" indent="0">
              <a:buNone/>
            </a:pPr>
            <a:r>
              <a:rPr lang="da-DK" sz="1800" dirty="0"/>
              <a:t>Forældresamarbejde:</a:t>
            </a:r>
          </a:p>
          <a:p>
            <a:r>
              <a:rPr lang="da-DK" sz="1800" dirty="0" smtClean="0"/>
              <a:t>Barnets/den unges </a:t>
            </a:r>
            <a:r>
              <a:rPr lang="da-DK" sz="1800" dirty="0"/>
              <a:t>kontakt til familie og netværk og samarbejdet omkring dette er af afgørende betydning for stabiliteten af anbringelsen og </a:t>
            </a:r>
            <a:r>
              <a:rPr lang="da-DK" sz="1800" dirty="0" smtClean="0"/>
              <a:t>barnets/den unges </a:t>
            </a:r>
            <a:r>
              <a:rPr lang="da-DK" sz="1800" dirty="0"/>
              <a:t>trivsel og udviklingsmuligheder.</a:t>
            </a:r>
          </a:p>
          <a:p>
            <a:r>
              <a:rPr lang="da-DK" sz="1800" dirty="0"/>
              <a:t>Plejeforældre kan bidrage til et konstruktivt samarbejde ved at anerkende </a:t>
            </a:r>
            <a:r>
              <a:rPr lang="da-DK" sz="1800" dirty="0" smtClean="0"/>
              <a:t>barnets/den unges </a:t>
            </a:r>
            <a:r>
              <a:rPr lang="da-DK" sz="1800" dirty="0"/>
              <a:t>forældre som en vigtig del af </a:t>
            </a:r>
            <a:r>
              <a:rPr lang="da-DK" sz="1800" dirty="0" smtClean="0"/>
              <a:t>barnets/den unges </a:t>
            </a:r>
            <a:r>
              <a:rPr lang="da-DK" sz="1800" dirty="0"/>
              <a:t>liv og ved at inddrage dem i hverdagen.</a:t>
            </a:r>
          </a:p>
        </p:txBody>
      </p:sp>
    </p:spTree>
    <p:extLst>
      <p:ext uri="{BB962C8B-B14F-4D97-AF65-F5344CB8AC3E}">
        <p14:creationId xmlns:p14="http://schemas.microsoft.com/office/powerpoint/2010/main" val="9089676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OPSUMMERING AF DAGENS EMNER</a:t>
            </a:r>
          </a:p>
        </p:txBody>
      </p:sp>
      <p:sp>
        <p:nvSpPr>
          <p:cNvPr id="3" name="Pladsholder til indhold 2"/>
          <p:cNvSpPr>
            <a:spLocks noGrp="1"/>
          </p:cNvSpPr>
          <p:nvPr>
            <p:ph idx="1"/>
          </p:nvPr>
        </p:nvSpPr>
        <p:spPr/>
        <p:txBody>
          <a:bodyPr>
            <a:normAutofit lnSpcReduction="10000"/>
          </a:bodyPr>
          <a:lstStyle/>
          <a:p>
            <a:pPr marL="0" indent="0">
              <a:buNone/>
            </a:pPr>
            <a:r>
              <a:rPr lang="da-DK" sz="1900" dirty="0"/>
              <a:t>Inddragelse, selv- og medbestemmelse:</a:t>
            </a:r>
          </a:p>
          <a:p>
            <a:pPr lvl="0"/>
            <a:r>
              <a:rPr lang="da-DK" sz="1900" dirty="0" smtClean="0"/>
              <a:t>Børn og unge anbragt uden for hjemmet har </a:t>
            </a:r>
            <a:r>
              <a:rPr lang="da-DK" sz="1900" dirty="0"/>
              <a:t>ret til inddragelse, selv- og medbestemmelse, og det er en vigtig opgave for plejeforældre at understøtte dette. </a:t>
            </a:r>
          </a:p>
          <a:p>
            <a:pPr lvl="0"/>
            <a:r>
              <a:rPr lang="da-DK" sz="1900" dirty="0"/>
              <a:t>Det handler bl.a. om at respektere </a:t>
            </a:r>
            <a:r>
              <a:rPr lang="da-DK" sz="1900" dirty="0" smtClean="0"/>
              <a:t>barnet/den unge </a:t>
            </a:r>
            <a:r>
              <a:rPr lang="da-DK" sz="1900" dirty="0"/>
              <a:t>og give det indflydelse og medbestemmelse i hverdagen i plejefamilien. </a:t>
            </a:r>
          </a:p>
          <a:p>
            <a:pPr marL="0" indent="0">
              <a:buNone/>
            </a:pPr>
            <a:endParaRPr lang="da-DK" sz="1900" dirty="0"/>
          </a:p>
          <a:p>
            <a:pPr marL="0" indent="0">
              <a:buNone/>
            </a:pPr>
            <a:r>
              <a:rPr lang="da-DK" sz="1900" dirty="0"/>
              <a:t>Kommunikation og konfliktforståelse:</a:t>
            </a:r>
          </a:p>
          <a:p>
            <a:pPr lvl="0"/>
            <a:r>
              <a:rPr lang="da-DK" sz="1900" dirty="0"/>
              <a:t>I en plejefamilie er der forholdsvis stor risiko for konflikter.</a:t>
            </a:r>
          </a:p>
          <a:p>
            <a:pPr lvl="0"/>
            <a:r>
              <a:rPr lang="da-DK" sz="1900" dirty="0"/>
              <a:t>Konflikter er i sig selv hverken positive eller negative. </a:t>
            </a:r>
          </a:p>
          <a:p>
            <a:pPr lvl="0"/>
            <a:r>
              <a:rPr lang="da-DK" sz="1900" dirty="0"/>
              <a:t>Konflikter kan dog være ødelæggende for relationen til </a:t>
            </a:r>
            <a:r>
              <a:rPr lang="da-DK" sz="1900" dirty="0" smtClean="0"/>
              <a:t>barnet/den unge, </a:t>
            </a:r>
            <a:r>
              <a:rPr lang="da-DK" sz="1900" dirty="0"/>
              <a:t>hvis de ikke håndteres på en konstruktiv måde af plejeforældrene.</a:t>
            </a:r>
          </a:p>
          <a:p>
            <a:r>
              <a:rPr lang="da-DK" sz="1900" dirty="0"/>
              <a:t>Det er bl.a. centralt at skabe et godt samarbejde med </a:t>
            </a:r>
            <a:r>
              <a:rPr lang="da-DK" sz="1900" dirty="0" smtClean="0"/>
              <a:t>barnet/den unge. </a:t>
            </a:r>
            <a:r>
              <a:rPr lang="da-DK" sz="1900" dirty="0"/>
              <a:t>Et godt samarbejde kan understøttes af en god kommunikation og positivt samvær. </a:t>
            </a:r>
          </a:p>
          <a:p>
            <a:pPr marL="0" indent="0">
              <a:buNone/>
            </a:pPr>
            <a:endParaRPr lang="da-DK" dirty="0"/>
          </a:p>
        </p:txBody>
      </p:sp>
    </p:spTree>
    <p:extLst>
      <p:ext uri="{BB962C8B-B14F-4D97-AF65-F5344CB8AC3E}">
        <p14:creationId xmlns:p14="http://schemas.microsoft.com/office/powerpoint/2010/main" val="878240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KRISE</a:t>
            </a:r>
          </a:p>
        </p:txBody>
      </p:sp>
      <p:sp>
        <p:nvSpPr>
          <p:cNvPr id="3" name="Pladsholder til indhold 2"/>
          <p:cNvSpPr>
            <a:spLocks noGrp="1"/>
          </p:cNvSpPr>
          <p:nvPr>
            <p:ph idx="1"/>
          </p:nvPr>
        </p:nvSpPr>
        <p:spPr/>
        <p:txBody>
          <a:bodyPr>
            <a:normAutofit fontScale="92500" lnSpcReduction="10000"/>
          </a:bodyPr>
          <a:lstStyle/>
          <a:p>
            <a:pPr marL="0" indent="0">
              <a:buNone/>
            </a:pPr>
            <a:r>
              <a:rPr lang="da-DK" sz="2800" dirty="0"/>
              <a:t>Hvad er en krise: </a:t>
            </a:r>
          </a:p>
          <a:p>
            <a:pPr marL="0" indent="0">
              <a:buNone/>
            </a:pPr>
            <a:endParaRPr lang="da-DK" sz="2800" dirty="0"/>
          </a:p>
          <a:p>
            <a:r>
              <a:rPr lang="da-DK" sz="2800" dirty="0"/>
              <a:t>En pludselig indtrædende forstyrrelse af den normale livskvalitet og det kontinuerte livsforløb – en sjæleforstyrrelse. Man mister orienteringen og rystes i sin grundvold (Jacobsen, 2009).</a:t>
            </a:r>
          </a:p>
          <a:p>
            <a:pPr marL="0" indent="0">
              <a:buNone/>
            </a:pPr>
            <a:endParaRPr lang="da-DK" sz="2800" dirty="0"/>
          </a:p>
          <a:p>
            <a:r>
              <a:rPr lang="da-DK" sz="2800" dirty="0"/>
              <a:t>Man står i en krise, når man er kommet i en livssituation, hvor ens tidligere erfaringer og indlærte reaktionsmønstre ikke er tilstrækkelige til, at man kan beherske situationen (</a:t>
            </a:r>
            <a:r>
              <a:rPr lang="da-DK" sz="2800" dirty="0" err="1"/>
              <a:t>Cullberg</a:t>
            </a:r>
            <a:r>
              <a:rPr lang="da-DK" sz="2800" dirty="0"/>
              <a:t>, 2007). </a:t>
            </a:r>
          </a:p>
        </p:txBody>
      </p:sp>
    </p:spTree>
    <p:extLst>
      <p:ext uri="{BB962C8B-B14F-4D97-AF65-F5344CB8AC3E}">
        <p14:creationId xmlns:p14="http://schemas.microsoft.com/office/powerpoint/2010/main" val="33740286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OPSUMMERING AF DAGENS EMNER</a:t>
            </a:r>
          </a:p>
        </p:txBody>
      </p:sp>
      <p:sp>
        <p:nvSpPr>
          <p:cNvPr id="3" name="Pladsholder til indhold 2"/>
          <p:cNvSpPr>
            <a:spLocks noGrp="1"/>
          </p:cNvSpPr>
          <p:nvPr>
            <p:ph idx="1"/>
          </p:nvPr>
        </p:nvSpPr>
        <p:spPr/>
        <p:txBody>
          <a:bodyPr>
            <a:normAutofit fontScale="55000" lnSpcReduction="20000"/>
          </a:bodyPr>
          <a:lstStyle/>
          <a:p>
            <a:pPr marL="0" indent="0">
              <a:buNone/>
            </a:pPr>
            <a:r>
              <a:rPr lang="da-DK" dirty="0"/>
              <a:t>Skolegang, uddannelse og beskæftigelse:</a:t>
            </a:r>
          </a:p>
          <a:p>
            <a:r>
              <a:rPr lang="da-DK" dirty="0"/>
              <a:t>Skolen er en beskyttelsesfaktor for </a:t>
            </a:r>
            <a:r>
              <a:rPr lang="da-DK" dirty="0" smtClean="0"/>
              <a:t>barnet/den unge. </a:t>
            </a:r>
            <a:r>
              <a:rPr lang="da-DK" dirty="0"/>
              <a:t>Plejeforældre kan understøtte ved at:</a:t>
            </a:r>
          </a:p>
          <a:p>
            <a:pPr lvl="1">
              <a:buFontTx/>
              <a:buChar char="-"/>
            </a:pPr>
            <a:r>
              <a:rPr lang="da-DK" dirty="0"/>
              <a:t>Forvente noget af </a:t>
            </a:r>
            <a:r>
              <a:rPr lang="da-DK" dirty="0" smtClean="0"/>
              <a:t>barnet/den unge </a:t>
            </a:r>
            <a:r>
              <a:rPr lang="da-DK" dirty="0"/>
              <a:t>og tro på, at </a:t>
            </a:r>
            <a:r>
              <a:rPr lang="da-DK" dirty="0" smtClean="0"/>
              <a:t>barnet/den unge </a:t>
            </a:r>
            <a:r>
              <a:rPr lang="da-DK" dirty="0"/>
              <a:t>godt kan.</a:t>
            </a:r>
          </a:p>
          <a:p>
            <a:pPr lvl="1">
              <a:buFontTx/>
              <a:buChar char="-"/>
            </a:pPr>
            <a:r>
              <a:rPr lang="da-DK" dirty="0"/>
              <a:t>Skabe et godt læringsmiljø i hjemmet.</a:t>
            </a:r>
          </a:p>
          <a:p>
            <a:pPr lvl="1">
              <a:buFontTx/>
              <a:buChar char="-"/>
            </a:pPr>
            <a:r>
              <a:rPr lang="da-DK" dirty="0"/>
              <a:t>Støtte </a:t>
            </a:r>
            <a:r>
              <a:rPr lang="da-DK" dirty="0" smtClean="0"/>
              <a:t>barnet/den unge </a:t>
            </a:r>
            <a:r>
              <a:rPr lang="da-DK" dirty="0"/>
              <a:t>i dagligdagen, fx i forhold til lektier og netværk. </a:t>
            </a:r>
          </a:p>
          <a:p>
            <a:pPr marL="0" indent="0">
              <a:buNone/>
            </a:pPr>
            <a:endParaRPr lang="da-DK" dirty="0"/>
          </a:p>
          <a:p>
            <a:pPr marL="0" indent="0">
              <a:buNone/>
            </a:pPr>
            <a:r>
              <a:rPr lang="da-DK" dirty="0"/>
              <a:t>Fællesskaber og relationer:</a:t>
            </a:r>
          </a:p>
          <a:p>
            <a:pPr lvl="0"/>
            <a:r>
              <a:rPr lang="da-DK" dirty="0"/>
              <a:t>Venskaber og fritidsaktiviteter er vigtige for </a:t>
            </a:r>
            <a:r>
              <a:rPr lang="da-DK" dirty="0" smtClean="0"/>
              <a:t>børn </a:t>
            </a:r>
            <a:r>
              <a:rPr lang="da-DK" dirty="0"/>
              <a:t>og </a:t>
            </a:r>
            <a:r>
              <a:rPr lang="da-DK" dirty="0" smtClean="0"/>
              <a:t>unge anbragt uden for hjemmet.</a:t>
            </a:r>
            <a:endParaRPr lang="da-DK" dirty="0"/>
          </a:p>
          <a:p>
            <a:pPr lvl="0"/>
            <a:r>
              <a:rPr lang="da-DK" dirty="0"/>
              <a:t>Sociale medier er en meget vigtig faktor i </a:t>
            </a:r>
            <a:r>
              <a:rPr lang="da-DK" dirty="0" smtClean="0"/>
              <a:t>børn </a:t>
            </a:r>
            <a:r>
              <a:rPr lang="da-DK" dirty="0"/>
              <a:t>og unges </a:t>
            </a:r>
            <a:r>
              <a:rPr lang="da-DK" dirty="0" smtClean="0"/>
              <a:t>liv. </a:t>
            </a:r>
            <a:r>
              <a:rPr lang="da-DK" dirty="0"/>
              <a:t>Det giver adgang til vigtige virtuelle fællesskaber, og det giver adgang til at holde forbindelsen med </a:t>
            </a:r>
            <a:r>
              <a:rPr lang="da-DK" dirty="0" smtClean="0"/>
              <a:t>familie når man er blevet anbragt.</a:t>
            </a:r>
            <a:endParaRPr lang="da-DK" dirty="0"/>
          </a:p>
          <a:p>
            <a:pPr lvl="0"/>
            <a:r>
              <a:rPr lang="da-DK" dirty="0" smtClean="0"/>
              <a:t>Børn </a:t>
            </a:r>
            <a:r>
              <a:rPr lang="da-DK" dirty="0"/>
              <a:t>og unge </a:t>
            </a:r>
            <a:r>
              <a:rPr lang="da-DK" dirty="0" smtClean="0"/>
              <a:t>i udsatte positioner er </a:t>
            </a:r>
            <a:r>
              <a:rPr lang="da-DK" dirty="0"/>
              <a:t>i særlig risiko for mobning og krænkelser på de sociale medier, så det er vigtigt, at plejeforældre giver </a:t>
            </a:r>
            <a:r>
              <a:rPr lang="da-DK" dirty="0" smtClean="0"/>
              <a:t>barnet/den unges </a:t>
            </a:r>
            <a:r>
              <a:rPr lang="da-DK" dirty="0"/>
              <a:t>færden på de sociale medier særlig opmærksomhed og støtter dem i at begå sig.</a:t>
            </a:r>
          </a:p>
          <a:p>
            <a:endParaRPr lang="da-DK" dirty="0"/>
          </a:p>
        </p:txBody>
      </p:sp>
    </p:spTree>
    <p:extLst>
      <p:ext uri="{BB962C8B-B14F-4D97-AF65-F5344CB8AC3E}">
        <p14:creationId xmlns:p14="http://schemas.microsoft.com/office/powerpoint/2010/main" val="15306837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42A5316D-ED2F-4F89-B4B4-8D9240B1A34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10168"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90BB0A8C-F8EA-4664-8AEB-3C8BFD01F832}"/>
              </a:ext>
            </a:extLst>
          </p:cNvPr>
          <p:cNvSpPr>
            <a:spLocks noGrp="1"/>
          </p:cNvSpPr>
          <p:nvPr>
            <p:ph type="title"/>
          </p:nvPr>
        </p:nvSpPr>
        <p:spPr>
          <a:xfrm>
            <a:off x="520883" y="1487272"/>
            <a:ext cx="2057400" cy="2743200"/>
          </a:xfrm>
          <a:prstGeom prst="ellipse">
            <a:avLst/>
          </a:prstGeom>
          <a:solidFill>
            <a:srgbClr val="262626"/>
          </a:solidFill>
          <a:ln w="174625" cmpd="thinThick">
            <a:solidFill>
              <a:srgbClr val="262626"/>
            </a:solidFill>
          </a:ln>
        </p:spPr>
        <p:txBody>
          <a:bodyPr>
            <a:normAutofit/>
          </a:bodyPr>
          <a:lstStyle/>
          <a:p>
            <a:pPr algn="ctr"/>
            <a:r>
              <a:rPr lang="da-DK" sz="1800" dirty="0">
                <a:solidFill>
                  <a:srgbClr val="FFFFFF"/>
                </a:solidFill>
              </a:rPr>
              <a:t/>
            </a:r>
            <a:br>
              <a:rPr lang="da-DK" sz="1800" dirty="0">
                <a:solidFill>
                  <a:srgbClr val="FFFFFF"/>
                </a:solidFill>
              </a:rPr>
            </a:br>
            <a:r>
              <a:rPr lang="da-DK" sz="1400" dirty="0">
                <a:solidFill>
                  <a:srgbClr val="FFFFFF"/>
                </a:solidFill>
              </a:rPr>
              <a:t>Hjemmeopgave til i morgen: Anbringelse af eget barn/egne børn</a:t>
            </a:r>
            <a:r>
              <a:rPr lang="da-DK" sz="1800" dirty="0">
                <a:solidFill>
                  <a:srgbClr val="FFFFFF"/>
                </a:solidFill>
              </a:rPr>
              <a:t/>
            </a:r>
            <a:br>
              <a:rPr lang="da-DK" sz="1800" dirty="0">
                <a:solidFill>
                  <a:srgbClr val="FFFFFF"/>
                </a:solidFill>
              </a:rPr>
            </a:br>
            <a:endParaRPr lang="da-DK" sz="1800" dirty="0">
              <a:solidFill>
                <a:srgbClr val="FFFFFF"/>
              </a:solidFill>
            </a:endParaRPr>
          </a:p>
        </p:txBody>
      </p:sp>
      <p:sp>
        <p:nvSpPr>
          <p:cNvPr id="9" name="Content Placeholder 8">
            <a:extLst>
              <a:ext uri="{FF2B5EF4-FFF2-40B4-BE49-F238E27FC236}">
                <a16:creationId xmlns:a16="http://schemas.microsoft.com/office/drawing/2014/main" id="{6F9D1B81-35BC-47C5-83CB-EABBC4B7F670}"/>
              </a:ext>
            </a:extLst>
          </p:cNvPr>
          <p:cNvSpPr>
            <a:spLocks noGrp="1"/>
          </p:cNvSpPr>
          <p:nvPr>
            <p:ph idx="1"/>
          </p:nvPr>
        </p:nvSpPr>
        <p:spPr>
          <a:xfrm>
            <a:off x="3028951" y="4884873"/>
            <a:ext cx="5391149" cy="1292090"/>
          </a:xfrm>
        </p:spPr>
        <p:txBody>
          <a:bodyPr>
            <a:normAutofit fontScale="77500" lnSpcReduction="20000"/>
          </a:bodyPr>
          <a:lstStyle/>
          <a:p>
            <a:pPr lvl="0"/>
            <a:r>
              <a:rPr lang="da-DK" sz="2300" dirty="0"/>
              <a:t>Hvad, tænker I, vil være vigtigt for jeres barn/børn i forhold til anbringelse i en plejefamilie?</a:t>
            </a:r>
          </a:p>
          <a:p>
            <a:pPr lvl="0"/>
            <a:r>
              <a:rPr lang="da-DK" sz="2300" dirty="0"/>
              <a:t>Hvad, tænker I, vil være vigtigt for jer som forældre at blive mødt med i forhold til en kommende plejefamilie?</a:t>
            </a:r>
          </a:p>
          <a:p>
            <a:endParaRPr lang="en-US" sz="1800" dirty="0"/>
          </a:p>
        </p:txBody>
      </p:sp>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1330" y="332656"/>
            <a:ext cx="6472670" cy="4088140"/>
          </a:xfrm>
          <a:prstGeom prst="rect">
            <a:avLst/>
          </a:prstGeom>
        </p:spPr>
      </p:pic>
    </p:spTree>
    <p:extLst>
      <p:ext uri="{BB962C8B-B14F-4D97-AF65-F5344CB8AC3E}">
        <p14:creationId xmlns:p14="http://schemas.microsoft.com/office/powerpoint/2010/main" val="33032388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TAK FOR I DAG</a:t>
            </a:r>
          </a:p>
        </p:txBody>
      </p:sp>
      <p:sp>
        <p:nvSpPr>
          <p:cNvPr id="3" name="Pladsholder til indhold 2"/>
          <p:cNvSpPr>
            <a:spLocks noGrp="1"/>
          </p:cNvSpPr>
          <p:nvPr>
            <p:ph idx="1"/>
          </p:nvPr>
        </p:nvSpPr>
        <p:spPr/>
        <p:txBody>
          <a:bodyPr>
            <a:normAutofit fontScale="92500" lnSpcReduction="20000"/>
          </a:bodyPr>
          <a:lstStyle/>
          <a:p>
            <a:pPr marL="0" indent="0">
              <a:buNone/>
            </a:pPr>
            <a:r>
              <a:rPr lang="da-DK" dirty="0"/>
              <a:t>Hjemmeopgaver til i morgen:</a:t>
            </a:r>
          </a:p>
          <a:p>
            <a:r>
              <a:rPr lang="da-DK" dirty="0"/>
              <a:t>Anbringelse af eget barn/egne børn.</a:t>
            </a:r>
          </a:p>
          <a:p>
            <a:r>
              <a:rPr lang="da-DK" dirty="0"/>
              <a:t>”Familiepakken” medbringes.</a:t>
            </a:r>
          </a:p>
          <a:p>
            <a:pPr marL="0" indent="0">
              <a:buNone/>
            </a:pPr>
            <a:endParaRPr lang="da-DK" dirty="0"/>
          </a:p>
          <a:p>
            <a:pPr marL="0" indent="0">
              <a:buNone/>
            </a:pPr>
            <a:r>
              <a:rPr lang="da-DK" dirty="0"/>
              <a:t>Evaluering af dagen:</a:t>
            </a:r>
          </a:p>
          <a:p>
            <a:pPr marL="0" indent="0">
              <a:buNone/>
            </a:pPr>
            <a:r>
              <a:rPr lang="da-DK" dirty="0"/>
              <a:t>Brug 5 minutter til at notere i notesbogen: </a:t>
            </a:r>
          </a:p>
          <a:p>
            <a:r>
              <a:rPr lang="da-DK" dirty="0"/>
              <a:t>Hvad tager jeg med mig?</a:t>
            </a:r>
          </a:p>
          <a:p>
            <a:r>
              <a:rPr lang="da-DK" dirty="0"/>
              <a:t>Hvad var de vigtigste begreber i dag?</a:t>
            </a:r>
          </a:p>
          <a:p>
            <a:r>
              <a:rPr lang="da-DK" dirty="0"/>
              <a:t>Hvad skal jeg tænke videre over?</a:t>
            </a:r>
          </a:p>
        </p:txBody>
      </p:sp>
    </p:spTree>
    <p:extLst>
      <p:ext uri="{BB962C8B-B14F-4D97-AF65-F5344CB8AC3E}">
        <p14:creationId xmlns:p14="http://schemas.microsoft.com/office/powerpoint/2010/main" val="192059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FASER I ET KRISEFORLØB</a:t>
            </a:r>
          </a:p>
        </p:txBody>
      </p:sp>
      <p:sp>
        <p:nvSpPr>
          <p:cNvPr id="3" name="Pladsholder til indhold 2"/>
          <p:cNvSpPr>
            <a:spLocks noGrp="1"/>
          </p:cNvSpPr>
          <p:nvPr>
            <p:ph idx="1"/>
          </p:nvPr>
        </p:nvSpPr>
        <p:spPr/>
        <p:txBody>
          <a:bodyPr>
            <a:normAutofit fontScale="92500" lnSpcReduction="20000"/>
          </a:bodyPr>
          <a:lstStyle/>
          <a:p>
            <a:r>
              <a:rPr lang="da-DK" dirty="0"/>
              <a:t>Chokfasen. </a:t>
            </a:r>
          </a:p>
          <a:p>
            <a:pPr marL="0" indent="0">
              <a:buNone/>
            </a:pPr>
            <a:endParaRPr lang="da-DK" dirty="0"/>
          </a:p>
          <a:p>
            <a:r>
              <a:rPr lang="da-DK" dirty="0"/>
              <a:t>Reaktionsfasen.</a:t>
            </a:r>
          </a:p>
          <a:p>
            <a:pPr marL="0" indent="0">
              <a:buNone/>
            </a:pPr>
            <a:endParaRPr lang="da-DK" dirty="0"/>
          </a:p>
          <a:p>
            <a:r>
              <a:rPr lang="da-DK" dirty="0"/>
              <a:t>Bearbejdningsfasen. </a:t>
            </a:r>
          </a:p>
          <a:p>
            <a:pPr marL="0" indent="0">
              <a:buNone/>
            </a:pPr>
            <a:endParaRPr lang="da-DK" dirty="0"/>
          </a:p>
          <a:p>
            <a:r>
              <a:rPr lang="da-DK" dirty="0" err="1"/>
              <a:t>Nyorienteringsfasen</a:t>
            </a:r>
            <a:r>
              <a:rPr lang="da-DK" dirty="0"/>
              <a:t>. </a:t>
            </a:r>
          </a:p>
          <a:p>
            <a:pPr marL="0" indent="0">
              <a:buNone/>
            </a:pPr>
            <a:endParaRPr lang="da-DK" dirty="0"/>
          </a:p>
          <a:p>
            <a:pPr marL="0" indent="0">
              <a:buNone/>
            </a:pPr>
            <a:endParaRPr lang="da-DK" dirty="0"/>
          </a:p>
          <a:p>
            <a:pPr marL="0" indent="0">
              <a:buNone/>
            </a:pPr>
            <a:r>
              <a:rPr lang="da-DK" sz="2800" dirty="0"/>
              <a:t>(</a:t>
            </a:r>
            <a:r>
              <a:rPr lang="da-DK" sz="2800" dirty="0" err="1"/>
              <a:t>Cullberg</a:t>
            </a:r>
            <a:r>
              <a:rPr lang="da-DK" sz="2800" dirty="0"/>
              <a:t>, 2007)</a:t>
            </a:r>
          </a:p>
        </p:txBody>
      </p:sp>
    </p:spTree>
    <p:extLst>
      <p:ext uri="{BB962C8B-B14F-4D97-AF65-F5344CB8AC3E}">
        <p14:creationId xmlns:p14="http://schemas.microsoft.com/office/powerpoint/2010/main" val="3904513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SORGBEARBEJDNING </a:t>
            </a:r>
            <a:br>
              <a:rPr lang="da-DK" dirty="0"/>
            </a:br>
            <a:r>
              <a:rPr lang="da-DK" sz="2000" dirty="0"/>
              <a:t>To-</a:t>
            </a:r>
            <a:r>
              <a:rPr lang="da-DK" sz="2000" dirty="0" err="1"/>
              <a:t>sporsmodellen</a:t>
            </a:r>
            <a:r>
              <a:rPr lang="da-DK" sz="2000" dirty="0"/>
              <a:t> – frit efter </a:t>
            </a:r>
            <a:r>
              <a:rPr lang="da-DK" sz="2000" dirty="0" err="1"/>
              <a:t>Stroebe</a:t>
            </a:r>
            <a:r>
              <a:rPr lang="da-DK" sz="2000" dirty="0"/>
              <a:t> og </a:t>
            </a:r>
            <a:r>
              <a:rPr lang="da-DK" sz="2000" dirty="0" err="1"/>
              <a:t>Schut</a:t>
            </a:r>
            <a:endParaRPr lang="da-DK" dirty="0"/>
          </a:p>
        </p:txBody>
      </p:sp>
      <p:pic>
        <p:nvPicPr>
          <p:cNvPr id="2051" name="Picture 3" descr="En oval cirkel, hvor der er to cirkler inde i den. Mellem de to cirkler er der streger der forbinder dem. "/>
          <p:cNvPicPr>
            <a:picLocks noChangeAspect="1" noChangeArrowheads="1"/>
          </p:cNvPicPr>
          <p:nvPr/>
        </p:nvPicPr>
        <p:blipFill rotWithShape="1">
          <a:blip r:embed="rId2">
            <a:extLst>
              <a:ext uri="{28A0092B-C50C-407E-A947-70E740481C1C}">
                <a14:useLocalDpi xmlns:a14="http://schemas.microsoft.com/office/drawing/2010/main" val="0"/>
              </a:ext>
            </a:extLst>
          </a:blip>
          <a:srcRect l="2910" t="24840" r="3622" b="6862"/>
          <a:stretch/>
        </p:blipFill>
        <p:spPr bwMode="auto">
          <a:xfrm>
            <a:off x="539552" y="2060848"/>
            <a:ext cx="8356652"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3673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2527" y="332656"/>
            <a:ext cx="8229600" cy="1143000"/>
          </a:xfrm>
        </p:spPr>
        <p:txBody>
          <a:bodyPr>
            <a:noAutofit/>
          </a:bodyPr>
          <a:lstStyle/>
          <a:p>
            <a:r>
              <a:rPr lang="da-DK" sz="3800" dirty="0"/>
              <a:t>REAKTIONSMØNSTRE HOS </a:t>
            </a:r>
            <a:r>
              <a:rPr lang="da-DK" sz="3800" dirty="0" smtClean="0"/>
              <a:t/>
            </a:r>
            <a:br>
              <a:rPr lang="da-DK" sz="3800" dirty="0" smtClean="0"/>
            </a:br>
            <a:r>
              <a:rPr lang="da-DK" sz="3800" dirty="0" smtClean="0"/>
              <a:t>BØRN OG UNGE </a:t>
            </a:r>
            <a:r>
              <a:rPr lang="da-DK" sz="3800" dirty="0"/>
              <a:t>I KRISE</a:t>
            </a:r>
          </a:p>
        </p:txBody>
      </p:sp>
      <p:sp>
        <p:nvSpPr>
          <p:cNvPr id="3" name="Pladsholder til indhold 2"/>
          <p:cNvSpPr>
            <a:spLocks noGrp="1"/>
          </p:cNvSpPr>
          <p:nvPr>
            <p:ph idx="1"/>
          </p:nvPr>
        </p:nvSpPr>
        <p:spPr>
          <a:xfrm>
            <a:off x="442527" y="1844824"/>
            <a:ext cx="8229600" cy="4525963"/>
          </a:xfrm>
        </p:spPr>
        <p:txBody>
          <a:bodyPr>
            <a:noAutofit/>
          </a:bodyPr>
          <a:lstStyle/>
          <a:p>
            <a:r>
              <a:rPr lang="da-DK" sz="2000" dirty="0"/>
              <a:t>Vrede og aggression.</a:t>
            </a:r>
          </a:p>
          <a:p>
            <a:r>
              <a:rPr lang="da-DK" sz="2000" dirty="0"/>
              <a:t>Uro og ængstelighed. </a:t>
            </a:r>
          </a:p>
          <a:p>
            <a:r>
              <a:rPr lang="da-DK" sz="2000" dirty="0"/>
              <a:t>Nedtrykthed. </a:t>
            </a:r>
          </a:p>
          <a:p>
            <a:r>
              <a:rPr lang="da-DK" sz="2000" dirty="0"/>
              <a:t>Apati og tilbagetrukkethed. </a:t>
            </a:r>
          </a:p>
          <a:p>
            <a:r>
              <a:rPr lang="da-DK" sz="2000" dirty="0"/>
              <a:t>Søvnproblemer.</a:t>
            </a:r>
          </a:p>
          <a:p>
            <a:r>
              <a:rPr lang="da-DK" sz="2000" dirty="0"/>
              <a:t>Fysiske problemer, fx hovedpine og mavepine. </a:t>
            </a:r>
          </a:p>
          <a:p>
            <a:r>
              <a:rPr lang="da-DK" sz="2000" dirty="0"/>
              <a:t>Spiseforstyrrelser. </a:t>
            </a:r>
          </a:p>
          <a:p>
            <a:r>
              <a:rPr lang="da-DK" sz="2000" dirty="0"/>
              <a:t>Koncentrationsproblemer. </a:t>
            </a:r>
          </a:p>
          <a:p>
            <a:pPr marL="0" indent="0">
              <a:buNone/>
            </a:pPr>
            <a:endParaRPr lang="da-DK" sz="2000" dirty="0"/>
          </a:p>
          <a:p>
            <a:pPr marL="0" indent="0">
              <a:buNone/>
            </a:pPr>
            <a:r>
              <a:rPr lang="da-DK" sz="2000" i="1" dirty="0"/>
              <a:t>Reaktionerne kan ses som normale reaktioner på en unormal situation. </a:t>
            </a:r>
            <a:r>
              <a:rPr lang="da-DK" sz="2000" dirty="0"/>
              <a:t> </a:t>
            </a:r>
          </a:p>
          <a:p>
            <a:pPr marL="0" indent="0">
              <a:buNone/>
            </a:pPr>
            <a:endParaRPr lang="da-DK" sz="2000" dirty="0"/>
          </a:p>
          <a:p>
            <a:pPr marL="0" indent="0">
              <a:buNone/>
            </a:pPr>
            <a:r>
              <a:rPr lang="da-DK" sz="2000" dirty="0"/>
              <a:t>(</a:t>
            </a:r>
            <a:r>
              <a:rPr lang="da-DK" sz="2000" dirty="0" err="1"/>
              <a:t>Ett</a:t>
            </a:r>
            <a:r>
              <a:rPr lang="da-DK" sz="2000" dirty="0"/>
              <a:t> </a:t>
            </a:r>
            <a:r>
              <a:rPr lang="da-DK" sz="2000" dirty="0" err="1"/>
              <a:t>hem</a:t>
            </a:r>
            <a:r>
              <a:rPr lang="da-DK" sz="2000" dirty="0"/>
              <a:t> at </a:t>
            </a:r>
            <a:r>
              <a:rPr lang="da-DK" sz="2000" dirty="0" err="1"/>
              <a:t>växa</a:t>
            </a:r>
            <a:r>
              <a:rPr lang="da-DK" sz="2000" dirty="0"/>
              <a:t> i. </a:t>
            </a:r>
            <a:r>
              <a:rPr lang="da-DK" sz="2000" dirty="0" err="1"/>
              <a:t>Familjehemmets</a:t>
            </a:r>
            <a:r>
              <a:rPr lang="da-DK" sz="2000" dirty="0"/>
              <a:t> </a:t>
            </a:r>
            <a:r>
              <a:rPr lang="da-DK" sz="2000" dirty="0" err="1"/>
              <a:t>bok</a:t>
            </a:r>
            <a:r>
              <a:rPr lang="da-DK" sz="2000" dirty="0"/>
              <a:t>, Socialstyrelsen i Sverige). </a:t>
            </a:r>
          </a:p>
        </p:txBody>
      </p:sp>
    </p:spTree>
    <p:extLst>
      <p:ext uri="{BB962C8B-B14F-4D97-AF65-F5344CB8AC3E}">
        <p14:creationId xmlns:p14="http://schemas.microsoft.com/office/powerpoint/2010/main" val="421473320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TM01859866[[fn=Makro]]</Template>
  <TotalTime>8959</TotalTime>
  <Words>3968</Words>
  <Application>Microsoft Office PowerPoint</Application>
  <PresentationFormat>Skærmshow (4:3)</PresentationFormat>
  <Paragraphs>370</Paragraphs>
  <Slides>62</Slides>
  <Notes>11</Notes>
  <HiddenSlides>0</HiddenSlides>
  <MMClips>0</MMClips>
  <ScaleCrop>false</ScaleCrop>
  <HeadingPairs>
    <vt:vector size="6" baseType="variant">
      <vt:variant>
        <vt:lpstr>Benyttede skrifttyper</vt:lpstr>
      </vt:variant>
      <vt:variant>
        <vt:i4>7</vt:i4>
      </vt:variant>
      <vt:variant>
        <vt:lpstr>Tema</vt:lpstr>
      </vt:variant>
      <vt:variant>
        <vt:i4>2</vt:i4>
      </vt:variant>
      <vt:variant>
        <vt:lpstr>Slidetitler</vt:lpstr>
      </vt:variant>
      <vt:variant>
        <vt:i4>62</vt:i4>
      </vt:variant>
    </vt:vector>
  </HeadingPairs>
  <TitlesOfParts>
    <vt:vector size="71" baseType="lpstr">
      <vt:lpstr>Arial</vt:lpstr>
      <vt:lpstr>Calibri</vt:lpstr>
      <vt:lpstr>MS Minngs</vt:lpstr>
      <vt:lpstr>Times New Roman</vt:lpstr>
      <vt:lpstr>Tw Cen MT</vt:lpstr>
      <vt:lpstr>Tw Cen MT Condensed</vt:lpstr>
      <vt:lpstr>Wingdings 3</vt:lpstr>
      <vt:lpstr>Kontortema</vt:lpstr>
      <vt:lpstr>Integral</vt:lpstr>
      <vt:lpstr>Grundkursus i at være plejefamilie</vt:lpstr>
      <vt:lpstr>DAGENS LÆRINGSMÅL</vt:lpstr>
      <vt:lpstr>PROGRAM TIL KURSUSDAG 3</vt:lpstr>
      <vt:lpstr>TAB, SORG OG KRISE</vt:lpstr>
      <vt:lpstr>TAB, SORG OG KRISE HOS BØRN OG UNGE</vt:lpstr>
      <vt:lpstr>KRISE</vt:lpstr>
      <vt:lpstr>FASER I ET KRISEFORLØB</vt:lpstr>
      <vt:lpstr>SORGBEARBEJDNING  To-sporsmodellen – frit efter Stroebe og Schut</vt:lpstr>
      <vt:lpstr>REAKTIONSMØNSTRE HOS  BØRN OG UNGE I KRISE</vt:lpstr>
      <vt:lpstr>OMSORG FOR BØRN/UNGE I SORG OG KRISE – HJÆLP TIL AT HÅNDTERE SVÆRE FØLELSER</vt:lpstr>
      <vt:lpstr>OMSORG FOR BØRN/UNGE I SORG OG KRISE TRYGHED OG KONTINUITET </vt:lpstr>
      <vt:lpstr>OMSORG FOR BØRN OG UNGE I SORG OG KRISE ÅBEN OG TROVÆRDIG KOMMUNIKATON</vt:lpstr>
      <vt:lpstr>ØVELSE: WALK AND TALK</vt:lpstr>
      <vt:lpstr>Pause</vt:lpstr>
      <vt:lpstr>BARNETS/DEN UNGES FAMILIE OG NETVÆRK – KONTAKT, SAMVÆR OG SAMARBEJDE</vt:lpstr>
      <vt:lpstr>KONTAKT, SAMVÆR OG SAMARBEJDE –  HVORFOR ER DET VIGTIGT</vt:lpstr>
      <vt:lpstr>KONTAKT, SAMVÆR OG SAMARBEJDE – FRA BARNETS ELLER DEN UNGES PERSPEKTIV</vt:lpstr>
      <vt:lpstr>KONTAKT, SAMVÆR OG SAMARBEJDE – FORÆLDRES PERSPEKTIVER</vt:lpstr>
      <vt:lpstr>KONTAKT OG SAMVÆR – LOVGIVNINGSMÆSSIGE RAMMER</vt:lpstr>
      <vt:lpstr>BARNET ELLER DEN UNGES RET TIL KONTAKT OG SAMVÆR  MED FAMILIE OG NETVÆRK </vt:lpstr>
      <vt:lpstr>FORMER FOR SAMVÆR</vt:lpstr>
      <vt:lpstr>SAMARBEJDE MED KOMMUNEN OM KONTAKT OG SAMVÆR</vt:lpstr>
      <vt:lpstr>FILM – SAMARBEJDE MED BARNETS ELLER DEN UNGES FAMILIE OG NETVÆRK</vt:lpstr>
      <vt:lpstr>REFLEKSIONSØVELSE:  SAMARBEJDE MED BARNETS/DEN UNGES FAMILIE OG NETVÆRK</vt:lpstr>
      <vt:lpstr>SAMARBEJDE OMKRING BARNET/DEN UNGE I HVERDAGEN</vt:lpstr>
      <vt:lpstr>SAMARBEJDETS DILEMMAER </vt:lpstr>
      <vt:lpstr>Det første møde med forældrene</vt:lpstr>
      <vt:lpstr>FILM – SAMARBEJDE MED BARNETS/DEN UNGES FORÆLDRE I HVERDAGEN</vt:lpstr>
      <vt:lpstr>REFLEKSIONSØVELSE: SAMARBEJDE MED BARNETS/DEN UNGES FORÆLDRE I HVERDAGEN</vt:lpstr>
      <vt:lpstr>OPSUMMERING</vt:lpstr>
      <vt:lpstr>Frokost</vt:lpstr>
      <vt:lpstr>INDDRAGELSE, SELV- OG MEDBESTEMMELSE</vt:lpstr>
      <vt:lpstr>INDDRAGELSE AF BØRN OG UNGE</vt:lpstr>
      <vt:lpstr>BARNET OG DEN UNGES RET TIL INDDRAGELSE</vt:lpstr>
      <vt:lpstr>KVALITETSVURDERING – MEDINDDRAGELSE, MEDBESTEMMELSE OG INDFLYDELSE I HVERDAGEN I PLEJEFAMILIEN</vt:lpstr>
      <vt:lpstr>ANVENDELSE AF MAGT OG INDGREB I BARNETS/DEN UNGES SELVBESTEMMELSESRET</vt:lpstr>
      <vt:lpstr>BETYDNINGEN AF INDDRAGELSE, SELV- OG MEDBESTEMMELSE – FRA BARNETS /DEN UNGES PERSPEKTIV</vt:lpstr>
      <vt:lpstr>INDDRAGELSE, SELV- OG MEDBESTEMMELSE – VIDERE DRØFTELSER HJEMME</vt:lpstr>
      <vt:lpstr>Pause</vt:lpstr>
      <vt:lpstr>KONFLIKTFORSTÅELSE OG KOMMUNIKATION </vt:lpstr>
      <vt:lpstr>HVAD ER EN KONFLIKT</vt:lpstr>
      <vt:lpstr>FOREBYGGELSE AF KONFLIKTER </vt:lpstr>
      <vt:lpstr>HÅNDTERING AF KONFLIKTER</vt:lpstr>
      <vt:lpstr>REAKTIONER I KONFLIKTER –  KAMP- FLUGT - FRYS</vt:lpstr>
      <vt:lpstr>KOMMUNIKATION MED BØRN OG UNGE I SÅRBARE SITUATIONER– AT FREMME ET GODT SAMARBEJDE</vt:lpstr>
      <vt:lpstr>UNDERSTØTTELSE AF SKOLEGANG</vt:lpstr>
      <vt:lpstr>HVILKEN BETYDNING HAR SKOLEGANG FOR BØRN OG UNGE ANBRAGT UDEN FOR HJEMMET</vt:lpstr>
      <vt:lpstr>FORSKNING OM SKOLEGANG FOR BØRN OG UNGE ANBRAGT UDEN FOR HJEMMET</vt:lpstr>
      <vt:lpstr>FORKLARINGER PÅ, HVORFOR BØRN OG UNGE ANBRAGT UDEN FOR HJEMMET KLARER SIG DÅRLIGERE </vt:lpstr>
      <vt:lpstr>BØRN OG UNGES PERSPEKTIVER PÅ SKOLEGANG</vt:lpstr>
      <vt:lpstr>PLEJEFAMILIEN SKAL VÆRE OPMÆRKSOM PÅ AT</vt:lpstr>
      <vt:lpstr>FÆLLESSKABER OG RELATIONER</vt:lpstr>
      <vt:lpstr>VENSKABER OG FRITIDSAKTIVITETER – BØRN OG UNGES PERSPEKTIVER</vt:lpstr>
      <vt:lpstr>SOCIALE MEDIERS BETYDNING</vt:lpstr>
      <vt:lpstr>BØRN OG UNGE I UDSATTE POSITIONER PÅ SOCIALE MEDIER</vt:lpstr>
      <vt:lpstr>SOCIALE MEDIER – HVORDAN KAN PLEJEFORÆLDRE STØTTE BARNET/DEN UNGE</vt:lpstr>
      <vt:lpstr>Pause</vt:lpstr>
      <vt:lpstr>OPSUMMERING AF DAGENS EMNER</vt:lpstr>
      <vt:lpstr>OPSUMMERING AF DAGENS EMNER</vt:lpstr>
      <vt:lpstr>OPSUMMERING AF DAGENS EMNER</vt:lpstr>
      <vt:lpstr> Hjemmeopgave til i morgen: Anbringelse af eget barn/egne børn </vt:lpstr>
      <vt:lpstr>TAK FOR I DAG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Dias til Emne 3.1</dc:title>
  <dc:creator>Anja Wismann Bechgaard</dc:creator>
  <cp:lastModifiedBy>Monica Grundal</cp:lastModifiedBy>
  <cp:revision>326</cp:revision>
  <dcterms:created xsi:type="dcterms:W3CDTF">2019-05-09T08:15:53Z</dcterms:created>
  <dcterms:modified xsi:type="dcterms:W3CDTF">2024-04-08T07:58:31Z</dcterms:modified>
</cp:coreProperties>
</file>