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omments/modernComment_27B_FE6F5E0C.xml" ContentType="application/vnd.ms-powerpoint.comment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6"/>
  </p:notesMasterIdLst>
  <p:sldIdLst>
    <p:sldId id="300" r:id="rId3"/>
    <p:sldId id="418" r:id="rId4"/>
    <p:sldId id="419" r:id="rId5"/>
    <p:sldId id="417" r:id="rId6"/>
    <p:sldId id="420" r:id="rId7"/>
    <p:sldId id="421" r:id="rId8"/>
    <p:sldId id="422" r:id="rId9"/>
    <p:sldId id="455" r:id="rId10"/>
    <p:sldId id="452" r:id="rId11"/>
    <p:sldId id="423" r:id="rId12"/>
    <p:sldId id="426" r:id="rId13"/>
    <p:sldId id="427" r:id="rId14"/>
    <p:sldId id="453" r:id="rId15"/>
    <p:sldId id="454" r:id="rId16"/>
    <p:sldId id="430" r:id="rId17"/>
    <p:sldId id="432" r:id="rId18"/>
    <p:sldId id="433" r:id="rId19"/>
    <p:sldId id="435" r:id="rId20"/>
    <p:sldId id="449" r:id="rId21"/>
    <p:sldId id="437" r:id="rId22"/>
    <p:sldId id="414" r:id="rId23"/>
    <p:sldId id="438" r:id="rId24"/>
    <p:sldId id="440" r:id="rId25"/>
    <p:sldId id="441" r:id="rId26"/>
    <p:sldId id="439" r:id="rId27"/>
    <p:sldId id="442" r:id="rId28"/>
    <p:sldId id="416" r:id="rId29"/>
    <p:sldId id="443" r:id="rId30"/>
    <p:sldId id="444" r:id="rId31"/>
    <p:sldId id="450" r:id="rId32"/>
    <p:sldId id="446" r:id="rId33"/>
    <p:sldId id="447" r:id="rId34"/>
    <p:sldId id="448" r:id="rId35"/>
  </p:sldIdLst>
  <p:sldSz cx="9144000" cy="6858000" type="screen4x3"/>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igne Skovgaard Schmidt" initials="ssc"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llemlayout 2 - Markering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76" autoAdjust="0"/>
    <p:restoredTop sz="85216" autoAdjust="0"/>
  </p:normalViewPr>
  <p:slideViewPr>
    <p:cSldViewPr>
      <p:cViewPr varScale="1">
        <p:scale>
          <a:sx n="98" d="100"/>
          <a:sy n="98" d="100"/>
        </p:scale>
        <p:origin x="1902" y="84"/>
      </p:cViewPr>
      <p:guideLst>
        <p:guide orient="horz" pos="2160"/>
        <p:guide pos="2880"/>
      </p:guideLst>
    </p:cSldViewPr>
  </p:slideViewPr>
  <p:outlineViewPr>
    <p:cViewPr>
      <p:scale>
        <a:sx n="33" d="100"/>
        <a:sy n="33" d="100"/>
      </p:scale>
      <p:origin x="0" y="647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comments/modernComment_27B_FE6F5E0C.xml><?xml version="1.0" encoding="utf-8"?>
<p188:cmLst xmlns:a="http://schemas.openxmlformats.org/drawingml/2006/main" xmlns:r="http://schemas.openxmlformats.org/officeDocument/2006/relationships" xmlns:p188="http://schemas.microsoft.com/office/powerpoint/2018/8/main">
  <p188:cm id="{4C225DBD-B72F-43DE-A74E-A8C5BEAD030C}" authorId="{08117BEB-BDD1-AAA5-778B-B206160622BD}" created="2023-10-18T07:06:25.169">
    <pc:sldMkLst xmlns:pc="http://schemas.microsoft.com/office/powerpoint/2013/main/command">
      <pc:docMk/>
      <pc:sldMk cId="4268711436" sldId="635"/>
    </pc:sldMkLst>
    <p188:replyLst>
      <p188:reply id="{DC07E5B1-AF42-439C-80CD-9B0D1099EC4E}" authorId="{C4CE2185-8854-D411-B937-843CC236D53C}" created="2023-11-30T14:47:22.278">
        <p188:txBody>
          <a:bodyPr/>
          <a:lstStyle/>
          <a:p>
            <a:r>
              <a:rPr lang="da-DK"/>
              <a:t>fint </a:t>
            </a:r>
          </a:p>
        </p188:txBody>
      </p188:reply>
      <p188:reply id="{4FF5B190-B470-413B-BDA1-80045BD33453}" authorId="{C4CE2185-8854-D411-B937-843CC236D53C}" created="2023-11-30T14:48:17.327">
        <p188:txBody>
          <a:bodyPr/>
          <a:lstStyle/>
          <a:p>
            <a:r>
              <a:rPr lang="da-DK"/>
              <a:t>Jeg ville nok bytte rundt og starte med barnets lov og herefter inddragelseslide, men det er en smagssag :-) </a:t>
            </a:r>
          </a:p>
        </p188:txBody>
      </p188:reply>
    </p188:replyLst>
    <p188:txBody>
      <a:bodyPr/>
      <a:lstStyle/>
      <a:p>
        <a:r>
          <a:rPr lang="en-US"/>
          <a:t>Dette slide er nyt - kommer fra kurser om barnets lov. noter suppleret med elementer fra Håndbog om barnets lov.</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12A787A-8A31-458B-862E-E5EC85AD1421}" type="datetimeFigureOut">
              <a:rPr lang="da-DK" smtClean="0"/>
              <a:t>17-04-2024</a:t>
            </a:fld>
            <a:endParaRPr lang="da-DK"/>
          </a:p>
        </p:txBody>
      </p:sp>
      <p:sp>
        <p:nvSpPr>
          <p:cNvPr id="4" name="Pladsholder til diasbille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a-DK"/>
          </a:p>
        </p:txBody>
      </p:sp>
      <p:sp>
        <p:nvSpPr>
          <p:cNvPr id="7" name="Pladsholder til dias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A388CEB-ED4F-4C29-BBBF-027436DB5B3A}" type="slidenum">
              <a:rPr lang="da-DK" smtClean="0"/>
              <a:t>‹nr.›</a:t>
            </a:fld>
            <a:endParaRPr lang="da-DK"/>
          </a:p>
        </p:txBody>
      </p:sp>
    </p:spTree>
    <p:extLst>
      <p:ext uri="{BB962C8B-B14F-4D97-AF65-F5344CB8AC3E}">
        <p14:creationId xmlns:p14="http://schemas.microsoft.com/office/powerpoint/2010/main" val="12934382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DAC36CCB-2A78-48A1-A815-188C4F75D1C6}" type="slidenum">
              <a:rPr lang="da-DK" smtClean="0"/>
              <a:t>1</a:t>
            </a:fld>
            <a:endParaRPr lang="da-DK" dirty="0"/>
          </a:p>
        </p:txBody>
      </p:sp>
    </p:spTree>
    <p:extLst>
      <p:ext uri="{BB962C8B-B14F-4D97-AF65-F5344CB8AC3E}">
        <p14:creationId xmlns:p14="http://schemas.microsoft.com/office/powerpoint/2010/main" val="15472478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3A388CEB-ED4F-4C29-BBBF-027436DB5B3A}" type="slidenum">
              <a:rPr lang="da-DK" smtClean="0"/>
              <a:t>24</a:t>
            </a:fld>
            <a:endParaRPr lang="da-DK"/>
          </a:p>
        </p:txBody>
      </p:sp>
    </p:spTree>
    <p:extLst>
      <p:ext uri="{BB962C8B-B14F-4D97-AF65-F5344CB8AC3E}">
        <p14:creationId xmlns:p14="http://schemas.microsoft.com/office/powerpoint/2010/main" val="1565176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A78D21BE-33F0-4317-8A65-D2496172D8E5}" type="slidenum">
              <a:rPr lang="da-DK" smtClean="0"/>
              <a:t>2</a:t>
            </a:fld>
            <a:endParaRPr lang="da-DK"/>
          </a:p>
        </p:txBody>
      </p:sp>
    </p:spTree>
    <p:extLst>
      <p:ext uri="{BB962C8B-B14F-4D97-AF65-F5344CB8AC3E}">
        <p14:creationId xmlns:p14="http://schemas.microsoft.com/office/powerpoint/2010/main" val="1433665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da-DK" dirty="0"/>
          </a:p>
          <a:p>
            <a:endParaRPr lang="da-DK" dirty="0"/>
          </a:p>
          <a:p>
            <a:endParaRPr lang="en-US" dirty="0">
              <a:ea typeface="Calibri"/>
              <a:cs typeface="Calibri"/>
            </a:endParaRPr>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473EA7-E551-45D1-8034-63E8DB0C2B18}" type="datetime2">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 april 2024</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913D85-34BC-4FA7-A491-B95498CAAD60}"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5354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A78D21BE-33F0-4317-8A65-D2496172D8E5}" type="slidenum">
              <a:rPr lang="da-DK" smtClean="0"/>
              <a:t>16</a:t>
            </a:fld>
            <a:endParaRPr lang="da-DK"/>
          </a:p>
        </p:txBody>
      </p:sp>
    </p:spTree>
    <p:extLst>
      <p:ext uri="{BB962C8B-B14F-4D97-AF65-F5344CB8AC3E}">
        <p14:creationId xmlns:p14="http://schemas.microsoft.com/office/powerpoint/2010/main" val="28122537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A78D21BE-33F0-4317-8A65-D2496172D8E5}" type="slidenum">
              <a:rPr lang="da-DK" smtClean="0"/>
              <a:t>17</a:t>
            </a:fld>
            <a:endParaRPr lang="da-DK"/>
          </a:p>
        </p:txBody>
      </p:sp>
    </p:spTree>
    <p:extLst>
      <p:ext uri="{BB962C8B-B14F-4D97-AF65-F5344CB8AC3E}">
        <p14:creationId xmlns:p14="http://schemas.microsoft.com/office/powerpoint/2010/main" val="3082215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A78D21BE-33F0-4317-8A65-D2496172D8E5}" type="slidenum">
              <a:rPr lang="da-DK" smtClean="0"/>
              <a:t>18</a:t>
            </a:fld>
            <a:endParaRPr lang="da-DK"/>
          </a:p>
        </p:txBody>
      </p:sp>
    </p:spTree>
    <p:extLst>
      <p:ext uri="{BB962C8B-B14F-4D97-AF65-F5344CB8AC3E}">
        <p14:creationId xmlns:p14="http://schemas.microsoft.com/office/powerpoint/2010/main" val="3609959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A78D21BE-33F0-4317-8A65-D2496172D8E5}" type="slidenum">
              <a:rPr lang="da-DK" smtClean="0"/>
              <a:t>20</a:t>
            </a:fld>
            <a:endParaRPr lang="da-DK"/>
          </a:p>
        </p:txBody>
      </p:sp>
    </p:spTree>
    <p:extLst>
      <p:ext uri="{BB962C8B-B14F-4D97-AF65-F5344CB8AC3E}">
        <p14:creationId xmlns:p14="http://schemas.microsoft.com/office/powerpoint/2010/main" val="36072572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B87DD4F4-FF35-440E-99BF-CB0BF5E8BDDB}" type="slidenum">
              <a:rPr lang="da-DK" smtClean="0"/>
              <a:t>21</a:t>
            </a:fld>
            <a:endParaRPr lang="da-DK"/>
          </a:p>
        </p:txBody>
      </p:sp>
    </p:spTree>
    <p:extLst>
      <p:ext uri="{BB962C8B-B14F-4D97-AF65-F5344CB8AC3E}">
        <p14:creationId xmlns:p14="http://schemas.microsoft.com/office/powerpoint/2010/main" val="37057387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D44A12EE-5C3F-49C7-8C18-1C2E9A0B1F90}" type="slidenum">
              <a:rPr lang="da-DK" smtClean="0"/>
              <a:t>23</a:t>
            </a:fld>
            <a:endParaRPr lang="da-DK"/>
          </a:p>
        </p:txBody>
      </p:sp>
    </p:spTree>
    <p:extLst>
      <p:ext uri="{BB962C8B-B14F-4D97-AF65-F5344CB8AC3E}">
        <p14:creationId xmlns:p14="http://schemas.microsoft.com/office/powerpoint/2010/main" val="12699248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695"/>
            <a:ext cx="7772400" cy="1470025"/>
          </a:xfrm>
        </p:spPr>
        <p:txBody>
          <a:bodyPr/>
          <a:lstStyle/>
          <a:p>
            <a:r>
              <a:rPr lang="da-DK"/>
              <a:t>Klik for at redigere i master</a:t>
            </a:r>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Klik for at redigere i master</a:t>
            </a:r>
          </a:p>
        </p:txBody>
      </p:sp>
      <p:sp>
        <p:nvSpPr>
          <p:cNvPr id="4" name="Pladsholder til dato 3"/>
          <p:cNvSpPr>
            <a:spLocks noGrp="1"/>
          </p:cNvSpPr>
          <p:nvPr>
            <p:ph type="dt" sz="half" idx="10"/>
          </p:nvPr>
        </p:nvSpPr>
        <p:spPr/>
        <p:txBody>
          <a:bodyPr/>
          <a:lstStyle/>
          <a:p>
            <a:fld id="{53984ED1-B1E7-452C-A6D8-83BADD4BEA94}" type="datetimeFigureOut">
              <a:rPr lang="da-DK" smtClean="0"/>
              <a:t>17-04-2024</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2D750219-1135-468A-B982-FCDE2151C07A}" type="slidenum">
              <a:rPr lang="da-DK" smtClean="0"/>
              <a:t>‹nr.›</a:t>
            </a:fld>
            <a:endParaRPr lang="da-DK"/>
          </a:p>
        </p:txBody>
      </p:sp>
    </p:spTree>
    <p:extLst>
      <p:ext uri="{BB962C8B-B14F-4D97-AF65-F5344CB8AC3E}">
        <p14:creationId xmlns:p14="http://schemas.microsoft.com/office/powerpoint/2010/main" val="20491526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lodret titel 2"/>
          <p:cNvSpPr>
            <a:spLocks noGrp="1"/>
          </p:cNvSpPr>
          <p:nvPr>
            <p:ph type="body" orient="vert" idx="1"/>
          </p:nvPr>
        </p:nvSpPr>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53984ED1-B1E7-452C-A6D8-83BADD4BEA94}" type="datetimeFigureOut">
              <a:rPr lang="da-DK" smtClean="0"/>
              <a:t>17-04-2024</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2D750219-1135-468A-B982-FCDE2151C07A}" type="slidenum">
              <a:rPr lang="da-DK" smtClean="0"/>
              <a:t>‹nr.›</a:t>
            </a:fld>
            <a:endParaRPr lang="da-DK"/>
          </a:p>
        </p:txBody>
      </p:sp>
    </p:spTree>
    <p:extLst>
      <p:ext uri="{BB962C8B-B14F-4D97-AF65-F5344CB8AC3E}">
        <p14:creationId xmlns:p14="http://schemas.microsoft.com/office/powerpoint/2010/main" val="1629345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908"/>
            <a:ext cx="2057400" cy="5851525"/>
          </a:xfrm>
        </p:spPr>
        <p:txBody>
          <a:bodyPr vert="eaVert"/>
          <a:lstStyle/>
          <a:p>
            <a:r>
              <a:rPr lang="da-DK"/>
              <a:t>Klik for at redigere i master</a:t>
            </a:r>
          </a:p>
        </p:txBody>
      </p:sp>
      <p:sp>
        <p:nvSpPr>
          <p:cNvPr id="3" name="Pladsholder til lodret titel 2"/>
          <p:cNvSpPr>
            <a:spLocks noGrp="1"/>
          </p:cNvSpPr>
          <p:nvPr>
            <p:ph type="body" orient="vert" idx="1"/>
          </p:nvPr>
        </p:nvSpPr>
        <p:spPr>
          <a:xfrm>
            <a:off x="457200" y="274908"/>
            <a:ext cx="6019800" cy="5851525"/>
          </a:xfrm>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53984ED1-B1E7-452C-A6D8-83BADD4BEA94}" type="datetimeFigureOut">
              <a:rPr lang="da-DK" smtClean="0"/>
              <a:t>17-04-2024</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2D750219-1135-468A-B982-FCDE2151C07A}" type="slidenum">
              <a:rPr lang="da-DK" smtClean="0"/>
              <a:t>‹nr.›</a:t>
            </a:fld>
            <a:endParaRPr lang="da-DK"/>
          </a:p>
        </p:txBody>
      </p:sp>
    </p:spTree>
    <p:extLst>
      <p:ext uri="{BB962C8B-B14F-4D97-AF65-F5344CB8AC3E}">
        <p14:creationId xmlns:p14="http://schemas.microsoft.com/office/powerpoint/2010/main" val="13133764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kst venstre, indhold højre">
    <p:spTree>
      <p:nvGrpSpPr>
        <p:cNvPr id="1" name=""/>
        <p:cNvGrpSpPr/>
        <p:nvPr/>
      </p:nvGrpSpPr>
      <p:grpSpPr>
        <a:xfrm>
          <a:off x="0" y="0"/>
          <a:ext cx="0" cy="0"/>
          <a:chOff x="0" y="0"/>
          <a:chExt cx="0" cy="0"/>
        </a:xfrm>
      </p:grpSpPr>
      <p:sp>
        <p:nvSpPr>
          <p:cNvPr id="4" name="Pladsholder til indhold 3"/>
          <p:cNvSpPr>
            <a:spLocks noGrp="1"/>
          </p:cNvSpPr>
          <p:nvPr>
            <p:ph sz="half" idx="2"/>
          </p:nvPr>
        </p:nvSpPr>
        <p:spPr>
          <a:xfrm>
            <a:off x="4211967" y="908721"/>
            <a:ext cx="4320853" cy="4968212"/>
          </a:xfrm>
          <a:prstGeom prst="rect">
            <a:avLst/>
          </a:prstGeom>
        </p:spPr>
        <p:txBody>
          <a:bodyPr>
            <a:normAutofit/>
          </a:bodyPr>
          <a:lstStyle>
            <a:lvl1pPr marL="0" indent="0">
              <a:buNone/>
              <a:defRPr sz="1125"/>
            </a:lvl1pPr>
            <a:lvl2pPr>
              <a:defRPr sz="1125"/>
            </a:lvl2pPr>
            <a:lvl3pPr>
              <a:defRPr sz="1125"/>
            </a:lvl3pPr>
            <a:lvl4pPr>
              <a:defRPr sz="1125"/>
            </a:lvl4pPr>
            <a:lvl5pPr>
              <a:defRPr sz="1125"/>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13" name="Pladsholder til tekst 12"/>
          <p:cNvSpPr>
            <a:spLocks noGrp="1"/>
          </p:cNvSpPr>
          <p:nvPr>
            <p:ph type="body" sz="quarter" idx="13"/>
          </p:nvPr>
        </p:nvSpPr>
        <p:spPr>
          <a:xfrm>
            <a:off x="628650" y="2204868"/>
            <a:ext cx="3475300" cy="3672061"/>
          </a:xfrm>
          <a:prstGeom prst="rect">
            <a:avLst/>
          </a:prstGeom>
        </p:spPr>
        <p:txBody>
          <a:bodyPr>
            <a:normAutofit/>
          </a:bodyPr>
          <a:lstStyle>
            <a:lvl1pPr marL="0" indent="0">
              <a:buNone/>
              <a:defRPr sz="1125"/>
            </a:lvl1pPr>
            <a:lvl2pPr>
              <a:defRPr sz="1125"/>
            </a:lvl2pPr>
            <a:lvl3pPr>
              <a:defRPr sz="1125"/>
            </a:lvl3pPr>
            <a:lvl4pPr>
              <a:defRPr sz="1125"/>
            </a:lvl4pPr>
            <a:lvl5pPr>
              <a:defRPr sz="1125"/>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11" name="Pladsholder til sidefod 4"/>
          <p:cNvSpPr>
            <a:spLocks noGrp="1"/>
          </p:cNvSpPr>
          <p:nvPr>
            <p:ph type="ftr" sz="quarter" idx="3"/>
          </p:nvPr>
        </p:nvSpPr>
        <p:spPr>
          <a:xfrm>
            <a:off x="622531" y="6361702"/>
            <a:ext cx="4759559" cy="180020"/>
          </a:xfrm>
          <a:prstGeom prst="rect">
            <a:avLst/>
          </a:prstGeom>
        </p:spPr>
        <p:txBody>
          <a:bodyPr vert="horz" lIns="0" tIns="0" rIns="0" bIns="0" rtlCol="0" anchor="b">
            <a:noAutofit/>
          </a:bodyPr>
          <a:lstStyle>
            <a:lvl1pPr algn="l">
              <a:defRPr sz="600" b="0">
                <a:solidFill>
                  <a:schemeClr val="bg2"/>
                </a:solidFill>
              </a:defRPr>
            </a:lvl1pPr>
          </a:lstStyle>
          <a:p>
            <a:r>
              <a:rPr lang="da-DK"/>
              <a:t>Indsæt titel på præsentation</a:t>
            </a:r>
          </a:p>
        </p:txBody>
      </p:sp>
      <p:sp>
        <p:nvSpPr>
          <p:cNvPr id="15" name="Titel 1"/>
          <p:cNvSpPr>
            <a:spLocks noGrp="1"/>
          </p:cNvSpPr>
          <p:nvPr>
            <p:ph type="title"/>
          </p:nvPr>
        </p:nvSpPr>
        <p:spPr>
          <a:xfrm>
            <a:off x="628655" y="908720"/>
            <a:ext cx="3475295" cy="1152128"/>
          </a:xfrm>
        </p:spPr>
        <p:txBody>
          <a:bodyPr anchor="t" anchorCtr="0"/>
          <a:lstStyle/>
          <a:p>
            <a:r>
              <a:rPr lang="da-DK"/>
              <a:t>Klik for at redigere i master</a:t>
            </a:r>
          </a:p>
        </p:txBody>
      </p:sp>
      <p:sp>
        <p:nvSpPr>
          <p:cNvPr id="8" name="Pladsholder til slidenummer 5"/>
          <p:cNvSpPr>
            <a:spLocks noGrp="1"/>
          </p:cNvSpPr>
          <p:nvPr>
            <p:ph type="sldNum" sz="quarter" idx="4"/>
          </p:nvPr>
        </p:nvSpPr>
        <p:spPr>
          <a:xfrm>
            <a:off x="6907466" y="6418471"/>
            <a:ext cx="1625352" cy="106873"/>
          </a:xfrm>
          <a:prstGeom prst="rect">
            <a:avLst/>
          </a:prstGeom>
        </p:spPr>
        <p:txBody>
          <a:bodyPr vert="horz" lIns="0" tIns="0" rIns="0" bIns="0" rtlCol="0" anchor="ctr">
            <a:noAutofit/>
          </a:bodyPr>
          <a:lstStyle>
            <a:lvl1pPr algn="r">
              <a:defRPr sz="600">
                <a:solidFill>
                  <a:schemeClr val="bg2"/>
                </a:solidFill>
              </a:defRPr>
            </a:lvl1pPr>
          </a:lstStyle>
          <a:p>
            <a:r>
              <a:rPr lang="da-DK"/>
              <a:t>Indsæt eget logo i diasmaster</a:t>
            </a:r>
          </a:p>
        </p:txBody>
      </p:sp>
    </p:spTree>
    <p:extLst>
      <p:ext uri="{BB962C8B-B14F-4D97-AF65-F5344CB8AC3E}">
        <p14:creationId xmlns:p14="http://schemas.microsoft.com/office/powerpoint/2010/main" val="3436621439"/>
      </p:ext>
    </p:extLst>
  </p:cSld>
  <p:clrMapOvr>
    <a:masterClrMapping/>
  </p:clrMapOvr>
  <p:hf sldNum="0" hdr="0" ftr="0" dt="0"/>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el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4960137"/>
            <a:ext cx="5829300" cy="1463040"/>
          </a:xfrm>
        </p:spPr>
        <p:txBody>
          <a:bodyPr anchor="ctr">
            <a:normAutofit/>
          </a:bodyPr>
          <a:lstStyle>
            <a:lvl1pPr algn="r">
              <a:defRPr sz="5000" spc="200" baseline="0"/>
            </a:lvl1pPr>
          </a:lstStyle>
          <a:p>
            <a:r>
              <a:rPr lang="da-DK" dirty="0"/>
              <a:t>Klik for at redigere i master</a:t>
            </a:r>
            <a:endParaRPr lang="en-US" dirty="0"/>
          </a:p>
        </p:txBody>
      </p:sp>
      <p:sp>
        <p:nvSpPr>
          <p:cNvPr id="3" name="Subtitle 2"/>
          <p:cNvSpPr>
            <a:spLocks noGrp="1"/>
          </p:cNvSpPr>
          <p:nvPr>
            <p:ph type="subTitle" idx="1"/>
          </p:nvPr>
        </p:nvSpPr>
        <p:spPr>
          <a:xfrm>
            <a:off x="6457950" y="4960137"/>
            <a:ext cx="24003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da-DK"/>
              <a:t>Klik for at redigere undertiteltypografien i masteren</a:t>
            </a:r>
            <a:endParaRPr lang="en-US" dirty="0"/>
          </a:p>
        </p:txBody>
      </p:sp>
      <p:sp>
        <p:nvSpPr>
          <p:cNvPr id="4" name="Date Placeholder 3"/>
          <p:cNvSpPr>
            <a:spLocks noGrp="1"/>
          </p:cNvSpPr>
          <p:nvPr>
            <p:ph type="dt" sz="half" idx="10"/>
          </p:nvPr>
        </p:nvSpPr>
        <p:spPr/>
        <p:txBody>
          <a:bodyPr/>
          <a:lstStyle>
            <a:lvl1pPr algn="l">
              <a:defRPr/>
            </a:lvl1pPr>
          </a:lstStyle>
          <a:p>
            <a:fld id="{0457DEB0-994C-43D6-9B19-8090E25B637C}" type="datetime1">
              <a:rPr lang="en-US" smtClean="0">
                <a:solidFill>
                  <a:prstClr val="black">
                    <a:lumMod val="95000"/>
                    <a:lumOff val="5000"/>
                  </a:prstClr>
                </a:solidFill>
              </a:rPr>
              <a:pPr/>
              <a:t>4/17/2024</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1C1491F5-52CC-4498-AA3F-F2B6B56064F4}"/>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20066112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a:t>
            </a:r>
            <a:endParaRPr lang="en-US" dirty="0"/>
          </a:p>
        </p:txBody>
      </p:sp>
      <p:sp>
        <p:nvSpPr>
          <p:cNvPr id="3" name="Content Placeholder 2"/>
          <p:cNvSpPr>
            <a:spLocks noGrp="1"/>
          </p:cNvSpPr>
          <p:nvPr>
            <p:ph idx="1"/>
          </p:nvPr>
        </p:nvSpPr>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941DE866-8F56-4E25-9541-8AC6670421BF}" type="datetime1">
              <a:rPr lang="en-US" smtClean="0">
                <a:solidFill>
                  <a:prstClr val="black">
                    <a:lumMod val="95000"/>
                    <a:lumOff val="5000"/>
                  </a:prstClr>
                </a:solidFill>
              </a:rPr>
              <a:pPr/>
              <a:t>4/17/2024</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sp>
        <p:nvSpPr>
          <p:cNvPr id="6" name="Slide Number Placeholder 5"/>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40388852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da-DK"/>
              <a:t>Klik for at redigere i master</a:t>
            </a:r>
            <a:endParaRPr lang="en-US" dirty="0"/>
          </a:p>
        </p:txBody>
      </p:sp>
      <p:sp>
        <p:nvSpPr>
          <p:cNvPr id="3" name="Content Placeholder 2"/>
          <p:cNvSpPr>
            <a:spLocks noGrp="1"/>
          </p:cNvSpPr>
          <p:nvPr>
            <p:ph sz="half" idx="1"/>
          </p:nvPr>
        </p:nvSpPr>
        <p:spPr>
          <a:xfrm>
            <a:off x="768095" y="2286000"/>
            <a:ext cx="3566160" cy="4023360"/>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Content Placeholder 3"/>
          <p:cNvSpPr>
            <a:spLocks noGrp="1"/>
          </p:cNvSpPr>
          <p:nvPr>
            <p:ph sz="half" idx="2"/>
          </p:nvPr>
        </p:nvSpPr>
        <p:spPr>
          <a:xfrm>
            <a:off x="4491990" y="2286000"/>
            <a:ext cx="3566160" cy="4023360"/>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Date Placeholder 4"/>
          <p:cNvSpPr>
            <a:spLocks noGrp="1"/>
          </p:cNvSpPr>
          <p:nvPr>
            <p:ph type="dt" sz="half" idx="10"/>
          </p:nvPr>
        </p:nvSpPr>
        <p:spPr/>
        <p:txBody>
          <a:bodyPr/>
          <a:lstStyle/>
          <a:p>
            <a:fld id="{E4F85B17-3DFC-4980-8075-90A616621ACB}" type="datetime1">
              <a:rPr lang="en-US" smtClean="0">
                <a:solidFill>
                  <a:prstClr val="black">
                    <a:lumMod val="95000"/>
                    <a:lumOff val="5000"/>
                  </a:prstClr>
                </a:solidFill>
              </a:rPr>
              <a:pPr/>
              <a:t>4/17/2024</a:t>
            </a:fld>
            <a:endParaRPr lang="en-US" dirty="0">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95000"/>
                  <a:lumOff val="5000"/>
                </a:prstClr>
              </a:solidFill>
            </a:endParaRPr>
          </a:p>
        </p:txBody>
      </p:sp>
      <p:sp>
        <p:nvSpPr>
          <p:cNvPr id="8" name="Slide Number Placeholder 5">
            <a:extLst>
              <a:ext uri="{FF2B5EF4-FFF2-40B4-BE49-F238E27FC236}">
                <a16:creationId xmlns:a16="http://schemas.microsoft.com/office/drawing/2014/main" id="{FFA928B6-1FFC-4BDA-AD02-100CCFD6FF8F}"/>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31111318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da-DK"/>
              <a:t>Klik for at redigere i master</a:t>
            </a:r>
            <a:endParaRPr lang="en-US" dirty="0"/>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typografien i masterens</a:t>
            </a:r>
          </a:p>
        </p:txBody>
      </p:sp>
      <p:sp>
        <p:nvSpPr>
          <p:cNvPr id="4" name="Content Placeholder 3"/>
          <p:cNvSpPr>
            <a:spLocks noGrp="1"/>
          </p:cNvSpPr>
          <p:nvPr>
            <p:ph sz="half" idx="2"/>
          </p:nvPr>
        </p:nvSpPr>
        <p:spPr>
          <a:xfrm>
            <a:off x="768096" y="2967788"/>
            <a:ext cx="3566160" cy="3341572"/>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Text Placeholder 4"/>
          <p:cNvSpPr>
            <a:spLocks noGrp="1"/>
          </p:cNvSpPr>
          <p:nvPr>
            <p:ph type="body" sz="quarter" idx="3"/>
          </p:nvPr>
        </p:nvSpPr>
        <p:spPr>
          <a:xfrm>
            <a:off x="4493166" y="2179636"/>
            <a:ext cx="356616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da-DK"/>
              <a:t>Rediger typografien i masterens</a:t>
            </a:r>
          </a:p>
        </p:txBody>
      </p:sp>
      <p:sp>
        <p:nvSpPr>
          <p:cNvPr id="6" name="Content Placeholder 5"/>
          <p:cNvSpPr>
            <a:spLocks noGrp="1"/>
          </p:cNvSpPr>
          <p:nvPr>
            <p:ph sz="quarter" idx="4"/>
          </p:nvPr>
        </p:nvSpPr>
        <p:spPr>
          <a:xfrm>
            <a:off x="4493166" y="2967788"/>
            <a:ext cx="3566160" cy="3341572"/>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7" name="Date Placeholder 6"/>
          <p:cNvSpPr>
            <a:spLocks noGrp="1"/>
          </p:cNvSpPr>
          <p:nvPr>
            <p:ph type="dt" sz="half" idx="10"/>
          </p:nvPr>
        </p:nvSpPr>
        <p:spPr/>
        <p:txBody>
          <a:bodyPr/>
          <a:lstStyle/>
          <a:p>
            <a:fld id="{11FDD9E5-AF44-4C70-856D-7C0325C3047D}" type="datetime1">
              <a:rPr lang="en-US" smtClean="0">
                <a:solidFill>
                  <a:prstClr val="black">
                    <a:lumMod val="95000"/>
                    <a:lumOff val="5000"/>
                  </a:prstClr>
                </a:solidFill>
              </a:rPr>
              <a:pPr/>
              <a:t>4/17/2024</a:t>
            </a:fld>
            <a:endParaRPr lang="en-US" dirty="0">
              <a:solidFill>
                <a:prstClr val="black">
                  <a:lumMod val="95000"/>
                  <a:lumOff val="5000"/>
                </a:prstClr>
              </a:solidFill>
            </a:endParaRPr>
          </a:p>
        </p:txBody>
      </p:sp>
      <p:sp>
        <p:nvSpPr>
          <p:cNvPr id="8" name="Footer Placeholder 7"/>
          <p:cNvSpPr>
            <a:spLocks noGrp="1"/>
          </p:cNvSpPr>
          <p:nvPr>
            <p:ph type="ftr" sz="quarter" idx="11"/>
          </p:nvPr>
        </p:nvSpPr>
        <p:spPr/>
        <p:txBody>
          <a:bodyPr/>
          <a:lstStyle/>
          <a:p>
            <a:endParaRPr lang="en-US" dirty="0">
              <a:solidFill>
                <a:prstClr val="black">
                  <a:lumMod val="95000"/>
                  <a:lumOff val="5000"/>
                </a:prstClr>
              </a:solidFill>
            </a:endParaRPr>
          </a:p>
        </p:txBody>
      </p:sp>
      <p:sp>
        <p:nvSpPr>
          <p:cNvPr id="11" name="Slide Number Placeholder 5">
            <a:extLst>
              <a:ext uri="{FF2B5EF4-FFF2-40B4-BE49-F238E27FC236}">
                <a16:creationId xmlns:a16="http://schemas.microsoft.com/office/drawing/2014/main" id="{CF4391D0-3CAE-45DA-8DE0-A75834EC431D}"/>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38489094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a:t>
            </a:r>
            <a:endParaRPr lang="en-US" dirty="0"/>
          </a:p>
        </p:txBody>
      </p:sp>
      <p:sp>
        <p:nvSpPr>
          <p:cNvPr id="3" name="Date Placeholder 2"/>
          <p:cNvSpPr>
            <a:spLocks noGrp="1"/>
          </p:cNvSpPr>
          <p:nvPr>
            <p:ph type="dt" sz="half" idx="10"/>
          </p:nvPr>
        </p:nvSpPr>
        <p:spPr/>
        <p:txBody>
          <a:bodyPr/>
          <a:lstStyle/>
          <a:p>
            <a:fld id="{CB2904F1-CDDA-4BDF-8B81-60182D95A1A9}" type="datetime1">
              <a:rPr lang="en-US" smtClean="0">
                <a:solidFill>
                  <a:prstClr val="black">
                    <a:lumMod val="95000"/>
                    <a:lumOff val="5000"/>
                  </a:prstClr>
                </a:solidFill>
              </a:rPr>
              <a:pPr/>
              <a:t>4/17/2024</a:t>
            </a:fld>
            <a:endParaRPr lang="en-US" dirty="0">
              <a:solidFill>
                <a:prstClr val="black">
                  <a:lumMod val="95000"/>
                  <a:lumOff val="5000"/>
                </a:prstClr>
              </a:solidFill>
            </a:endParaRPr>
          </a:p>
        </p:txBody>
      </p:sp>
      <p:sp>
        <p:nvSpPr>
          <p:cNvPr id="4" name="Footer Placeholder 3"/>
          <p:cNvSpPr>
            <a:spLocks noGrp="1"/>
          </p:cNvSpPr>
          <p:nvPr>
            <p:ph type="ftr" sz="quarter" idx="11"/>
          </p:nvPr>
        </p:nvSpPr>
        <p:spPr/>
        <p:txBody>
          <a:bodyPr/>
          <a:lstStyle/>
          <a:p>
            <a:endParaRPr lang="en-US" dirty="0">
              <a:solidFill>
                <a:prstClr val="black">
                  <a:lumMod val="95000"/>
                  <a:lumOff val="5000"/>
                </a:prstClr>
              </a:solidFill>
            </a:endParaRPr>
          </a:p>
        </p:txBody>
      </p:sp>
      <p:sp>
        <p:nvSpPr>
          <p:cNvPr id="6" name="Slide Number Placeholder 5">
            <a:extLst>
              <a:ext uri="{FF2B5EF4-FFF2-40B4-BE49-F238E27FC236}">
                <a16:creationId xmlns:a16="http://schemas.microsoft.com/office/drawing/2014/main" id="{D1C5A3B6-3F4B-4734-B733-3F8303D9F1C8}"/>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24861070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DC8C9A-689E-4C2A-9D19-DA6A92AF6011}" type="datetime1">
              <a:rPr lang="en-US" smtClean="0">
                <a:solidFill>
                  <a:prstClr val="black">
                    <a:lumMod val="95000"/>
                    <a:lumOff val="5000"/>
                  </a:prstClr>
                </a:solidFill>
              </a:rPr>
              <a:pPr/>
              <a:t>4/17/2024</a:t>
            </a:fld>
            <a:endParaRPr lang="en-US" dirty="0">
              <a:solidFill>
                <a:prstClr val="black">
                  <a:lumMod val="95000"/>
                  <a:lumOff val="5000"/>
                </a:prstClr>
              </a:solidFill>
            </a:endParaRPr>
          </a:p>
        </p:txBody>
      </p:sp>
      <p:sp>
        <p:nvSpPr>
          <p:cNvPr id="3" name="Footer Placeholder 2"/>
          <p:cNvSpPr>
            <a:spLocks noGrp="1"/>
          </p:cNvSpPr>
          <p:nvPr>
            <p:ph type="ftr" sz="quarter" idx="11"/>
          </p:nvPr>
        </p:nvSpPr>
        <p:spPr/>
        <p:txBody>
          <a:bodyPr/>
          <a:lstStyle/>
          <a:p>
            <a:endParaRPr lang="en-US" dirty="0">
              <a:solidFill>
                <a:prstClr val="black">
                  <a:lumMod val="95000"/>
                  <a:lumOff val="5000"/>
                </a:prstClr>
              </a:solidFill>
            </a:endParaRPr>
          </a:p>
        </p:txBody>
      </p:sp>
      <p:sp>
        <p:nvSpPr>
          <p:cNvPr id="5" name="Slide Number Placeholder 5">
            <a:extLst>
              <a:ext uri="{FF2B5EF4-FFF2-40B4-BE49-F238E27FC236}">
                <a16:creationId xmlns:a16="http://schemas.microsoft.com/office/drawing/2014/main" id="{3943757C-BA0B-4ADA-97DA-84D87301D99E}"/>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740388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8" name="Title 7"/>
          <p:cNvSpPr>
            <a:spLocks noGrp="1"/>
          </p:cNvSpPr>
          <p:nvPr>
            <p:ph type="title"/>
          </p:nvPr>
        </p:nvSpPr>
        <p:spPr>
          <a:xfrm>
            <a:off x="768096" y="471509"/>
            <a:ext cx="3291840" cy="1737360"/>
          </a:xfrm>
        </p:spPr>
        <p:txBody>
          <a:bodyPr>
            <a:noAutofit/>
          </a:bodyPr>
          <a:lstStyle>
            <a:lvl1pPr>
              <a:lnSpc>
                <a:spcPct val="80000"/>
              </a:lnSpc>
              <a:defRPr sz="4000"/>
            </a:lvl1pPr>
          </a:lstStyle>
          <a:p>
            <a:r>
              <a:rPr lang="da-DK"/>
              <a:t>Klik for at redigere i master</a:t>
            </a:r>
            <a:endParaRPr lang="en-US" dirty="0"/>
          </a:p>
        </p:txBody>
      </p:sp>
      <p:sp>
        <p:nvSpPr>
          <p:cNvPr id="3" name="Content Placeholder 2"/>
          <p:cNvSpPr>
            <a:spLocks noGrp="1"/>
          </p:cNvSpPr>
          <p:nvPr>
            <p:ph idx="1"/>
          </p:nvPr>
        </p:nvSpPr>
        <p:spPr>
          <a:xfrm>
            <a:off x="4286250" y="822960"/>
            <a:ext cx="4258818"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Text Placeholder 3"/>
          <p:cNvSpPr>
            <a:spLocks noGrp="1"/>
          </p:cNvSpPr>
          <p:nvPr>
            <p:ph type="body" sz="half" idx="2"/>
          </p:nvPr>
        </p:nvSpPr>
        <p:spPr>
          <a:xfrm>
            <a:off x="768096" y="2257506"/>
            <a:ext cx="329184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Rediger typografien i masterens</a:t>
            </a:r>
          </a:p>
        </p:txBody>
      </p:sp>
      <p:sp>
        <p:nvSpPr>
          <p:cNvPr id="5" name="Date Placeholder 4"/>
          <p:cNvSpPr>
            <a:spLocks noGrp="1"/>
          </p:cNvSpPr>
          <p:nvPr>
            <p:ph type="dt" sz="half" idx="10"/>
          </p:nvPr>
        </p:nvSpPr>
        <p:spPr/>
        <p:txBody>
          <a:bodyPr/>
          <a:lstStyle/>
          <a:p>
            <a:fld id="{7BE81CAD-9611-465E-9DCB-0A668BE85CAB}" type="datetime1">
              <a:rPr lang="en-US" smtClean="0">
                <a:solidFill>
                  <a:prstClr val="black">
                    <a:lumMod val="95000"/>
                    <a:lumOff val="5000"/>
                  </a:prstClr>
                </a:solidFill>
              </a:rPr>
              <a:pPr/>
              <a:t>4/17/2024</a:t>
            </a:fld>
            <a:endParaRPr lang="en-US" dirty="0">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95000"/>
                  <a:lumOff val="5000"/>
                </a:prstClr>
              </a:solidFill>
            </a:endParaRPr>
          </a:p>
        </p:txBody>
      </p:sp>
      <p:sp>
        <p:nvSpPr>
          <p:cNvPr id="9" name="Slide Number Placeholder 5">
            <a:extLst>
              <a:ext uri="{FF2B5EF4-FFF2-40B4-BE49-F238E27FC236}">
                <a16:creationId xmlns:a16="http://schemas.microsoft.com/office/drawing/2014/main" id="{8D16AE6D-1D14-4C85-AEA8-95900D7D2A66}"/>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2744308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idx="1"/>
          </p:nvPr>
        </p:nvSpPr>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53984ED1-B1E7-452C-A6D8-83BADD4BEA94}" type="datetimeFigureOut">
              <a:rPr lang="da-DK" smtClean="0"/>
              <a:t>17-04-2024</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2D750219-1135-468A-B982-FCDE2151C07A}" type="slidenum">
              <a:rPr lang="da-DK" smtClean="0"/>
              <a:t>‹nr.›</a:t>
            </a:fld>
            <a:endParaRPr lang="da-DK"/>
          </a:p>
        </p:txBody>
      </p:sp>
    </p:spTree>
    <p:extLst>
      <p:ext uri="{BB962C8B-B14F-4D97-AF65-F5344CB8AC3E}">
        <p14:creationId xmlns:p14="http://schemas.microsoft.com/office/powerpoint/2010/main" val="28048505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342900" y="4960138"/>
            <a:ext cx="5829300" cy="1463040"/>
          </a:xfrm>
        </p:spPr>
        <p:txBody>
          <a:bodyPr anchor="ctr">
            <a:normAutofit/>
          </a:bodyPr>
          <a:lstStyle>
            <a:lvl1pPr algn="r">
              <a:defRPr sz="5000" spc="200" baseline="0"/>
            </a:lvl1pPr>
          </a:lstStyle>
          <a:p>
            <a:r>
              <a:rPr lang="da-DK"/>
              <a:t>Klik for at redigere i master</a:t>
            </a:r>
            <a:endParaRPr lang="en-US" dirty="0"/>
          </a:p>
        </p:txBody>
      </p:sp>
      <p:sp>
        <p:nvSpPr>
          <p:cNvPr id="3" name="Picture Placeholder 2"/>
          <p:cNvSpPr>
            <a:spLocks noGrp="1" noChangeAspect="1"/>
          </p:cNvSpPr>
          <p:nvPr>
            <p:ph type="pic" idx="1"/>
          </p:nvPr>
        </p:nvSpPr>
        <p:spPr>
          <a:xfrm>
            <a:off x="0" y="-1"/>
            <a:ext cx="9141714"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en-US" dirty="0"/>
          </a:p>
        </p:txBody>
      </p:sp>
      <p:sp>
        <p:nvSpPr>
          <p:cNvPr id="4" name="Text Placeholder 3"/>
          <p:cNvSpPr>
            <a:spLocks noGrp="1"/>
          </p:cNvSpPr>
          <p:nvPr>
            <p:ph type="body" sz="half" idx="2"/>
          </p:nvPr>
        </p:nvSpPr>
        <p:spPr>
          <a:xfrm>
            <a:off x="6457950" y="4960138"/>
            <a:ext cx="24003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sp>
        <p:nvSpPr>
          <p:cNvPr id="5" name="Date Placeholder 4"/>
          <p:cNvSpPr>
            <a:spLocks noGrp="1"/>
          </p:cNvSpPr>
          <p:nvPr>
            <p:ph type="dt" sz="half" idx="10"/>
          </p:nvPr>
        </p:nvSpPr>
        <p:spPr/>
        <p:txBody>
          <a:bodyPr/>
          <a:lstStyle/>
          <a:p>
            <a:fld id="{B6CE0A1E-F562-4797-9BD3-7D469AB2C281}" type="datetime1">
              <a:rPr lang="en-US" smtClean="0">
                <a:solidFill>
                  <a:prstClr val="black">
                    <a:lumMod val="95000"/>
                    <a:lumOff val="5000"/>
                  </a:prstClr>
                </a:solidFill>
              </a:rPr>
              <a:pPr/>
              <a:t>4/17/2024</a:t>
            </a:fld>
            <a:endParaRPr lang="en-US" dirty="0">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95000"/>
                  <a:lumOff val="5000"/>
                </a:prstClr>
              </a:solidFill>
            </a:endParaRPr>
          </a:p>
        </p:txBody>
      </p:sp>
      <p:cxnSp>
        <p:nvCxnSpPr>
          <p:cNvPr id="8" name="Straight Connector 7"/>
          <p:cNvCxnSpPr/>
          <p:nvPr/>
        </p:nvCxnSpPr>
        <p:spPr>
          <a:xfrm flipV="1">
            <a:off x="629013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0E3F7306-CB1D-4D3E-BA3E-57F4A5097B1D}"/>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24506765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a:t>
            </a:r>
            <a:endParaRPr lang="en-US" dirty="0"/>
          </a:p>
        </p:txBody>
      </p:sp>
      <p:sp>
        <p:nvSpPr>
          <p:cNvPr id="3" name="Vertical Text Placeholder 2"/>
          <p:cNvSpPr>
            <a:spLocks noGrp="1"/>
          </p:cNvSpPr>
          <p:nvPr>
            <p:ph type="body" orient="vert" idx="1"/>
          </p:nvPr>
        </p:nvSpPr>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7E487FA7-BF2A-4BA7-8837-F4A67A2E7AD2}" type="datetime1">
              <a:rPr lang="en-US" smtClean="0">
                <a:solidFill>
                  <a:prstClr val="black">
                    <a:lumMod val="95000"/>
                    <a:lumOff val="5000"/>
                  </a:prstClr>
                </a:solidFill>
              </a:rPr>
              <a:pPr/>
              <a:t>4/17/2024</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sp>
        <p:nvSpPr>
          <p:cNvPr id="7" name="Slide Number Placeholder 5">
            <a:extLst>
              <a:ext uri="{FF2B5EF4-FFF2-40B4-BE49-F238E27FC236}">
                <a16:creationId xmlns:a16="http://schemas.microsoft.com/office/drawing/2014/main" id="{89CAFE4B-E9C1-434E-AAD6-3CB1D7805201}"/>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4182377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762000"/>
            <a:ext cx="1971675" cy="5410200"/>
          </a:xfrm>
        </p:spPr>
        <p:txBody>
          <a:bodyPr vert="eaVert" lIns="45720" tIns="91440" rIns="45720" bIns="91440"/>
          <a:lstStyle/>
          <a:p>
            <a:r>
              <a:rPr lang="da-DK"/>
              <a:t>Klik for at redigere i master</a:t>
            </a:r>
            <a:endParaRPr lang="en-US" dirty="0"/>
          </a:p>
        </p:txBody>
      </p:sp>
      <p:sp>
        <p:nvSpPr>
          <p:cNvPr id="3" name="Vertical Text Placeholder 2"/>
          <p:cNvSpPr>
            <a:spLocks noGrp="1"/>
          </p:cNvSpPr>
          <p:nvPr>
            <p:ph type="body" orient="vert" idx="1"/>
          </p:nvPr>
        </p:nvSpPr>
        <p:spPr>
          <a:xfrm>
            <a:off x="742952" y="762000"/>
            <a:ext cx="5686425" cy="5410200"/>
          </a:xfrm>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1CD4B379-2655-46A8-ADEE-CCDFDBD053CD}" type="datetime1">
              <a:rPr lang="en-US" smtClean="0">
                <a:solidFill>
                  <a:prstClr val="black">
                    <a:lumMod val="95000"/>
                    <a:lumOff val="5000"/>
                  </a:prstClr>
                </a:solidFill>
              </a:rPr>
              <a:pPr/>
              <a:t>4/17/2024</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cxnSp>
        <p:nvCxnSpPr>
          <p:cNvPr id="7" name="Straight Connector 6"/>
          <p:cNvCxnSpPr/>
          <p:nvPr/>
        </p:nvCxnSpPr>
        <p:spPr>
          <a:xfrm rot="5400000" flipV="1">
            <a:off x="7543800" y="173563"/>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6013F9AF-8A10-4FFB-89CE-C3F8E50462AE}"/>
              </a:ext>
            </a:extLst>
          </p:cNvPr>
          <p:cNvSpPr>
            <a:spLocks noGrp="1"/>
          </p:cNvSpPr>
          <p:nvPr>
            <p:ph type="sldNum" sz="quarter" idx="12"/>
          </p:nvPr>
        </p:nvSpPr>
        <p:spPr>
          <a:xfrm>
            <a:off x="8257399" y="6470704"/>
            <a:ext cx="730250" cy="274320"/>
          </a:xfr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3613507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7170"/>
            <a:ext cx="7772400" cy="1362075"/>
          </a:xfrm>
        </p:spPr>
        <p:txBody>
          <a:bodyPr anchor="t"/>
          <a:lstStyle>
            <a:lvl1pPr algn="l">
              <a:defRPr sz="4000" b="1" cap="all"/>
            </a:lvl1pPr>
          </a:lstStyle>
          <a:p>
            <a:r>
              <a:rPr lang="da-DK"/>
              <a:t>Klik for at redigere i master</a:t>
            </a:r>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i master</a:t>
            </a:r>
          </a:p>
        </p:txBody>
      </p:sp>
      <p:sp>
        <p:nvSpPr>
          <p:cNvPr id="4" name="Pladsholder til dato 3"/>
          <p:cNvSpPr>
            <a:spLocks noGrp="1"/>
          </p:cNvSpPr>
          <p:nvPr>
            <p:ph type="dt" sz="half" idx="10"/>
          </p:nvPr>
        </p:nvSpPr>
        <p:spPr/>
        <p:txBody>
          <a:bodyPr/>
          <a:lstStyle/>
          <a:p>
            <a:fld id="{53984ED1-B1E7-452C-A6D8-83BADD4BEA94}" type="datetimeFigureOut">
              <a:rPr lang="da-DK" smtClean="0"/>
              <a:t>17-04-2024</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2D750219-1135-468A-B982-FCDE2151C07A}" type="slidenum">
              <a:rPr lang="da-DK" smtClean="0"/>
              <a:t>‹nr.›</a:t>
            </a:fld>
            <a:endParaRPr lang="da-DK"/>
          </a:p>
        </p:txBody>
      </p:sp>
    </p:spTree>
    <p:extLst>
      <p:ext uri="{BB962C8B-B14F-4D97-AF65-F5344CB8AC3E}">
        <p14:creationId xmlns:p14="http://schemas.microsoft.com/office/powerpoint/2010/main" val="29974236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p:cNvSpPr>
            <a:spLocks noGrp="1"/>
          </p:cNvSpPr>
          <p:nvPr>
            <p:ph type="dt" sz="half" idx="10"/>
          </p:nvPr>
        </p:nvSpPr>
        <p:spPr/>
        <p:txBody>
          <a:bodyPr/>
          <a:lstStyle/>
          <a:p>
            <a:fld id="{53984ED1-B1E7-452C-A6D8-83BADD4BEA94}" type="datetimeFigureOut">
              <a:rPr lang="da-DK" smtClean="0"/>
              <a:t>17-04-2024</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diasnummer 6"/>
          <p:cNvSpPr>
            <a:spLocks noGrp="1"/>
          </p:cNvSpPr>
          <p:nvPr>
            <p:ph type="sldNum" sz="quarter" idx="12"/>
          </p:nvPr>
        </p:nvSpPr>
        <p:spPr/>
        <p:txBody>
          <a:bodyPr/>
          <a:lstStyle/>
          <a:p>
            <a:fld id="{2D750219-1135-468A-B982-FCDE2151C07A}" type="slidenum">
              <a:rPr lang="da-DK" smtClean="0"/>
              <a:t>‹nr.›</a:t>
            </a:fld>
            <a:endParaRPr lang="da-DK"/>
          </a:p>
        </p:txBody>
      </p:sp>
    </p:spTree>
    <p:extLst>
      <p:ext uri="{BB962C8B-B14F-4D97-AF65-F5344CB8AC3E}">
        <p14:creationId xmlns:p14="http://schemas.microsoft.com/office/powerpoint/2010/main" val="3264723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a:t>Klik for at redigere i master</a:t>
            </a:r>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464516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6" name="Pladsholder til indhold 5"/>
          <p:cNvSpPr>
            <a:spLocks noGrp="1"/>
          </p:cNvSpPr>
          <p:nvPr>
            <p:ph sz="quarter" idx="4"/>
          </p:nvPr>
        </p:nvSpPr>
        <p:spPr>
          <a:xfrm>
            <a:off x="46451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p:cNvSpPr>
            <a:spLocks noGrp="1"/>
          </p:cNvSpPr>
          <p:nvPr>
            <p:ph type="dt" sz="half" idx="10"/>
          </p:nvPr>
        </p:nvSpPr>
        <p:spPr/>
        <p:txBody>
          <a:bodyPr/>
          <a:lstStyle/>
          <a:p>
            <a:fld id="{53984ED1-B1E7-452C-A6D8-83BADD4BEA94}" type="datetimeFigureOut">
              <a:rPr lang="da-DK" smtClean="0"/>
              <a:t>17-04-2024</a:t>
            </a:fld>
            <a:endParaRPr lang="da-DK"/>
          </a:p>
        </p:txBody>
      </p:sp>
      <p:sp>
        <p:nvSpPr>
          <p:cNvPr id="8" name="Pladsholder til sidefod 7"/>
          <p:cNvSpPr>
            <a:spLocks noGrp="1"/>
          </p:cNvSpPr>
          <p:nvPr>
            <p:ph type="ftr" sz="quarter" idx="11"/>
          </p:nvPr>
        </p:nvSpPr>
        <p:spPr/>
        <p:txBody>
          <a:bodyPr/>
          <a:lstStyle/>
          <a:p>
            <a:endParaRPr lang="da-DK"/>
          </a:p>
        </p:txBody>
      </p:sp>
      <p:sp>
        <p:nvSpPr>
          <p:cNvPr id="9" name="Pladsholder til diasnummer 8"/>
          <p:cNvSpPr>
            <a:spLocks noGrp="1"/>
          </p:cNvSpPr>
          <p:nvPr>
            <p:ph type="sldNum" sz="quarter" idx="12"/>
          </p:nvPr>
        </p:nvSpPr>
        <p:spPr/>
        <p:txBody>
          <a:bodyPr/>
          <a:lstStyle/>
          <a:p>
            <a:fld id="{2D750219-1135-468A-B982-FCDE2151C07A}" type="slidenum">
              <a:rPr lang="da-DK" smtClean="0"/>
              <a:t>‹nr.›</a:t>
            </a:fld>
            <a:endParaRPr lang="da-DK"/>
          </a:p>
        </p:txBody>
      </p:sp>
    </p:spTree>
    <p:extLst>
      <p:ext uri="{BB962C8B-B14F-4D97-AF65-F5344CB8AC3E}">
        <p14:creationId xmlns:p14="http://schemas.microsoft.com/office/powerpoint/2010/main" val="15950776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dato 2"/>
          <p:cNvSpPr>
            <a:spLocks noGrp="1"/>
          </p:cNvSpPr>
          <p:nvPr>
            <p:ph type="dt" sz="half" idx="10"/>
          </p:nvPr>
        </p:nvSpPr>
        <p:spPr/>
        <p:txBody>
          <a:bodyPr/>
          <a:lstStyle/>
          <a:p>
            <a:fld id="{53984ED1-B1E7-452C-A6D8-83BADD4BEA94}" type="datetimeFigureOut">
              <a:rPr lang="da-DK" smtClean="0"/>
              <a:t>17-04-2024</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diasnummer 4"/>
          <p:cNvSpPr>
            <a:spLocks noGrp="1"/>
          </p:cNvSpPr>
          <p:nvPr>
            <p:ph type="sldNum" sz="quarter" idx="12"/>
          </p:nvPr>
        </p:nvSpPr>
        <p:spPr/>
        <p:txBody>
          <a:bodyPr/>
          <a:lstStyle/>
          <a:p>
            <a:fld id="{2D750219-1135-468A-B982-FCDE2151C07A}" type="slidenum">
              <a:rPr lang="da-DK" smtClean="0"/>
              <a:t>‹nr.›</a:t>
            </a:fld>
            <a:endParaRPr lang="da-DK"/>
          </a:p>
        </p:txBody>
      </p:sp>
    </p:spTree>
    <p:extLst>
      <p:ext uri="{BB962C8B-B14F-4D97-AF65-F5344CB8AC3E}">
        <p14:creationId xmlns:p14="http://schemas.microsoft.com/office/powerpoint/2010/main" val="2958067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53984ED1-B1E7-452C-A6D8-83BADD4BEA94}" type="datetimeFigureOut">
              <a:rPr lang="da-DK" smtClean="0"/>
              <a:t>17-04-2024</a:t>
            </a:fld>
            <a:endParaRPr lang="da-DK"/>
          </a:p>
        </p:txBody>
      </p:sp>
      <p:sp>
        <p:nvSpPr>
          <p:cNvPr id="3" name="Pladsholder til sidefod 2"/>
          <p:cNvSpPr>
            <a:spLocks noGrp="1"/>
          </p:cNvSpPr>
          <p:nvPr>
            <p:ph type="ftr" sz="quarter" idx="11"/>
          </p:nvPr>
        </p:nvSpPr>
        <p:spPr/>
        <p:txBody>
          <a:bodyPr/>
          <a:lstStyle/>
          <a:p>
            <a:endParaRPr lang="da-DK"/>
          </a:p>
        </p:txBody>
      </p:sp>
      <p:sp>
        <p:nvSpPr>
          <p:cNvPr id="4" name="Pladsholder til diasnummer 3"/>
          <p:cNvSpPr>
            <a:spLocks noGrp="1"/>
          </p:cNvSpPr>
          <p:nvPr>
            <p:ph type="sldNum" sz="quarter" idx="12"/>
          </p:nvPr>
        </p:nvSpPr>
        <p:spPr/>
        <p:txBody>
          <a:bodyPr/>
          <a:lstStyle/>
          <a:p>
            <a:fld id="{2D750219-1135-468A-B982-FCDE2151C07A}" type="slidenum">
              <a:rPr lang="da-DK" smtClean="0"/>
              <a:t>‹nr.›</a:t>
            </a:fld>
            <a:endParaRPr lang="da-DK"/>
          </a:p>
        </p:txBody>
      </p:sp>
    </p:spTree>
    <p:extLst>
      <p:ext uri="{BB962C8B-B14F-4D97-AF65-F5344CB8AC3E}">
        <p14:creationId xmlns:p14="http://schemas.microsoft.com/office/powerpoint/2010/main" val="3441233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2" y="273050"/>
            <a:ext cx="3008313" cy="1162050"/>
          </a:xfrm>
        </p:spPr>
        <p:txBody>
          <a:bodyPr anchor="b"/>
          <a:lstStyle>
            <a:lvl1pPr algn="l">
              <a:defRPr sz="2000" b="1"/>
            </a:lvl1pPr>
          </a:lstStyle>
          <a:p>
            <a:r>
              <a:rPr lang="da-DK"/>
              <a:t>Klik for at redigere i master</a:t>
            </a:r>
          </a:p>
        </p:txBody>
      </p:sp>
      <p:sp>
        <p:nvSpPr>
          <p:cNvPr id="3" name="Pladsholder til indhold 2"/>
          <p:cNvSpPr>
            <a:spLocks noGrp="1"/>
          </p:cNvSpPr>
          <p:nvPr>
            <p:ph idx="1"/>
          </p:nvPr>
        </p:nvSpPr>
        <p:spPr>
          <a:xfrm>
            <a:off x="3575050" y="27332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i master</a:t>
            </a:r>
          </a:p>
        </p:txBody>
      </p:sp>
      <p:sp>
        <p:nvSpPr>
          <p:cNvPr id="5" name="Pladsholder til dato 4"/>
          <p:cNvSpPr>
            <a:spLocks noGrp="1"/>
          </p:cNvSpPr>
          <p:nvPr>
            <p:ph type="dt" sz="half" idx="10"/>
          </p:nvPr>
        </p:nvSpPr>
        <p:spPr/>
        <p:txBody>
          <a:bodyPr/>
          <a:lstStyle/>
          <a:p>
            <a:fld id="{53984ED1-B1E7-452C-A6D8-83BADD4BEA94}" type="datetimeFigureOut">
              <a:rPr lang="da-DK" smtClean="0"/>
              <a:t>17-04-2024</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diasnummer 6"/>
          <p:cNvSpPr>
            <a:spLocks noGrp="1"/>
          </p:cNvSpPr>
          <p:nvPr>
            <p:ph type="sldNum" sz="quarter" idx="12"/>
          </p:nvPr>
        </p:nvSpPr>
        <p:spPr/>
        <p:txBody>
          <a:bodyPr/>
          <a:lstStyle/>
          <a:p>
            <a:fld id="{2D750219-1135-468A-B982-FCDE2151C07A}" type="slidenum">
              <a:rPr lang="da-DK" smtClean="0"/>
              <a:t>‹nr.›</a:t>
            </a:fld>
            <a:endParaRPr lang="da-DK"/>
          </a:p>
        </p:txBody>
      </p:sp>
    </p:spTree>
    <p:extLst>
      <p:ext uri="{BB962C8B-B14F-4D97-AF65-F5344CB8AC3E}">
        <p14:creationId xmlns:p14="http://schemas.microsoft.com/office/powerpoint/2010/main" val="40686871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a:t>Klik for at redigere i master</a:t>
            </a:r>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i master</a:t>
            </a:r>
          </a:p>
        </p:txBody>
      </p:sp>
      <p:sp>
        <p:nvSpPr>
          <p:cNvPr id="5" name="Pladsholder til dato 4"/>
          <p:cNvSpPr>
            <a:spLocks noGrp="1"/>
          </p:cNvSpPr>
          <p:nvPr>
            <p:ph type="dt" sz="half" idx="10"/>
          </p:nvPr>
        </p:nvSpPr>
        <p:spPr/>
        <p:txBody>
          <a:bodyPr/>
          <a:lstStyle/>
          <a:p>
            <a:fld id="{53984ED1-B1E7-452C-A6D8-83BADD4BEA94}" type="datetimeFigureOut">
              <a:rPr lang="da-DK" smtClean="0"/>
              <a:t>17-04-2024</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diasnummer 6"/>
          <p:cNvSpPr>
            <a:spLocks noGrp="1"/>
          </p:cNvSpPr>
          <p:nvPr>
            <p:ph type="sldNum" sz="quarter" idx="12"/>
          </p:nvPr>
        </p:nvSpPr>
        <p:spPr/>
        <p:txBody>
          <a:bodyPr/>
          <a:lstStyle/>
          <a:p>
            <a:fld id="{2D750219-1135-468A-B982-FCDE2151C07A}" type="slidenum">
              <a:rPr lang="da-DK" smtClean="0"/>
              <a:t>‹nr.›</a:t>
            </a:fld>
            <a:endParaRPr lang="da-DK"/>
          </a:p>
        </p:txBody>
      </p:sp>
    </p:spTree>
    <p:extLst>
      <p:ext uri="{BB962C8B-B14F-4D97-AF65-F5344CB8AC3E}">
        <p14:creationId xmlns:p14="http://schemas.microsoft.com/office/powerpoint/2010/main" val="4028752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a:t>Klik for at redigere i master</a:t>
            </a:r>
          </a:p>
        </p:txBody>
      </p:sp>
      <p:sp>
        <p:nvSpPr>
          <p:cNvPr id="3" name="Pladsholder til tekst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2"/>
          </p:nvPr>
        </p:nvSpPr>
        <p:spPr>
          <a:xfrm>
            <a:off x="457200" y="635662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984ED1-B1E7-452C-A6D8-83BADD4BEA94}" type="datetimeFigureOut">
              <a:rPr lang="da-DK" smtClean="0"/>
              <a:t>17-04-2024</a:t>
            </a:fld>
            <a:endParaRPr lang="da-DK"/>
          </a:p>
        </p:txBody>
      </p:sp>
      <p:sp>
        <p:nvSpPr>
          <p:cNvPr id="5" name="Pladsholder til sidefod 4"/>
          <p:cNvSpPr>
            <a:spLocks noGrp="1"/>
          </p:cNvSpPr>
          <p:nvPr>
            <p:ph type="ftr" sz="quarter" idx="3"/>
          </p:nvPr>
        </p:nvSpPr>
        <p:spPr>
          <a:xfrm>
            <a:off x="3124200" y="635662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diasnummer 5"/>
          <p:cNvSpPr>
            <a:spLocks noGrp="1"/>
          </p:cNvSpPr>
          <p:nvPr>
            <p:ph type="sldNum" sz="quarter" idx="4"/>
          </p:nvPr>
        </p:nvSpPr>
        <p:spPr>
          <a:xfrm>
            <a:off x="6553200" y="635662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750219-1135-468A-B982-FCDE2151C07A}" type="slidenum">
              <a:rPr lang="da-DK" smtClean="0"/>
              <a:t>‹nr.›</a:t>
            </a:fld>
            <a:endParaRPr lang="da-DK"/>
          </a:p>
        </p:txBody>
      </p:sp>
    </p:spTree>
    <p:extLst>
      <p:ext uri="{BB962C8B-B14F-4D97-AF65-F5344CB8AC3E}">
        <p14:creationId xmlns:p14="http://schemas.microsoft.com/office/powerpoint/2010/main" val="28591291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585216"/>
            <a:ext cx="7290054" cy="1499616"/>
          </a:xfrm>
          <a:prstGeom prst="rect">
            <a:avLst/>
          </a:prstGeom>
        </p:spPr>
        <p:txBody>
          <a:bodyPr vert="horz" lIns="91440" tIns="45720" rIns="91440" bIns="45720" rtlCol="0" anchor="ctr">
            <a:normAutofit/>
          </a:bodyPr>
          <a:lstStyle/>
          <a:p>
            <a:r>
              <a:rPr lang="da-DK"/>
              <a:t>Klik for at redigere i master</a:t>
            </a:r>
            <a:endParaRPr lang="en-US" dirty="0"/>
          </a:p>
        </p:txBody>
      </p:sp>
      <p:sp>
        <p:nvSpPr>
          <p:cNvPr id="3" name="Text Placeholder 2"/>
          <p:cNvSpPr>
            <a:spLocks noGrp="1"/>
          </p:cNvSpPr>
          <p:nvPr>
            <p:ph type="body" idx="1"/>
          </p:nvPr>
        </p:nvSpPr>
        <p:spPr>
          <a:xfrm>
            <a:off x="768231" y="2286000"/>
            <a:ext cx="7290055" cy="4023360"/>
          </a:xfrm>
          <a:prstGeom prst="rect">
            <a:avLst/>
          </a:prstGeom>
        </p:spPr>
        <p:txBody>
          <a:bodyPr vert="horz" lIns="45720" tIns="45720" rIns="45720" bIns="45720" rtlCol="0">
            <a:normAutofit/>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2"/>
          </p:nvPr>
        </p:nvSpPr>
        <p:spPr>
          <a:xfrm>
            <a:off x="768232" y="6470704"/>
            <a:ext cx="161560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C47E4F3F-DF11-4B4B-8291-E27080FF49F4}" type="datetime1">
              <a:rPr lang="en-US" smtClean="0">
                <a:solidFill>
                  <a:prstClr val="black">
                    <a:lumMod val="95000"/>
                    <a:lumOff val="5000"/>
                  </a:prstClr>
                </a:solidFill>
              </a:rPr>
              <a:pPr/>
              <a:t>4/17/2024</a:t>
            </a:fld>
            <a:endParaRPr lang="en-US" dirty="0">
              <a:solidFill>
                <a:prstClr val="black">
                  <a:lumMod val="95000"/>
                  <a:lumOff val="5000"/>
                </a:prstClr>
              </a:solidFill>
            </a:endParaRPr>
          </a:p>
        </p:txBody>
      </p:sp>
      <p:sp>
        <p:nvSpPr>
          <p:cNvPr id="5" name="Footer Placeholder 4"/>
          <p:cNvSpPr>
            <a:spLocks noGrp="1"/>
          </p:cNvSpPr>
          <p:nvPr>
            <p:ph type="ftr" sz="quarter" idx="3"/>
          </p:nvPr>
        </p:nvSpPr>
        <p:spPr>
          <a:xfrm>
            <a:off x="3632200" y="6470704"/>
            <a:ext cx="4426094"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solidFill>
                <a:prstClr val="black">
                  <a:lumMod val="95000"/>
                  <a:lumOff val="5000"/>
                </a:prstClr>
              </a:solidFill>
            </a:endParaRPr>
          </a:p>
        </p:txBody>
      </p:sp>
      <p:cxnSp>
        <p:nvCxnSpPr>
          <p:cNvPr id="7" name="Straight Connector 6"/>
          <p:cNvCxnSpPr/>
          <p:nvPr/>
        </p:nvCxnSpPr>
        <p:spPr>
          <a:xfrm flipV="1">
            <a:off x="5715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8CAA8663-FE9C-4032-9FAE-94899EE77B1B}"/>
              </a:ext>
            </a:extLst>
          </p:cNvPr>
          <p:cNvSpPr>
            <a:spLocks noGrp="1"/>
          </p:cNvSpPr>
          <p:nvPr>
            <p:ph type="sldNum" sz="quarter" idx="4"/>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9346365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hdr="0" ft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3.sv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18/10/relationships/comments" Target="../comments/modernComment_27B_FE6F5E0C.xml"/><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08C0BA-E987-44BF-B462-A451A599FBE6}"/>
              </a:ext>
            </a:extLst>
          </p:cNvPr>
          <p:cNvSpPr>
            <a:spLocks noGrp="1"/>
          </p:cNvSpPr>
          <p:nvPr>
            <p:ph type="ctrTitle"/>
          </p:nvPr>
        </p:nvSpPr>
        <p:spPr>
          <a:xfrm>
            <a:off x="107504" y="3694896"/>
            <a:ext cx="9036496" cy="1463040"/>
          </a:xfrm>
        </p:spPr>
        <p:txBody>
          <a:bodyPr/>
          <a:lstStyle/>
          <a:p>
            <a:r>
              <a:rPr lang="da-DK" cap="all" dirty="0"/>
              <a:t>Grundkursus i at være plejefamilie</a:t>
            </a:r>
          </a:p>
        </p:txBody>
      </p:sp>
      <p:sp>
        <p:nvSpPr>
          <p:cNvPr id="4" name="Titel 1">
            <a:extLst>
              <a:ext uri="{FF2B5EF4-FFF2-40B4-BE49-F238E27FC236}">
                <a16:creationId xmlns:a16="http://schemas.microsoft.com/office/drawing/2014/main" id="{488E466E-EE63-4CD4-A060-306A1C22BC85}"/>
              </a:ext>
            </a:extLst>
          </p:cNvPr>
          <p:cNvSpPr txBox="1">
            <a:spLocks/>
          </p:cNvSpPr>
          <p:nvPr/>
        </p:nvSpPr>
        <p:spPr>
          <a:xfrm>
            <a:off x="768096" y="1898133"/>
            <a:ext cx="7290054" cy="1796807"/>
          </a:xfrm>
          <a:prstGeom prst="rect">
            <a:avLst/>
          </a:prstGeom>
        </p:spPr>
        <p:txBody>
          <a:bodyPr vert="horz" lIns="91440" tIns="45720" rIns="91440" bIns="45720" rtlCol="0" anchor="ctr">
            <a:normAutofit/>
          </a:bodyPr>
          <a:lstStyle>
            <a:lvl1pPr algn="r" defTabSz="914400" rtl="0" eaLnBrk="1" latinLnBrk="0" hangingPunct="1">
              <a:lnSpc>
                <a:spcPct val="80000"/>
              </a:lnSpc>
              <a:spcBef>
                <a:spcPct val="0"/>
              </a:spcBef>
              <a:buNone/>
              <a:defRPr sz="5000" kern="1200" cap="all" spc="200" baseline="0">
                <a:solidFill>
                  <a:schemeClr val="tx1">
                    <a:lumMod val="95000"/>
                    <a:lumOff val="5000"/>
                  </a:schemeClr>
                </a:solidFill>
                <a:latin typeface="+mj-lt"/>
                <a:ea typeface="+mj-ea"/>
                <a:cs typeface="+mj-cs"/>
              </a:defRPr>
            </a:lvl1pPr>
          </a:lstStyle>
          <a:p>
            <a:pPr algn="ctr"/>
            <a:r>
              <a:rPr lang="da-DK" sz="6600" b="1" dirty="0"/>
              <a:t>Kursusdag 4</a:t>
            </a:r>
          </a:p>
        </p:txBody>
      </p:sp>
    </p:spTree>
    <p:extLst>
      <p:ext uri="{BB962C8B-B14F-4D97-AF65-F5344CB8AC3E}">
        <p14:creationId xmlns:p14="http://schemas.microsoft.com/office/powerpoint/2010/main" val="21130824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sz="4000" dirty="0" smtClean="0"/>
              <a:t/>
            </a:r>
            <a:br>
              <a:rPr lang="da-DK" sz="4000" dirty="0" smtClean="0"/>
            </a:br>
            <a:r>
              <a:rPr lang="da-DK" sz="4000" dirty="0" smtClean="0"/>
              <a:t>STØTTENDE </a:t>
            </a:r>
            <a:r>
              <a:rPr lang="da-DK" sz="4000" dirty="0"/>
              <a:t>INDSATSER OG ANBRINGELSE UDEN FOR HJEMMET</a:t>
            </a:r>
            <a:r>
              <a:rPr lang="da-DK" dirty="0"/>
              <a:t/>
            </a:r>
            <a:br>
              <a:rPr lang="da-DK" dirty="0"/>
            </a:br>
            <a:endParaRPr lang="da-DK" dirty="0"/>
          </a:p>
        </p:txBody>
      </p:sp>
      <p:sp>
        <p:nvSpPr>
          <p:cNvPr id="3" name="Pladsholder til indhold 2"/>
          <p:cNvSpPr>
            <a:spLocks noGrp="1"/>
          </p:cNvSpPr>
          <p:nvPr>
            <p:ph idx="1"/>
          </p:nvPr>
        </p:nvSpPr>
        <p:spPr/>
        <p:txBody>
          <a:bodyPr>
            <a:normAutofit fontScale="40000" lnSpcReduction="20000"/>
          </a:bodyPr>
          <a:lstStyle/>
          <a:p>
            <a:pPr marL="0" indent="0">
              <a:buNone/>
            </a:pPr>
            <a:r>
              <a:rPr lang="da-DK" sz="5100" dirty="0" smtClean="0"/>
              <a:t>Der </a:t>
            </a:r>
            <a:r>
              <a:rPr lang="da-DK" sz="5100" dirty="0"/>
              <a:t>findes forskellige former for hjælp og støtte som kommunen kan iværksætte. </a:t>
            </a:r>
            <a:r>
              <a:rPr lang="da-DK" sz="5100" dirty="0" smtClean="0"/>
              <a:t>Bl.a.:</a:t>
            </a:r>
          </a:p>
          <a:p>
            <a:pPr marL="0" indent="0">
              <a:buNone/>
            </a:pPr>
            <a:endParaRPr lang="da-DK" sz="5100" dirty="0"/>
          </a:p>
          <a:p>
            <a:r>
              <a:rPr lang="da-DK" sz="5100" dirty="0" smtClean="0"/>
              <a:t>Ophold </a:t>
            </a:r>
            <a:r>
              <a:rPr lang="da-DK" sz="5100" dirty="0"/>
              <a:t>i dagtilbud, fritidshjem, ungdomsklub, uddannelsessted </a:t>
            </a:r>
            <a:r>
              <a:rPr lang="da-DK" sz="5100" dirty="0" smtClean="0"/>
              <a:t>el.lign.</a:t>
            </a:r>
          </a:p>
          <a:p>
            <a:r>
              <a:rPr lang="da-DK" sz="5100" dirty="0" smtClean="0"/>
              <a:t>Praktisk</a:t>
            </a:r>
            <a:r>
              <a:rPr lang="da-DK" sz="5100" dirty="0"/>
              <a:t>, pædagogisk eller anden støtte i </a:t>
            </a:r>
            <a:r>
              <a:rPr lang="da-DK" sz="5100" dirty="0" smtClean="0"/>
              <a:t>hjemmet.</a:t>
            </a:r>
          </a:p>
          <a:p>
            <a:r>
              <a:rPr lang="da-DK" sz="5100" dirty="0" smtClean="0"/>
              <a:t>Fast </a:t>
            </a:r>
            <a:r>
              <a:rPr lang="da-DK" sz="5100" dirty="0"/>
              <a:t>kontaktperson for barnet eller den unge eller for hele </a:t>
            </a:r>
            <a:r>
              <a:rPr lang="da-DK" sz="5100" dirty="0" smtClean="0"/>
              <a:t>familien.</a:t>
            </a:r>
          </a:p>
          <a:p>
            <a:r>
              <a:rPr lang="da-DK" sz="5100" dirty="0" smtClean="0"/>
              <a:t>Praktiktilbud </a:t>
            </a:r>
            <a:r>
              <a:rPr lang="da-DK" sz="5100" dirty="0"/>
              <a:t>og i den forbindelse udbetaling af godtgørelse til den </a:t>
            </a:r>
            <a:r>
              <a:rPr lang="da-DK" sz="5100" dirty="0" smtClean="0"/>
              <a:t>unge.</a:t>
            </a:r>
          </a:p>
          <a:p>
            <a:r>
              <a:rPr lang="da-DK" sz="5100" dirty="0" smtClean="0"/>
              <a:t>Familiebehandling </a:t>
            </a:r>
            <a:r>
              <a:rPr lang="da-DK" sz="5100" dirty="0"/>
              <a:t>eller behandling af barnet eller den </a:t>
            </a:r>
            <a:r>
              <a:rPr lang="da-DK" sz="5100" dirty="0" smtClean="0"/>
              <a:t>unge.</a:t>
            </a:r>
          </a:p>
          <a:p>
            <a:r>
              <a:rPr lang="da-DK" sz="5100" dirty="0" smtClean="0"/>
              <a:t>Familieanbringelse </a:t>
            </a:r>
            <a:r>
              <a:rPr lang="da-DK" sz="5100" dirty="0"/>
              <a:t>i form af et døgnophold for både forældremyndighedsindehaveren, barnet eller den unge og andre medlemmer af familien i en generelt godkendt </a:t>
            </a:r>
            <a:r>
              <a:rPr lang="da-DK" sz="5100" dirty="0" smtClean="0"/>
              <a:t>plejefamilie</a:t>
            </a:r>
          </a:p>
          <a:p>
            <a:r>
              <a:rPr lang="da-DK" sz="5100" dirty="0" smtClean="0"/>
              <a:t>Støtteophold </a:t>
            </a:r>
            <a:r>
              <a:rPr lang="da-DK" sz="5100" dirty="0"/>
              <a:t>i en </a:t>
            </a:r>
            <a:r>
              <a:rPr lang="da-DK" sz="5100" dirty="0" smtClean="0"/>
              <a:t>plejefamilie.</a:t>
            </a:r>
          </a:p>
          <a:p>
            <a:r>
              <a:rPr lang="da-DK" sz="5100" dirty="0" smtClean="0"/>
              <a:t>Anbringelse </a:t>
            </a:r>
            <a:r>
              <a:rPr lang="da-DK" sz="5100" dirty="0"/>
              <a:t>uden for hjemmet med eller uden </a:t>
            </a:r>
            <a:r>
              <a:rPr lang="da-DK" sz="5100" dirty="0" smtClean="0"/>
              <a:t>samtykke</a:t>
            </a:r>
          </a:p>
          <a:p>
            <a:pPr marL="0" indent="0">
              <a:buNone/>
            </a:pPr>
            <a:endParaRPr lang="da-DK" sz="5100" dirty="0"/>
          </a:p>
          <a:p>
            <a:pPr marL="0" indent="0">
              <a:buNone/>
            </a:pPr>
            <a:r>
              <a:rPr lang="da-DK" sz="5100" dirty="0" smtClean="0"/>
              <a:t>(Barnets lov §§ 32, 46 og 47)</a:t>
            </a:r>
            <a:endParaRPr lang="da-DK" sz="5100" dirty="0"/>
          </a:p>
          <a:p>
            <a:pPr marL="0" indent="0">
              <a:buNone/>
            </a:pPr>
            <a:endParaRPr lang="da-DK" dirty="0"/>
          </a:p>
        </p:txBody>
      </p:sp>
    </p:spTree>
    <p:extLst>
      <p:ext uri="{BB962C8B-B14F-4D97-AF65-F5344CB8AC3E}">
        <p14:creationId xmlns:p14="http://schemas.microsoft.com/office/powerpoint/2010/main" val="12257254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4624"/>
            <a:ext cx="8229600" cy="1143000"/>
          </a:xfrm>
        </p:spPr>
        <p:txBody>
          <a:bodyPr>
            <a:noAutofit/>
          </a:bodyPr>
          <a:lstStyle/>
          <a:p>
            <a:r>
              <a:rPr lang="da-DK" sz="3200" dirty="0" smtClean="0"/>
              <a:t>OPHØR AF STØTTENDE INDSATSER OG HJEMGIVELSE</a:t>
            </a:r>
            <a:endParaRPr lang="da-DK" sz="3200" dirty="0"/>
          </a:p>
        </p:txBody>
      </p:sp>
      <p:sp>
        <p:nvSpPr>
          <p:cNvPr id="3" name="Pladsholder til indhold 2"/>
          <p:cNvSpPr>
            <a:spLocks noGrp="1"/>
          </p:cNvSpPr>
          <p:nvPr>
            <p:ph idx="1"/>
          </p:nvPr>
        </p:nvSpPr>
        <p:spPr>
          <a:xfrm>
            <a:off x="457200" y="1187624"/>
            <a:ext cx="8229600" cy="5265712"/>
          </a:xfrm>
        </p:spPr>
        <p:txBody>
          <a:bodyPr>
            <a:normAutofit fontScale="70000" lnSpcReduction="20000"/>
          </a:bodyPr>
          <a:lstStyle/>
          <a:p>
            <a:r>
              <a:rPr lang="da-DK" dirty="0" smtClean="0"/>
              <a:t>Støttende </a:t>
            </a:r>
            <a:r>
              <a:rPr lang="da-DK" dirty="0"/>
              <a:t>indsatser og anbringelser skal ophøre, når formålet er nået, når de ikke længere opfylder deres formål, eller når den unge fylder 18 år.</a:t>
            </a:r>
          </a:p>
          <a:p>
            <a:r>
              <a:rPr lang="da-DK" dirty="0" smtClean="0"/>
              <a:t>Kommunen </a:t>
            </a:r>
            <a:r>
              <a:rPr lang="da-DK" dirty="0"/>
              <a:t>skal træffe afgørelse om hjemgivelse og om hjemgivelsesperiodens længde forud for hjemgivelse af et barn eller en ung, der er anbragt uden for hjemmet.</a:t>
            </a:r>
          </a:p>
          <a:p>
            <a:r>
              <a:rPr lang="da-DK" dirty="0" smtClean="0"/>
              <a:t>Kommunen </a:t>
            </a:r>
            <a:r>
              <a:rPr lang="da-DK" dirty="0"/>
              <a:t>skal indhente en udtalelse fra plejefamilien inden der træffes afgørelse om hjemgivelse.</a:t>
            </a:r>
          </a:p>
          <a:p>
            <a:r>
              <a:rPr lang="da-DK" dirty="0" smtClean="0"/>
              <a:t>Børn </a:t>
            </a:r>
            <a:r>
              <a:rPr lang="da-DK" dirty="0"/>
              <a:t>og unge, der er fyldt 10 år, har partsbeføjelser i forbindelse med bl.a. afgørelse om hjemgivelse og hjemgivelsesperiode (Klageadgang).</a:t>
            </a:r>
          </a:p>
          <a:p>
            <a:r>
              <a:rPr lang="da-DK" dirty="0" smtClean="0"/>
              <a:t>Barnets </a:t>
            </a:r>
            <a:r>
              <a:rPr lang="da-DK" dirty="0"/>
              <a:t>plejefamilie kan bede Ankestyrelsen om en uvildig vurdering af afgørelse om hjemgivelse, når barnet er under 10 år. </a:t>
            </a:r>
          </a:p>
          <a:p>
            <a:r>
              <a:rPr lang="da-DK" dirty="0" smtClean="0"/>
              <a:t>Senest </a:t>
            </a:r>
            <a:r>
              <a:rPr lang="da-DK" dirty="0"/>
              <a:t>6 måneder inden ophør af anbringelse ved det 18 år skal der træffe afgørelse om ungestøtteindsatser, fx forsat døgnophold.</a:t>
            </a:r>
          </a:p>
          <a:p>
            <a:pPr marL="0" indent="0">
              <a:buNone/>
            </a:pPr>
            <a:endParaRPr lang="da-DK" dirty="0" smtClean="0"/>
          </a:p>
          <a:p>
            <a:pPr marL="0" indent="0">
              <a:buNone/>
            </a:pPr>
            <a:r>
              <a:rPr lang="da-DK" dirty="0" smtClean="0"/>
              <a:t>(</a:t>
            </a:r>
            <a:r>
              <a:rPr lang="da-DK" dirty="0"/>
              <a:t>Barnets lov</a:t>
            </a:r>
            <a:r>
              <a:rPr lang="da-DK" dirty="0" smtClean="0"/>
              <a:t>)</a:t>
            </a:r>
            <a:endParaRPr lang="da-DK" sz="2400" dirty="0"/>
          </a:p>
        </p:txBody>
      </p:sp>
    </p:spTree>
    <p:extLst>
      <p:ext uri="{BB962C8B-B14F-4D97-AF65-F5344CB8AC3E}">
        <p14:creationId xmlns:p14="http://schemas.microsoft.com/office/powerpoint/2010/main" val="18080995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4000" dirty="0"/>
              <a:t>BARNETS RETTIGHEDER I EGEN SAG</a:t>
            </a:r>
          </a:p>
        </p:txBody>
      </p:sp>
      <p:sp>
        <p:nvSpPr>
          <p:cNvPr id="3" name="Pladsholder til indhold 2"/>
          <p:cNvSpPr>
            <a:spLocks noGrp="1"/>
          </p:cNvSpPr>
          <p:nvPr>
            <p:ph idx="1"/>
          </p:nvPr>
        </p:nvSpPr>
        <p:spPr/>
        <p:txBody>
          <a:bodyPr>
            <a:normAutofit fontScale="40000" lnSpcReduction="20000"/>
          </a:bodyPr>
          <a:lstStyle/>
          <a:p>
            <a:pPr marL="0" indent="0">
              <a:buNone/>
            </a:pPr>
            <a:r>
              <a:rPr lang="da-DK" sz="4800" dirty="0" smtClean="0"/>
              <a:t>Børn/unge</a:t>
            </a:r>
            <a:r>
              <a:rPr lang="da-DK" sz="4800" dirty="0"/>
              <a:t>, der er fyldt 10 år, har bl.a. </a:t>
            </a:r>
            <a:r>
              <a:rPr lang="da-DK" sz="4800" dirty="0" smtClean="0"/>
              <a:t>partsbeføjelser og klageadgang </a:t>
            </a:r>
            <a:r>
              <a:rPr lang="da-DK" sz="4800" dirty="0"/>
              <a:t>i forbindelse med behandling af deres sag om</a:t>
            </a:r>
            <a:r>
              <a:rPr lang="da-DK" sz="4800" dirty="0" smtClean="0"/>
              <a:t>:</a:t>
            </a:r>
          </a:p>
          <a:p>
            <a:pPr marL="0" indent="0">
              <a:buNone/>
            </a:pPr>
            <a:endParaRPr lang="da-DK" sz="4800" dirty="0"/>
          </a:p>
          <a:p>
            <a:r>
              <a:rPr lang="da-DK" sz="4800" dirty="0" smtClean="0"/>
              <a:t>Støttende indsatser (</a:t>
            </a:r>
            <a:r>
              <a:rPr lang="da-DK" sz="4800" dirty="0"/>
              <a:t>fx støtteophold og </a:t>
            </a:r>
            <a:r>
              <a:rPr lang="da-DK" sz="4800" dirty="0" smtClean="0"/>
              <a:t>familieanbringelse)</a:t>
            </a:r>
          </a:p>
          <a:p>
            <a:r>
              <a:rPr lang="da-DK" sz="4800" dirty="0" smtClean="0"/>
              <a:t>Børne- og ungepålæg</a:t>
            </a:r>
          </a:p>
          <a:p>
            <a:r>
              <a:rPr lang="da-DK" sz="4800" dirty="0" smtClean="0"/>
              <a:t>Anbringelse </a:t>
            </a:r>
            <a:r>
              <a:rPr lang="da-DK" sz="4800" dirty="0"/>
              <a:t>uden for </a:t>
            </a:r>
            <a:r>
              <a:rPr lang="da-DK" sz="4800" dirty="0" smtClean="0"/>
              <a:t>hjemmet </a:t>
            </a:r>
            <a:r>
              <a:rPr lang="da-DK" sz="4800" dirty="0"/>
              <a:t>(anbringelse med samtykke</a:t>
            </a:r>
            <a:r>
              <a:rPr lang="da-DK" sz="4800" dirty="0" smtClean="0"/>
              <a:t>)</a:t>
            </a:r>
          </a:p>
          <a:p>
            <a:r>
              <a:rPr lang="da-DK" sz="4800" dirty="0" smtClean="0"/>
              <a:t>Valg </a:t>
            </a:r>
            <a:r>
              <a:rPr lang="da-DK" sz="4800" dirty="0"/>
              <a:t>af </a:t>
            </a:r>
            <a:r>
              <a:rPr lang="da-DK" sz="4800" dirty="0" smtClean="0"/>
              <a:t>anbringelsessted</a:t>
            </a:r>
          </a:p>
          <a:p>
            <a:r>
              <a:rPr lang="da-DK" sz="4800" dirty="0" smtClean="0"/>
              <a:t>Behandling </a:t>
            </a:r>
            <a:r>
              <a:rPr lang="da-DK" sz="4800" dirty="0"/>
              <a:t>og uddannelse m.v</a:t>
            </a:r>
            <a:r>
              <a:rPr lang="da-DK" sz="4800" dirty="0" smtClean="0"/>
              <a:t>., </a:t>
            </a:r>
          </a:p>
          <a:p>
            <a:r>
              <a:rPr lang="da-DK" sz="4800" dirty="0" smtClean="0"/>
              <a:t>Hjemgivelse </a:t>
            </a:r>
            <a:r>
              <a:rPr lang="da-DK" sz="4800" dirty="0"/>
              <a:t>og </a:t>
            </a:r>
            <a:r>
              <a:rPr lang="da-DK" sz="4800" dirty="0" smtClean="0"/>
              <a:t>hjemgivelsesperiode</a:t>
            </a:r>
          </a:p>
          <a:p>
            <a:r>
              <a:rPr lang="da-DK" sz="4800" dirty="0" smtClean="0"/>
              <a:t>Samvær </a:t>
            </a:r>
            <a:r>
              <a:rPr lang="da-DK" sz="4800" dirty="0"/>
              <a:t>og </a:t>
            </a:r>
            <a:r>
              <a:rPr lang="da-DK" sz="4800" dirty="0" smtClean="0"/>
              <a:t>kontakt</a:t>
            </a:r>
          </a:p>
          <a:p>
            <a:r>
              <a:rPr lang="da-DK" sz="4800" dirty="0" smtClean="0"/>
              <a:t>Ungestøtte og </a:t>
            </a:r>
            <a:r>
              <a:rPr lang="da-DK" sz="4800" dirty="0"/>
              <a:t>opretholdt anbringelse der træffes </a:t>
            </a:r>
            <a:r>
              <a:rPr lang="da-DK" sz="4800" dirty="0" smtClean="0"/>
              <a:t>inden </a:t>
            </a:r>
            <a:r>
              <a:rPr lang="da-DK" sz="4800" dirty="0"/>
              <a:t>den unge fylder 18 </a:t>
            </a:r>
            <a:r>
              <a:rPr lang="da-DK" sz="4800" dirty="0" smtClean="0"/>
              <a:t>år</a:t>
            </a:r>
          </a:p>
          <a:p>
            <a:r>
              <a:rPr lang="da-DK" sz="4800" dirty="0" smtClean="0"/>
              <a:t>Sager </a:t>
            </a:r>
            <a:r>
              <a:rPr lang="da-DK" sz="4800" dirty="0"/>
              <a:t>der behandles i </a:t>
            </a:r>
            <a:r>
              <a:rPr lang="da-DK" sz="4800" dirty="0" smtClean="0"/>
              <a:t>børne- </a:t>
            </a:r>
            <a:r>
              <a:rPr lang="da-DK" sz="4800" dirty="0"/>
              <a:t>og </a:t>
            </a:r>
            <a:r>
              <a:rPr lang="da-DK" sz="4800" dirty="0" smtClean="0"/>
              <a:t>ungeudvalget, Ankestyrelsen eller domstolene</a:t>
            </a:r>
          </a:p>
          <a:p>
            <a:pPr marL="0" indent="0">
              <a:buNone/>
            </a:pPr>
            <a:endParaRPr lang="da-DK" sz="4800" dirty="0" smtClean="0"/>
          </a:p>
          <a:p>
            <a:pPr marL="0" indent="0">
              <a:buNone/>
            </a:pPr>
            <a:r>
              <a:rPr lang="da-DK" sz="4800" dirty="0" smtClean="0"/>
              <a:t>(Barnets lov § 3, stk. 1 og § 145, stk. 1-3)  </a:t>
            </a:r>
            <a:endParaRPr lang="da-DK" sz="4800" dirty="0"/>
          </a:p>
          <a:p>
            <a:pPr marL="0" indent="0">
              <a:buNone/>
            </a:pPr>
            <a:endParaRPr lang="da-DK" dirty="0"/>
          </a:p>
        </p:txBody>
      </p:sp>
    </p:spTree>
    <p:extLst>
      <p:ext uri="{BB962C8B-B14F-4D97-AF65-F5344CB8AC3E}">
        <p14:creationId xmlns:p14="http://schemas.microsoft.com/office/powerpoint/2010/main" val="997768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p:cNvPicPr>
            <a:picLocks noGrp="1" noChangeAspect="1"/>
          </p:cNvPicPr>
          <p:nvPr>
            <p:ph sz="half" idx="2"/>
          </p:nvPr>
        </p:nvPicPr>
        <p:blipFill>
          <a:blip r:embed="rId2"/>
          <a:stretch>
            <a:fillRect/>
          </a:stretch>
        </p:blipFill>
        <p:spPr>
          <a:xfrm>
            <a:off x="4932040" y="620688"/>
            <a:ext cx="4075654" cy="5688632"/>
          </a:xfrm>
          <a:prstGeom prst="rect">
            <a:avLst/>
          </a:prstGeom>
          <a:ln>
            <a:solidFill>
              <a:schemeClr val="tx1"/>
            </a:solidFill>
          </a:ln>
        </p:spPr>
      </p:pic>
      <p:sp>
        <p:nvSpPr>
          <p:cNvPr id="3" name="Pladsholder til tekst 2"/>
          <p:cNvSpPr>
            <a:spLocks noGrp="1"/>
          </p:cNvSpPr>
          <p:nvPr>
            <p:ph type="body" sz="quarter" idx="13"/>
          </p:nvPr>
        </p:nvSpPr>
        <p:spPr>
          <a:xfrm>
            <a:off x="193241" y="1772816"/>
            <a:ext cx="4680520" cy="4752528"/>
          </a:xfrm>
        </p:spPr>
        <p:txBody>
          <a:bodyPr>
            <a:normAutofit/>
          </a:bodyPr>
          <a:lstStyle/>
          <a:p>
            <a:pPr lvl="0"/>
            <a:r>
              <a:rPr lang="da-DK" sz="1700" dirty="0">
                <a:solidFill>
                  <a:prstClr val="black"/>
                </a:solidFill>
              </a:rPr>
              <a:t>Skal indeholde:</a:t>
            </a:r>
          </a:p>
          <a:p>
            <a:pPr marL="342900" lvl="0" indent="-342900">
              <a:buFont typeface="Arial" panose="020B0604020202020204" pitchFamily="34" charset="0"/>
              <a:buChar char="•"/>
            </a:pPr>
            <a:r>
              <a:rPr lang="da-DK" sz="1700" dirty="0">
                <a:solidFill>
                  <a:prstClr val="black"/>
                </a:solidFill>
              </a:rPr>
              <a:t>Konkrete mål for barnet eller den unges trivsel og udvikling i overensstemmelse med det overordnede formål med indsatsen eller anbringelsen</a:t>
            </a:r>
          </a:p>
          <a:p>
            <a:pPr marL="342900" lvl="0" indent="-342900">
              <a:buFont typeface="Arial" panose="020B0604020202020204" pitchFamily="34" charset="0"/>
              <a:buChar char="•"/>
            </a:pPr>
            <a:r>
              <a:rPr lang="da-DK" sz="1700" dirty="0">
                <a:solidFill>
                  <a:prstClr val="black"/>
                </a:solidFill>
              </a:rPr>
              <a:t>De konkrete mål skal afspejle det enkelte barns eller den enkelte unges ønsker og behov.</a:t>
            </a:r>
          </a:p>
          <a:p>
            <a:pPr marL="342900" lvl="0" indent="-342900">
              <a:buFont typeface="Arial" panose="020B0604020202020204" pitchFamily="34" charset="0"/>
              <a:buChar char="•"/>
            </a:pPr>
            <a:r>
              <a:rPr lang="da-DK" sz="1700" dirty="0" smtClean="0">
                <a:solidFill>
                  <a:prstClr val="black"/>
                </a:solidFill>
              </a:rPr>
              <a:t>De </a:t>
            </a:r>
            <a:r>
              <a:rPr lang="da-DK" sz="1700" dirty="0">
                <a:solidFill>
                  <a:prstClr val="black"/>
                </a:solidFill>
              </a:rPr>
              <a:t>konkrete </a:t>
            </a:r>
            <a:r>
              <a:rPr lang="da-DK" sz="1700" dirty="0" smtClean="0">
                <a:solidFill>
                  <a:prstClr val="black"/>
                </a:solidFill>
              </a:rPr>
              <a:t>mål i ungeplanen </a:t>
            </a:r>
            <a:r>
              <a:rPr lang="da-DK" sz="1700" dirty="0">
                <a:solidFill>
                  <a:prstClr val="black"/>
                </a:solidFill>
              </a:rPr>
              <a:t>skal derudover afspejle overgangen til voksenlivet, herunder hensyn til beskæftigelse og uddannelse</a:t>
            </a:r>
          </a:p>
          <a:p>
            <a:pPr marL="342900" lvl="0" indent="-342900">
              <a:buFont typeface="Arial" panose="020B0604020202020204" pitchFamily="34" charset="0"/>
              <a:buChar char="•"/>
            </a:pPr>
            <a:r>
              <a:rPr lang="da-DK" sz="1700" dirty="0" smtClean="0">
                <a:solidFill>
                  <a:prstClr val="black"/>
                </a:solidFill>
              </a:rPr>
              <a:t>Hvilke </a:t>
            </a:r>
            <a:r>
              <a:rPr lang="da-DK" sz="1700" dirty="0">
                <a:solidFill>
                  <a:prstClr val="black"/>
                </a:solidFill>
              </a:rPr>
              <a:t>former for støtte der skal iværksættes for familien, i forbindelse med at barnet eller den unge er anbragt uden for hjemmet og i tiden efter barnets eller den unges hjemgivelse</a:t>
            </a:r>
            <a:r>
              <a:rPr lang="da-DK" sz="1700" dirty="0" smtClean="0">
                <a:solidFill>
                  <a:prstClr val="black"/>
                </a:solidFill>
              </a:rPr>
              <a:t>.</a:t>
            </a:r>
          </a:p>
          <a:p>
            <a:pPr lvl="0"/>
            <a:r>
              <a:rPr lang="da-DK" sz="1700" dirty="0" smtClean="0">
                <a:solidFill>
                  <a:prstClr val="black"/>
                </a:solidFill>
              </a:rPr>
              <a:t>(Barnets lov § 91 og § 108)</a:t>
            </a:r>
            <a:endParaRPr lang="da-DK" sz="1700" dirty="0">
              <a:solidFill>
                <a:prstClr val="black"/>
              </a:solidFill>
            </a:endParaRPr>
          </a:p>
          <a:p>
            <a:endParaRPr lang="da-DK" dirty="0"/>
          </a:p>
        </p:txBody>
      </p:sp>
      <p:sp>
        <p:nvSpPr>
          <p:cNvPr id="4" name="Titel 3"/>
          <p:cNvSpPr>
            <a:spLocks noGrp="1"/>
          </p:cNvSpPr>
          <p:nvPr>
            <p:ph type="title"/>
          </p:nvPr>
        </p:nvSpPr>
        <p:spPr>
          <a:xfrm>
            <a:off x="323528" y="404664"/>
            <a:ext cx="4491953" cy="1152128"/>
          </a:xfrm>
        </p:spPr>
        <p:txBody>
          <a:bodyPr>
            <a:normAutofit fontScale="90000"/>
          </a:bodyPr>
          <a:lstStyle/>
          <a:p>
            <a:pPr algn="l"/>
            <a:r>
              <a:rPr lang="da-DK" dirty="0"/>
              <a:t>BARNETS PLAN/</a:t>
            </a:r>
            <a:br>
              <a:rPr lang="da-DK" dirty="0"/>
            </a:br>
            <a:r>
              <a:rPr lang="da-DK" dirty="0"/>
              <a:t>UNGEPLANEN </a:t>
            </a:r>
          </a:p>
        </p:txBody>
      </p:sp>
    </p:spTree>
    <p:extLst>
      <p:ext uri="{BB962C8B-B14F-4D97-AF65-F5344CB8AC3E}">
        <p14:creationId xmlns:p14="http://schemas.microsoft.com/office/powerpoint/2010/main" val="21241593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p:cNvPicPr>
            <a:picLocks noChangeAspect="1"/>
          </p:cNvPicPr>
          <p:nvPr/>
        </p:nvPicPr>
        <p:blipFill>
          <a:blip r:embed="rId2"/>
          <a:stretch>
            <a:fillRect/>
          </a:stretch>
        </p:blipFill>
        <p:spPr>
          <a:xfrm>
            <a:off x="6660232" y="4365104"/>
            <a:ext cx="1893962" cy="1776429"/>
          </a:xfrm>
          <a:prstGeom prst="rect">
            <a:avLst/>
          </a:prstGeom>
        </p:spPr>
      </p:pic>
      <p:sp>
        <p:nvSpPr>
          <p:cNvPr id="2" name="Titel 1"/>
          <p:cNvSpPr>
            <a:spLocks noGrp="1"/>
          </p:cNvSpPr>
          <p:nvPr>
            <p:ph type="title"/>
          </p:nvPr>
        </p:nvSpPr>
        <p:spPr>
          <a:xfrm>
            <a:off x="107504" y="476672"/>
            <a:ext cx="8579296" cy="1143000"/>
          </a:xfrm>
        </p:spPr>
        <p:txBody>
          <a:bodyPr>
            <a:normAutofit fontScale="90000"/>
          </a:bodyPr>
          <a:lstStyle/>
          <a:p>
            <a:r>
              <a:rPr lang="da-DK" dirty="0" smtClean="0"/>
              <a:t>	</a:t>
            </a:r>
            <a:r>
              <a:rPr lang="da-DK" sz="3200" dirty="0" smtClean="0"/>
              <a:t>SOCIALTILSYNET HAR FOKUS PÅ AT PLEJEFAMILIEN KENDER MÅLENE I BARNETS PLAN/ UNGEPLANEN </a:t>
            </a:r>
            <a:r>
              <a:rPr lang="da-DK" sz="2400" dirty="0" smtClean="0"/>
              <a:t>KVALITETSVURDERING – MÅLGRUPPE, METODER OG RESULTATER </a:t>
            </a:r>
            <a:endParaRPr lang="da-DK" sz="2400" dirty="0"/>
          </a:p>
        </p:txBody>
      </p:sp>
      <p:sp>
        <p:nvSpPr>
          <p:cNvPr id="3" name="Pladsholder til indhold 2"/>
          <p:cNvSpPr>
            <a:spLocks noGrp="1"/>
          </p:cNvSpPr>
          <p:nvPr>
            <p:ph idx="1"/>
          </p:nvPr>
        </p:nvSpPr>
        <p:spPr>
          <a:xfrm>
            <a:off x="457200" y="1988840"/>
            <a:ext cx="8229600" cy="4525963"/>
          </a:xfrm>
        </p:spPr>
        <p:txBody>
          <a:bodyPr>
            <a:normAutofit/>
          </a:bodyPr>
          <a:lstStyle/>
          <a:p>
            <a:pPr marL="0" indent="0">
              <a:buNone/>
            </a:pPr>
            <a:endParaRPr lang="da-DK" sz="2000" b="1" dirty="0" smtClean="0">
              <a:solidFill>
                <a:srgbClr val="212529"/>
              </a:solidFill>
              <a:latin typeface="Questa-Regular"/>
            </a:endParaRPr>
          </a:p>
          <a:p>
            <a:pPr marL="0" indent="0">
              <a:buNone/>
            </a:pPr>
            <a:r>
              <a:rPr lang="da-DK" sz="2000" b="1" dirty="0" smtClean="0">
                <a:solidFill>
                  <a:srgbClr val="212529"/>
                </a:solidFill>
                <a:latin typeface="Questa-Regular"/>
              </a:rPr>
              <a:t>Plejefamilien </a:t>
            </a:r>
            <a:r>
              <a:rPr lang="da-DK" sz="2000" b="1" dirty="0">
                <a:solidFill>
                  <a:srgbClr val="212529"/>
                </a:solidFill>
                <a:latin typeface="Questa-Regular"/>
              </a:rPr>
              <a:t>bidrager aktivt til at opnå de mål, der er for barnets ophold i plejefamilien</a:t>
            </a:r>
          </a:p>
          <a:p>
            <a:r>
              <a:rPr lang="da-DK" sz="2000" dirty="0" smtClean="0">
                <a:solidFill>
                  <a:srgbClr val="212529"/>
                </a:solidFill>
                <a:latin typeface="Questa-Regular"/>
              </a:rPr>
              <a:t>Plejefamilien </a:t>
            </a:r>
            <a:r>
              <a:rPr lang="da-DK" sz="2000" dirty="0">
                <a:solidFill>
                  <a:srgbClr val="212529"/>
                </a:solidFill>
                <a:latin typeface="Questa-Regular"/>
              </a:rPr>
              <a:t>kender de mål, der er opstillet for anbringelsen eller støtteopholdet, i barnets plan eller ungeplanen.</a:t>
            </a:r>
          </a:p>
          <a:p>
            <a:r>
              <a:rPr lang="da-DK" sz="2000" dirty="0" smtClean="0">
                <a:solidFill>
                  <a:srgbClr val="212529"/>
                </a:solidFill>
                <a:latin typeface="Questa-Regular"/>
              </a:rPr>
              <a:t>Plejefamilien </a:t>
            </a:r>
            <a:r>
              <a:rPr lang="da-DK" sz="2000" dirty="0">
                <a:solidFill>
                  <a:srgbClr val="212529"/>
                </a:solidFill>
                <a:latin typeface="Questa-Regular"/>
              </a:rPr>
              <a:t>kan redegøre for, hvordan de understøtter opfyldelsen af de mål, der er for barnets anbringelse eller støtteophold i plejefamilien.</a:t>
            </a:r>
          </a:p>
          <a:p>
            <a:pPr marL="0" indent="0">
              <a:buNone/>
            </a:pPr>
            <a:endParaRPr lang="da-DK" sz="2800" dirty="0"/>
          </a:p>
        </p:txBody>
      </p:sp>
    </p:spTree>
    <p:extLst>
      <p:ext uri="{BB962C8B-B14F-4D97-AF65-F5344CB8AC3E}">
        <p14:creationId xmlns:p14="http://schemas.microsoft.com/office/powerpoint/2010/main" val="42831249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PLEJEFAMILIERS TAVSHEDSPLIGT</a:t>
            </a:r>
          </a:p>
        </p:txBody>
      </p:sp>
      <p:sp>
        <p:nvSpPr>
          <p:cNvPr id="3" name="Pladsholder til indhold 2"/>
          <p:cNvSpPr>
            <a:spLocks noGrp="1"/>
          </p:cNvSpPr>
          <p:nvPr>
            <p:ph idx="1"/>
          </p:nvPr>
        </p:nvSpPr>
        <p:spPr/>
        <p:txBody>
          <a:bodyPr>
            <a:normAutofit/>
          </a:bodyPr>
          <a:lstStyle/>
          <a:p>
            <a:pPr marL="0" indent="0">
              <a:buNone/>
            </a:pPr>
            <a:r>
              <a:rPr lang="da-DK" dirty="0"/>
              <a:t>For plejefamilier gælder de almindelige regler i straffeloven og forvaltningsloven om tavshedspligt og videregivelse af oplysninger, som er pålagt enhver, der er ansat i eller udfører en opgave for det offentlige</a:t>
            </a:r>
            <a:r>
              <a:rPr lang="da-DK" dirty="0" smtClean="0"/>
              <a:t>.</a:t>
            </a:r>
          </a:p>
          <a:p>
            <a:pPr marL="0" indent="0">
              <a:buNone/>
            </a:pPr>
            <a:endParaRPr lang="da-DK" dirty="0"/>
          </a:p>
          <a:p>
            <a:pPr marL="0" indent="0">
              <a:buNone/>
            </a:pPr>
            <a:r>
              <a:rPr lang="da-DK" sz="2400" dirty="0" smtClean="0"/>
              <a:t>(Retssikkerhedslovens § 43 og forvaltningsloven § 27)</a:t>
            </a:r>
            <a:endParaRPr lang="da-DK" sz="2400" dirty="0"/>
          </a:p>
        </p:txBody>
      </p:sp>
    </p:spTree>
    <p:extLst>
      <p:ext uri="{BB962C8B-B14F-4D97-AF65-F5344CB8AC3E}">
        <p14:creationId xmlns:p14="http://schemas.microsoft.com/office/powerpoint/2010/main" val="28383017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823AC064-BC96-4F32-8AE1-B2FD3875482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97662" y="280374"/>
            <a:ext cx="8579095"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4FD4A68-E077-44A4-97A5-2992F9A6B21D}"/>
              </a:ext>
            </a:extLst>
          </p:cNvPr>
          <p:cNvSpPr>
            <a:spLocks noGrp="1"/>
          </p:cNvSpPr>
          <p:nvPr>
            <p:ph type="title"/>
          </p:nvPr>
        </p:nvSpPr>
        <p:spPr>
          <a:xfrm>
            <a:off x="409763" y="433546"/>
            <a:ext cx="8354891" cy="930447"/>
          </a:xfrm>
        </p:spPr>
        <p:txBody>
          <a:bodyPr vert="horz" lIns="91440" tIns="45720" rIns="91440" bIns="45720" rtlCol="0" anchor="b">
            <a:noAutofit/>
          </a:bodyPr>
          <a:lstStyle/>
          <a:p>
            <a:pPr algn="ctr"/>
            <a:r>
              <a:rPr lang="da-DK" sz="3200" dirty="0">
                <a:solidFill>
                  <a:srgbClr val="FFFFFF"/>
                </a:solidFill>
              </a:rPr>
              <a:t>OPLYSNINGER OM PLEJEFAMILIER PÅ TILBUDSPORTALEN</a:t>
            </a:r>
          </a:p>
        </p:txBody>
      </p:sp>
      <p:cxnSp>
        <p:nvCxnSpPr>
          <p:cNvPr id="52" name="Straight Connector 51">
            <a:extLst>
              <a:ext uri="{FF2B5EF4-FFF2-40B4-BE49-F238E27FC236}">
                <a16:creationId xmlns:a16="http://schemas.microsoft.com/office/drawing/2014/main" id="{7E7C77BC-7138-40B1-A15B-20F57A494629}"/>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72559" y="1522292"/>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9" name="Billede 8" descr="Lille pige der kigger på en brun mark. "/>
          <p:cNvPicPr/>
          <p:nvPr/>
        </p:nvPicPr>
        <p:blipFill rotWithShape="1">
          <a:blip r:embed="rId3"/>
          <a:srcRect l="-32" t="9517" r="1550" b="20739"/>
          <a:stretch/>
        </p:blipFill>
        <p:spPr bwMode="auto">
          <a:xfrm>
            <a:off x="3539373" y="2276463"/>
            <a:ext cx="4521518" cy="2049726"/>
          </a:xfrm>
          <a:prstGeom prst="rect">
            <a:avLst/>
          </a:prstGeom>
          <a:ln w="9525" cap="flat" cmpd="sng" algn="ctr">
            <a:solidFill>
              <a:schemeClr val="tx1"/>
            </a:solidFill>
            <a:prstDash val="solid"/>
            <a:round/>
            <a:headEnd type="none" w="med" len="med"/>
            <a:tailEnd type="none" w="med" len="med"/>
          </a:ln>
          <a:extLst>
            <a:ext uri="{53640926-AAD7-44D8-BBD7-CCE9431645EC}">
              <a14:shadowObscured xmlns:a14="http://schemas.microsoft.com/office/drawing/2010/main"/>
            </a:ext>
          </a:extLst>
        </p:spPr>
      </p:pic>
      <p:pic>
        <p:nvPicPr>
          <p:cNvPr id="10" name="Billede 9" descr="Billede 9: Skærmbillede af tilbudsportalen"/>
          <p:cNvPicPr/>
          <p:nvPr/>
        </p:nvPicPr>
        <p:blipFill rotWithShape="1">
          <a:blip r:embed="rId4"/>
          <a:srcRect t="9536" r="1292" b="28124"/>
          <a:stretch/>
        </p:blipFill>
        <p:spPr bwMode="auto">
          <a:xfrm>
            <a:off x="4355239" y="4499610"/>
            <a:ext cx="4521518" cy="2141220"/>
          </a:xfrm>
          <a:prstGeom prst="rect">
            <a:avLst/>
          </a:prstGeom>
          <a:ln>
            <a:solidFill>
              <a:schemeClr val="tx1"/>
            </a:solidFill>
          </a:ln>
          <a:extLst>
            <a:ext uri="{53640926-AAD7-44D8-BBD7-CCE9431645EC}">
              <a14:shadowObscured xmlns:a14="http://schemas.microsoft.com/office/drawing/2010/main"/>
            </a:ext>
          </a:extLst>
        </p:spPr>
      </p:pic>
      <p:pic>
        <p:nvPicPr>
          <p:cNvPr id="5" name="Pladsholder til indhold 4" descr="Håndtryk ikon"/>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410939" y="3105180"/>
            <a:ext cx="2794447" cy="2788859"/>
          </a:xfrm>
        </p:spPr>
      </p:pic>
    </p:spTree>
    <p:extLst>
      <p:ext uri="{BB962C8B-B14F-4D97-AF65-F5344CB8AC3E}">
        <p14:creationId xmlns:p14="http://schemas.microsoft.com/office/powerpoint/2010/main" val="3613055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23AC064-BC96-4F32-8AE1-B2FD3875482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97662" y="280374"/>
            <a:ext cx="8579095"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6D150AB-1493-4A57-89EB-A9A908B94B6C}"/>
              </a:ext>
            </a:extLst>
          </p:cNvPr>
          <p:cNvSpPr>
            <a:spLocks noGrp="1"/>
          </p:cNvSpPr>
          <p:nvPr>
            <p:ph type="title"/>
          </p:nvPr>
        </p:nvSpPr>
        <p:spPr>
          <a:xfrm>
            <a:off x="409763" y="433546"/>
            <a:ext cx="8354891" cy="930447"/>
          </a:xfrm>
        </p:spPr>
        <p:txBody>
          <a:bodyPr vert="horz" lIns="91440" tIns="45720" rIns="91440" bIns="45720" rtlCol="0" anchor="b">
            <a:normAutofit/>
          </a:bodyPr>
          <a:lstStyle/>
          <a:p>
            <a:pPr algn="ctr"/>
            <a:r>
              <a:rPr lang="en-US" dirty="0">
                <a:solidFill>
                  <a:srgbClr val="FFFFFF"/>
                </a:solidFill>
              </a:rPr>
              <a:t>PLENUM-ØVELSE</a:t>
            </a:r>
          </a:p>
        </p:txBody>
      </p:sp>
      <p:sp>
        <p:nvSpPr>
          <p:cNvPr id="3" name="Pladsholder til indhold 2">
            <a:extLst>
              <a:ext uri="{FF2B5EF4-FFF2-40B4-BE49-F238E27FC236}">
                <a16:creationId xmlns:a16="http://schemas.microsoft.com/office/drawing/2014/main" id="{600F7248-EB05-4CE8-9393-A2678068AD1F}"/>
              </a:ext>
            </a:extLst>
          </p:cNvPr>
          <p:cNvSpPr>
            <a:spLocks noGrp="1"/>
          </p:cNvSpPr>
          <p:nvPr>
            <p:ph idx="1"/>
          </p:nvPr>
        </p:nvSpPr>
        <p:spPr>
          <a:xfrm>
            <a:off x="1158209" y="1645724"/>
            <a:ext cx="6858000" cy="420001"/>
          </a:xfrm>
        </p:spPr>
        <p:txBody>
          <a:bodyPr vert="horz" lIns="91440" tIns="45720" rIns="91440" bIns="45720" rtlCol="0">
            <a:normAutofit/>
          </a:bodyPr>
          <a:lstStyle/>
          <a:p>
            <a:pPr marL="0" indent="0" algn="ctr">
              <a:buNone/>
            </a:pPr>
            <a:r>
              <a:rPr lang="da-DK" sz="2000" dirty="0">
                <a:solidFill>
                  <a:srgbClr val="E7E6E6"/>
                </a:solidFill>
              </a:rPr>
              <a:t>Mødet med kommunen</a:t>
            </a:r>
          </a:p>
        </p:txBody>
      </p:sp>
      <p:pic>
        <p:nvPicPr>
          <p:cNvPr id="4" name="Billede 3" descr="Kalenderbla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8" y="3301237"/>
            <a:ext cx="3562625" cy="2185696"/>
          </a:xfrm>
          <a:prstGeom prst="rect">
            <a:avLst/>
          </a:prstGeom>
        </p:spPr>
      </p:pic>
      <p:pic>
        <p:nvPicPr>
          <p:cNvPr id="6" name="Billede 5" descr="Huskeblok hvor der står Match, kontrakt og vederlagsforhandling, indkøringsplan"/>
          <p:cNvPicPr>
            <a:picLocks noChangeAspect="1"/>
          </p:cNvPicPr>
          <p:nvPr/>
        </p:nvPicPr>
        <p:blipFill>
          <a:blip r:embed="rId4"/>
          <a:stretch>
            <a:fillRect/>
          </a:stretch>
        </p:blipFill>
        <p:spPr>
          <a:xfrm>
            <a:off x="5416792" y="2355311"/>
            <a:ext cx="2599417" cy="3899125"/>
          </a:xfrm>
          <a:prstGeom prst="rect">
            <a:avLst/>
          </a:prstGeom>
        </p:spPr>
      </p:pic>
      <p:sp>
        <p:nvSpPr>
          <p:cNvPr id="8" name="Rektangel 7">
            <a:extLst>
              <a:ext uri="{FF2B5EF4-FFF2-40B4-BE49-F238E27FC236}">
                <a16:creationId xmlns:a16="http://schemas.microsoft.com/office/drawing/2014/main" id="{7C6B5C3F-05C7-423A-8884-FD6AB33682D7}"/>
              </a:ext>
            </a:extLst>
          </p:cNvPr>
          <p:cNvSpPr/>
          <p:nvPr/>
        </p:nvSpPr>
        <p:spPr>
          <a:xfrm>
            <a:off x="6111224" y="3516922"/>
            <a:ext cx="1485112" cy="1754326"/>
          </a:xfrm>
          <a:prstGeom prst="rect">
            <a:avLst/>
          </a:prstGeom>
        </p:spPr>
        <p:txBody>
          <a:bodyPr wrap="square">
            <a:spAutoFit/>
          </a:bodyPr>
          <a:lstStyle/>
          <a:p>
            <a:r>
              <a:rPr lang="da-DK" dirty="0"/>
              <a:t>Match.</a:t>
            </a:r>
          </a:p>
          <a:p>
            <a:r>
              <a:rPr lang="da-DK" dirty="0"/>
              <a:t>Kontrakt og vederlagsfor-handling.</a:t>
            </a:r>
          </a:p>
          <a:p>
            <a:r>
              <a:rPr lang="da-DK" dirty="0"/>
              <a:t>Indkørings-plan.</a:t>
            </a:r>
          </a:p>
        </p:txBody>
      </p:sp>
      <p:cxnSp>
        <p:nvCxnSpPr>
          <p:cNvPr id="14" name="Straight Connector 13">
            <a:extLst>
              <a:ext uri="{FF2B5EF4-FFF2-40B4-BE49-F238E27FC236}">
                <a16:creationId xmlns:a16="http://schemas.microsoft.com/office/drawing/2014/main" id="{7E7C77BC-7138-40B1-A15B-20F57A494629}"/>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72559" y="1522292"/>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B146403-F3D6-484B-B2ED-97F9565D037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87209"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39074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823AC064-BC96-4F32-8AE1-B2FD3875482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97662" y="280374"/>
            <a:ext cx="8579095"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43FDB33-E7A5-4A57-9E47-BD05029E9B76}"/>
              </a:ext>
            </a:extLst>
          </p:cNvPr>
          <p:cNvSpPr>
            <a:spLocks noGrp="1"/>
          </p:cNvSpPr>
          <p:nvPr>
            <p:ph type="title"/>
          </p:nvPr>
        </p:nvSpPr>
        <p:spPr>
          <a:xfrm>
            <a:off x="409763" y="280374"/>
            <a:ext cx="8354891" cy="1333652"/>
          </a:xfrm>
        </p:spPr>
        <p:txBody>
          <a:bodyPr vert="horz" lIns="91440" tIns="45720" rIns="91440" bIns="45720" rtlCol="0" anchor="b">
            <a:noAutofit/>
          </a:bodyPr>
          <a:lstStyle/>
          <a:p>
            <a:pPr algn="ctr"/>
            <a:r>
              <a:rPr lang="en-US" dirty="0">
                <a:solidFill>
                  <a:srgbClr val="FFFFFF"/>
                </a:solidFill>
              </a:rPr>
              <a:t>ET KONSTRUKTIVT SAMARBEJDE – TIL </a:t>
            </a:r>
            <a:r>
              <a:rPr lang="en-US" dirty="0" smtClean="0">
                <a:solidFill>
                  <a:srgbClr val="FFFFFF"/>
                </a:solidFill>
              </a:rPr>
              <a:t>BARNETS/DEN UNGES </a:t>
            </a:r>
            <a:r>
              <a:rPr lang="en-US" dirty="0">
                <a:solidFill>
                  <a:srgbClr val="FFFFFF"/>
                </a:solidFill>
              </a:rPr>
              <a:t>BEDSTE</a:t>
            </a:r>
          </a:p>
        </p:txBody>
      </p:sp>
      <p:sp>
        <p:nvSpPr>
          <p:cNvPr id="3" name="Pladsholder til indhold 2">
            <a:extLst>
              <a:ext uri="{FF2B5EF4-FFF2-40B4-BE49-F238E27FC236}">
                <a16:creationId xmlns:a16="http://schemas.microsoft.com/office/drawing/2014/main" id="{82386725-B3CB-4D44-8C3A-66EBB69437B4}"/>
              </a:ext>
            </a:extLst>
          </p:cNvPr>
          <p:cNvSpPr>
            <a:spLocks noGrp="1"/>
          </p:cNvSpPr>
          <p:nvPr>
            <p:ph idx="1"/>
          </p:nvPr>
        </p:nvSpPr>
        <p:spPr>
          <a:xfrm>
            <a:off x="1158209" y="1645724"/>
            <a:ext cx="6858000" cy="420001"/>
          </a:xfrm>
        </p:spPr>
        <p:txBody>
          <a:bodyPr vert="horz" lIns="91440" tIns="45720" rIns="91440" bIns="45720" rtlCol="0">
            <a:normAutofit fontScale="92500"/>
          </a:bodyPr>
          <a:lstStyle/>
          <a:p>
            <a:pPr marL="0" indent="0" algn="ctr">
              <a:buNone/>
            </a:pPr>
            <a:r>
              <a:rPr lang="da-DK" sz="2000" dirty="0">
                <a:solidFill>
                  <a:srgbClr val="FCB12E"/>
                </a:solidFill>
              </a:rPr>
              <a:t>Positioneringens kunst – at være en professionel samarbejdspartner</a:t>
            </a:r>
          </a:p>
        </p:txBody>
      </p:sp>
      <p:cxnSp>
        <p:nvCxnSpPr>
          <p:cNvPr id="29" name="Straight Connector 28">
            <a:extLst>
              <a:ext uri="{FF2B5EF4-FFF2-40B4-BE49-F238E27FC236}">
                <a16:creationId xmlns:a16="http://schemas.microsoft.com/office/drawing/2014/main" id="{7E7C77BC-7138-40B1-A15B-20F57A494629}"/>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72559" y="1522292"/>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B146403-F3D6-484B-B2ED-97F9565D037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87209"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4" name="Billede 3" descr="Fire hænder og fire puslespilsbrikke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608" y="2996953"/>
            <a:ext cx="3545320" cy="2658990"/>
          </a:xfrm>
          <a:prstGeom prst="rect">
            <a:avLst/>
          </a:prstGeom>
        </p:spPr>
      </p:pic>
      <p:pic>
        <p:nvPicPr>
          <p:cNvPr id="5" name="Billede 4" descr="Fem personer der danne en cirke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98283" y="3045472"/>
            <a:ext cx="3858258" cy="2610471"/>
          </a:xfrm>
          <a:prstGeom prst="rect">
            <a:avLst/>
          </a:prstGeom>
        </p:spPr>
      </p:pic>
    </p:spTree>
    <p:extLst>
      <p:ext uri="{BB962C8B-B14F-4D97-AF65-F5344CB8AC3E}">
        <p14:creationId xmlns:p14="http://schemas.microsoft.com/office/powerpoint/2010/main" val="14627976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a:xfrm>
            <a:off x="611560" y="382340"/>
            <a:ext cx="7744176" cy="1318468"/>
          </a:xfrm>
          <a:solidFill>
            <a:schemeClr val="tx1">
              <a:lumMod val="65000"/>
              <a:lumOff val="35000"/>
            </a:schemeClr>
          </a:solidFill>
        </p:spPr>
        <p:txBody>
          <a:bodyPr>
            <a:noAutofit/>
          </a:bodyPr>
          <a:lstStyle/>
          <a:p>
            <a:pPr algn="ctr"/>
            <a:r>
              <a:rPr lang="da-DK" sz="4400" dirty="0">
                <a:solidFill>
                  <a:schemeClr val="bg1"/>
                </a:solidFill>
              </a:rPr>
              <a:t/>
            </a:r>
            <a:br>
              <a:rPr lang="da-DK" sz="4400" dirty="0">
                <a:solidFill>
                  <a:schemeClr val="bg1"/>
                </a:solidFill>
              </a:rPr>
            </a:br>
            <a:r>
              <a:rPr lang="da-DK" sz="4400" dirty="0">
                <a:solidFill>
                  <a:schemeClr val="bg1"/>
                </a:solidFill>
              </a:rPr>
              <a:t/>
            </a:r>
            <a:br>
              <a:rPr lang="da-DK" sz="4400" dirty="0">
                <a:solidFill>
                  <a:schemeClr val="bg1"/>
                </a:solidFill>
              </a:rPr>
            </a:br>
            <a:r>
              <a:rPr lang="da-DK" sz="4400" b="0" dirty="0" smtClean="0">
                <a:solidFill>
                  <a:schemeClr val="bg1"/>
                </a:solidFill>
              </a:rPr>
              <a:t>POSITIONERINGENS KUNST - </a:t>
            </a:r>
            <a:br>
              <a:rPr lang="da-DK" sz="4400" b="0" dirty="0" smtClean="0">
                <a:solidFill>
                  <a:schemeClr val="bg1"/>
                </a:solidFill>
              </a:rPr>
            </a:br>
            <a:r>
              <a:rPr lang="da-DK" sz="4400" b="0" dirty="0" smtClean="0">
                <a:solidFill>
                  <a:schemeClr val="bg1"/>
                </a:solidFill>
              </a:rPr>
              <a:t>BARNET/DEN UNGE I CENTRUM</a:t>
            </a:r>
            <a:endParaRPr lang="da-DK" sz="4400" b="0" dirty="0">
              <a:solidFill>
                <a:schemeClr val="bg1"/>
              </a:solidFill>
            </a:endParaRPr>
          </a:p>
        </p:txBody>
      </p:sp>
      <p:pic>
        <p:nvPicPr>
          <p:cNvPr id="4" name="Pladsholder til indhold 3" descr="Mand der hjælper et barn med en bowlingkugle"/>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11560" y="2435869"/>
            <a:ext cx="3395074" cy="2264767"/>
          </a:xfrm>
        </p:spPr>
      </p:pic>
      <p:pic>
        <p:nvPicPr>
          <p:cNvPr id="6" name="Billede 5" descr="Kvinde der ligger på gulvet og ser på en baby"/>
          <p:cNvPicPr>
            <a:picLocks noChangeAspect="1"/>
          </p:cNvPicPr>
          <p:nvPr/>
        </p:nvPicPr>
        <p:blipFill>
          <a:blip r:embed="rId3"/>
          <a:stretch>
            <a:fillRect/>
          </a:stretch>
        </p:blipFill>
        <p:spPr>
          <a:xfrm>
            <a:off x="4716016" y="2436754"/>
            <a:ext cx="3639720" cy="2263881"/>
          </a:xfrm>
          <a:prstGeom prst="rect">
            <a:avLst/>
          </a:prstGeom>
        </p:spPr>
      </p:pic>
      <p:cxnSp>
        <p:nvCxnSpPr>
          <p:cNvPr id="9" name="Lige forbindelse 8">
            <a:extLst>
              <a:ext uri="{C183D7F6-B498-43B3-948B-1728B52AA6E4}">
                <adec:decorative xmlns="" xmlns:adec="http://schemas.microsoft.com/office/drawing/2017/decorative" val="1"/>
              </a:ext>
            </a:extLst>
          </p:cNvPr>
          <p:cNvCxnSpPr/>
          <p:nvPr/>
        </p:nvCxnSpPr>
        <p:spPr>
          <a:xfrm>
            <a:off x="4283968" y="1700808"/>
            <a:ext cx="0" cy="388843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17032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937569C-55B4-439D-A247-CC3CE2BF44E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7"/>
            <a:ext cx="5380685"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5592187-245F-48BC-BAF2-EC0B7B917A1E}"/>
              </a:ext>
            </a:extLst>
          </p:cNvPr>
          <p:cNvSpPr>
            <a:spLocks noGrp="1"/>
          </p:cNvSpPr>
          <p:nvPr>
            <p:ph type="title"/>
          </p:nvPr>
        </p:nvSpPr>
        <p:spPr>
          <a:xfrm>
            <a:off x="616137" y="640264"/>
            <a:ext cx="4653738" cy="1344975"/>
          </a:xfrm>
        </p:spPr>
        <p:txBody>
          <a:bodyPr>
            <a:normAutofit/>
          </a:bodyPr>
          <a:lstStyle/>
          <a:p>
            <a:r>
              <a:rPr lang="da-DK" sz="4000" dirty="0"/>
              <a:t>VELKOMST OG INTRODUKTION</a:t>
            </a:r>
          </a:p>
        </p:txBody>
      </p:sp>
      <p:sp>
        <p:nvSpPr>
          <p:cNvPr id="3" name="Pladsholder til indhold 2">
            <a:extLst>
              <a:ext uri="{FF2B5EF4-FFF2-40B4-BE49-F238E27FC236}">
                <a16:creationId xmlns:a16="http://schemas.microsoft.com/office/drawing/2014/main" id="{EDD97484-9B52-41D3-AE8E-73C09C050578}"/>
              </a:ext>
            </a:extLst>
          </p:cNvPr>
          <p:cNvSpPr>
            <a:spLocks noGrp="1"/>
          </p:cNvSpPr>
          <p:nvPr>
            <p:ph idx="1"/>
          </p:nvPr>
        </p:nvSpPr>
        <p:spPr>
          <a:xfrm>
            <a:off x="616136" y="2121763"/>
            <a:ext cx="4653738" cy="3626917"/>
          </a:xfrm>
        </p:spPr>
        <p:txBody>
          <a:bodyPr>
            <a:normAutofit/>
          </a:bodyPr>
          <a:lstStyle/>
          <a:p>
            <a:r>
              <a:rPr lang="da-DK" sz="2400" dirty="0"/>
              <a:t>Velkommen til kursusdag 4.</a:t>
            </a:r>
          </a:p>
          <a:p>
            <a:endParaRPr lang="da-DK" sz="2400" dirty="0"/>
          </a:p>
          <a:p>
            <a:r>
              <a:rPr lang="da-DK" sz="2400" dirty="0"/>
              <a:t>Er der spørgsmål til kursusdag 3?</a:t>
            </a:r>
          </a:p>
          <a:p>
            <a:endParaRPr lang="da-DK" sz="2400" dirty="0"/>
          </a:p>
          <a:p>
            <a:r>
              <a:rPr lang="da-DK" sz="2400" dirty="0"/>
              <a:t>Opfølgning på hjemmeopgaven til i dag: </a:t>
            </a:r>
            <a:br>
              <a:rPr lang="da-DK" sz="2400" dirty="0"/>
            </a:br>
            <a:r>
              <a:rPr lang="da-DK" sz="2400" i="1" dirty="0"/>
              <a:t>Anbringelse af eget barn/egne børn.</a:t>
            </a:r>
          </a:p>
        </p:txBody>
      </p:sp>
      <p:pic>
        <p:nvPicPr>
          <p:cNvPr id="6" name="Billede 5" descr="Et ur hvor der står tid til revie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2204" y="3364984"/>
            <a:ext cx="2852936" cy="2852936"/>
          </a:xfrm>
          <a:prstGeom prst="rect">
            <a:avLst/>
          </a:prstGeom>
        </p:spPr>
      </p:pic>
      <p:pic>
        <p:nvPicPr>
          <p:cNvPr id="8" name="Billede 7" descr="Et ur hvor der står tid til spørgsmål"/>
          <p:cNvPicPr>
            <a:picLocks noChangeAspect="1"/>
          </p:cNvPicPr>
          <p:nvPr/>
        </p:nvPicPr>
        <p:blipFill>
          <a:blip r:embed="rId4"/>
          <a:stretch>
            <a:fillRect/>
          </a:stretch>
        </p:blipFill>
        <p:spPr>
          <a:xfrm>
            <a:off x="5951140" y="321177"/>
            <a:ext cx="2844000" cy="2844000"/>
          </a:xfrm>
          <a:prstGeom prst="rect">
            <a:avLst/>
          </a:prstGeom>
        </p:spPr>
      </p:pic>
    </p:spTree>
    <p:extLst>
      <p:ext uri="{BB962C8B-B14F-4D97-AF65-F5344CB8AC3E}">
        <p14:creationId xmlns:p14="http://schemas.microsoft.com/office/powerpoint/2010/main" val="32961537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23AC064-BC96-4F32-8AE1-B2FD3875482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97662" y="280374"/>
            <a:ext cx="8579095"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FBBA5BE-F286-480F-82C6-881861F82018}"/>
              </a:ext>
            </a:extLst>
          </p:cNvPr>
          <p:cNvSpPr>
            <a:spLocks noGrp="1"/>
          </p:cNvSpPr>
          <p:nvPr>
            <p:ph type="title"/>
          </p:nvPr>
        </p:nvSpPr>
        <p:spPr>
          <a:xfrm>
            <a:off x="409763" y="433546"/>
            <a:ext cx="8354891" cy="930447"/>
          </a:xfrm>
        </p:spPr>
        <p:txBody>
          <a:bodyPr vert="horz" lIns="91440" tIns="45720" rIns="91440" bIns="45720" rtlCol="0" anchor="b">
            <a:noAutofit/>
          </a:bodyPr>
          <a:lstStyle/>
          <a:p>
            <a:pPr algn="ctr"/>
            <a:r>
              <a:rPr lang="en-US" sz="2800" dirty="0">
                <a:solidFill>
                  <a:srgbClr val="FFFFFF"/>
                </a:solidFill>
              </a:rPr>
              <a:t>SAMARBEJDE MED </a:t>
            </a:r>
            <a:r>
              <a:rPr lang="en-US" sz="2800" dirty="0" smtClean="0">
                <a:solidFill>
                  <a:srgbClr val="FFFFFF"/>
                </a:solidFill>
              </a:rPr>
              <a:t>BØRNE- OG UNGERÅDGIVEREN </a:t>
            </a:r>
            <a:r>
              <a:rPr lang="en-US" sz="2800" dirty="0">
                <a:solidFill>
                  <a:srgbClr val="FFFFFF"/>
                </a:solidFill>
              </a:rPr>
              <a:t>OG FAMILIEPLEJEKONSULENTEN</a:t>
            </a:r>
          </a:p>
        </p:txBody>
      </p:sp>
      <p:cxnSp>
        <p:nvCxnSpPr>
          <p:cNvPr id="19" name="Straight Connector 18">
            <a:extLst>
              <a:ext uri="{FF2B5EF4-FFF2-40B4-BE49-F238E27FC236}">
                <a16:creationId xmlns:a16="http://schemas.microsoft.com/office/drawing/2014/main" id="{7E7C77BC-7138-40B1-A15B-20F57A494629}"/>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72559" y="1522292"/>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B146403-F3D6-484B-B2ED-97F9565D037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87209"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3" name="Billede 2" descr="Håndtryk ik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608" y="3634414"/>
            <a:ext cx="2755092" cy="1582443"/>
          </a:xfrm>
          <a:prstGeom prst="rect">
            <a:avLst/>
          </a:prstGeom>
        </p:spPr>
      </p:pic>
      <p:pic>
        <p:nvPicPr>
          <p:cNvPr id="6" name="Pladsholder til indhold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869364" y="2879521"/>
            <a:ext cx="4042622" cy="3092227"/>
          </a:xfrm>
        </p:spPr>
      </p:pic>
    </p:spTree>
    <p:extLst>
      <p:ext uri="{BB962C8B-B14F-4D97-AF65-F5344CB8AC3E}">
        <p14:creationId xmlns:p14="http://schemas.microsoft.com/office/powerpoint/2010/main" val="33608445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45A142-4255-493C-8284-5D566C121B1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7"/>
            <a:ext cx="3249230"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12FA4F3-25BF-42E3-9625-E48D0E2380FD}"/>
              </a:ext>
            </a:extLst>
          </p:cNvPr>
          <p:cNvSpPr>
            <a:spLocks noGrp="1"/>
          </p:cNvSpPr>
          <p:nvPr>
            <p:ph type="title"/>
          </p:nvPr>
        </p:nvSpPr>
        <p:spPr>
          <a:xfrm>
            <a:off x="505678" y="914401"/>
            <a:ext cx="2743200" cy="2887579"/>
          </a:xfrm>
        </p:spPr>
        <p:txBody>
          <a:bodyPr vert="horz" lIns="91440" tIns="45720" rIns="91440" bIns="45720" rtlCol="0" anchor="b">
            <a:normAutofit/>
          </a:bodyPr>
          <a:lstStyle/>
          <a:p>
            <a:pPr algn="ctr"/>
            <a:r>
              <a:rPr lang="en-US" sz="4800" kern="1200" dirty="0">
                <a:solidFill>
                  <a:srgbClr val="FFFFFF"/>
                </a:solidFill>
                <a:latin typeface="+mj-lt"/>
                <a:ea typeface="+mj-ea"/>
                <a:cs typeface="+mj-cs"/>
              </a:rPr>
              <a:t>Pause</a:t>
            </a:r>
          </a:p>
        </p:txBody>
      </p:sp>
      <p:cxnSp>
        <p:nvCxnSpPr>
          <p:cNvPr id="12" name="Straight Connector 11">
            <a:extLst>
              <a:ext uri="{FF2B5EF4-FFF2-40B4-BE49-F238E27FC236}">
                <a16:creationId xmlns:a16="http://schemas.microsoft.com/office/drawing/2014/main" id="{38FB9660-F42F-4313-BBC4-47C007FE484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3344" y="3910267"/>
            <a:ext cx="1940093"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ladsholder til indhold 4" descr="Smilende ansigt med massiv udfyldning">
            <a:extLst>
              <a:ext uri="{FF2B5EF4-FFF2-40B4-BE49-F238E27FC236}">
                <a16:creationId xmlns:a16="http://schemas.microsoft.com/office/drawing/2014/main" id="{D156248C-0885-4483-BF3D-70ED3B7435FE}"/>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4117647" y="492573"/>
            <a:ext cx="4410597" cy="5880796"/>
          </a:xfrm>
          <a:prstGeom prst="rect">
            <a:avLst/>
          </a:prstGeom>
        </p:spPr>
      </p:pic>
    </p:spTree>
    <p:extLst>
      <p:ext uri="{BB962C8B-B14F-4D97-AF65-F5344CB8AC3E}">
        <p14:creationId xmlns:p14="http://schemas.microsoft.com/office/powerpoint/2010/main" val="31660955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a:lstStyle/>
          <a:p>
            <a:r>
              <a:rPr lang="da-DK" dirty="0"/>
              <a:t>SAMARBEJDE MED SOCIALTILSYNET </a:t>
            </a:r>
          </a:p>
        </p:txBody>
      </p:sp>
      <p:sp>
        <p:nvSpPr>
          <p:cNvPr id="5" name="Undertitel 4"/>
          <p:cNvSpPr>
            <a:spLocks noGrp="1"/>
          </p:cNvSpPr>
          <p:nvPr>
            <p:ph type="subTitle" idx="1"/>
          </p:nvPr>
        </p:nvSpPr>
        <p:spPr/>
        <p:txBody>
          <a:bodyPr/>
          <a:lstStyle/>
          <a:p>
            <a:endParaRPr lang="da-DK"/>
          </a:p>
        </p:txBody>
      </p:sp>
    </p:spTree>
    <p:extLst>
      <p:ext uri="{BB962C8B-B14F-4D97-AF65-F5344CB8AC3E}">
        <p14:creationId xmlns:p14="http://schemas.microsoft.com/office/powerpoint/2010/main" val="42222026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5">
            <a:extLst>
              <a:ext uri="{FF2B5EF4-FFF2-40B4-BE49-F238E27FC236}">
                <a16:creationId xmlns:a16="http://schemas.microsoft.com/office/drawing/2014/main" id="{0857522E-E7E8-4B13-AAEA-3D90FD2D060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8" name="Freeform 19">
            <a:extLst>
              <a:ext uri="{FF2B5EF4-FFF2-40B4-BE49-F238E27FC236}">
                <a16:creationId xmlns:a16="http://schemas.microsoft.com/office/drawing/2014/main" id="{51A5673D-423E-4E5D-B642-77D39FECBD1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865337" cy="6858000"/>
          </a:xfrm>
          <a:custGeom>
            <a:avLst/>
            <a:gdLst>
              <a:gd name="connsiteX0" fmla="*/ 0 w 6487116"/>
              <a:gd name="connsiteY0" fmla="*/ 0 h 6858000"/>
              <a:gd name="connsiteX1" fmla="*/ 1850111 w 6487116"/>
              <a:gd name="connsiteY1" fmla="*/ 0 h 6858000"/>
              <a:gd name="connsiteX2" fmla="*/ 6487116 w 6487116"/>
              <a:gd name="connsiteY2" fmla="*/ 0 h 6858000"/>
              <a:gd name="connsiteX3" fmla="*/ 6487116 w 6487116"/>
              <a:gd name="connsiteY3" fmla="*/ 1900238 h 6858000"/>
              <a:gd name="connsiteX4" fmla="*/ 6116700 w 6487116"/>
              <a:gd name="connsiteY4" fmla="*/ 2178050 h 6858000"/>
              <a:gd name="connsiteX5" fmla="*/ 6112466 w 6487116"/>
              <a:gd name="connsiteY5" fmla="*/ 2184400 h 6858000"/>
              <a:gd name="connsiteX6" fmla="*/ 6106116 w 6487116"/>
              <a:gd name="connsiteY6" fmla="*/ 2193925 h 6858000"/>
              <a:gd name="connsiteX7" fmla="*/ 6099766 w 6487116"/>
              <a:gd name="connsiteY7" fmla="*/ 2201863 h 6858000"/>
              <a:gd name="connsiteX8" fmla="*/ 6099766 w 6487116"/>
              <a:gd name="connsiteY8" fmla="*/ 2211388 h 6858000"/>
              <a:gd name="connsiteX9" fmla="*/ 6099766 w 6487116"/>
              <a:gd name="connsiteY9" fmla="*/ 2220913 h 6858000"/>
              <a:gd name="connsiteX10" fmla="*/ 6106116 w 6487116"/>
              <a:gd name="connsiteY10" fmla="*/ 2228850 h 6858000"/>
              <a:gd name="connsiteX11" fmla="*/ 6112466 w 6487116"/>
              <a:gd name="connsiteY11" fmla="*/ 2238375 h 6858000"/>
              <a:gd name="connsiteX12" fmla="*/ 6116700 w 6487116"/>
              <a:gd name="connsiteY12" fmla="*/ 2244725 h 6858000"/>
              <a:gd name="connsiteX13" fmla="*/ 6487116 w 6487116"/>
              <a:gd name="connsiteY13" fmla="*/ 2522538 h 6858000"/>
              <a:gd name="connsiteX14" fmla="*/ 6487116 w 6487116"/>
              <a:gd name="connsiteY14" fmla="*/ 6858000 h 6858000"/>
              <a:gd name="connsiteX15" fmla="*/ 1850111 w 6487116"/>
              <a:gd name="connsiteY15" fmla="*/ 6858000 h 6858000"/>
              <a:gd name="connsiteX16" fmla="*/ 0 w 6487116"/>
              <a:gd name="connsiteY1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87116" h="6858000">
                <a:moveTo>
                  <a:pt x="0" y="0"/>
                </a:moveTo>
                <a:lnTo>
                  <a:pt x="1850111" y="0"/>
                </a:lnTo>
                <a:lnTo>
                  <a:pt x="6487116" y="0"/>
                </a:lnTo>
                <a:lnTo>
                  <a:pt x="6487116" y="1900238"/>
                </a:lnTo>
                <a:lnTo>
                  <a:pt x="6116700" y="2178050"/>
                </a:lnTo>
                <a:lnTo>
                  <a:pt x="6112466" y="2184400"/>
                </a:lnTo>
                <a:lnTo>
                  <a:pt x="6106116" y="2193925"/>
                </a:lnTo>
                <a:lnTo>
                  <a:pt x="6099766" y="2201863"/>
                </a:lnTo>
                <a:lnTo>
                  <a:pt x="6099766" y="2211388"/>
                </a:lnTo>
                <a:lnTo>
                  <a:pt x="6099766" y="2220913"/>
                </a:lnTo>
                <a:lnTo>
                  <a:pt x="6106116" y="2228850"/>
                </a:lnTo>
                <a:lnTo>
                  <a:pt x="6112466" y="2238375"/>
                </a:lnTo>
                <a:lnTo>
                  <a:pt x="6116700" y="2244725"/>
                </a:lnTo>
                <a:lnTo>
                  <a:pt x="6487116" y="2522538"/>
                </a:lnTo>
                <a:lnTo>
                  <a:pt x="6487116" y="6858000"/>
                </a:lnTo>
                <a:lnTo>
                  <a:pt x="1850111"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6D3AD11C-C39B-48DD-948E-11992CD0C84F}"/>
              </a:ext>
            </a:extLst>
          </p:cNvPr>
          <p:cNvSpPr>
            <a:spLocks noGrp="1"/>
          </p:cNvSpPr>
          <p:nvPr>
            <p:ph type="title"/>
          </p:nvPr>
        </p:nvSpPr>
        <p:spPr>
          <a:xfrm>
            <a:off x="323528" y="365126"/>
            <a:ext cx="4464496" cy="1325563"/>
          </a:xfrm>
        </p:spPr>
        <p:txBody>
          <a:bodyPr>
            <a:normAutofit/>
          </a:bodyPr>
          <a:lstStyle/>
          <a:p>
            <a:pPr algn="ctr"/>
            <a:r>
              <a:rPr lang="da-DK" sz="4000" dirty="0"/>
              <a:t>OM SOCIALTILSYNET</a:t>
            </a:r>
          </a:p>
        </p:txBody>
      </p:sp>
      <p:sp>
        <p:nvSpPr>
          <p:cNvPr id="9" name="Content Placeholder 8">
            <a:extLst>
              <a:ext uri="{FF2B5EF4-FFF2-40B4-BE49-F238E27FC236}">
                <a16:creationId xmlns:a16="http://schemas.microsoft.com/office/drawing/2014/main" id="{7874BE5F-C92E-4C53-A328-91549F305E00}"/>
              </a:ext>
            </a:extLst>
          </p:cNvPr>
          <p:cNvSpPr>
            <a:spLocks noGrp="1"/>
          </p:cNvSpPr>
          <p:nvPr>
            <p:ph idx="1"/>
          </p:nvPr>
        </p:nvSpPr>
        <p:spPr>
          <a:xfrm>
            <a:off x="628650" y="1628800"/>
            <a:ext cx="3943350" cy="4548163"/>
          </a:xfrm>
        </p:spPr>
        <p:txBody>
          <a:bodyPr>
            <a:normAutofit fontScale="70000" lnSpcReduction="20000"/>
          </a:bodyPr>
          <a:lstStyle/>
          <a:p>
            <a:pPr marL="0" indent="0">
              <a:buNone/>
            </a:pPr>
            <a:endParaRPr lang="da-DK" sz="1400" b="1" dirty="0"/>
          </a:p>
          <a:p>
            <a:pPr marL="0" indent="0">
              <a:buNone/>
            </a:pPr>
            <a:r>
              <a:rPr lang="da-DK" sz="3100" b="1" dirty="0"/>
              <a:t>§ 1.</a:t>
            </a:r>
            <a:r>
              <a:rPr lang="da-DK" sz="3100" dirty="0"/>
              <a:t> Formålet med denne lov er at bidrage til at sikre, at borgerne ydes en indsats, der er i overensstemmelse med formålet med offentlige og private tilbud efter lov om social service og kapitel 40 i sundhedsloven. Formålet skal opnås gennem en systematisk, ensartet, uvildig og fagligt kompetent varetagelse af opgaven med at godkende og føre driftsorienteret tilsyn med tilbuddene.</a:t>
            </a:r>
          </a:p>
          <a:p>
            <a:pPr marL="0" indent="0">
              <a:buNone/>
            </a:pPr>
            <a:r>
              <a:rPr lang="da-DK" sz="3100" dirty="0"/>
              <a:t>(Lov om Socialtilsyn)</a:t>
            </a:r>
          </a:p>
        </p:txBody>
      </p:sp>
      <p:sp>
        <p:nvSpPr>
          <p:cNvPr id="30" name="Rounded Rectangle 15">
            <a:extLst>
              <a:ext uri="{FF2B5EF4-FFF2-40B4-BE49-F238E27FC236}">
                <a16:creationId xmlns:a16="http://schemas.microsoft.com/office/drawing/2014/main" id="{BB08DC4E-794F-43A6-9197-15C12A7E593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46699" y="958640"/>
            <a:ext cx="3314703" cy="4945244"/>
          </a:xfrm>
          <a:prstGeom prst="roundRect">
            <a:avLst>
              <a:gd name="adj" fmla="val 3513"/>
            </a:avLst>
          </a:prstGeom>
          <a:solidFill>
            <a:srgbClr val="FFFFFF"/>
          </a:solidFill>
          <a:ln w="158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Billede 7"/>
          <p:cNvPicPr>
            <a:picLocks noChangeAspect="1"/>
          </p:cNvPicPr>
          <p:nvPr/>
        </p:nvPicPr>
        <p:blipFill>
          <a:blip r:embed="rId3"/>
          <a:stretch>
            <a:fillRect/>
          </a:stretch>
        </p:blipFill>
        <p:spPr>
          <a:xfrm>
            <a:off x="5428218" y="2060848"/>
            <a:ext cx="3151664" cy="2956082"/>
          </a:xfrm>
          <a:prstGeom prst="rect">
            <a:avLst/>
          </a:prstGeom>
        </p:spPr>
      </p:pic>
    </p:spTree>
    <p:extLst>
      <p:ext uri="{BB962C8B-B14F-4D97-AF65-F5344CB8AC3E}">
        <p14:creationId xmlns:p14="http://schemas.microsoft.com/office/powerpoint/2010/main" val="1625375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C7D2E8-FB5E-480E-B7D6-DF4B3F8F439D}"/>
              </a:ext>
            </a:extLst>
          </p:cNvPr>
          <p:cNvSpPr>
            <a:spLocks noGrp="1"/>
          </p:cNvSpPr>
          <p:nvPr>
            <p:ph type="title"/>
          </p:nvPr>
        </p:nvSpPr>
        <p:spPr/>
        <p:txBody>
          <a:bodyPr/>
          <a:lstStyle/>
          <a:p>
            <a:pPr algn="ctr"/>
            <a:r>
              <a:rPr lang="da-DK" dirty="0"/>
              <a:t>KVALITETSKRITERIER</a:t>
            </a:r>
          </a:p>
        </p:txBody>
      </p:sp>
      <p:sp>
        <p:nvSpPr>
          <p:cNvPr id="15" name="Rektangel 14">
            <a:extLst>
              <a:ext uri="{FF2B5EF4-FFF2-40B4-BE49-F238E27FC236}">
                <a16:creationId xmlns:a16="http://schemas.microsoft.com/office/drawing/2014/main" id="{4FCE4286-EEE4-4352-8B0C-1F09676C5B94}"/>
              </a:ext>
            </a:extLst>
          </p:cNvPr>
          <p:cNvSpPr/>
          <p:nvPr/>
        </p:nvSpPr>
        <p:spPr>
          <a:xfrm>
            <a:off x="1435773" y="1512944"/>
            <a:ext cx="6272454" cy="4852610"/>
          </a:xfrm>
          <a:prstGeom prst="rect">
            <a:avLst/>
          </a:prstGeom>
        </p:spPr>
        <p:txBody>
          <a:bodyPr wrap="square">
            <a:spAutoFit/>
          </a:bodyPr>
          <a:lstStyle/>
          <a:p>
            <a:pPr marL="180000" indent="-180000" defTabSz="685800">
              <a:spcBef>
                <a:spcPts val="750"/>
              </a:spcBef>
              <a:buFont typeface="Arial" panose="020B0604020202020204" pitchFamily="34" charset="0"/>
              <a:buChar char="•"/>
            </a:pPr>
            <a:r>
              <a:rPr lang="da-DK" sz="1600" dirty="0">
                <a:solidFill>
                  <a:prstClr val="black"/>
                </a:solidFill>
              </a:rPr>
              <a:t>Plejefamilien støtter barnet i at udnytte sit fulde potentiale i forhold til </a:t>
            </a:r>
            <a:r>
              <a:rPr lang="da-DK" sz="1600" b="1" dirty="0">
                <a:solidFill>
                  <a:prstClr val="black"/>
                </a:solidFill>
              </a:rPr>
              <a:t>skolegang, uddannelse og beskæftigelse</a:t>
            </a:r>
            <a:r>
              <a:rPr lang="da-DK" sz="1600" dirty="0">
                <a:solidFill>
                  <a:prstClr val="black"/>
                </a:solidFill>
              </a:rPr>
              <a:t>.</a:t>
            </a:r>
          </a:p>
          <a:p>
            <a:pPr marL="180000" indent="-180000" defTabSz="685800">
              <a:spcBef>
                <a:spcPts val="750"/>
              </a:spcBef>
              <a:buFont typeface="Arial" panose="020B0604020202020204" pitchFamily="34" charset="0"/>
              <a:buChar char="•"/>
            </a:pPr>
            <a:r>
              <a:rPr lang="da-DK" sz="1600" dirty="0">
                <a:solidFill>
                  <a:prstClr val="black"/>
                </a:solidFill>
              </a:rPr>
              <a:t>Plejefamilien styrker barnets kompetencer til at indgå i </a:t>
            </a:r>
            <a:r>
              <a:rPr lang="da-DK" sz="1600" b="1" dirty="0">
                <a:solidFill>
                  <a:prstClr val="black"/>
                </a:solidFill>
              </a:rPr>
              <a:t>sociale relationer og opnå selvstændighed</a:t>
            </a:r>
            <a:r>
              <a:rPr lang="da-DK" sz="1600" dirty="0">
                <a:solidFill>
                  <a:prstClr val="black"/>
                </a:solidFill>
              </a:rPr>
              <a:t>.</a:t>
            </a:r>
          </a:p>
          <a:p>
            <a:pPr marL="180000" indent="-180000" defTabSz="685800">
              <a:spcBef>
                <a:spcPts val="750"/>
              </a:spcBef>
              <a:buFont typeface="Arial" panose="020B0604020202020204" pitchFamily="34" charset="0"/>
              <a:buChar char="•"/>
            </a:pPr>
            <a:r>
              <a:rPr lang="da-DK" sz="1600" dirty="0">
                <a:solidFill>
                  <a:prstClr val="black"/>
                </a:solidFill>
              </a:rPr>
              <a:t>Plejefamilien støtter barnet i at skabe og opretholde </a:t>
            </a:r>
            <a:r>
              <a:rPr lang="da-DK" sz="1600" b="1" dirty="0">
                <a:solidFill>
                  <a:prstClr val="black"/>
                </a:solidFill>
              </a:rPr>
              <a:t>stabile og konstruktive relationer til familie og netværk.</a:t>
            </a:r>
            <a:r>
              <a:rPr lang="da-DK" sz="1600" dirty="0">
                <a:solidFill>
                  <a:prstClr val="black"/>
                </a:solidFill>
              </a:rPr>
              <a:t> </a:t>
            </a:r>
          </a:p>
          <a:p>
            <a:pPr marL="180000" indent="-180000" defTabSz="685800">
              <a:spcBef>
                <a:spcPts val="750"/>
              </a:spcBef>
              <a:buFont typeface="Arial" panose="020B0604020202020204" pitchFamily="34" charset="0"/>
              <a:buChar char="•"/>
            </a:pPr>
            <a:r>
              <a:rPr lang="da-DK" sz="1600" dirty="0">
                <a:solidFill>
                  <a:prstClr val="black"/>
                </a:solidFill>
              </a:rPr>
              <a:t>Plejefamilien </a:t>
            </a:r>
            <a:r>
              <a:rPr lang="da-DK" sz="1600" b="1" dirty="0">
                <a:solidFill>
                  <a:prstClr val="black"/>
                </a:solidFill>
              </a:rPr>
              <a:t>bidrager aktivt til at opnå de mål, der er for barnets </a:t>
            </a:r>
            <a:r>
              <a:rPr lang="da-DK" sz="1600" dirty="0">
                <a:solidFill>
                  <a:prstClr val="black"/>
                </a:solidFill>
              </a:rPr>
              <a:t>ophold i plejefamilien. </a:t>
            </a:r>
          </a:p>
          <a:p>
            <a:pPr marL="180000" indent="-180000" defTabSz="685800">
              <a:spcBef>
                <a:spcPts val="750"/>
              </a:spcBef>
              <a:buFont typeface="Arial" panose="020B0604020202020204" pitchFamily="34" charset="0"/>
              <a:buChar char="•"/>
            </a:pPr>
            <a:r>
              <a:rPr lang="da-DK" sz="1600" dirty="0">
                <a:solidFill>
                  <a:prstClr val="black"/>
                </a:solidFill>
              </a:rPr>
              <a:t>Plejefamilien understøtter </a:t>
            </a:r>
            <a:r>
              <a:rPr lang="da-DK" sz="1600" b="1" dirty="0">
                <a:solidFill>
                  <a:prstClr val="black"/>
                </a:solidFill>
              </a:rPr>
              <a:t>barnets medbestemmelse og indflydelse </a:t>
            </a:r>
            <a:r>
              <a:rPr lang="da-DK" sz="1600" dirty="0">
                <a:solidFill>
                  <a:prstClr val="black"/>
                </a:solidFill>
              </a:rPr>
              <a:t>på eget liv og hverdagen i plejefamilien. </a:t>
            </a:r>
          </a:p>
          <a:p>
            <a:pPr marL="180000" indent="-180000" defTabSz="685800">
              <a:spcBef>
                <a:spcPts val="750"/>
              </a:spcBef>
              <a:buFont typeface="Arial" panose="020B0604020202020204" pitchFamily="34" charset="0"/>
              <a:buChar char="•"/>
            </a:pPr>
            <a:r>
              <a:rPr lang="da-DK" sz="1600" dirty="0">
                <a:solidFill>
                  <a:prstClr val="black"/>
                </a:solidFill>
              </a:rPr>
              <a:t>Plejefamilien understøtter barnets fysiske og mentale </a:t>
            </a:r>
            <a:r>
              <a:rPr lang="da-DK" sz="1600" b="1" dirty="0">
                <a:solidFill>
                  <a:prstClr val="black"/>
                </a:solidFill>
              </a:rPr>
              <a:t>sundhed og trivsel. </a:t>
            </a:r>
          </a:p>
          <a:p>
            <a:pPr marL="180000" indent="-180000" defTabSz="685800">
              <a:spcBef>
                <a:spcPts val="750"/>
              </a:spcBef>
              <a:buFont typeface="Arial" panose="020B0604020202020204" pitchFamily="34" charset="0"/>
              <a:buChar char="•"/>
            </a:pPr>
            <a:r>
              <a:rPr lang="da-DK" sz="1600" dirty="0">
                <a:solidFill>
                  <a:prstClr val="black"/>
                </a:solidFill>
              </a:rPr>
              <a:t>Plejefamilien tilbyder barnet </a:t>
            </a:r>
            <a:r>
              <a:rPr lang="da-DK" sz="1600" b="1" dirty="0">
                <a:solidFill>
                  <a:prstClr val="black"/>
                </a:solidFill>
              </a:rPr>
              <a:t>trygge og stabile rammer. </a:t>
            </a:r>
          </a:p>
          <a:p>
            <a:pPr marL="180000" indent="-180000" defTabSz="685800">
              <a:spcBef>
                <a:spcPts val="750"/>
              </a:spcBef>
              <a:buFont typeface="Arial" panose="020B0604020202020204" pitchFamily="34" charset="0"/>
              <a:buChar char="•"/>
            </a:pPr>
            <a:r>
              <a:rPr lang="da-DK" sz="1600" dirty="0">
                <a:solidFill>
                  <a:prstClr val="black"/>
                </a:solidFill>
              </a:rPr>
              <a:t>Plejefamilien har </a:t>
            </a:r>
            <a:r>
              <a:rPr lang="da-DK" sz="1600" b="1" dirty="0">
                <a:solidFill>
                  <a:prstClr val="black"/>
                </a:solidFill>
              </a:rPr>
              <a:t>relevante kompetencer </a:t>
            </a:r>
            <a:r>
              <a:rPr lang="da-DK" sz="1600" dirty="0">
                <a:solidFill>
                  <a:prstClr val="black"/>
                </a:solidFill>
              </a:rPr>
              <a:t>i forhold til at varetage opgaven som plejefamilie. </a:t>
            </a:r>
          </a:p>
          <a:p>
            <a:pPr marL="180000" indent="-180000" defTabSz="685800">
              <a:spcBef>
                <a:spcPts val="750"/>
              </a:spcBef>
              <a:buFont typeface="Arial" panose="020B0604020202020204" pitchFamily="34" charset="0"/>
              <a:buChar char="•"/>
            </a:pPr>
            <a:r>
              <a:rPr lang="da-DK" sz="1600" dirty="0">
                <a:solidFill>
                  <a:prstClr val="black"/>
                </a:solidFill>
              </a:rPr>
              <a:t>De </a:t>
            </a:r>
            <a:r>
              <a:rPr lang="da-DK" sz="1600" b="1" dirty="0">
                <a:solidFill>
                  <a:prstClr val="black"/>
                </a:solidFill>
              </a:rPr>
              <a:t>fysiske rammer </a:t>
            </a:r>
            <a:r>
              <a:rPr lang="da-DK" sz="1600" dirty="0">
                <a:solidFill>
                  <a:prstClr val="black"/>
                </a:solidFill>
              </a:rPr>
              <a:t>understøtter barnets udvikling og trivsel</a:t>
            </a:r>
            <a:r>
              <a:rPr lang="da-DK" sz="1600" dirty="0">
                <a:solidFill>
                  <a:prstClr val="black"/>
                </a:solidFill>
                <a:latin typeface="Arial" panose="020B0604020202020204"/>
              </a:rPr>
              <a:t>. </a:t>
            </a:r>
          </a:p>
        </p:txBody>
      </p:sp>
      <p:pic>
        <p:nvPicPr>
          <p:cNvPr id="5" name="Billede 4"/>
          <p:cNvPicPr>
            <a:picLocks noChangeAspect="1"/>
          </p:cNvPicPr>
          <p:nvPr/>
        </p:nvPicPr>
        <p:blipFill>
          <a:blip r:embed="rId3"/>
          <a:stretch>
            <a:fillRect/>
          </a:stretch>
        </p:blipFill>
        <p:spPr>
          <a:xfrm>
            <a:off x="7452320" y="5175260"/>
            <a:ext cx="1389906" cy="1303653"/>
          </a:xfrm>
          <a:prstGeom prst="rect">
            <a:avLst/>
          </a:prstGeom>
        </p:spPr>
      </p:pic>
    </p:spTree>
    <p:extLst>
      <p:ext uri="{BB962C8B-B14F-4D97-AF65-F5344CB8AC3E}">
        <p14:creationId xmlns:p14="http://schemas.microsoft.com/office/powerpoint/2010/main" val="20888565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GODKENDELSE</a:t>
            </a:r>
          </a:p>
        </p:txBody>
      </p:sp>
      <p:sp>
        <p:nvSpPr>
          <p:cNvPr id="3" name="Pladsholder til indhold 2"/>
          <p:cNvSpPr>
            <a:spLocks noGrp="1"/>
          </p:cNvSpPr>
          <p:nvPr>
            <p:ph idx="1"/>
          </p:nvPr>
        </p:nvSpPr>
        <p:spPr/>
        <p:txBody>
          <a:bodyPr/>
          <a:lstStyle/>
          <a:p>
            <a:r>
              <a:rPr lang="da-DK" dirty="0"/>
              <a:t>Det samlede materiale danner grund for socialtilsynets afgørelse. </a:t>
            </a:r>
          </a:p>
          <a:p>
            <a:r>
              <a:rPr lang="da-DK" dirty="0"/>
              <a:t>Godkendelsen er dialogbaseret. </a:t>
            </a:r>
          </a:p>
          <a:p>
            <a:r>
              <a:rPr lang="da-DK" dirty="0"/>
              <a:t>Høringsret på det indsamlede materiale og godkendelsesrapporten. </a:t>
            </a:r>
          </a:p>
          <a:p>
            <a:r>
              <a:rPr lang="da-DK" dirty="0"/>
              <a:t>Afgørelse. </a:t>
            </a:r>
          </a:p>
          <a:p>
            <a:r>
              <a:rPr lang="da-DK" dirty="0"/>
              <a:t>Klareret. </a:t>
            </a:r>
          </a:p>
          <a:p>
            <a:r>
              <a:rPr lang="da-DK" dirty="0"/>
              <a:t>Tilbudsportalen. </a:t>
            </a:r>
          </a:p>
        </p:txBody>
      </p:sp>
    </p:spTree>
    <p:extLst>
      <p:ext uri="{BB962C8B-B14F-4D97-AF65-F5344CB8AC3E}">
        <p14:creationId xmlns:p14="http://schemas.microsoft.com/office/powerpoint/2010/main" val="28006320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DET DRIFTSORIENTEREDE TILSYN</a:t>
            </a:r>
          </a:p>
        </p:txBody>
      </p:sp>
      <p:sp>
        <p:nvSpPr>
          <p:cNvPr id="3" name="Pladsholder til indhold 2"/>
          <p:cNvSpPr>
            <a:spLocks noGrp="1"/>
          </p:cNvSpPr>
          <p:nvPr>
            <p:ph idx="1"/>
          </p:nvPr>
        </p:nvSpPr>
        <p:spPr/>
        <p:txBody>
          <a:bodyPr/>
          <a:lstStyle/>
          <a:p>
            <a:r>
              <a:rPr lang="da-DK" dirty="0"/>
              <a:t>Kontrol og kvalitetsudvikling. </a:t>
            </a:r>
          </a:p>
          <a:p>
            <a:r>
              <a:rPr lang="da-DK" dirty="0"/>
              <a:t>Dialogbaseret.</a:t>
            </a:r>
          </a:p>
          <a:p>
            <a:r>
              <a:rPr lang="da-DK" dirty="0"/>
              <a:t>Tilsynsbesøg minimum én gang årligt. </a:t>
            </a:r>
          </a:p>
          <a:p>
            <a:r>
              <a:rPr lang="da-DK" dirty="0"/>
              <a:t>Anmeldte og uanmeldte besøg. </a:t>
            </a:r>
          </a:p>
          <a:p>
            <a:r>
              <a:rPr lang="da-DK" dirty="0"/>
              <a:t>Kvalitetsvurdering med fokus på resultater. </a:t>
            </a:r>
          </a:p>
          <a:p>
            <a:r>
              <a:rPr lang="da-DK" dirty="0"/>
              <a:t>Socialtilsynet kan iværksætte skærpet tilsyn, udstede påbud og træffe afgørelse om ophør af godkendelsen. </a:t>
            </a:r>
          </a:p>
        </p:txBody>
      </p:sp>
    </p:spTree>
    <p:extLst>
      <p:ext uri="{BB962C8B-B14F-4D97-AF65-F5344CB8AC3E}">
        <p14:creationId xmlns:p14="http://schemas.microsoft.com/office/powerpoint/2010/main" val="29418231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45A142-4255-493C-8284-5D566C121B1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7"/>
            <a:ext cx="3249230"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0A0677E-86C8-43B7-B106-BC2BBA378ED8}"/>
              </a:ext>
            </a:extLst>
          </p:cNvPr>
          <p:cNvSpPr>
            <a:spLocks noGrp="1"/>
          </p:cNvSpPr>
          <p:nvPr>
            <p:ph type="title"/>
          </p:nvPr>
        </p:nvSpPr>
        <p:spPr>
          <a:xfrm>
            <a:off x="505677" y="914400"/>
            <a:ext cx="2743200" cy="2887579"/>
          </a:xfrm>
        </p:spPr>
        <p:txBody>
          <a:bodyPr vert="horz" lIns="91440" tIns="45720" rIns="91440" bIns="45720" rtlCol="0" anchor="b">
            <a:normAutofit/>
          </a:bodyPr>
          <a:lstStyle/>
          <a:p>
            <a:pPr>
              <a:lnSpc>
                <a:spcPct val="90000"/>
              </a:lnSpc>
            </a:pPr>
            <a:r>
              <a:rPr lang="en-US" sz="4200" kern="1200">
                <a:solidFill>
                  <a:srgbClr val="FFFFFF"/>
                </a:solidFill>
                <a:latin typeface="+mj-lt"/>
                <a:ea typeface="+mj-ea"/>
                <a:cs typeface="+mj-cs"/>
              </a:rPr>
              <a:t>Frokost</a:t>
            </a:r>
          </a:p>
        </p:txBody>
      </p:sp>
      <p:cxnSp>
        <p:nvCxnSpPr>
          <p:cNvPr id="12" name="Straight Connector 11">
            <a:extLst>
              <a:ext uri="{FF2B5EF4-FFF2-40B4-BE49-F238E27FC236}">
                <a16:creationId xmlns:a16="http://schemas.microsoft.com/office/drawing/2014/main" id="{38FB9660-F42F-4313-BBC4-47C007FE484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3344" y="3910267"/>
            <a:ext cx="1940093"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ladsholder til indhold 4" descr="Smilende ansigt med massiv udfyldning">
            <a:extLst>
              <a:ext uri="{FF2B5EF4-FFF2-40B4-BE49-F238E27FC236}">
                <a16:creationId xmlns:a16="http://schemas.microsoft.com/office/drawing/2014/main" id="{68C13A53-31C9-48B6-A2E2-967FFC3EBE32}"/>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3865366" y="975391"/>
            <a:ext cx="4915159" cy="4915159"/>
          </a:xfrm>
          <a:prstGeom prst="rect">
            <a:avLst/>
          </a:prstGeom>
        </p:spPr>
      </p:pic>
    </p:spTree>
    <p:extLst>
      <p:ext uri="{BB962C8B-B14F-4D97-AF65-F5344CB8AC3E}">
        <p14:creationId xmlns:p14="http://schemas.microsoft.com/office/powerpoint/2010/main" val="4681246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a:lstStyle/>
          <a:p>
            <a:r>
              <a:rPr lang="da-DK" dirty="0"/>
              <a:t>MATCHNING</a:t>
            </a:r>
          </a:p>
        </p:txBody>
      </p:sp>
      <p:sp>
        <p:nvSpPr>
          <p:cNvPr id="5" name="Undertitel 4"/>
          <p:cNvSpPr>
            <a:spLocks noGrp="1"/>
          </p:cNvSpPr>
          <p:nvPr>
            <p:ph type="subTitle" idx="1"/>
          </p:nvPr>
        </p:nvSpPr>
        <p:spPr/>
        <p:txBody>
          <a:bodyPr/>
          <a:lstStyle/>
          <a:p>
            <a:r>
              <a:rPr lang="da-DK" dirty="0"/>
              <a:t>Emne: Matchning</a:t>
            </a:r>
          </a:p>
        </p:txBody>
      </p:sp>
    </p:spTree>
    <p:extLst>
      <p:ext uri="{BB962C8B-B14F-4D97-AF65-F5344CB8AC3E}">
        <p14:creationId xmlns:p14="http://schemas.microsoft.com/office/powerpoint/2010/main" val="7350012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dirty="0"/>
              <a:t>DET GODE MATCH – </a:t>
            </a:r>
            <a:br>
              <a:rPr lang="da-DK" dirty="0"/>
            </a:br>
            <a:r>
              <a:rPr lang="da-DK" dirty="0"/>
              <a:t>MED FOKUS PÅ </a:t>
            </a:r>
            <a:r>
              <a:rPr lang="da-DK" dirty="0" smtClean="0"/>
              <a:t>BARNET/DEN UNGE</a:t>
            </a:r>
            <a:endParaRPr lang="da-DK" dirty="0"/>
          </a:p>
        </p:txBody>
      </p:sp>
      <p:sp>
        <p:nvSpPr>
          <p:cNvPr id="3" name="Pladsholder til indhold 2"/>
          <p:cNvSpPr>
            <a:spLocks noGrp="1"/>
          </p:cNvSpPr>
          <p:nvPr>
            <p:ph idx="1"/>
          </p:nvPr>
        </p:nvSpPr>
        <p:spPr/>
        <p:txBody>
          <a:bodyPr>
            <a:normAutofit/>
          </a:bodyPr>
          <a:lstStyle/>
          <a:p>
            <a:r>
              <a:rPr lang="da-DK" sz="2800" dirty="0"/>
              <a:t>Forskning viser, at det gode match er karakteriseret ved inddragelse af </a:t>
            </a:r>
            <a:r>
              <a:rPr lang="da-DK" sz="2800" dirty="0" smtClean="0"/>
              <a:t>barnet/den unge </a:t>
            </a:r>
            <a:r>
              <a:rPr lang="da-DK" sz="2800" dirty="0"/>
              <a:t>og forældrene. </a:t>
            </a:r>
          </a:p>
          <a:p>
            <a:r>
              <a:rPr lang="da-DK" sz="2800" dirty="0"/>
              <a:t>At være blevet taget med på råd, når det kan lade sig gøre, danner grundlag for succes. </a:t>
            </a:r>
          </a:p>
          <a:p>
            <a:r>
              <a:rPr lang="da-DK" sz="2800" dirty="0"/>
              <a:t>Plejefamilier kan udvikle en profil, som </a:t>
            </a:r>
            <a:r>
              <a:rPr lang="da-DK" sz="2800" dirty="0" smtClean="0"/>
              <a:t>barnet eller den unge </a:t>
            </a:r>
            <a:r>
              <a:rPr lang="da-DK" sz="2800" dirty="0"/>
              <a:t>kan kigge på – fx ”Familiepakken”. </a:t>
            </a:r>
          </a:p>
          <a:p>
            <a:pPr marL="0" indent="0">
              <a:buNone/>
            </a:pPr>
            <a:endParaRPr lang="da-DK" sz="2800" dirty="0"/>
          </a:p>
          <a:p>
            <a:r>
              <a:rPr lang="da-DK" sz="2800" dirty="0"/>
              <a:t>Hvad indeholder jeres ”Familiepakke”, og hvilke overvejelser ligger bag? Fortæl om indholdet. </a:t>
            </a:r>
          </a:p>
        </p:txBody>
      </p:sp>
    </p:spTree>
    <p:extLst>
      <p:ext uri="{BB962C8B-B14F-4D97-AF65-F5344CB8AC3E}">
        <p14:creationId xmlns:p14="http://schemas.microsoft.com/office/powerpoint/2010/main" val="1830645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re smilende forældrepar står med hver deres barn.">
            <a:extLst>
              <a:ext uri="{FF2B5EF4-FFF2-40B4-BE49-F238E27FC236}">
                <a16:creationId xmlns:a16="http://schemas.microsoft.com/office/drawing/2014/main" id="{EE09A529-E47C-4634-BB98-0A9526C372B4}"/>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 name="Oval 11">
            <a:extLst>
              <a:ext uri="{FF2B5EF4-FFF2-40B4-BE49-F238E27FC236}">
                <a16:creationId xmlns:a16="http://schemas.microsoft.com/office/drawing/2014/main" id="{569C1A01-6FB5-43CE-ADCC-936728ACAC0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200" y="4388303"/>
            <a:ext cx="618067" cy="70298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E91A9340-A03F-4BAC-8D7B-7DB3228C0BB5}"/>
              </a:ext>
            </a:extLst>
          </p:cNvPr>
          <p:cNvSpPr>
            <a:spLocks noGrp="1"/>
          </p:cNvSpPr>
          <p:nvPr>
            <p:ph type="title"/>
          </p:nvPr>
        </p:nvSpPr>
        <p:spPr>
          <a:xfrm>
            <a:off x="603748" y="4551038"/>
            <a:ext cx="3766337" cy="1509931"/>
          </a:xfrm>
        </p:spPr>
        <p:txBody>
          <a:bodyPr>
            <a:normAutofit fontScale="90000"/>
          </a:bodyPr>
          <a:lstStyle/>
          <a:p>
            <a:r>
              <a:rPr lang="da-DK" sz="3400" dirty="0">
                <a:solidFill>
                  <a:srgbClr val="000000"/>
                </a:solidFill>
              </a:rPr>
              <a:t>Hjemmeopgave:</a:t>
            </a:r>
            <a:br>
              <a:rPr lang="da-DK" sz="3400" dirty="0">
                <a:solidFill>
                  <a:srgbClr val="000000"/>
                </a:solidFill>
              </a:rPr>
            </a:br>
            <a:r>
              <a:rPr lang="da-DK" sz="3400" dirty="0">
                <a:solidFill>
                  <a:srgbClr val="000000"/>
                </a:solidFill>
              </a:rPr>
              <a:t>Anbringelse af eget barn/egne børn</a:t>
            </a:r>
          </a:p>
        </p:txBody>
      </p:sp>
      <p:sp>
        <p:nvSpPr>
          <p:cNvPr id="3" name="Pladsholder til indhold 2">
            <a:extLst>
              <a:ext uri="{FF2B5EF4-FFF2-40B4-BE49-F238E27FC236}">
                <a16:creationId xmlns:a16="http://schemas.microsoft.com/office/drawing/2014/main" id="{9249F389-36E2-42D4-94DE-48298A98AD3D}"/>
              </a:ext>
            </a:extLst>
          </p:cNvPr>
          <p:cNvSpPr>
            <a:spLocks noGrp="1"/>
          </p:cNvSpPr>
          <p:nvPr>
            <p:ph idx="1"/>
          </p:nvPr>
        </p:nvSpPr>
        <p:spPr>
          <a:xfrm>
            <a:off x="4852686" y="4551038"/>
            <a:ext cx="3694808" cy="1509935"/>
          </a:xfrm>
        </p:spPr>
        <p:txBody>
          <a:bodyPr anchor="ctr">
            <a:normAutofit fontScale="92500" lnSpcReduction="10000"/>
          </a:bodyPr>
          <a:lstStyle/>
          <a:p>
            <a:pPr lvl="0"/>
            <a:r>
              <a:rPr lang="da-DK" sz="1700" dirty="0">
                <a:solidFill>
                  <a:srgbClr val="000000"/>
                </a:solidFill>
              </a:rPr>
              <a:t>Hvad, tænker I, vil være vigtigt for jeres barn/børn i forhold til anbringelse i en plejefamilie?</a:t>
            </a:r>
          </a:p>
          <a:p>
            <a:pPr lvl="0"/>
            <a:r>
              <a:rPr lang="da-DK" sz="1700" dirty="0">
                <a:solidFill>
                  <a:srgbClr val="000000"/>
                </a:solidFill>
              </a:rPr>
              <a:t>Hvad, tænker I, vil være vigtigt for jer som forældre at blive mødt med i forhold til en kommende plejefamilie?</a:t>
            </a:r>
          </a:p>
          <a:p>
            <a:endParaRPr lang="da-DK" sz="1700" dirty="0">
              <a:solidFill>
                <a:srgbClr val="000000"/>
              </a:solidFill>
            </a:endParaRPr>
          </a:p>
        </p:txBody>
      </p:sp>
      <p:pic>
        <p:nvPicPr>
          <p:cNvPr id="4" name="Billed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4691" y="228696"/>
            <a:ext cx="6230787" cy="4153858"/>
          </a:xfrm>
          <a:prstGeom prst="rect">
            <a:avLst/>
          </a:prstGeom>
        </p:spPr>
      </p:pic>
    </p:spTree>
    <p:extLst>
      <p:ext uri="{BB962C8B-B14F-4D97-AF65-F5344CB8AC3E}">
        <p14:creationId xmlns:p14="http://schemas.microsoft.com/office/powerpoint/2010/main" val="21953125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Hjemmeopgave – ”Familiepakken”</a:t>
            </a:r>
          </a:p>
        </p:txBody>
      </p:sp>
      <p:pic>
        <p:nvPicPr>
          <p:cNvPr id="4" name="Pladsholder til indhold 3" descr="To voksne og to børn der står rundt om to store papkasser"/>
          <p:cNvPicPr>
            <a:picLocks noGrp="1" noChangeAspect="1"/>
          </p:cNvPicPr>
          <p:nvPr>
            <p:ph idx="1"/>
          </p:nvPr>
        </p:nvPicPr>
        <p:blipFill>
          <a:blip r:embed="rId2"/>
          <a:stretch>
            <a:fillRect/>
          </a:stretch>
        </p:blipFill>
        <p:spPr>
          <a:xfrm>
            <a:off x="3064361" y="1600200"/>
            <a:ext cx="3015278" cy="4525963"/>
          </a:xfrm>
          <a:prstGeom prst="rect">
            <a:avLst/>
          </a:prstGeom>
        </p:spPr>
      </p:pic>
    </p:spTree>
    <p:extLst>
      <p:ext uri="{BB962C8B-B14F-4D97-AF65-F5344CB8AC3E}">
        <p14:creationId xmlns:p14="http://schemas.microsoft.com/office/powerpoint/2010/main" val="6363127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dirty="0"/>
              <a:t>ØVELSE: MATCH MELLEM PLEJEFAMILIE OG </a:t>
            </a:r>
            <a:r>
              <a:rPr lang="da-DK" dirty="0" smtClean="0"/>
              <a:t>BARN/UNG</a:t>
            </a:r>
            <a:endParaRPr lang="da-DK" dirty="0"/>
          </a:p>
        </p:txBody>
      </p:sp>
      <p:sp>
        <p:nvSpPr>
          <p:cNvPr id="3" name="Pladsholder til indhold 2"/>
          <p:cNvSpPr>
            <a:spLocks noGrp="1"/>
          </p:cNvSpPr>
          <p:nvPr>
            <p:ph idx="1"/>
          </p:nvPr>
        </p:nvSpPr>
        <p:spPr/>
        <p:txBody>
          <a:bodyPr>
            <a:normAutofit fontScale="77500" lnSpcReduction="20000"/>
          </a:bodyPr>
          <a:lstStyle/>
          <a:p>
            <a:pPr marL="0" indent="0">
              <a:buNone/>
            </a:pPr>
            <a:endParaRPr lang="da-DK" dirty="0"/>
          </a:p>
          <a:p>
            <a:r>
              <a:rPr lang="da-DK" sz="3600" dirty="0"/>
              <a:t>Begrund jeres </a:t>
            </a:r>
            <a:r>
              <a:rPr lang="da-DK" sz="3600" dirty="0" smtClean="0"/>
              <a:t>match </a:t>
            </a:r>
            <a:r>
              <a:rPr lang="da-DK" sz="3600" dirty="0"/>
              <a:t>af </a:t>
            </a:r>
            <a:r>
              <a:rPr lang="da-DK" sz="3600" dirty="0" smtClean="0"/>
              <a:t>barn/ung. </a:t>
            </a:r>
            <a:endParaRPr lang="da-DK" sz="3600" dirty="0"/>
          </a:p>
          <a:p>
            <a:r>
              <a:rPr lang="da-DK" sz="3600" dirty="0"/>
              <a:t>Hvorfor er I lige nøjagtig det bedste match til det valgte </a:t>
            </a:r>
            <a:r>
              <a:rPr lang="da-DK" sz="3600" dirty="0" smtClean="0"/>
              <a:t>barn/ung?</a:t>
            </a:r>
            <a:endParaRPr lang="da-DK" sz="3600" dirty="0"/>
          </a:p>
          <a:p>
            <a:r>
              <a:rPr lang="da-DK" sz="3600" dirty="0"/>
              <a:t>Havde forældrenes karakteristika nogen betydning for jeres valg og fravalg?</a:t>
            </a:r>
          </a:p>
          <a:p>
            <a:r>
              <a:rPr lang="da-DK" sz="3600" dirty="0"/>
              <a:t>Er der oplysninger, som I ville spørge kommunen om, hvis I kunne?</a:t>
            </a:r>
          </a:p>
          <a:p>
            <a:r>
              <a:rPr lang="da-DK" sz="3600" dirty="0"/>
              <a:t>Er der særlige kompetencer i forhold til </a:t>
            </a:r>
            <a:r>
              <a:rPr lang="da-DK" sz="3600" dirty="0" smtClean="0"/>
              <a:t>at varetage støtten til barnet/den unge, </a:t>
            </a:r>
            <a:r>
              <a:rPr lang="da-DK" sz="3600" dirty="0"/>
              <a:t>som I ville efterspørge med det samme? Senere?</a:t>
            </a:r>
          </a:p>
        </p:txBody>
      </p:sp>
    </p:spTree>
    <p:extLst>
      <p:ext uri="{BB962C8B-B14F-4D97-AF65-F5344CB8AC3E}">
        <p14:creationId xmlns:p14="http://schemas.microsoft.com/office/powerpoint/2010/main" val="6513543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OPSAMLING PÅ DAGENS EMNER</a:t>
            </a:r>
          </a:p>
        </p:txBody>
      </p:sp>
      <p:sp>
        <p:nvSpPr>
          <p:cNvPr id="3" name="Pladsholder til indhold 2"/>
          <p:cNvSpPr>
            <a:spLocks noGrp="1"/>
          </p:cNvSpPr>
          <p:nvPr>
            <p:ph idx="1"/>
          </p:nvPr>
        </p:nvSpPr>
        <p:spPr/>
        <p:txBody>
          <a:bodyPr>
            <a:normAutofit fontScale="92500" lnSpcReduction="20000"/>
          </a:bodyPr>
          <a:lstStyle/>
          <a:p>
            <a:r>
              <a:rPr lang="da-DK" dirty="0"/>
              <a:t>Samarbejde med anbringende kommuner (kommunens rolle og ansvar, en børnesags forløb, lovgivning, og hvilke opmærksomheder I skal have i mødet med kommunen med fokus på barnet).</a:t>
            </a:r>
          </a:p>
          <a:p>
            <a:r>
              <a:rPr lang="da-DK" dirty="0"/>
              <a:t>Samarbejde med socialtilsynet (om socialtilsynet, godkendelsesprocessen og det driftsorienterede tilsyn). </a:t>
            </a:r>
          </a:p>
          <a:p>
            <a:r>
              <a:rPr lang="da-DK" dirty="0"/>
              <a:t>Matchning (Hvordan ser vores ”Familiepakke” ud, og hvordan sikrer vi det gode match med fokus på vores familie). </a:t>
            </a:r>
          </a:p>
        </p:txBody>
      </p:sp>
    </p:spTree>
    <p:extLst>
      <p:ext uri="{BB962C8B-B14F-4D97-AF65-F5344CB8AC3E}">
        <p14:creationId xmlns:p14="http://schemas.microsoft.com/office/powerpoint/2010/main" val="37784963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AFSLUTNING</a:t>
            </a:r>
          </a:p>
        </p:txBody>
      </p:sp>
      <p:sp>
        <p:nvSpPr>
          <p:cNvPr id="3" name="Pladsholder til indhold 2"/>
          <p:cNvSpPr>
            <a:spLocks noGrp="1"/>
          </p:cNvSpPr>
          <p:nvPr>
            <p:ph idx="1"/>
          </p:nvPr>
        </p:nvSpPr>
        <p:spPr/>
        <p:txBody>
          <a:bodyPr/>
          <a:lstStyle/>
          <a:p>
            <a:r>
              <a:rPr lang="da-DK" dirty="0"/>
              <a:t>Forventningsafstemning fra kursusdag 1. </a:t>
            </a:r>
          </a:p>
          <a:p>
            <a:pPr marL="0" indent="0">
              <a:buNone/>
            </a:pPr>
            <a:endParaRPr lang="da-DK" dirty="0"/>
          </a:p>
          <a:p>
            <a:r>
              <a:rPr lang="da-DK" dirty="0"/>
              <a:t>Den videre godkendelsesproces. </a:t>
            </a:r>
          </a:p>
          <a:p>
            <a:pPr marL="0" indent="0">
              <a:buNone/>
            </a:pPr>
            <a:endParaRPr lang="da-DK" dirty="0"/>
          </a:p>
          <a:p>
            <a:r>
              <a:rPr lang="da-DK" dirty="0"/>
              <a:t>Evaluering af grundkurset. </a:t>
            </a:r>
          </a:p>
          <a:p>
            <a:pPr marL="0" indent="0">
              <a:buNone/>
            </a:pPr>
            <a:endParaRPr lang="da-DK" dirty="0"/>
          </a:p>
          <a:p>
            <a:r>
              <a:rPr lang="da-DK" dirty="0"/>
              <a:t>Tak for denne gang!</a:t>
            </a:r>
          </a:p>
        </p:txBody>
      </p:sp>
    </p:spTree>
    <p:extLst>
      <p:ext uri="{BB962C8B-B14F-4D97-AF65-F5344CB8AC3E}">
        <p14:creationId xmlns:p14="http://schemas.microsoft.com/office/powerpoint/2010/main" val="19034221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DAGENS LÆRINGSMÅL</a:t>
            </a:r>
          </a:p>
        </p:txBody>
      </p:sp>
      <p:sp>
        <p:nvSpPr>
          <p:cNvPr id="3" name="Pladsholder til indhold 2"/>
          <p:cNvSpPr>
            <a:spLocks noGrp="1"/>
          </p:cNvSpPr>
          <p:nvPr>
            <p:ph idx="1"/>
          </p:nvPr>
        </p:nvSpPr>
        <p:spPr/>
        <p:txBody>
          <a:bodyPr>
            <a:normAutofit lnSpcReduction="10000"/>
          </a:bodyPr>
          <a:lstStyle/>
          <a:p>
            <a:endParaRPr lang="da-DK" dirty="0"/>
          </a:p>
          <a:p>
            <a:r>
              <a:rPr lang="da-DK" dirty="0"/>
              <a:t>Læringsmål 1: Har viden om at bidrage konstruktivt til samarbejdet med andre omkring et </a:t>
            </a:r>
            <a:r>
              <a:rPr lang="da-DK" dirty="0" smtClean="0"/>
              <a:t>barn/ung. </a:t>
            </a:r>
            <a:endParaRPr lang="da-DK" dirty="0"/>
          </a:p>
          <a:p>
            <a:r>
              <a:rPr lang="da-DK" dirty="0"/>
              <a:t>Læringsmål 2: Har indsigt i og viden om de lovgivningsmæssige rammer for plejefamiliens arbejde, herunder rettigheder og pligter i kontakten og samarbejdet med offentlige myndigheder og fagpersoner. </a:t>
            </a:r>
          </a:p>
        </p:txBody>
      </p:sp>
    </p:spTree>
    <p:extLst>
      <p:ext uri="{BB962C8B-B14F-4D97-AF65-F5344CB8AC3E}">
        <p14:creationId xmlns:p14="http://schemas.microsoft.com/office/powerpoint/2010/main" val="24121659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PROGRAM TIL KURSUSDAG 4</a:t>
            </a:r>
          </a:p>
        </p:txBody>
      </p:sp>
      <p:graphicFrame>
        <p:nvGraphicFramePr>
          <p:cNvPr id="4" name="Pladsholder til indhold 4">
            <a:extLst>
              <a:ext uri="{FF2B5EF4-FFF2-40B4-BE49-F238E27FC236}">
                <a16:creationId xmlns:a16="http://schemas.microsoft.com/office/drawing/2014/main" id="{6453BC9A-7B3E-4327-91B3-FDF7A578A3C0}"/>
              </a:ext>
            </a:extLst>
          </p:cNvPr>
          <p:cNvGraphicFramePr>
            <a:graphicFrameLocks noGrp="1"/>
          </p:cNvGraphicFramePr>
          <p:nvPr>
            <p:ph idx="1"/>
            <p:extLst>
              <p:ext uri="{D42A27DB-BD31-4B8C-83A1-F6EECF244321}">
                <p14:modId xmlns:p14="http://schemas.microsoft.com/office/powerpoint/2010/main" val="1829268934"/>
              </p:ext>
            </p:extLst>
          </p:nvPr>
        </p:nvGraphicFramePr>
        <p:xfrm>
          <a:off x="539552" y="1700808"/>
          <a:ext cx="8172450" cy="4418541"/>
        </p:xfrm>
        <a:graphic>
          <a:graphicData uri="http://schemas.openxmlformats.org/drawingml/2006/table">
            <a:tbl>
              <a:tblPr firstRow="1" bandRow="1">
                <a:tableStyleId>{5C22544A-7EE6-4342-B048-85BDC9FD1C3A}</a:tableStyleId>
              </a:tblPr>
              <a:tblGrid>
                <a:gridCol w="1654457">
                  <a:extLst>
                    <a:ext uri="{9D8B030D-6E8A-4147-A177-3AD203B41FA5}">
                      <a16:colId xmlns:a16="http://schemas.microsoft.com/office/drawing/2014/main" val="1407421370"/>
                    </a:ext>
                  </a:extLst>
                </a:gridCol>
                <a:gridCol w="6517993">
                  <a:extLst>
                    <a:ext uri="{9D8B030D-6E8A-4147-A177-3AD203B41FA5}">
                      <a16:colId xmlns:a16="http://schemas.microsoft.com/office/drawing/2014/main" val="231892167"/>
                    </a:ext>
                  </a:extLst>
                </a:gridCol>
              </a:tblGrid>
              <a:tr h="183043">
                <a:tc>
                  <a:txBody>
                    <a:bodyPr/>
                    <a:lstStyle/>
                    <a:p>
                      <a:r>
                        <a:rPr lang="da-DK" dirty="0"/>
                        <a:t>Tid</a:t>
                      </a:r>
                    </a:p>
                  </a:txBody>
                  <a:tcPr/>
                </a:tc>
                <a:tc>
                  <a:txBody>
                    <a:bodyPr/>
                    <a:lstStyle/>
                    <a:p>
                      <a:r>
                        <a:rPr lang="da-DK"/>
                        <a:t>Indhold</a:t>
                      </a:r>
                      <a:endParaRPr lang="da-DK" dirty="0"/>
                    </a:p>
                  </a:txBody>
                  <a:tcPr/>
                </a:tc>
                <a:extLst>
                  <a:ext uri="{0D108BD9-81ED-4DB2-BD59-A6C34878D82A}">
                    <a16:rowId xmlns:a16="http://schemas.microsoft.com/office/drawing/2014/main" val="2384695227"/>
                  </a:ext>
                </a:extLst>
              </a:tr>
              <a:tr h="213095">
                <a:tc>
                  <a:txBody>
                    <a:bodyPr/>
                    <a:lstStyle/>
                    <a:p>
                      <a:r>
                        <a:rPr lang="da-DK" dirty="0"/>
                        <a:t>09.00</a:t>
                      </a:r>
                      <a:r>
                        <a:rPr lang="da-DK" baseline="0" dirty="0"/>
                        <a:t> </a:t>
                      </a:r>
                      <a:r>
                        <a:rPr lang="da-DK" dirty="0"/>
                        <a:t>–</a:t>
                      </a:r>
                      <a:r>
                        <a:rPr lang="da-DK" baseline="0" dirty="0"/>
                        <a:t> </a:t>
                      </a:r>
                      <a:r>
                        <a:rPr lang="da-DK" dirty="0"/>
                        <a:t>9.30</a:t>
                      </a:r>
                    </a:p>
                  </a:txBody>
                  <a:tcPr/>
                </a:tc>
                <a:tc>
                  <a:txBody>
                    <a:bodyPr/>
                    <a:lstStyle/>
                    <a:p>
                      <a:r>
                        <a:rPr lang="da-DK" b="0" dirty="0"/>
                        <a:t>Velkomst</a:t>
                      </a:r>
                    </a:p>
                  </a:txBody>
                  <a:tcPr/>
                </a:tc>
                <a:extLst>
                  <a:ext uri="{0D108BD9-81ED-4DB2-BD59-A6C34878D82A}">
                    <a16:rowId xmlns:a16="http://schemas.microsoft.com/office/drawing/2014/main" val="3928723953"/>
                  </a:ext>
                </a:extLst>
              </a:tr>
              <a:tr h="213095">
                <a:tc>
                  <a:txBody>
                    <a:bodyPr/>
                    <a:lstStyle/>
                    <a:p>
                      <a:r>
                        <a:rPr lang="da-DK" dirty="0"/>
                        <a:t>09.30 – 10.45</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1800" b="0" kern="1200" dirty="0">
                          <a:solidFill>
                            <a:schemeClr val="tx1"/>
                          </a:solidFill>
                          <a:effectLst/>
                          <a:latin typeface="+mn-lt"/>
                          <a:ea typeface="+mn-ea"/>
                          <a:cs typeface="+mn-cs"/>
                        </a:rPr>
                        <a:t>Samarbejde med anbringende kommuner</a:t>
                      </a:r>
                    </a:p>
                    <a:p>
                      <a:endParaRPr lang="da-DK" b="1" dirty="0"/>
                    </a:p>
                  </a:txBody>
                  <a:tcPr/>
                </a:tc>
                <a:extLst>
                  <a:ext uri="{0D108BD9-81ED-4DB2-BD59-A6C34878D82A}">
                    <a16:rowId xmlns:a16="http://schemas.microsoft.com/office/drawing/2014/main" val="10002"/>
                  </a:ext>
                </a:extLst>
              </a:tr>
              <a:tr h="213095">
                <a:tc>
                  <a:txBody>
                    <a:bodyPr/>
                    <a:lstStyle/>
                    <a:p>
                      <a:r>
                        <a:rPr lang="da-DK" dirty="0"/>
                        <a:t>10.45 – 11.00</a:t>
                      </a:r>
                    </a:p>
                  </a:txBody>
                  <a:tcPr/>
                </a:tc>
                <a:tc>
                  <a:txBody>
                    <a:bodyPr/>
                    <a:lstStyle/>
                    <a:p>
                      <a:pPr lvl="0"/>
                      <a:r>
                        <a:rPr lang="da-DK" sz="1800" kern="1200" dirty="0">
                          <a:solidFill>
                            <a:schemeClr val="tx1"/>
                          </a:solidFill>
                          <a:effectLst/>
                          <a:latin typeface="+mn-lt"/>
                          <a:ea typeface="+mn-ea"/>
                          <a:cs typeface="+mn-cs"/>
                        </a:rPr>
                        <a:t>Pause</a:t>
                      </a:r>
                    </a:p>
                  </a:txBody>
                  <a:tcPr/>
                </a:tc>
                <a:extLst>
                  <a:ext uri="{0D108BD9-81ED-4DB2-BD59-A6C34878D82A}">
                    <a16:rowId xmlns:a16="http://schemas.microsoft.com/office/drawing/2014/main" val="10003"/>
                  </a:ext>
                </a:extLst>
              </a:tr>
              <a:tr h="213095">
                <a:tc>
                  <a:txBody>
                    <a:bodyPr/>
                    <a:lstStyle/>
                    <a:p>
                      <a:r>
                        <a:rPr lang="da-DK" dirty="0"/>
                        <a:t>11.00 – 12.00</a:t>
                      </a:r>
                    </a:p>
                  </a:txBody>
                  <a:tcPr/>
                </a:tc>
                <a:tc>
                  <a:txBody>
                    <a:bodyPr/>
                    <a:lstStyle/>
                    <a:p>
                      <a:pPr lvl="0"/>
                      <a:r>
                        <a:rPr lang="da-DK" sz="1800" b="0" kern="1200" dirty="0">
                          <a:solidFill>
                            <a:schemeClr val="tx1"/>
                          </a:solidFill>
                          <a:effectLst/>
                          <a:latin typeface="+mn-lt"/>
                          <a:ea typeface="+mn-ea"/>
                          <a:cs typeface="+mn-cs"/>
                        </a:rPr>
                        <a:t>Samarbejde med socialtilsynet</a:t>
                      </a:r>
                    </a:p>
                  </a:txBody>
                  <a:tcPr/>
                </a:tc>
                <a:extLst>
                  <a:ext uri="{0D108BD9-81ED-4DB2-BD59-A6C34878D82A}">
                    <a16:rowId xmlns:a16="http://schemas.microsoft.com/office/drawing/2014/main" val="10004"/>
                  </a:ext>
                </a:extLst>
              </a:tr>
              <a:tr h="213095">
                <a:tc>
                  <a:txBody>
                    <a:bodyPr/>
                    <a:lstStyle/>
                    <a:p>
                      <a:r>
                        <a:rPr lang="da-DK" dirty="0"/>
                        <a:t>12.00 – 12.45</a:t>
                      </a:r>
                    </a:p>
                  </a:txBody>
                  <a:tcPr/>
                </a:tc>
                <a:tc>
                  <a:txBody>
                    <a:bodyPr/>
                    <a:lstStyle/>
                    <a:p>
                      <a:pPr lvl="0"/>
                      <a:r>
                        <a:rPr lang="da-DK" sz="1800" kern="1200" dirty="0">
                          <a:solidFill>
                            <a:schemeClr val="tx1"/>
                          </a:solidFill>
                          <a:effectLst/>
                          <a:latin typeface="+mn-lt"/>
                          <a:ea typeface="+mn-ea"/>
                          <a:cs typeface="+mn-cs"/>
                        </a:rPr>
                        <a:t>Frokost</a:t>
                      </a:r>
                    </a:p>
                  </a:txBody>
                  <a:tcPr/>
                </a:tc>
                <a:extLst>
                  <a:ext uri="{0D108BD9-81ED-4DB2-BD59-A6C34878D82A}">
                    <a16:rowId xmlns:a16="http://schemas.microsoft.com/office/drawing/2014/main" val="10005"/>
                  </a:ext>
                </a:extLst>
              </a:tr>
              <a:tr h="213095">
                <a:tc>
                  <a:txBody>
                    <a:bodyPr/>
                    <a:lstStyle/>
                    <a:p>
                      <a:r>
                        <a:rPr lang="da-DK" dirty="0"/>
                        <a:t>12.45 – 14.45</a:t>
                      </a:r>
                    </a:p>
                  </a:txBody>
                  <a:tcPr/>
                </a:tc>
                <a:tc>
                  <a:txBody>
                    <a:bodyPr/>
                    <a:lstStyle/>
                    <a:p>
                      <a:pPr lvl="0"/>
                      <a:r>
                        <a:rPr lang="da-DK" sz="1800" kern="1200" dirty="0">
                          <a:solidFill>
                            <a:schemeClr val="tx1"/>
                          </a:solidFill>
                          <a:effectLst/>
                          <a:latin typeface="+mn-lt"/>
                          <a:ea typeface="+mn-ea"/>
                          <a:cs typeface="+mn-cs"/>
                        </a:rPr>
                        <a:t>Matchning</a:t>
                      </a:r>
                    </a:p>
                  </a:txBody>
                  <a:tcPr/>
                </a:tc>
                <a:extLst>
                  <a:ext uri="{0D108BD9-81ED-4DB2-BD59-A6C34878D82A}">
                    <a16:rowId xmlns:a16="http://schemas.microsoft.com/office/drawing/2014/main" val="10006"/>
                  </a:ext>
                </a:extLst>
              </a:tr>
              <a:tr h="213095">
                <a:tc>
                  <a:txBody>
                    <a:bodyPr/>
                    <a:lstStyle/>
                    <a:p>
                      <a:r>
                        <a:rPr lang="da-DK" dirty="0"/>
                        <a:t>14.45 – 15.00</a:t>
                      </a:r>
                    </a:p>
                  </a:txBody>
                  <a:tcPr/>
                </a:tc>
                <a:tc>
                  <a:txBody>
                    <a:bodyPr/>
                    <a:lstStyle/>
                    <a:p>
                      <a:r>
                        <a:rPr lang="da-DK" dirty="0"/>
                        <a:t>Pause</a:t>
                      </a:r>
                    </a:p>
                  </a:txBody>
                  <a:tcPr/>
                </a:tc>
                <a:extLst>
                  <a:ext uri="{0D108BD9-81ED-4DB2-BD59-A6C34878D82A}">
                    <a16:rowId xmlns:a16="http://schemas.microsoft.com/office/drawing/2014/main" val="3324171671"/>
                  </a:ext>
                </a:extLst>
              </a:tr>
              <a:tr h="242610">
                <a:tc>
                  <a:txBody>
                    <a:bodyPr/>
                    <a:lstStyle/>
                    <a:p>
                      <a:r>
                        <a:rPr lang="da-DK" dirty="0"/>
                        <a:t>15.00 – 15.10</a:t>
                      </a:r>
                    </a:p>
                  </a:txBody>
                  <a:tcPr/>
                </a:tc>
                <a:tc>
                  <a:txBody>
                    <a:bodyPr/>
                    <a:lstStyle/>
                    <a:p>
                      <a:pPr lvl="0"/>
                      <a:r>
                        <a:rPr lang="da-DK" sz="1800" b="0" kern="1200" dirty="0">
                          <a:solidFill>
                            <a:schemeClr val="tx1"/>
                          </a:solidFill>
                          <a:effectLst/>
                          <a:latin typeface="+mn-lt"/>
                          <a:ea typeface="+mn-ea"/>
                          <a:cs typeface="+mn-cs"/>
                        </a:rPr>
                        <a:t>Opsamling på dagens emner</a:t>
                      </a:r>
                      <a:endParaRPr lang="da-DK" sz="1800" b="0" kern="1200" baseline="0" dirty="0">
                        <a:solidFill>
                          <a:schemeClr val="tx1"/>
                        </a:solidFill>
                        <a:effectLst/>
                        <a:latin typeface="+mn-lt"/>
                        <a:ea typeface="+mn-ea"/>
                        <a:cs typeface="+mn-cs"/>
                      </a:endParaRPr>
                    </a:p>
                  </a:txBody>
                  <a:tcPr/>
                </a:tc>
                <a:extLst>
                  <a:ext uri="{0D108BD9-81ED-4DB2-BD59-A6C34878D82A}">
                    <a16:rowId xmlns:a16="http://schemas.microsoft.com/office/drawing/2014/main" val="1137954993"/>
                  </a:ext>
                </a:extLst>
              </a:tr>
              <a:tr h="852381">
                <a:tc>
                  <a:txBody>
                    <a:bodyPr/>
                    <a:lstStyle/>
                    <a:p>
                      <a:r>
                        <a:rPr lang="da-DK" dirty="0"/>
                        <a:t>15.10 – 16.00</a:t>
                      </a:r>
                    </a:p>
                  </a:txBody>
                  <a:tcPr/>
                </a:tc>
                <a:tc>
                  <a:txBody>
                    <a:bodyPr/>
                    <a:lstStyle/>
                    <a:p>
                      <a:pPr lvl="0"/>
                      <a:r>
                        <a:rPr lang="da-DK" sz="1800" b="0" kern="1200" dirty="0">
                          <a:solidFill>
                            <a:schemeClr val="tx1"/>
                          </a:solidFill>
                          <a:effectLst/>
                          <a:latin typeface="+mn-lt"/>
                          <a:ea typeface="+mn-ea"/>
                          <a:cs typeface="+mn-cs"/>
                        </a:rPr>
                        <a:t>Afslutning</a:t>
                      </a:r>
                    </a:p>
                  </a:txBody>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40743324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a:lstStyle/>
          <a:p>
            <a:r>
              <a:rPr lang="da-DK" dirty="0"/>
              <a:t>SAMARBEJDE MED ANBRINGENDE KOMMUNER</a:t>
            </a:r>
          </a:p>
        </p:txBody>
      </p:sp>
      <p:sp>
        <p:nvSpPr>
          <p:cNvPr id="5" name="Undertitel 4"/>
          <p:cNvSpPr>
            <a:spLocks noGrp="1"/>
          </p:cNvSpPr>
          <p:nvPr>
            <p:ph type="subTitle" idx="1"/>
          </p:nvPr>
        </p:nvSpPr>
        <p:spPr/>
        <p:txBody>
          <a:bodyPr/>
          <a:lstStyle/>
          <a:p>
            <a:endParaRPr lang="da-DK"/>
          </a:p>
        </p:txBody>
      </p:sp>
    </p:spTree>
    <p:extLst>
      <p:ext uri="{BB962C8B-B14F-4D97-AF65-F5344CB8AC3E}">
        <p14:creationId xmlns:p14="http://schemas.microsoft.com/office/powerpoint/2010/main" val="22843934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dirty="0"/>
              <a:t>ANBRINGENDE KOMMUNES OPGAVER OG ANSVAR</a:t>
            </a:r>
          </a:p>
        </p:txBody>
      </p:sp>
      <p:sp>
        <p:nvSpPr>
          <p:cNvPr id="3" name="Pladsholder til indhold 2"/>
          <p:cNvSpPr>
            <a:spLocks noGrp="1"/>
          </p:cNvSpPr>
          <p:nvPr>
            <p:ph idx="1"/>
          </p:nvPr>
        </p:nvSpPr>
        <p:spPr/>
        <p:txBody>
          <a:bodyPr>
            <a:normAutofit lnSpcReduction="10000"/>
          </a:bodyPr>
          <a:lstStyle/>
          <a:p>
            <a:r>
              <a:rPr lang="da-DK" sz="2800" dirty="0"/>
              <a:t>Kommunen træffer alle beslutninger. </a:t>
            </a:r>
          </a:p>
          <a:p>
            <a:r>
              <a:rPr lang="da-DK" sz="2800" dirty="0"/>
              <a:t>Kommunen har ansvaret for </a:t>
            </a:r>
            <a:r>
              <a:rPr lang="da-DK" sz="2800" dirty="0" smtClean="0"/>
              <a:t>barnet/den unge </a:t>
            </a:r>
            <a:r>
              <a:rPr lang="da-DK" sz="2800" dirty="0"/>
              <a:t>og anbringelsen. </a:t>
            </a:r>
          </a:p>
          <a:p>
            <a:r>
              <a:rPr lang="da-DK" sz="2800" dirty="0"/>
              <a:t>Kommunen fører tilsyn med </a:t>
            </a:r>
            <a:r>
              <a:rPr lang="da-DK" sz="2800" dirty="0" smtClean="0"/>
              <a:t>barnet/den unge. </a:t>
            </a:r>
            <a:endParaRPr lang="da-DK" sz="2800" dirty="0"/>
          </a:p>
          <a:p>
            <a:r>
              <a:rPr lang="da-DK" sz="2800" dirty="0"/>
              <a:t>Kommunen har en koordinerende funktion, er bindeled mellem plejefamilier og </a:t>
            </a:r>
            <a:r>
              <a:rPr lang="da-DK" sz="2800" dirty="0" smtClean="0"/>
              <a:t>forældrene </a:t>
            </a:r>
            <a:r>
              <a:rPr lang="da-DK" sz="2800" dirty="0"/>
              <a:t>og koordinerer det tværfaglige samarbejde omkring </a:t>
            </a:r>
            <a:r>
              <a:rPr lang="da-DK" sz="2800" dirty="0" smtClean="0"/>
              <a:t>barnet/den unge. </a:t>
            </a:r>
            <a:endParaRPr lang="da-DK" sz="2800" dirty="0"/>
          </a:p>
          <a:p>
            <a:r>
              <a:rPr lang="da-DK" sz="2800" dirty="0"/>
              <a:t>Kommunen yder råd og vejledning. </a:t>
            </a:r>
          </a:p>
          <a:p>
            <a:r>
              <a:rPr lang="da-DK" sz="2800" dirty="0"/>
              <a:t>Kommunen er plejefamiliens arbejdsgiver. </a:t>
            </a:r>
          </a:p>
        </p:txBody>
      </p:sp>
    </p:spTree>
    <p:extLst>
      <p:ext uri="{BB962C8B-B14F-4D97-AF65-F5344CB8AC3E}">
        <p14:creationId xmlns:p14="http://schemas.microsoft.com/office/powerpoint/2010/main" val="39408935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454480A-9527-2EF9-A361-EDF57B3FD15D}"/>
              </a:ext>
            </a:extLst>
          </p:cNvPr>
          <p:cNvSpPr>
            <a:spLocks noGrp="1"/>
          </p:cNvSpPr>
          <p:nvPr>
            <p:ph type="ftr" sz="quarter" idx="3"/>
          </p:nvPr>
        </p:nvSpPr>
        <p:spPr/>
        <p:txBody>
          <a:bodyPr/>
          <a:lstStyle/>
          <a:p>
            <a:pPr defTabSz="685800"/>
            <a:endParaRPr lang="da-DK" dirty="0">
              <a:solidFill>
                <a:srgbClr val="7C7679"/>
              </a:solidFill>
              <a:latin typeface="Arial" panose="020B0604020202020204"/>
            </a:endParaRPr>
          </a:p>
        </p:txBody>
      </p:sp>
      <p:sp>
        <p:nvSpPr>
          <p:cNvPr id="10" name="Rektangel 5">
            <a:extLst>
              <a:ext uri="{FF2B5EF4-FFF2-40B4-BE49-F238E27FC236}">
                <a16:creationId xmlns:a16="http://schemas.microsoft.com/office/drawing/2014/main" id="{36370D14-4B67-1589-B033-E27AF45F9B82}"/>
              </a:ext>
            </a:extLst>
          </p:cNvPr>
          <p:cNvSpPr/>
          <p:nvPr/>
        </p:nvSpPr>
        <p:spPr>
          <a:xfrm>
            <a:off x="405895" y="1634791"/>
            <a:ext cx="714237" cy="1756880"/>
          </a:xfrm>
          <a:prstGeom prst="rect">
            <a:avLst/>
          </a:prstGeom>
          <a:solidFill>
            <a:srgbClr val="C6C6C8"/>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defTabSz="685800"/>
            <a:r>
              <a:rPr lang="da-DK" sz="1050" b="1" err="1">
                <a:solidFill>
                  <a:prstClr val="black"/>
                </a:solidFill>
                <a:latin typeface="Arial"/>
                <a:cs typeface="Arial"/>
              </a:rPr>
              <a:t>Henven-delse</a:t>
            </a:r>
            <a:endParaRPr lang="da-DK" sz="1050" b="1" err="1">
              <a:solidFill>
                <a:prstClr val="black"/>
              </a:solidFill>
              <a:latin typeface="Arial" panose="020B0604020202020204" pitchFamily="34" charset="0"/>
              <a:cs typeface="Arial" panose="020B0604020202020204" pitchFamily="34" charset="0"/>
            </a:endParaRPr>
          </a:p>
        </p:txBody>
      </p:sp>
      <p:sp>
        <p:nvSpPr>
          <p:cNvPr id="12" name="Rektangel 6">
            <a:extLst>
              <a:ext uri="{FF2B5EF4-FFF2-40B4-BE49-F238E27FC236}">
                <a16:creationId xmlns:a16="http://schemas.microsoft.com/office/drawing/2014/main" id="{92B73615-3ECA-E101-240D-1F86B13E4E42}"/>
              </a:ext>
            </a:extLst>
          </p:cNvPr>
          <p:cNvSpPr/>
          <p:nvPr/>
        </p:nvSpPr>
        <p:spPr>
          <a:xfrm>
            <a:off x="405444" y="3391670"/>
            <a:ext cx="714237" cy="1677326"/>
          </a:xfrm>
          <a:prstGeom prst="rect">
            <a:avLst/>
          </a:prstGeom>
          <a:solidFill>
            <a:srgbClr val="BCB4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da-DK" sz="1050" b="1" dirty="0">
                <a:solidFill>
                  <a:prstClr val="black"/>
                </a:solidFill>
                <a:latin typeface="Arial" panose="020B0604020202020204" pitchFamily="34" charset="0"/>
                <a:cs typeface="Arial" panose="020B0604020202020204" pitchFamily="34" charset="0"/>
              </a:rPr>
              <a:t>Under-retning </a:t>
            </a:r>
          </a:p>
          <a:p>
            <a:pPr algn="ctr" defTabSz="685800"/>
            <a:r>
              <a:rPr lang="da-DK" sz="1050" b="1" dirty="0">
                <a:solidFill>
                  <a:prstClr val="black"/>
                </a:solidFill>
                <a:latin typeface="Arial" panose="020B0604020202020204" pitchFamily="34" charset="0"/>
                <a:cs typeface="Arial" panose="020B0604020202020204" pitchFamily="34" charset="0"/>
              </a:rPr>
              <a:t>§§ 136-138 </a:t>
            </a:r>
            <a:endParaRPr lang="da-DK" sz="1050" b="1" dirty="0">
              <a:solidFill>
                <a:prstClr val="white"/>
              </a:solidFill>
              <a:latin typeface="Arial" panose="020B0604020202020204"/>
            </a:endParaRPr>
          </a:p>
        </p:txBody>
      </p:sp>
      <p:sp>
        <p:nvSpPr>
          <p:cNvPr id="14" name="Rektangel 9">
            <a:extLst>
              <a:ext uri="{FF2B5EF4-FFF2-40B4-BE49-F238E27FC236}">
                <a16:creationId xmlns:a16="http://schemas.microsoft.com/office/drawing/2014/main" id="{1A9E4A3A-5B55-75E6-F188-D63AECC53B38}"/>
              </a:ext>
            </a:extLst>
          </p:cNvPr>
          <p:cNvSpPr/>
          <p:nvPr/>
        </p:nvSpPr>
        <p:spPr>
          <a:xfrm>
            <a:off x="1921681" y="2650732"/>
            <a:ext cx="1446200" cy="1610624"/>
          </a:xfrm>
          <a:prstGeom prst="rect">
            <a:avLst/>
          </a:prstGeom>
          <a:solidFill>
            <a:srgbClr val="ECE389"/>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r>
              <a:rPr lang="da-DK" sz="1050" b="1">
                <a:solidFill>
                  <a:prstClr val="black"/>
                </a:solidFill>
                <a:latin typeface="Arial" panose="020B0604020202020204"/>
              </a:rPr>
              <a:t>Børnefaglig undersøgelse</a:t>
            </a:r>
          </a:p>
          <a:p>
            <a:pPr algn="ctr" defTabSz="685800"/>
            <a:r>
              <a:rPr lang="da-DK" sz="1050" b="1">
                <a:solidFill>
                  <a:prstClr val="black"/>
                </a:solidFill>
                <a:latin typeface="Arial" panose="020B0604020202020204"/>
              </a:rPr>
              <a:t>§§ 20, 26, 27</a:t>
            </a:r>
            <a:endParaRPr lang="da-DK" sz="1050" b="1">
              <a:solidFill>
                <a:prstClr val="black"/>
              </a:solidFill>
              <a:latin typeface="Arial" panose="020B0604020202020204"/>
              <a:cs typeface="Arial"/>
            </a:endParaRPr>
          </a:p>
        </p:txBody>
      </p:sp>
      <p:sp>
        <p:nvSpPr>
          <p:cNvPr id="16" name="Rektangel 10">
            <a:extLst>
              <a:ext uri="{FF2B5EF4-FFF2-40B4-BE49-F238E27FC236}">
                <a16:creationId xmlns:a16="http://schemas.microsoft.com/office/drawing/2014/main" id="{51DF2C3A-D015-0347-51A8-45ED5964A075}"/>
              </a:ext>
            </a:extLst>
          </p:cNvPr>
          <p:cNvSpPr/>
          <p:nvPr/>
        </p:nvSpPr>
        <p:spPr>
          <a:xfrm>
            <a:off x="3429862" y="3261946"/>
            <a:ext cx="2028642" cy="444773"/>
          </a:xfrm>
          <a:prstGeom prst="rect">
            <a:avLst/>
          </a:prstGeom>
          <a:solidFill>
            <a:srgbClr val="DED4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da-DK" sz="1050" b="1" dirty="0">
                <a:solidFill>
                  <a:prstClr val="black"/>
                </a:solidFill>
                <a:latin typeface="Arial" panose="020B0604020202020204"/>
              </a:rPr>
              <a:t>Afgørelse om anbringelse</a:t>
            </a:r>
          </a:p>
          <a:p>
            <a:pPr algn="ctr" defTabSz="685800"/>
            <a:r>
              <a:rPr lang="da-DK" sz="1050" b="1" dirty="0">
                <a:solidFill>
                  <a:prstClr val="black"/>
                </a:solidFill>
                <a:latin typeface="Arial" panose="020B0604020202020204"/>
              </a:rPr>
              <a:t>§ 46</a:t>
            </a:r>
          </a:p>
        </p:txBody>
      </p:sp>
      <p:sp>
        <p:nvSpPr>
          <p:cNvPr id="18" name="Rektangel 12">
            <a:extLst>
              <a:ext uri="{FF2B5EF4-FFF2-40B4-BE49-F238E27FC236}">
                <a16:creationId xmlns:a16="http://schemas.microsoft.com/office/drawing/2014/main" id="{704C647E-84E7-20FC-AE4E-B7F82BB898A8}"/>
              </a:ext>
            </a:extLst>
          </p:cNvPr>
          <p:cNvSpPr/>
          <p:nvPr/>
        </p:nvSpPr>
        <p:spPr>
          <a:xfrm>
            <a:off x="3416058" y="3737422"/>
            <a:ext cx="893624" cy="515923"/>
          </a:xfrm>
          <a:prstGeom prst="rect">
            <a:avLst/>
          </a:prstGeom>
          <a:solidFill>
            <a:srgbClr val="D1E3BE"/>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r>
              <a:rPr lang="da-DK" sz="1050" b="1" dirty="0">
                <a:solidFill>
                  <a:prstClr val="black"/>
                </a:solidFill>
                <a:latin typeface="Arial" panose="020B0604020202020204"/>
              </a:rPr>
              <a:t>Barnets plan/unge plan</a:t>
            </a:r>
          </a:p>
        </p:txBody>
      </p:sp>
      <p:sp>
        <p:nvSpPr>
          <p:cNvPr id="20" name="Rektangel 13">
            <a:extLst>
              <a:ext uri="{FF2B5EF4-FFF2-40B4-BE49-F238E27FC236}">
                <a16:creationId xmlns:a16="http://schemas.microsoft.com/office/drawing/2014/main" id="{CB7B1699-4CF7-E082-DB03-6499E9E2630F}"/>
              </a:ext>
            </a:extLst>
          </p:cNvPr>
          <p:cNvSpPr/>
          <p:nvPr/>
        </p:nvSpPr>
        <p:spPr>
          <a:xfrm>
            <a:off x="5527885" y="2666861"/>
            <a:ext cx="968411" cy="492393"/>
          </a:xfrm>
          <a:prstGeom prst="rect">
            <a:avLst/>
          </a:prstGeom>
          <a:solidFill>
            <a:srgbClr val="D1E3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da-DK" sz="1050" b="1" dirty="0">
                <a:solidFill>
                  <a:prstClr val="black"/>
                </a:solidFill>
                <a:latin typeface="Arial" panose="020B0604020202020204"/>
              </a:rPr>
              <a:t>Evt. barnets plan/unge plan </a:t>
            </a:r>
          </a:p>
        </p:txBody>
      </p:sp>
      <p:sp>
        <p:nvSpPr>
          <p:cNvPr id="22" name="Rektangel 14">
            <a:extLst>
              <a:ext uri="{FF2B5EF4-FFF2-40B4-BE49-F238E27FC236}">
                <a16:creationId xmlns:a16="http://schemas.microsoft.com/office/drawing/2014/main" id="{14910063-1CB6-96C2-C07E-C620C2084EE0}"/>
              </a:ext>
            </a:extLst>
          </p:cNvPr>
          <p:cNvSpPr/>
          <p:nvPr/>
        </p:nvSpPr>
        <p:spPr>
          <a:xfrm>
            <a:off x="5527886" y="3261945"/>
            <a:ext cx="967384" cy="445371"/>
          </a:xfrm>
          <a:prstGeom prst="rect">
            <a:avLst/>
          </a:prstGeom>
          <a:solidFill>
            <a:srgbClr val="D1E3BE"/>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r>
              <a:rPr lang="da-DK" sz="1050" b="1" dirty="0">
                <a:solidFill>
                  <a:prstClr val="black"/>
                </a:solidFill>
                <a:latin typeface="Arial" panose="020B0604020202020204"/>
              </a:rPr>
              <a:t>Barnets plan/unge </a:t>
            </a:r>
            <a:r>
              <a:rPr lang="da-DK" sz="1050" b="1" dirty="0" smtClean="0">
                <a:solidFill>
                  <a:prstClr val="black"/>
                </a:solidFill>
                <a:latin typeface="Arial" panose="020B0604020202020204"/>
              </a:rPr>
              <a:t>plan</a:t>
            </a:r>
            <a:endParaRPr lang="da-DK" sz="1050" b="1" dirty="0">
              <a:solidFill>
                <a:prstClr val="black"/>
              </a:solidFill>
              <a:latin typeface="Arial" panose="020B0604020202020204"/>
            </a:endParaRPr>
          </a:p>
        </p:txBody>
      </p:sp>
      <p:sp>
        <p:nvSpPr>
          <p:cNvPr id="24" name="Rektangel 15">
            <a:extLst>
              <a:ext uri="{FF2B5EF4-FFF2-40B4-BE49-F238E27FC236}">
                <a16:creationId xmlns:a16="http://schemas.microsoft.com/office/drawing/2014/main" id="{D2BCE44A-19D9-8670-6FE7-D35496CC6566}"/>
              </a:ext>
            </a:extLst>
          </p:cNvPr>
          <p:cNvSpPr/>
          <p:nvPr/>
        </p:nvSpPr>
        <p:spPr>
          <a:xfrm>
            <a:off x="6544473" y="2658606"/>
            <a:ext cx="1953484" cy="501104"/>
          </a:xfrm>
          <a:prstGeom prst="rect">
            <a:avLst/>
          </a:prstGeom>
          <a:solidFill>
            <a:srgbClr val="CDDDF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r>
              <a:rPr lang="da-DK" sz="1050" b="1" dirty="0">
                <a:solidFill>
                  <a:prstClr val="black"/>
                </a:solidFill>
                <a:latin typeface="Arial" panose="020B0604020202020204"/>
              </a:rPr>
              <a:t>Løbende opfølgning</a:t>
            </a:r>
          </a:p>
          <a:p>
            <a:pPr algn="ctr" defTabSz="685800"/>
            <a:r>
              <a:rPr lang="da-DK" sz="1050" b="1" dirty="0">
                <a:solidFill>
                  <a:prstClr val="black"/>
                </a:solidFill>
                <a:latin typeface="Arial" panose="020B0604020202020204"/>
              </a:rPr>
              <a:t> § 95</a:t>
            </a:r>
            <a:endParaRPr lang="da-DK" sz="1050" b="1" dirty="0">
              <a:solidFill>
                <a:prstClr val="black"/>
              </a:solidFill>
              <a:latin typeface="Arial" panose="020B0604020202020204"/>
              <a:cs typeface="Arial"/>
            </a:endParaRPr>
          </a:p>
        </p:txBody>
      </p:sp>
      <p:sp>
        <p:nvSpPr>
          <p:cNvPr id="26" name="Rektangel 16">
            <a:extLst>
              <a:ext uri="{FF2B5EF4-FFF2-40B4-BE49-F238E27FC236}">
                <a16:creationId xmlns:a16="http://schemas.microsoft.com/office/drawing/2014/main" id="{0F692ED0-7837-E32D-D28A-F153E2021F33}"/>
              </a:ext>
            </a:extLst>
          </p:cNvPr>
          <p:cNvSpPr/>
          <p:nvPr/>
        </p:nvSpPr>
        <p:spPr>
          <a:xfrm>
            <a:off x="6544473" y="3261945"/>
            <a:ext cx="1953483" cy="447348"/>
          </a:xfrm>
          <a:prstGeom prst="rect">
            <a:avLst/>
          </a:prstGeom>
          <a:solidFill>
            <a:srgbClr val="CDDDF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r>
              <a:rPr lang="da-DK" sz="1050" b="1" dirty="0">
                <a:solidFill>
                  <a:prstClr val="black"/>
                </a:solidFill>
                <a:latin typeface="Arial" panose="020B0604020202020204"/>
              </a:rPr>
              <a:t>Løbende opfølgning § 95 og tilsyn §§ 96 og 156</a:t>
            </a:r>
            <a:endParaRPr lang="da-DK" sz="1050" b="1" dirty="0">
              <a:solidFill>
                <a:prstClr val="black"/>
              </a:solidFill>
              <a:latin typeface="Arial" panose="020B0604020202020204"/>
              <a:cs typeface="Arial"/>
            </a:endParaRPr>
          </a:p>
        </p:txBody>
      </p:sp>
      <p:sp>
        <p:nvSpPr>
          <p:cNvPr id="28" name="Rektangel 17">
            <a:extLst>
              <a:ext uri="{FF2B5EF4-FFF2-40B4-BE49-F238E27FC236}">
                <a16:creationId xmlns:a16="http://schemas.microsoft.com/office/drawing/2014/main" id="{A5520CD9-52AA-3304-DB67-FB2711F606ED}"/>
              </a:ext>
            </a:extLst>
          </p:cNvPr>
          <p:cNvSpPr/>
          <p:nvPr/>
        </p:nvSpPr>
        <p:spPr>
          <a:xfrm>
            <a:off x="1922503" y="1639416"/>
            <a:ext cx="2863787" cy="263227"/>
          </a:xfrm>
          <a:prstGeom prst="rect">
            <a:avLst/>
          </a:prstGeom>
          <a:solidFill>
            <a:srgbClr val="CDE6EE"/>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r>
              <a:rPr lang="da-DK" sz="1050" b="1" dirty="0">
                <a:solidFill>
                  <a:prstClr val="black"/>
                </a:solidFill>
                <a:latin typeface="Arial"/>
                <a:cs typeface="Arial"/>
              </a:rPr>
              <a:t>Tidligt forebyggende indsatser §§ 30 og 31</a:t>
            </a:r>
          </a:p>
        </p:txBody>
      </p:sp>
      <p:sp>
        <p:nvSpPr>
          <p:cNvPr id="30" name="Rektangel 19">
            <a:extLst>
              <a:ext uri="{FF2B5EF4-FFF2-40B4-BE49-F238E27FC236}">
                <a16:creationId xmlns:a16="http://schemas.microsoft.com/office/drawing/2014/main" id="{AD13E828-497D-D090-4053-8FE4660F69D3}"/>
              </a:ext>
            </a:extLst>
          </p:cNvPr>
          <p:cNvSpPr/>
          <p:nvPr/>
        </p:nvSpPr>
        <p:spPr>
          <a:xfrm>
            <a:off x="6550476" y="3735384"/>
            <a:ext cx="1947481" cy="507854"/>
          </a:xfrm>
          <a:prstGeom prst="rect">
            <a:avLst/>
          </a:prstGeom>
          <a:solidFill>
            <a:srgbClr val="CDDDF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r>
              <a:rPr lang="da-DK" sz="1050" b="1" dirty="0">
                <a:solidFill>
                  <a:prstClr val="black"/>
                </a:solidFill>
                <a:latin typeface="Arial" panose="020B0604020202020204"/>
              </a:rPr>
              <a:t>Løbende opfølgning § 95 og tilsyn §§ 96 og 156</a:t>
            </a:r>
            <a:endParaRPr lang="da-DK" sz="1050" b="1" dirty="0">
              <a:solidFill>
                <a:prstClr val="black"/>
              </a:solidFill>
              <a:latin typeface="Arial" panose="020B0604020202020204"/>
              <a:cs typeface="Arial"/>
            </a:endParaRPr>
          </a:p>
        </p:txBody>
      </p:sp>
      <p:sp>
        <p:nvSpPr>
          <p:cNvPr id="32" name="Rektangel 20">
            <a:extLst>
              <a:ext uri="{FF2B5EF4-FFF2-40B4-BE49-F238E27FC236}">
                <a16:creationId xmlns:a16="http://schemas.microsoft.com/office/drawing/2014/main" id="{7BFBB076-E095-5CEA-6627-CF81146108F2}"/>
              </a:ext>
            </a:extLst>
          </p:cNvPr>
          <p:cNvSpPr/>
          <p:nvPr/>
        </p:nvSpPr>
        <p:spPr>
          <a:xfrm>
            <a:off x="6550476" y="1947333"/>
            <a:ext cx="1947482" cy="654915"/>
          </a:xfrm>
          <a:prstGeom prst="rect">
            <a:avLst/>
          </a:prstGeom>
          <a:solidFill>
            <a:srgbClr val="CDDD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da-DK" sz="1050" b="1" dirty="0">
                <a:solidFill>
                  <a:prstClr val="black"/>
                </a:solidFill>
                <a:latin typeface="Arial" panose="020B0604020202020204"/>
              </a:rPr>
              <a:t>Løbende opfølgning</a:t>
            </a:r>
          </a:p>
          <a:p>
            <a:pPr algn="ctr" defTabSz="685800"/>
            <a:r>
              <a:rPr lang="da-DK" sz="1050" b="1" dirty="0">
                <a:solidFill>
                  <a:prstClr val="black"/>
                </a:solidFill>
                <a:latin typeface="Arial" panose="020B0604020202020204"/>
              </a:rPr>
              <a:t>§ 95</a:t>
            </a:r>
          </a:p>
        </p:txBody>
      </p:sp>
      <p:sp>
        <p:nvSpPr>
          <p:cNvPr id="34" name="Rektangel 21">
            <a:extLst>
              <a:ext uri="{FF2B5EF4-FFF2-40B4-BE49-F238E27FC236}">
                <a16:creationId xmlns:a16="http://schemas.microsoft.com/office/drawing/2014/main" id="{D3692A60-ED2C-AC15-DFEE-E51CFE83F76C}"/>
              </a:ext>
            </a:extLst>
          </p:cNvPr>
          <p:cNvSpPr/>
          <p:nvPr/>
        </p:nvSpPr>
        <p:spPr>
          <a:xfrm>
            <a:off x="5520483" y="1950976"/>
            <a:ext cx="974786" cy="652547"/>
          </a:xfrm>
          <a:prstGeom prst="rect">
            <a:avLst/>
          </a:prstGeom>
          <a:solidFill>
            <a:srgbClr val="D1E3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da-DK" sz="1050" b="1" dirty="0">
                <a:solidFill>
                  <a:prstClr val="black"/>
                </a:solidFill>
                <a:latin typeface="Arial" panose="020B0604020202020204"/>
              </a:rPr>
              <a:t>Evt. barnets plan/unge plan §§ 91 og 108</a:t>
            </a:r>
          </a:p>
        </p:txBody>
      </p:sp>
      <p:sp>
        <p:nvSpPr>
          <p:cNvPr id="36" name="Rektangel 22">
            <a:extLst>
              <a:ext uri="{FF2B5EF4-FFF2-40B4-BE49-F238E27FC236}">
                <a16:creationId xmlns:a16="http://schemas.microsoft.com/office/drawing/2014/main" id="{24F461AE-1A53-8A2B-2ACF-1B10D8491821}"/>
              </a:ext>
            </a:extLst>
          </p:cNvPr>
          <p:cNvSpPr/>
          <p:nvPr/>
        </p:nvSpPr>
        <p:spPr>
          <a:xfrm>
            <a:off x="405444" y="5108810"/>
            <a:ext cx="8092512" cy="278880"/>
          </a:xfrm>
          <a:prstGeom prst="rect">
            <a:avLst/>
          </a:prstGeom>
          <a:solidFill>
            <a:srgbClr val="CDDDF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r>
              <a:rPr lang="da-DK" sz="1050" b="1" dirty="0">
                <a:solidFill>
                  <a:prstClr val="black"/>
                </a:solidFill>
                <a:latin typeface="Arial" panose="020B0604020202020204"/>
              </a:rPr>
              <a:t>Rådgivning §§ 28 og 29  </a:t>
            </a:r>
          </a:p>
        </p:txBody>
      </p:sp>
      <p:sp>
        <p:nvSpPr>
          <p:cNvPr id="40" name="Rektangel 24">
            <a:extLst>
              <a:ext uri="{FF2B5EF4-FFF2-40B4-BE49-F238E27FC236}">
                <a16:creationId xmlns:a16="http://schemas.microsoft.com/office/drawing/2014/main" id="{8EF96F80-E35D-38D7-BF74-A98ECA510EB1}"/>
              </a:ext>
            </a:extLst>
          </p:cNvPr>
          <p:cNvSpPr/>
          <p:nvPr/>
        </p:nvSpPr>
        <p:spPr>
          <a:xfrm>
            <a:off x="1910039" y="4744752"/>
            <a:ext cx="6596950" cy="324931"/>
          </a:xfrm>
          <a:prstGeom prst="rect">
            <a:avLst/>
          </a:prstGeom>
          <a:solidFill>
            <a:srgbClr val="C6C6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da-DK" sz="1050" b="1" dirty="0">
                <a:solidFill>
                  <a:prstClr val="black"/>
                </a:solidFill>
                <a:latin typeface="Arial" panose="020B0604020202020204"/>
              </a:rPr>
              <a:t>		          Sagen lukkes § 99</a:t>
            </a:r>
          </a:p>
        </p:txBody>
      </p:sp>
      <p:sp>
        <p:nvSpPr>
          <p:cNvPr id="43" name="Rektangel 27">
            <a:extLst>
              <a:ext uri="{FF2B5EF4-FFF2-40B4-BE49-F238E27FC236}">
                <a16:creationId xmlns:a16="http://schemas.microsoft.com/office/drawing/2014/main" id="{5DDCEB45-5570-7091-A8B3-30340F2C8CC9}"/>
              </a:ext>
            </a:extLst>
          </p:cNvPr>
          <p:cNvSpPr/>
          <p:nvPr/>
        </p:nvSpPr>
        <p:spPr>
          <a:xfrm>
            <a:off x="3416058" y="1943321"/>
            <a:ext cx="2042446" cy="647611"/>
          </a:xfrm>
          <a:prstGeom prst="rect">
            <a:avLst/>
          </a:prstGeom>
          <a:solidFill>
            <a:srgbClr val="DED4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da-DK" sz="1050" b="1" dirty="0">
                <a:solidFill>
                  <a:prstClr val="black"/>
                </a:solidFill>
                <a:latin typeface="Arial" panose="020B0604020202020204"/>
              </a:rPr>
              <a:t>Afgørelse om støttende indsatser § 32</a:t>
            </a:r>
          </a:p>
        </p:txBody>
      </p:sp>
      <p:sp>
        <p:nvSpPr>
          <p:cNvPr id="46" name="Rektangel 25">
            <a:extLst>
              <a:ext uri="{FF2B5EF4-FFF2-40B4-BE49-F238E27FC236}">
                <a16:creationId xmlns:a16="http://schemas.microsoft.com/office/drawing/2014/main" id="{92F05D84-1C4F-13CA-BCE2-16C3D4E9B7F3}"/>
              </a:ext>
            </a:extLst>
          </p:cNvPr>
          <p:cNvSpPr/>
          <p:nvPr/>
        </p:nvSpPr>
        <p:spPr>
          <a:xfrm>
            <a:off x="1921681" y="4300560"/>
            <a:ext cx="4573588" cy="39322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r>
              <a:rPr lang="da-DK" sz="1050" b="1" dirty="0">
                <a:solidFill>
                  <a:prstClr val="black"/>
                </a:solidFill>
                <a:latin typeface="Arial"/>
                <a:cs typeface="Arial"/>
              </a:rPr>
              <a:t>Handicapkompenserende ydelser, kapitel 8 og SEL §§ jf. § 90</a:t>
            </a:r>
          </a:p>
        </p:txBody>
      </p:sp>
      <p:sp>
        <p:nvSpPr>
          <p:cNvPr id="48" name="Rektangel 30">
            <a:extLst>
              <a:ext uri="{FF2B5EF4-FFF2-40B4-BE49-F238E27FC236}">
                <a16:creationId xmlns:a16="http://schemas.microsoft.com/office/drawing/2014/main" id="{3950489C-A448-6FCB-9C1A-7724DF3582DD}"/>
              </a:ext>
            </a:extLst>
          </p:cNvPr>
          <p:cNvSpPr/>
          <p:nvPr/>
        </p:nvSpPr>
        <p:spPr>
          <a:xfrm>
            <a:off x="6557249" y="4295164"/>
            <a:ext cx="1940707" cy="398931"/>
          </a:xfrm>
          <a:prstGeom prst="rect">
            <a:avLst/>
          </a:prstGeom>
          <a:solidFill>
            <a:srgbClr val="CDDDF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r>
              <a:rPr lang="da-DK" sz="1050" b="1" dirty="0">
                <a:solidFill>
                  <a:prstClr val="black"/>
                </a:solidFill>
                <a:latin typeface="Arial" panose="020B0604020202020204"/>
              </a:rPr>
              <a:t>Løbende opfølgning</a:t>
            </a:r>
          </a:p>
          <a:p>
            <a:pPr algn="ctr" defTabSz="685800"/>
            <a:r>
              <a:rPr lang="da-DK" sz="1050" b="1" dirty="0">
                <a:solidFill>
                  <a:prstClr val="black"/>
                </a:solidFill>
                <a:latin typeface="Arial" panose="020B0604020202020204"/>
              </a:rPr>
              <a:t> § 156</a:t>
            </a:r>
            <a:endParaRPr lang="da-DK" sz="1050" b="1" dirty="0">
              <a:solidFill>
                <a:prstClr val="black"/>
              </a:solidFill>
              <a:latin typeface="Arial" panose="020B0604020202020204"/>
              <a:cs typeface="Arial"/>
            </a:endParaRPr>
          </a:p>
        </p:txBody>
      </p:sp>
      <p:grpSp>
        <p:nvGrpSpPr>
          <p:cNvPr id="52" name="Gruppe 2">
            <a:extLst>
              <a:ext uri="{FF2B5EF4-FFF2-40B4-BE49-F238E27FC236}">
                <a16:creationId xmlns:a16="http://schemas.microsoft.com/office/drawing/2014/main" id="{C7E4D262-0EDB-FAEE-751B-0B9A0C5C98BC}"/>
              </a:ext>
            </a:extLst>
          </p:cNvPr>
          <p:cNvGrpSpPr/>
          <p:nvPr/>
        </p:nvGrpSpPr>
        <p:grpSpPr>
          <a:xfrm>
            <a:off x="2073941" y="2650731"/>
            <a:ext cx="3405767" cy="538783"/>
            <a:chOff x="2827091" y="1256893"/>
            <a:chExt cx="4645913" cy="886764"/>
          </a:xfrm>
        </p:grpSpPr>
        <p:sp>
          <p:nvSpPr>
            <p:cNvPr id="51" name="Rektangel 29">
              <a:extLst>
                <a:ext uri="{FF2B5EF4-FFF2-40B4-BE49-F238E27FC236}">
                  <a16:creationId xmlns:a16="http://schemas.microsoft.com/office/drawing/2014/main" id="{F98A3CED-9E66-2729-AA96-8B8AEE9C501B}"/>
                </a:ext>
              </a:extLst>
            </p:cNvPr>
            <p:cNvSpPr/>
            <p:nvPr/>
          </p:nvSpPr>
          <p:spPr>
            <a:xfrm>
              <a:off x="4657915" y="1262033"/>
              <a:ext cx="2786163" cy="839483"/>
            </a:xfrm>
            <a:prstGeom prst="rect">
              <a:avLst/>
            </a:prstGeom>
            <a:solidFill>
              <a:srgbClr val="DED4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da-DK" sz="1050" b="1" dirty="0">
                  <a:solidFill>
                    <a:prstClr val="black"/>
                  </a:solidFill>
                  <a:latin typeface="Arial" panose="020B0604020202020204"/>
                </a:rPr>
                <a:t>Afgørelse om støttende indsatser § 32</a:t>
              </a:r>
            </a:p>
          </p:txBody>
        </p:sp>
        <p:sp>
          <p:nvSpPr>
            <p:cNvPr id="50" name="Rektangel 3">
              <a:extLst>
                <a:ext uri="{FF2B5EF4-FFF2-40B4-BE49-F238E27FC236}">
                  <a16:creationId xmlns:a16="http://schemas.microsoft.com/office/drawing/2014/main" id="{A7DFA372-D6F8-B693-69B7-CBF6BA22A0A9}"/>
                </a:ext>
              </a:extLst>
            </p:cNvPr>
            <p:cNvSpPr/>
            <p:nvPr/>
          </p:nvSpPr>
          <p:spPr>
            <a:xfrm>
              <a:off x="2827091" y="1256893"/>
              <a:ext cx="4645913" cy="886764"/>
            </a:xfrm>
            <a:prstGeom prst="rect">
              <a:avLst/>
            </a:prstGeom>
            <a:noFill/>
            <a:ln w="57150">
              <a:solidFill>
                <a:srgbClr val="DED4C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da-DK" sz="1050" b="1">
                <a:solidFill>
                  <a:prstClr val="white"/>
                </a:solidFill>
                <a:latin typeface="Arial" panose="020B0604020202020204"/>
              </a:endParaRPr>
            </a:p>
          </p:txBody>
        </p:sp>
      </p:grpSp>
      <p:sp>
        <p:nvSpPr>
          <p:cNvPr id="56" name="Rektangel 7">
            <a:extLst>
              <a:ext uri="{FF2B5EF4-FFF2-40B4-BE49-F238E27FC236}">
                <a16:creationId xmlns:a16="http://schemas.microsoft.com/office/drawing/2014/main" id="{F8353F0E-511B-F4A9-CDF0-06E94F20EC89}"/>
              </a:ext>
            </a:extLst>
          </p:cNvPr>
          <p:cNvSpPr/>
          <p:nvPr/>
        </p:nvSpPr>
        <p:spPr>
          <a:xfrm>
            <a:off x="1156521" y="1634791"/>
            <a:ext cx="716305" cy="3443190"/>
          </a:xfrm>
          <a:prstGeom prst="rect">
            <a:avLst/>
          </a:prstGeom>
          <a:solidFill>
            <a:srgbClr val="BAD8C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defTabSz="685800"/>
            <a:r>
              <a:rPr lang="da-DK" sz="900" b="1" dirty="0">
                <a:solidFill>
                  <a:prstClr val="black"/>
                </a:solidFill>
                <a:latin typeface="Arial"/>
                <a:cs typeface="Arial"/>
              </a:rPr>
              <a:t>Screening §§ 18, 24</a:t>
            </a:r>
          </a:p>
          <a:p>
            <a:pPr defTabSz="685800"/>
            <a:r>
              <a:rPr lang="da-DK" sz="900" b="1" dirty="0">
                <a:solidFill>
                  <a:prstClr val="black"/>
                </a:solidFill>
                <a:latin typeface="Arial"/>
                <a:cs typeface="Arial"/>
              </a:rPr>
              <a:t>Handicap:</a:t>
            </a:r>
            <a:endParaRPr lang="da-DK" sz="900" b="1" dirty="0">
              <a:solidFill>
                <a:prstClr val="black"/>
              </a:solidFill>
              <a:latin typeface="Arial" panose="020B0604020202020204" pitchFamily="34" charset="0"/>
              <a:cs typeface="Arial" panose="020B0604020202020204" pitchFamily="34" charset="0"/>
            </a:endParaRPr>
          </a:p>
          <a:p>
            <a:pPr defTabSz="685800"/>
            <a:r>
              <a:rPr lang="da-DK" sz="900" b="1" dirty="0" err="1">
                <a:solidFill>
                  <a:prstClr val="black"/>
                </a:solidFill>
                <a:latin typeface="Arial"/>
                <a:cs typeface="Arial"/>
              </a:rPr>
              <a:t>Målgrup</a:t>
            </a:r>
            <a:r>
              <a:rPr lang="da-DK" sz="900" b="1" dirty="0">
                <a:solidFill>
                  <a:prstClr val="black"/>
                </a:solidFill>
                <a:latin typeface="Arial"/>
                <a:cs typeface="Arial"/>
              </a:rPr>
              <a:t>-</a:t>
            </a:r>
            <a:r>
              <a:rPr lang="da-DK" sz="900" b="1" dirty="0" err="1">
                <a:solidFill>
                  <a:prstClr val="black"/>
                </a:solidFill>
                <a:latin typeface="Arial"/>
                <a:cs typeface="Arial"/>
              </a:rPr>
              <a:t>pevurde</a:t>
            </a:r>
            <a:r>
              <a:rPr lang="da-DK" sz="900" b="1" dirty="0">
                <a:solidFill>
                  <a:prstClr val="black"/>
                </a:solidFill>
                <a:latin typeface="Arial"/>
                <a:cs typeface="Arial"/>
              </a:rPr>
              <a:t>-ring</a:t>
            </a:r>
          </a:p>
          <a:p>
            <a:pPr defTabSz="685800"/>
            <a:endParaRPr lang="da-DK" sz="900" b="1" dirty="0">
              <a:solidFill>
                <a:prstClr val="black"/>
              </a:solidFill>
              <a:latin typeface="Arial" panose="020B0604020202020204" pitchFamily="34" charset="0"/>
              <a:cs typeface="Arial" panose="020B0604020202020204" pitchFamily="34" charset="0"/>
            </a:endParaRPr>
          </a:p>
        </p:txBody>
      </p:sp>
      <p:sp>
        <p:nvSpPr>
          <p:cNvPr id="58" name="Rektangel 8">
            <a:extLst>
              <a:ext uri="{FF2B5EF4-FFF2-40B4-BE49-F238E27FC236}">
                <a16:creationId xmlns:a16="http://schemas.microsoft.com/office/drawing/2014/main" id="{B7853B1F-3C2F-A5D2-937B-B08267780A69}"/>
              </a:ext>
            </a:extLst>
          </p:cNvPr>
          <p:cNvSpPr/>
          <p:nvPr/>
        </p:nvSpPr>
        <p:spPr>
          <a:xfrm>
            <a:off x="1926996" y="1950976"/>
            <a:ext cx="1437542" cy="612386"/>
          </a:xfrm>
          <a:prstGeom prst="rect">
            <a:avLst/>
          </a:prstGeom>
          <a:solidFill>
            <a:srgbClr val="E9D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da-DK" sz="1050" b="1" dirty="0">
                <a:solidFill>
                  <a:prstClr val="black"/>
                </a:solidFill>
                <a:latin typeface="Arial" panose="020B0604020202020204"/>
              </a:rPr>
              <a:t>Afdækning</a:t>
            </a:r>
          </a:p>
          <a:p>
            <a:pPr algn="ctr" defTabSz="685800"/>
            <a:r>
              <a:rPr lang="da-DK" sz="1050" b="1" dirty="0">
                <a:solidFill>
                  <a:prstClr val="black"/>
                </a:solidFill>
                <a:latin typeface="Arial" panose="020B0604020202020204"/>
              </a:rPr>
              <a:t>§§ 19, 25</a:t>
            </a:r>
          </a:p>
        </p:txBody>
      </p:sp>
      <p:sp>
        <p:nvSpPr>
          <p:cNvPr id="62" name="Rektangel 18">
            <a:extLst>
              <a:ext uri="{FF2B5EF4-FFF2-40B4-BE49-F238E27FC236}">
                <a16:creationId xmlns:a16="http://schemas.microsoft.com/office/drawing/2014/main" id="{609E184E-334F-C0D2-F620-E0D09A9D1A25}"/>
              </a:ext>
            </a:extLst>
          </p:cNvPr>
          <p:cNvSpPr/>
          <p:nvPr/>
        </p:nvSpPr>
        <p:spPr>
          <a:xfrm>
            <a:off x="4358537" y="3735384"/>
            <a:ext cx="2136733" cy="515923"/>
          </a:xfrm>
          <a:prstGeom prst="rect">
            <a:avLst/>
          </a:prstGeom>
          <a:solidFill>
            <a:srgbClr val="DED4CD"/>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r>
              <a:rPr lang="da-DK" sz="1050" b="1" dirty="0">
                <a:solidFill>
                  <a:prstClr val="black"/>
                </a:solidFill>
                <a:latin typeface="Arial" panose="020B0604020202020204"/>
              </a:rPr>
              <a:t>Anbringelse uden samtykke, B&amp;U udvalget</a:t>
            </a:r>
          </a:p>
          <a:p>
            <a:pPr algn="ctr" defTabSz="685800"/>
            <a:r>
              <a:rPr lang="da-DK" sz="1050" b="1" dirty="0">
                <a:solidFill>
                  <a:prstClr val="black"/>
                </a:solidFill>
                <a:latin typeface="Arial" panose="020B0604020202020204"/>
              </a:rPr>
              <a:t>§ 47</a:t>
            </a:r>
          </a:p>
        </p:txBody>
      </p:sp>
      <p:sp>
        <p:nvSpPr>
          <p:cNvPr id="60" name="Rektangel 26">
            <a:extLst>
              <a:ext uri="{FF2B5EF4-FFF2-40B4-BE49-F238E27FC236}">
                <a16:creationId xmlns:a16="http://schemas.microsoft.com/office/drawing/2014/main" id="{378E60A1-3C67-7686-EC97-7D18A6B4D33D}"/>
              </a:ext>
            </a:extLst>
          </p:cNvPr>
          <p:cNvSpPr/>
          <p:nvPr/>
        </p:nvSpPr>
        <p:spPr>
          <a:xfrm>
            <a:off x="2073941" y="1980582"/>
            <a:ext cx="3391336" cy="597716"/>
          </a:xfrm>
          <a:prstGeom prst="rect">
            <a:avLst/>
          </a:prstGeom>
          <a:noFill/>
          <a:ln w="57150">
            <a:solidFill>
              <a:srgbClr val="DED4C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da-DK" sz="1050" b="1">
              <a:solidFill>
                <a:prstClr val="white"/>
              </a:solidFill>
              <a:latin typeface="Arial" panose="020B0604020202020204"/>
            </a:endParaRPr>
          </a:p>
        </p:txBody>
      </p:sp>
      <p:sp>
        <p:nvSpPr>
          <p:cNvPr id="2" name="Titel 1"/>
          <p:cNvSpPr>
            <a:spLocks noGrp="1"/>
          </p:cNvSpPr>
          <p:nvPr>
            <p:ph type="title"/>
          </p:nvPr>
        </p:nvSpPr>
        <p:spPr>
          <a:xfrm flipH="1">
            <a:off x="622531" y="691455"/>
            <a:ext cx="7494105" cy="491507"/>
          </a:xfrm>
        </p:spPr>
        <p:txBody>
          <a:bodyPr>
            <a:noAutofit/>
          </a:bodyPr>
          <a:lstStyle/>
          <a:p>
            <a:pPr algn="ctr"/>
            <a:r>
              <a:rPr lang="da-DK" sz="3800" b="0" dirty="0" smtClean="0">
                <a:solidFill>
                  <a:schemeClr val="tx1"/>
                </a:solidFill>
              </a:rPr>
              <a:t>INDBLIK I KOMMUNENS SAGSFLOW</a:t>
            </a:r>
            <a:endParaRPr lang="da-DK" sz="3800" b="0" dirty="0">
              <a:solidFill>
                <a:schemeClr val="tx1"/>
              </a:solidFill>
            </a:endParaRPr>
          </a:p>
        </p:txBody>
      </p:sp>
      <p:sp>
        <p:nvSpPr>
          <p:cNvPr id="38" name="Rektangel 23">
            <a:extLst>
              <a:ext uri="{FF2B5EF4-FFF2-40B4-BE49-F238E27FC236}">
                <a16:creationId xmlns:a16="http://schemas.microsoft.com/office/drawing/2014/main" id="{3A37DA53-2661-6E56-CDBA-FB7453A977D5}"/>
              </a:ext>
            </a:extLst>
          </p:cNvPr>
          <p:cNvSpPr/>
          <p:nvPr/>
        </p:nvSpPr>
        <p:spPr>
          <a:xfrm>
            <a:off x="394233" y="5418570"/>
            <a:ext cx="8103723" cy="333071"/>
          </a:xfrm>
          <a:prstGeom prst="rect">
            <a:avLst/>
          </a:prstGeom>
          <a:solidFill>
            <a:srgbClr val="D1E3BE"/>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r>
              <a:rPr lang="da-DK" sz="1050" b="1">
                <a:solidFill>
                  <a:prstClr val="black"/>
                </a:solidFill>
                <a:latin typeface="Arial" panose="020B0604020202020204"/>
              </a:rPr>
              <a:t>Inddragelse af børn og unge §§ 2, 3, 5, 6, 7, 8 </a:t>
            </a:r>
          </a:p>
        </p:txBody>
      </p:sp>
    </p:spTree>
    <p:extLst>
      <p:ext uri="{BB962C8B-B14F-4D97-AF65-F5344CB8AC3E}">
        <p14:creationId xmlns:p14="http://schemas.microsoft.com/office/powerpoint/2010/main" val="1260179969"/>
      </p:ext>
    </p:extLst>
  </p:cSld>
  <p:clrMapOvr>
    <a:masterClrMapping/>
  </p:clrMapOvr>
  <p:extLst mod="1">
    <p:ext uri="{6950BFC3-D8DA-4A85-94F7-54DA5524770B}">
      <p188:commentRel xmlns=""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BØRNEFAGLIG UNDERSØGELSE</a:t>
            </a:r>
            <a:endParaRPr lang="da-DK" dirty="0"/>
          </a:p>
        </p:txBody>
      </p:sp>
      <p:sp>
        <p:nvSpPr>
          <p:cNvPr id="3" name="Pladsholder til indhold 2"/>
          <p:cNvSpPr>
            <a:spLocks noGrp="1"/>
          </p:cNvSpPr>
          <p:nvPr>
            <p:ph idx="1"/>
          </p:nvPr>
        </p:nvSpPr>
        <p:spPr>
          <a:xfrm>
            <a:off x="457200" y="1600206"/>
            <a:ext cx="8229600" cy="4709114"/>
          </a:xfrm>
        </p:spPr>
        <p:txBody>
          <a:bodyPr>
            <a:noAutofit/>
          </a:bodyPr>
          <a:lstStyle/>
          <a:p>
            <a:pPr marL="0" indent="0">
              <a:buNone/>
            </a:pPr>
            <a:r>
              <a:rPr lang="da-DK" sz="1600" b="1" dirty="0" smtClean="0"/>
              <a:t>§ </a:t>
            </a:r>
            <a:r>
              <a:rPr lang="da-DK" sz="1600" b="1" dirty="0"/>
              <a:t>20. </a:t>
            </a:r>
            <a:r>
              <a:rPr lang="da-DK" sz="1600" dirty="0"/>
              <a:t>Kommunalbestyrelsen skal træffe afgørelse om en børnefaglig undersøgelse i følgende situationer:</a:t>
            </a:r>
          </a:p>
          <a:p>
            <a:pPr marL="400050" lvl="1" indent="0">
              <a:buNone/>
            </a:pPr>
            <a:r>
              <a:rPr lang="da-DK" sz="1600" dirty="0"/>
              <a:t>1) Når der er grund til at antage, at det er en alvorlig eller kompleks sag, herunder hvor der er overvejelser om anbringelse af et barn eller en ung uden for hjemmet efter §§ 46 eller 47.</a:t>
            </a:r>
          </a:p>
          <a:p>
            <a:pPr marL="400050" lvl="1" indent="0">
              <a:buNone/>
            </a:pPr>
            <a:r>
              <a:rPr lang="da-DK" sz="1600" dirty="0"/>
              <a:t>2) Når et barn eller en ung har været udsat for overgreb eller ved mistanke herom.</a:t>
            </a:r>
          </a:p>
          <a:p>
            <a:pPr marL="400050" lvl="1" indent="0">
              <a:buNone/>
            </a:pPr>
            <a:r>
              <a:rPr lang="da-DK" sz="1600" dirty="0"/>
              <a:t>3) Når et barn eller en ung har haft ophold i en boform efter §§ 109 eller 110 i lov om social service med en forælder på grund af vold i hjemmet og den pågældende forælder afbryder opholdet for at vende tilbage til et voldeligt miljø med barnet eller den unge.</a:t>
            </a:r>
          </a:p>
          <a:p>
            <a:pPr marL="0" indent="0">
              <a:buNone/>
            </a:pPr>
            <a:r>
              <a:rPr lang="da-DK" sz="1600" dirty="0"/>
              <a:t>Stk. 2. Kommunalbestyrelsen kan endvidere iværksætte en børnefaglig undersøgelse, når kommunalbestyrelsen i øvrigt vurderer, at det er nødvendigt af hensyn til barnets eller den unges støttebehov.</a:t>
            </a:r>
          </a:p>
          <a:p>
            <a:pPr marL="0" indent="0">
              <a:buNone/>
            </a:pPr>
            <a:r>
              <a:rPr lang="da-DK" sz="1600" dirty="0"/>
              <a:t>Stk. 3. Den børnefaglige undersøgelse skal afsluttes, senest 4 måneder efter at kommunalbestyrelsen bliver opmærksom på, at et barn eller en ung kan have behov for særlig støtte. Hvis undersøgelsen undtagelsesvis ikke kan afsluttes inden 4 måneder, skal kommunalbestyrelsen udarbejde en foreløbig vurdering og snarest herefter afslutte undersøgelsen.</a:t>
            </a:r>
          </a:p>
          <a:p>
            <a:pPr marL="0" indent="0">
              <a:buNone/>
            </a:pPr>
            <a:r>
              <a:rPr lang="da-DK" sz="1600" dirty="0" smtClean="0"/>
              <a:t>(Barnets lov)</a:t>
            </a:r>
            <a:endParaRPr lang="da-DK" sz="1600" dirty="0"/>
          </a:p>
        </p:txBody>
      </p:sp>
    </p:spTree>
    <p:extLst>
      <p:ext uri="{BB962C8B-B14F-4D97-AF65-F5344CB8AC3E}">
        <p14:creationId xmlns:p14="http://schemas.microsoft.com/office/powerpoint/2010/main" val="3334196386"/>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3.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TM01859866[[fn=Makro]]</Template>
  <TotalTime>8011</TotalTime>
  <Words>1818</Words>
  <Application>Microsoft Office PowerPoint</Application>
  <PresentationFormat>Skærmshow (4:3)</PresentationFormat>
  <Paragraphs>219</Paragraphs>
  <Slides>33</Slides>
  <Notes>10</Notes>
  <HiddenSlides>0</HiddenSlides>
  <MMClips>0</MMClips>
  <ScaleCrop>false</ScaleCrop>
  <HeadingPairs>
    <vt:vector size="6" baseType="variant">
      <vt:variant>
        <vt:lpstr>Benyttede skrifttyper</vt:lpstr>
      </vt:variant>
      <vt:variant>
        <vt:i4>6</vt:i4>
      </vt:variant>
      <vt:variant>
        <vt:lpstr>Tema</vt:lpstr>
      </vt:variant>
      <vt:variant>
        <vt:i4>2</vt:i4>
      </vt:variant>
      <vt:variant>
        <vt:lpstr>Slidetitler</vt:lpstr>
      </vt:variant>
      <vt:variant>
        <vt:i4>33</vt:i4>
      </vt:variant>
    </vt:vector>
  </HeadingPairs>
  <TitlesOfParts>
    <vt:vector size="41" baseType="lpstr">
      <vt:lpstr>Arial</vt:lpstr>
      <vt:lpstr>Calibri</vt:lpstr>
      <vt:lpstr>Questa-Regular</vt:lpstr>
      <vt:lpstr>Tw Cen MT</vt:lpstr>
      <vt:lpstr>Tw Cen MT Condensed</vt:lpstr>
      <vt:lpstr>Wingdings 3</vt:lpstr>
      <vt:lpstr>Kontortema</vt:lpstr>
      <vt:lpstr>Integral</vt:lpstr>
      <vt:lpstr>Grundkursus i at være plejefamilie</vt:lpstr>
      <vt:lpstr>VELKOMST OG INTRODUKTION</vt:lpstr>
      <vt:lpstr>Hjemmeopgave: Anbringelse af eget barn/egne børn</vt:lpstr>
      <vt:lpstr>DAGENS LÆRINGSMÅL</vt:lpstr>
      <vt:lpstr>PROGRAM TIL KURSUSDAG 4</vt:lpstr>
      <vt:lpstr>SAMARBEJDE MED ANBRINGENDE KOMMUNER</vt:lpstr>
      <vt:lpstr>ANBRINGENDE KOMMUNES OPGAVER OG ANSVAR</vt:lpstr>
      <vt:lpstr>INDBLIK I KOMMUNENS SAGSFLOW</vt:lpstr>
      <vt:lpstr>BØRNEFAGLIG UNDERSØGELSE</vt:lpstr>
      <vt:lpstr> STØTTENDE INDSATSER OG ANBRINGELSE UDEN FOR HJEMMET </vt:lpstr>
      <vt:lpstr>OPHØR AF STØTTENDE INDSATSER OG HJEMGIVELSE</vt:lpstr>
      <vt:lpstr>BARNETS RETTIGHEDER I EGEN SAG</vt:lpstr>
      <vt:lpstr>BARNETS PLAN/ UNGEPLANEN </vt:lpstr>
      <vt:lpstr> SOCIALTILSYNET HAR FOKUS PÅ AT PLEJEFAMILIEN KENDER MÅLENE I BARNETS PLAN/ UNGEPLANEN KVALITETSVURDERING – MÅLGRUPPE, METODER OG RESULTATER </vt:lpstr>
      <vt:lpstr>PLEJEFAMILIERS TAVSHEDSPLIGT</vt:lpstr>
      <vt:lpstr>OPLYSNINGER OM PLEJEFAMILIER PÅ TILBUDSPORTALEN</vt:lpstr>
      <vt:lpstr>PLENUM-ØVELSE</vt:lpstr>
      <vt:lpstr>ET KONSTRUKTIVT SAMARBEJDE – TIL BARNETS/DEN UNGES BEDSTE</vt:lpstr>
      <vt:lpstr>  POSITIONERINGENS KUNST -  BARNET/DEN UNGE I CENTRUM</vt:lpstr>
      <vt:lpstr>SAMARBEJDE MED BØRNE- OG UNGERÅDGIVEREN OG FAMILIEPLEJEKONSULENTEN</vt:lpstr>
      <vt:lpstr>Pause</vt:lpstr>
      <vt:lpstr>SAMARBEJDE MED SOCIALTILSYNET </vt:lpstr>
      <vt:lpstr>OM SOCIALTILSYNET</vt:lpstr>
      <vt:lpstr>KVALITETSKRITERIER</vt:lpstr>
      <vt:lpstr>GODKENDELSE</vt:lpstr>
      <vt:lpstr>DET DRIFTSORIENTEREDE TILSYN</vt:lpstr>
      <vt:lpstr>Frokost</vt:lpstr>
      <vt:lpstr>MATCHNING</vt:lpstr>
      <vt:lpstr>DET GODE MATCH –  MED FOKUS PÅ BARNET/DEN UNGE</vt:lpstr>
      <vt:lpstr>Hjemmeopgave – ”Familiepakken”</vt:lpstr>
      <vt:lpstr>ØVELSE: MATCH MELLEM PLEJEFAMILIE OG BARN/UNG</vt:lpstr>
      <vt:lpstr>OPSAMLING PÅ DAGENS EMNER</vt:lpstr>
      <vt:lpstr>AFSLUTNING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Dias til Emne 3.1</dc:title>
  <dc:creator>Anja Wismann Bechgaard</dc:creator>
  <cp:lastModifiedBy>Monica Grundal</cp:lastModifiedBy>
  <cp:revision>281</cp:revision>
  <dcterms:created xsi:type="dcterms:W3CDTF">2019-05-09T08:15:53Z</dcterms:created>
  <dcterms:modified xsi:type="dcterms:W3CDTF">2024-04-17T10:58:55Z</dcterms:modified>
</cp:coreProperties>
</file>